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olors1.xml" ContentType="application/vnd.ms-office.chartcolor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93" r:id="rId2"/>
    <p:sldId id="847" r:id="rId3"/>
    <p:sldId id="712" r:id="rId4"/>
    <p:sldId id="849" r:id="rId5"/>
    <p:sldId id="854" r:id="rId6"/>
    <p:sldId id="855" r:id="rId7"/>
    <p:sldId id="851" r:id="rId8"/>
    <p:sldId id="390" r:id="rId9"/>
    <p:sldId id="385" r:id="rId10"/>
    <p:sldId id="391" r:id="rId11"/>
    <p:sldId id="845" r:id="rId12"/>
  </p:sldIdLst>
  <p:sldSz cx="9906000" cy="6858000" type="A4"/>
  <p:notesSz cx="6805613" cy="9939338"/>
  <p:embeddedFontLs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G스마트체 Regular" panose="020B0600000101010101" pitchFamily="50" charset="-127"/>
      <p:regular r:id="rId23"/>
    </p:embeddedFont>
    <p:embeddedFont>
      <p:font typeface="LG스마트체 SemiBold" panose="020B0600000101010101" pitchFamily="50" charset="-127"/>
      <p:bold r:id="rId24"/>
    </p:embeddedFont>
    <p:embeddedFont>
      <p:font typeface="LG스마트체2.0 Semi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orient="horz" pos="2931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2296">
          <p15:clr>
            <a:srgbClr val="A4A3A4"/>
          </p15:clr>
        </p15:guide>
        <p15:guide id="5" pos="3120">
          <p15:clr>
            <a:srgbClr val="A4A3A4"/>
          </p15:clr>
        </p15:guide>
        <p15:guide id="6" pos="2304">
          <p15:clr>
            <a:srgbClr val="A4A3A4"/>
          </p15:clr>
        </p15:guide>
        <p15:guide id="7" pos="172">
          <p15:clr>
            <a:srgbClr val="A4A3A4"/>
          </p15:clr>
        </p15:guide>
        <p15:guide id="8" pos="761">
          <p15:clr>
            <a:srgbClr val="A4A3A4"/>
          </p15:clr>
        </p15:guide>
        <p15:guide id="9" pos="60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33"/>
    <a:srgbClr val="FF99FF"/>
    <a:srgbClr val="00FF00"/>
    <a:srgbClr val="009900"/>
    <a:srgbClr val="00CC00"/>
    <a:srgbClr val="008000"/>
    <a:srgbClr val="006600"/>
    <a:srgbClr val="FF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9823" autoAdjust="0"/>
  </p:normalViewPr>
  <p:slideViewPr>
    <p:cSldViewPr>
      <p:cViewPr varScale="1">
        <p:scale>
          <a:sx n="93" d="100"/>
          <a:sy n="93" d="100"/>
        </p:scale>
        <p:origin x="1614" y="84"/>
      </p:cViewPr>
      <p:guideLst>
        <p:guide orient="horz" pos="255"/>
        <p:guide orient="horz" pos="2931"/>
        <p:guide orient="horz" pos="799"/>
        <p:guide orient="horz" pos="2296"/>
        <p:guide pos="3120"/>
        <p:guide pos="2304"/>
        <p:guide pos="172"/>
        <p:guide pos="761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60" y="-78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04.%20ToF%20Project\&#44256;&#44061;&#44032;&#52824;&#54869;&#48372;\&#47928;&#49436;&#51088;&#47308;\wiggling_technical_report_data_2009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04.%20ToF%20Project\&#44256;&#44061;&#44032;&#52824;&#54869;&#48372;\&#47928;&#49436;&#51088;&#47308;\wiggling_technical_report_data_20092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lginnotek.sharepoint.com/sites/ToFCalibration601/Shared%20Documents/General/&#54217;&#44032;%20&#44208;&#44284;%20&#51088;&#47308;/NPI&#49368;&#54540;&#52769;&#51221;&#44208;&#44284;/(&#45824;&#50808;&#48708;2&#44553;)&#48288;&#53944;&#45224;NPI_199&#49368;&#54540;_&#52769;&#51221;&#44208;&#44284;_190927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lginnotek.sharepoint.com/sites/ToFCalibration601/Shared%20Documents/General/&#54217;&#44032;%20&#44208;&#44284;%20&#51088;&#47308;/NPI&#49368;&#54540;&#52769;&#51221;&#44208;&#44284;/(&#45824;&#50808;&#48708;2&#44553;)&#48288;&#53944;&#45224;NPI_199&#49368;&#54540;_&#52769;&#51221;&#44208;&#44284;_19092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91040901810655"/>
          <c:y val="5.4726882690948636E-2"/>
          <c:w val="0.78364741482301847"/>
          <c:h val="0.82601003809335771"/>
        </c:manualLayout>
      </c:layout>
      <c:scatterChart>
        <c:scatterStyle val="lineMarker"/>
        <c:varyColors val="0"/>
        <c:ser>
          <c:idx val="0"/>
          <c:order val="0"/>
          <c:tx>
            <c:strRef>
              <c:f>Accuracy!$C$1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Accuracy!$A$2:$A$50</c:f>
              <c:numCache>
                <c:formatCode>General</c:formatCode>
                <c:ptCount val="4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</c:numCache>
            </c:numRef>
          </c:xVal>
          <c:yVal>
            <c:numRef>
              <c:f>Accuracy!$C$2:$C$50</c:f>
              <c:numCache>
                <c:formatCode>0.00%</c:formatCode>
                <c:ptCount val="49"/>
                <c:pt idx="0">
                  <c:v>3.5501969999999987E-2</c:v>
                </c:pt>
                <c:pt idx="1">
                  <c:v>0.12405038333333333</c:v>
                </c:pt>
                <c:pt idx="2">
                  <c:v>2.0229899999999995E-2</c:v>
                </c:pt>
                <c:pt idx="3">
                  <c:v>8.7075493750000024E-2</c:v>
                </c:pt>
                <c:pt idx="4">
                  <c:v>1.4794344444444446E-2</c:v>
                </c:pt>
                <c:pt idx="5">
                  <c:v>1.2302359999999997E-2</c:v>
                </c:pt>
                <c:pt idx="6">
                  <c:v>1.0403177272727278E-2</c:v>
                </c:pt>
                <c:pt idx="7">
                  <c:v>9.1636124999999995E-3</c:v>
                </c:pt>
                <c:pt idx="8">
                  <c:v>8.2014423076923002E-3</c:v>
                </c:pt>
                <c:pt idx="9">
                  <c:v>7.0774749999999989E-3</c:v>
                </c:pt>
                <c:pt idx="10">
                  <c:v>6.6136466666666645E-3</c:v>
                </c:pt>
                <c:pt idx="11">
                  <c:v>6.0831312499999993E-3</c:v>
                </c:pt>
                <c:pt idx="12">
                  <c:v>5.5112235294117627E-3</c:v>
                </c:pt>
                <c:pt idx="13">
                  <c:v>5.2432138888888879E-3</c:v>
                </c:pt>
                <c:pt idx="14">
                  <c:v>4.615173684210527E-3</c:v>
                </c:pt>
                <c:pt idx="15">
                  <c:v>4.2304499999999993E-3</c:v>
                </c:pt>
                <c:pt idx="16">
                  <c:v>4.0207499999999983E-3</c:v>
                </c:pt>
                <c:pt idx="17">
                  <c:v>3.8155409090909085E-3</c:v>
                </c:pt>
                <c:pt idx="18">
                  <c:v>3.4406978260869557E-3</c:v>
                </c:pt>
                <c:pt idx="19">
                  <c:v>3.300091666666667E-3</c:v>
                </c:pt>
                <c:pt idx="20">
                  <c:v>3.1208660000000004E-3</c:v>
                </c:pt>
                <c:pt idx="21">
                  <c:v>2.940538461538461E-3</c:v>
                </c:pt>
                <c:pt idx="22">
                  <c:v>2.8098518518518524E-3</c:v>
                </c:pt>
                <c:pt idx="23">
                  <c:v>2.4859124999999996E-3</c:v>
                </c:pt>
                <c:pt idx="24">
                  <c:v>2.4722431034482754E-3</c:v>
                </c:pt>
                <c:pt idx="25">
                  <c:v>2.3354683333333334E-3</c:v>
                </c:pt>
                <c:pt idx="26">
                  <c:v>2.3195629032258069E-3</c:v>
                </c:pt>
                <c:pt idx="27">
                  <c:v>2.1971687499999994E-3</c:v>
                </c:pt>
                <c:pt idx="28">
                  <c:v>1.9832909090909089E-3</c:v>
                </c:pt>
                <c:pt idx="29">
                  <c:v>1.8657161764705887E-3</c:v>
                </c:pt>
                <c:pt idx="30">
                  <c:v>1.90288E-3</c:v>
                </c:pt>
                <c:pt idx="31">
                  <c:v>1.8499250000000001E-3</c:v>
                </c:pt>
                <c:pt idx="32">
                  <c:v>1.6950689189189198E-3</c:v>
                </c:pt>
                <c:pt idx="33">
                  <c:v>1.645856578947369E-3</c:v>
                </c:pt>
                <c:pt idx="34">
                  <c:v>1.6833743589743592E-3</c:v>
                </c:pt>
                <c:pt idx="35">
                  <c:v>1.6119774999999996E-3</c:v>
                </c:pt>
                <c:pt idx="36">
                  <c:v>1.5229097560975613E-3</c:v>
                </c:pt>
                <c:pt idx="37">
                  <c:v>1.4584583333333333E-3</c:v>
                </c:pt>
                <c:pt idx="38">
                  <c:v>1.3546953488372091E-3</c:v>
                </c:pt>
                <c:pt idx="39">
                  <c:v>1.3665829545454547E-3</c:v>
                </c:pt>
                <c:pt idx="40">
                  <c:v>1.3516222222222222E-3</c:v>
                </c:pt>
                <c:pt idx="41">
                  <c:v>1.2181750000000002E-3</c:v>
                </c:pt>
                <c:pt idx="42">
                  <c:v>1.2136585106382975E-3</c:v>
                </c:pt>
                <c:pt idx="43">
                  <c:v>1.1777062499999998E-3</c:v>
                </c:pt>
                <c:pt idx="44">
                  <c:v>1.1683499999999999E-3</c:v>
                </c:pt>
                <c:pt idx="45">
                  <c:v>1.1232060000000001E-3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9EB-41BD-B4C7-C50B62344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2063312"/>
        <c:axId val="1802067120"/>
      </c:scatterChart>
      <c:valAx>
        <c:axId val="1802063312"/>
        <c:scaling>
          <c:orientation val="minMax"/>
          <c:max val="36"/>
          <c:min val="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2067120"/>
        <c:crosses val="autoZero"/>
        <c:crossBetween val="midCat"/>
      </c:valAx>
      <c:valAx>
        <c:axId val="1802067120"/>
        <c:scaling>
          <c:orientation val="minMax"/>
          <c:max val="1.5000000000000003E-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2063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Accuracy!$C$1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Accuracy!$A$2:$A$50</c:f>
              <c:numCache>
                <c:formatCode>General</c:formatCode>
                <c:ptCount val="4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</c:numCache>
            </c:numRef>
          </c:xVal>
          <c:yVal>
            <c:numRef>
              <c:f>Accuracy!$C$2:$C$50</c:f>
              <c:numCache>
                <c:formatCode>0.00%</c:formatCode>
                <c:ptCount val="49"/>
                <c:pt idx="0">
                  <c:v>3.5501969999999987E-2</c:v>
                </c:pt>
                <c:pt idx="1">
                  <c:v>0.12405038333333333</c:v>
                </c:pt>
                <c:pt idx="2">
                  <c:v>2.0229899999999995E-2</c:v>
                </c:pt>
                <c:pt idx="3">
                  <c:v>8.7075493750000024E-2</c:v>
                </c:pt>
                <c:pt idx="4">
                  <c:v>1.4794344444444446E-2</c:v>
                </c:pt>
                <c:pt idx="5">
                  <c:v>1.2302359999999997E-2</c:v>
                </c:pt>
                <c:pt idx="6">
                  <c:v>1.0403177272727278E-2</c:v>
                </c:pt>
                <c:pt idx="7">
                  <c:v>9.1636124999999995E-3</c:v>
                </c:pt>
                <c:pt idx="8">
                  <c:v>8.2014423076923002E-3</c:v>
                </c:pt>
                <c:pt idx="9">
                  <c:v>7.0774749999999989E-3</c:v>
                </c:pt>
                <c:pt idx="10">
                  <c:v>6.6136466666666645E-3</c:v>
                </c:pt>
                <c:pt idx="11">
                  <c:v>6.0831312499999993E-3</c:v>
                </c:pt>
                <c:pt idx="12">
                  <c:v>5.5112235294117627E-3</c:v>
                </c:pt>
                <c:pt idx="13">
                  <c:v>5.2432138888888879E-3</c:v>
                </c:pt>
                <c:pt idx="14">
                  <c:v>4.615173684210527E-3</c:v>
                </c:pt>
                <c:pt idx="15">
                  <c:v>4.2304499999999993E-3</c:v>
                </c:pt>
                <c:pt idx="16">
                  <c:v>4.0207499999999983E-3</c:v>
                </c:pt>
                <c:pt idx="17">
                  <c:v>3.8155409090909085E-3</c:v>
                </c:pt>
                <c:pt idx="18">
                  <c:v>3.4406978260869557E-3</c:v>
                </c:pt>
                <c:pt idx="19">
                  <c:v>3.300091666666667E-3</c:v>
                </c:pt>
                <c:pt idx="20">
                  <c:v>3.1208660000000004E-3</c:v>
                </c:pt>
                <c:pt idx="21">
                  <c:v>2.940538461538461E-3</c:v>
                </c:pt>
                <c:pt idx="22">
                  <c:v>2.8098518518518524E-3</c:v>
                </c:pt>
                <c:pt idx="23">
                  <c:v>2.4859124999999996E-3</c:v>
                </c:pt>
                <c:pt idx="24">
                  <c:v>2.4722431034482754E-3</c:v>
                </c:pt>
                <c:pt idx="25">
                  <c:v>2.3354683333333334E-3</c:v>
                </c:pt>
                <c:pt idx="26">
                  <c:v>2.3195629032258069E-3</c:v>
                </c:pt>
                <c:pt idx="27">
                  <c:v>2.1971687499999994E-3</c:v>
                </c:pt>
                <c:pt idx="28">
                  <c:v>1.9832909090909089E-3</c:v>
                </c:pt>
                <c:pt idx="29">
                  <c:v>1.8657161764705887E-3</c:v>
                </c:pt>
                <c:pt idx="30">
                  <c:v>1.90288E-3</c:v>
                </c:pt>
                <c:pt idx="31">
                  <c:v>1.8499250000000001E-3</c:v>
                </c:pt>
                <c:pt idx="32">
                  <c:v>1.6950689189189198E-3</c:v>
                </c:pt>
                <c:pt idx="33">
                  <c:v>1.645856578947369E-3</c:v>
                </c:pt>
                <c:pt idx="34">
                  <c:v>1.6833743589743592E-3</c:v>
                </c:pt>
                <c:pt idx="35">
                  <c:v>1.6119774999999996E-3</c:v>
                </c:pt>
                <c:pt idx="36">
                  <c:v>1.5229097560975613E-3</c:v>
                </c:pt>
                <c:pt idx="37">
                  <c:v>1.4584583333333333E-3</c:v>
                </c:pt>
                <c:pt idx="38">
                  <c:v>1.3546953488372091E-3</c:v>
                </c:pt>
                <c:pt idx="39">
                  <c:v>1.3665829545454547E-3</c:v>
                </c:pt>
                <c:pt idx="40">
                  <c:v>1.3516222222222222E-3</c:v>
                </c:pt>
                <c:pt idx="41">
                  <c:v>1.2181750000000002E-3</c:v>
                </c:pt>
                <c:pt idx="42">
                  <c:v>1.2136585106382975E-3</c:v>
                </c:pt>
                <c:pt idx="43">
                  <c:v>1.1777062499999998E-3</c:v>
                </c:pt>
                <c:pt idx="44">
                  <c:v>1.1683499999999999E-3</c:v>
                </c:pt>
                <c:pt idx="45">
                  <c:v>1.1232060000000001E-3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41-4511-B4E3-EAD2A6D42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2059504"/>
        <c:axId val="1802069840"/>
      </c:scatterChart>
      <c:valAx>
        <c:axId val="1802059504"/>
        <c:scaling>
          <c:orientation val="minMax"/>
          <c:max val="51"/>
          <c:min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2069840"/>
        <c:crosses val="autoZero"/>
        <c:crossBetween val="midCat"/>
      </c:valAx>
      <c:valAx>
        <c:axId val="1802069840"/>
        <c:scaling>
          <c:orientation val="minMax"/>
          <c:max val="0.1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2059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'상대표준편차_Acc_5% (2)'!$AF$400:$AF$429</cx:f>
        <cx:lvl ptCount="30">
          <cx:pt idx="0">-1.8</cx:pt>
          <cx:pt idx="1">-1.8~-1.6</cx:pt>
          <cx:pt idx="2">-1.6~-1.4</cx:pt>
          <cx:pt idx="3">-1.4~-1.2</cx:pt>
          <cx:pt idx="4">-1.2~-1.0</cx:pt>
          <cx:pt idx="5">-1.0~-0.9</cx:pt>
          <cx:pt idx="6">-0.9~-0.8</cx:pt>
          <cx:pt idx="7">-0.8~-0.7</cx:pt>
          <cx:pt idx="8">-0.7~-0.6</cx:pt>
          <cx:pt idx="9">-0.6~-0.5</cx:pt>
          <cx:pt idx="10">-0.5~-0.4</cx:pt>
          <cx:pt idx="11">-0.4~-0.3</cx:pt>
          <cx:pt idx="12">-0.3~-0.2</cx:pt>
          <cx:pt idx="13">-0.2~-0.1</cx:pt>
          <cx:pt idx="14">-0.1~0.0</cx:pt>
          <cx:pt idx="15">0.0~0.1</cx:pt>
          <cx:pt idx="16">0.1~0.2</cx:pt>
          <cx:pt idx="17">0.2~0.3</cx:pt>
          <cx:pt idx="18">0.3~0.4</cx:pt>
          <cx:pt idx="19">0.4~0.5</cx:pt>
          <cx:pt idx="20">0.5~0.6</cx:pt>
          <cx:pt idx="21">0.6~0.7</cx:pt>
          <cx:pt idx="22">0.7~0.8</cx:pt>
          <cx:pt idx="23">0.8~0.9</cx:pt>
          <cx:pt idx="24">0.9~1.0</cx:pt>
          <cx:pt idx="25">1.0~1.2</cx:pt>
          <cx:pt idx="26">1.2~1.4</cx:pt>
          <cx:pt idx="27">1.4~1.6</cx:pt>
          <cx:pt idx="28">1.6~1.8</cx:pt>
          <cx:pt idx="29">1.8</cx:pt>
        </cx:lvl>
      </cx:strDim>
      <cx:numDim type="val">
        <cx:f>'상대표준편차_Acc_5% (2)'!$AG$400:$AG$429</cx:f>
        <cx:lvl ptCount="30" formatCode="0_ ">
          <cx:pt idx="0">0</cx:pt>
          <cx:pt idx="1">0</cx:pt>
          <cx:pt idx="2">0</cx:pt>
          <cx:pt idx="3">0</cx:pt>
          <cx:pt idx="4">0</cx:pt>
          <cx:pt idx="5">0</cx:pt>
          <cx:pt idx="6">0</cx:pt>
          <cx:pt idx="7">2</cx:pt>
          <cx:pt idx="8">4</cx:pt>
          <cx:pt idx="9">10</cx:pt>
          <cx:pt idx="10">23</cx:pt>
          <cx:pt idx="11">48</cx:pt>
          <cx:pt idx="12">65</cx:pt>
          <cx:pt idx="13">100</cx:pt>
          <cx:pt idx="14">175</cx:pt>
          <cx:pt idx="15">443</cx:pt>
          <cx:pt idx="16">953</cx:pt>
          <cx:pt idx="17">326</cx:pt>
          <cx:pt idx="18">116</cx:pt>
          <cx:pt idx="19">13</cx:pt>
          <cx:pt idx="20">15</cx:pt>
          <cx:pt idx="21">26</cx:pt>
          <cx:pt idx="22">25</cx:pt>
          <cx:pt idx="23">25</cx:pt>
          <cx:pt idx="24">13</cx:pt>
          <cx:pt idx="25">26</cx:pt>
          <cx:pt idx="26">15</cx:pt>
          <cx:pt idx="27">5</cx:pt>
          <cx:pt idx="28">3</cx:pt>
          <cx:pt idx="29">0</cx:pt>
        </cx:lvl>
      </cx:numDim>
    </cx:data>
    <cx:data id="1">
      <cx:strDim type="cat">
        <cx:f>'상대표준편차_Acc_5% (2)'!$AF$400:$AF$429</cx:f>
        <cx:lvl ptCount="30">
          <cx:pt idx="0">-1.8</cx:pt>
          <cx:pt idx="1">-1.8~-1.6</cx:pt>
          <cx:pt idx="2">-1.6~-1.4</cx:pt>
          <cx:pt idx="3">-1.4~-1.2</cx:pt>
          <cx:pt idx="4">-1.2~-1.0</cx:pt>
          <cx:pt idx="5">-1.0~-0.9</cx:pt>
          <cx:pt idx="6">-0.9~-0.8</cx:pt>
          <cx:pt idx="7">-0.8~-0.7</cx:pt>
          <cx:pt idx="8">-0.7~-0.6</cx:pt>
          <cx:pt idx="9">-0.6~-0.5</cx:pt>
          <cx:pt idx="10">-0.5~-0.4</cx:pt>
          <cx:pt idx="11">-0.4~-0.3</cx:pt>
          <cx:pt idx="12">-0.3~-0.2</cx:pt>
          <cx:pt idx="13">-0.2~-0.1</cx:pt>
          <cx:pt idx="14">-0.1~0.0</cx:pt>
          <cx:pt idx="15">0.0~0.1</cx:pt>
          <cx:pt idx="16">0.1~0.2</cx:pt>
          <cx:pt idx="17">0.2~0.3</cx:pt>
          <cx:pt idx="18">0.3~0.4</cx:pt>
          <cx:pt idx="19">0.4~0.5</cx:pt>
          <cx:pt idx="20">0.5~0.6</cx:pt>
          <cx:pt idx="21">0.6~0.7</cx:pt>
          <cx:pt idx="22">0.7~0.8</cx:pt>
          <cx:pt idx="23">0.8~0.9</cx:pt>
          <cx:pt idx="24">0.9~1.0</cx:pt>
          <cx:pt idx="25">1.0~1.2</cx:pt>
          <cx:pt idx="26">1.2~1.4</cx:pt>
          <cx:pt idx="27">1.4~1.6</cx:pt>
          <cx:pt idx="28">1.6~1.8</cx:pt>
          <cx:pt idx="29">1.8</cx:pt>
        </cx:lvl>
      </cx:strDim>
      <cx:numDim type="val">
        <cx:f>'상대표준편차_Acc_5% (2)'!$AE$425:$AE$427</cx:f>
        <cx:lvl ptCount="3" formatCode="0_ "/>
      </cx:numDim>
    </cx:data>
  </cx:chartData>
  <cx:chart>
    <cx:plotArea>
      <cx:plotAreaRegion>
        <cx:series layoutId="clusteredColumn" uniqueId="{60967AD7-B5D8-4A69-AEC8-F2C3025CD303}" formatIdx="0">
          <cx:tx>
            <cx:txData>
              <cx:f/>
              <cx:v>LGIT</cx:v>
            </cx:txData>
          </cx:tx>
          <cx:spPr>
            <a:solidFill>
              <a:srgbClr val="FFC000"/>
            </a:solidFill>
          </cx:spPr>
          <cx:dataLabels pos="out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/>
                </a:pPr>
                <a:endParaRPr lang="ko-KR" altLang="en-US" sz="10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cx:txPr>
            <cx:visibility seriesName="0" categoryName="0" value="1"/>
          </cx:dataLabels>
          <cx:dataId val="0"/>
          <cx:layoutPr>
            <cx:aggregation/>
          </cx:layoutPr>
        </cx:series>
        <cx:series layoutId="clusteredColumn" hidden="1" uniqueId="{00000001-9549-4F22-810C-0007708424C0}" formatIdx="0">
          <cx:tx>
            <cx:txData>
              <cx:f/>
              <cx:v>ㅌㅌㅌ</cx:v>
            </cx:txData>
          </cx:tx>
          <cx:dataId val="1"/>
          <cx:layoutPr>
            <cx:binning intervalClosed="r"/>
          </cx:layoutPr>
        </cx:series>
      </cx:plotAreaRegion>
      <cx:axis id="0">
        <cx:catScaling gapWidth="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 b="1"/>
                </a:pPr>
                <a:r>
                  <a:rPr lang="en-US" altLang="ko-KR" sz="1200" b="1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Accuracy</a:t>
                </a:r>
                <a:r>
                  <a:rPr lang="ko-KR" altLang="en-US" sz="1200" b="1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200" b="1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(%)</a:t>
                </a:r>
                <a:endParaRPr lang="ko-KR" altLang="en-US" sz="12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cx:rich>
          </cx:tx>
        </cx:title>
        <cx:majorTickMarks type="out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900"/>
            </a:pPr>
            <a:endParaRPr lang="ko-KR" altLang="en-US" sz="9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맑은 고딕" panose="020B0503020000020004" pitchFamily="50" charset="-127"/>
            </a:endParaRPr>
          </a:p>
        </cx:txPr>
      </cx:axis>
      <cx:axis id="1">
        <cx:valScaling max="120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50" b="1"/>
                </a:pPr>
                <a:r>
                  <a:rPr lang="ko-KR" altLang="en-US" sz="1050" b="1" i="0" u="none" strike="noStrike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Arial Narrow"/>
                    <a:ea typeface="LG스마트체 Regular"/>
                  </a:rPr>
                  <a:t>평가 결과 </a:t>
                </a:r>
                <a:r>
                  <a:rPr lang="en-US" altLang="ko-KR" sz="1050" b="1" i="0" u="none" strike="noStrike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Arial Narrow"/>
                    <a:ea typeface="LG스마트체 Regular"/>
                  </a:rPr>
                  <a:t>#</a:t>
                </a:r>
                <a:endParaRPr lang="ko-KR" altLang="en-US" sz="1050" b="1" i="0" u="none" strike="noStrike" baseline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 Narrow"/>
                  <a:ea typeface="LG스마트체 Regular"/>
                </a:endParaRPr>
              </a:p>
            </cx:rich>
          </cx:tx>
        </cx:title>
        <cx:majorTickMarks type="out"/>
        <cx:tickLabels/>
      </cx:axis>
    </cx:plotArea>
  </cx:chart>
  <cx:spPr>
    <a:ln>
      <a:solidFill>
        <a:schemeClr val="tx1"/>
      </a:solidFill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'상대표준편차_Acc_5% (2)'!$AF$400:$AF$429</cx:f>
        <cx:lvl ptCount="30">
          <cx:pt idx="0">-1.8</cx:pt>
          <cx:pt idx="1">-1.8~-1.6</cx:pt>
          <cx:pt idx="2">-1.6~-1.4</cx:pt>
          <cx:pt idx="3">-1.4~-1.2</cx:pt>
          <cx:pt idx="4">-1.2~-1.0</cx:pt>
          <cx:pt idx="5">-1.0~-0.9</cx:pt>
          <cx:pt idx="6">-0.9~-0.8</cx:pt>
          <cx:pt idx="7">-0.8~-0.7</cx:pt>
          <cx:pt idx="8">-0.7~-0.6</cx:pt>
          <cx:pt idx="9">-0.6~-0.5</cx:pt>
          <cx:pt idx="10">-0.5~-0.4</cx:pt>
          <cx:pt idx="11">-0.4~-0.3</cx:pt>
          <cx:pt idx="12">-0.3~-0.2</cx:pt>
          <cx:pt idx="13">-0.2~-0.1</cx:pt>
          <cx:pt idx="14">-0.1~0.0</cx:pt>
          <cx:pt idx="15">0.0~0.1</cx:pt>
          <cx:pt idx="16">0.1~0.2</cx:pt>
          <cx:pt idx="17">0.2~0.3</cx:pt>
          <cx:pt idx="18">0.3~0.4</cx:pt>
          <cx:pt idx="19">0.4~0.5</cx:pt>
          <cx:pt idx="20">0.5~0.6</cx:pt>
          <cx:pt idx="21">0.6~0.7</cx:pt>
          <cx:pt idx="22">0.7~0.8</cx:pt>
          <cx:pt idx="23">0.8~0.9</cx:pt>
          <cx:pt idx="24">0.9~1.0</cx:pt>
          <cx:pt idx="25">1.0~1.2</cx:pt>
          <cx:pt idx="26">1.2~1.4</cx:pt>
          <cx:pt idx="27">1.4~1.6</cx:pt>
          <cx:pt idx="28">1.6~1.8</cx:pt>
          <cx:pt idx="29">1.8</cx:pt>
        </cx:lvl>
      </cx:strDim>
      <cx:numDim type="val">
        <cx:f>'상대표준편차_Acc_5% (2)'!$AH$400:$AH$429</cx:f>
        <cx:lvl ptCount="30" formatCode="0_ 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2</cx:pt>
          <cx:pt idx="12">2</cx:pt>
          <cx:pt idx="13">2</cx:pt>
          <cx:pt idx="14">10</cx:pt>
          <cx:pt idx="15">25</cx:pt>
          <cx:pt idx="16">141</cx:pt>
          <cx:pt idx="17">789</cx:pt>
          <cx:pt idx="18">701</cx:pt>
          <cx:pt idx="19">315</cx:pt>
          <cx:pt idx="20">114</cx:pt>
          <cx:pt idx="21">60</cx:pt>
          <cx:pt idx="22">30</cx:pt>
          <cx:pt idx="23">20</cx:pt>
          <cx:pt idx="24">19</cx:pt>
          <cx:pt idx="25">20</cx:pt>
          <cx:pt idx="26">8</cx:pt>
          <cx:pt idx="27">25</cx:pt>
          <cx:pt idx="28">26</cx:pt>
          <cx:pt idx="29">122</cx:pt>
        </cx:lvl>
      </cx:numDim>
    </cx:data>
  </cx:chartData>
  <cx:chart>
    <cx:plotArea>
      <cx:plotAreaRegion>
        <cx:series layoutId="clusteredColumn" uniqueId="{1E39A381-C0BA-4783-9AE4-30D97387FA1D}">
          <cx:tx>
            <cx:txData>
              <cx:f/>
              <cx:v>LSI</cx:v>
            </cx:txData>
          </cx:tx>
          <cx:spPr>
            <a:solidFill>
              <a:srgbClr val="92D050"/>
            </a:solidFill>
          </cx:spPr>
          <cx:dataLabels pos="out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/>
                </a:pPr>
                <a:endParaRPr lang="ko-KR" altLang="en-US" sz="10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cx:txPr>
            <cx:visibility seriesName="0" categoryName="0" value="1"/>
          </cx:dataLabels>
          <cx:dataId val="0"/>
          <cx:layoutPr>
            <cx:aggregation/>
          </cx:layoutPr>
        </cx:series>
      </cx:plotAreaRegion>
      <cx:axis id="0">
        <cx:catScaling gapWidth="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altLang="ko-KR" sz="1100" b="1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Accuracy</a:t>
                </a:r>
                <a:r>
                  <a:rPr lang="en-US" altLang="ko-KR" sz="900" b="0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  <a:ea typeface="맑은 고딕" panose="020B0503020000020004" pitchFamily="50" charset="-127"/>
                  </a:rPr>
                  <a:t> (%)</a:t>
                </a:r>
                <a:endParaRPr lang="ko-KR" alt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cx:rich>
          </cx:tx>
        </cx:title>
        <cx:majorTickMarks type="out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00"/>
            </a:pPr>
            <a:endParaRPr lang="ko-KR" altLang="en-US" sz="10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맑은 고딕" panose="020B0503020000020004" pitchFamily="50" charset="-127"/>
            </a:endParaRPr>
          </a:p>
        </cx:txPr>
      </cx:axis>
      <cx:axis id="1">
        <cx:valScaling max="120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ko-KR" altLang="en-US" sz="1000" b="1" i="0" u="none" strike="noStrike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Arial Narrow"/>
                    <a:ea typeface="LG스마트체 Regular"/>
                  </a:rPr>
                  <a:t>평가 결과 </a:t>
                </a:r>
                <a:r>
                  <a:rPr lang="en-US" altLang="ko-KR" sz="1000" b="1" i="0" u="none" strike="noStrike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Arial Narrow"/>
                    <a:ea typeface="LG스마트체 Regular"/>
                  </a:rPr>
                  <a:t>#</a:t>
                </a:r>
                <a:endParaRPr lang="ko-KR" altLang="en-US" sz="1000" b="1" i="0" u="none" strike="noStrike" baseline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 Narrow"/>
                  <a:ea typeface="LG스마트체 Regular"/>
                </a:endParaRPr>
              </a:p>
            </cx:rich>
          </cx:tx>
        </cx:title>
        <cx:majorTickMarks type="out"/>
        <cx:tickLabels/>
      </cx:axis>
    </cx:plotArea>
  </cx:chart>
  <cx:spPr>
    <a:ln>
      <a:solidFill>
        <a:schemeClr val="tx1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772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t" anchorCtr="0" compatLnSpc="1">
            <a:prstTxWarp prst="textNoShape">
              <a:avLst/>
            </a:prstTxWarp>
          </a:bodyPr>
          <a:lstStyle>
            <a:lvl1pPr algn="r" defTabSz="92026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1814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b" anchorCtr="0" compatLnSpc="1">
            <a:prstTxWarp prst="textNoShape">
              <a:avLst/>
            </a:prstTxWarp>
          </a:bodyPr>
          <a:lstStyle>
            <a:lvl1pPr defTabSz="92026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772" y="9441814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b" anchorCtr="0" compatLnSpc="1">
            <a:prstTxWarp prst="textNoShape">
              <a:avLst/>
            </a:prstTxWarp>
          </a:bodyPr>
          <a:lstStyle>
            <a:lvl1pPr algn="r" defTabSz="92026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0B671A7-2D4D-4767-8EB6-0DD157A10D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173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t" anchorCtr="0" compatLnSpc="1">
            <a:prstTxWarp prst="textNoShape">
              <a:avLst/>
            </a:prstTxWarp>
          </a:bodyPr>
          <a:lstStyle>
            <a:lvl1pPr defTabSz="92026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83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t" anchorCtr="0" compatLnSpc="1">
            <a:prstTxWarp prst="textNoShape">
              <a:avLst/>
            </a:prstTxWarp>
          </a:bodyPr>
          <a:lstStyle>
            <a:lvl1pPr algn="r" defTabSz="92026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834" y="4720908"/>
            <a:ext cx="5443536" cy="4472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226"/>
            <a:ext cx="2949841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b" anchorCtr="0" compatLnSpc="1">
            <a:prstTxWarp prst="textNoShape">
              <a:avLst/>
            </a:prstTxWarp>
          </a:bodyPr>
          <a:lstStyle>
            <a:lvl1pPr defTabSz="92026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83" y="9440226"/>
            <a:ext cx="2949841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b" anchorCtr="0" compatLnSpc="1">
            <a:prstTxWarp prst="textNoShape">
              <a:avLst/>
            </a:prstTxWarp>
          </a:bodyPr>
          <a:lstStyle>
            <a:lvl1pPr algn="r" defTabSz="92026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C94071A-F791-4658-817D-FBE9824F85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067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4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>
            <a:off x="93668" y="620688"/>
            <a:ext cx="9720263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93684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21" y="6542636"/>
            <a:ext cx="850208" cy="19695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3" y="256238"/>
            <a:ext cx="1003295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76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3"/>
          <p:cNvSpPr>
            <a:spLocks noChangeArrowheads="1"/>
          </p:cNvSpPr>
          <p:nvPr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17532" y="6520867"/>
            <a:ext cx="2392249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 dirty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2020. All Rights Reserved.</a:t>
            </a:r>
            <a:endParaRPr lang="ko-KR" altLang="en-US" sz="1000" dirty="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621" r:id="rId1"/>
    <p:sldLayoutId id="2147486624" r:id="rId2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11.xml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8.png"/><Relationship Id="rId4" Type="http://schemas.microsoft.com/office/2014/relationships/chartEx" Target="../charts/chartEx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/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/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직사각형 3"/>
          <p:cNvSpPr>
            <a:spLocks noChangeArrowheads="1"/>
          </p:cNvSpPr>
          <p:nvPr/>
        </p:nvSpPr>
        <p:spPr bwMode="auto">
          <a:xfrm>
            <a:off x="8581359" y="34535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12" name="직선 연결선 11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5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5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5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6" name="타원 15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3601070" y="5566737"/>
            <a:ext cx="3155505" cy="318924"/>
            <a:chOff x="4383432" y="5566737"/>
            <a:chExt cx="3155505" cy="31892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3432" y="5615126"/>
              <a:ext cx="1131627" cy="26214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515059" y="5566737"/>
              <a:ext cx="2023878" cy="318924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b="1" dirty="0">
                  <a:solidFill>
                    <a:prstClr val="white">
                      <a:lumMod val="50000"/>
                    </a:prstClr>
                  </a:solidFill>
                  <a:latin typeface="Arial Narrow"/>
                  <a:ea typeface="LG스마트체2.0 Regular"/>
                  <a:cs typeface="Times New Roman" pitchFamily="18" charset="0"/>
                </a:rPr>
                <a:t>/ CTO / Software</a:t>
              </a:r>
              <a:r>
                <a:rPr kumimoji="0" lang="ko-KR" altLang="en-US" sz="1600" b="1" dirty="0">
                  <a:solidFill>
                    <a:prstClr val="white">
                      <a:lumMod val="50000"/>
                    </a:prstClr>
                  </a:solidFill>
                  <a:latin typeface="Arial Narrow"/>
                  <a:ea typeface="LG스마트체2.0 Regular"/>
                  <a:cs typeface="Times New Roman" pitchFamily="18" charset="0"/>
                </a:rPr>
                <a:t>개발</a:t>
              </a:r>
              <a:r>
                <a:rPr kumimoji="0" lang="en-US" altLang="ko-KR" sz="1600" b="1" dirty="0">
                  <a:solidFill>
                    <a:prstClr val="white">
                      <a:lumMod val="50000"/>
                    </a:prstClr>
                  </a:solidFill>
                  <a:latin typeface="Arial Narrow"/>
                  <a:ea typeface="LG스마트체2.0 Regular"/>
                  <a:cs typeface="Times New Roman" pitchFamily="18" charset="0"/>
                </a:rPr>
                <a:t>1</a:t>
              </a:r>
              <a:r>
                <a:rPr kumimoji="0" lang="ko-KR" altLang="en-US" sz="1600" b="1" dirty="0">
                  <a:solidFill>
                    <a:prstClr val="white">
                      <a:lumMod val="50000"/>
                    </a:prstClr>
                  </a:solidFill>
                  <a:latin typeface="Arial Narrow"/>
                  <a:ea typeface="LG스마트체2.0 Regular"/>
                  <a:cs typeface="Times New Roman" pitchFamily="18" charset="0"/>
                </a:rPr>
                <a:t>팀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649449" y="1669450"/>
            <a:ext cx="459909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  <a:latin typeface="+mj-lt"/>
                <a:ea typeface="+mn-ea"/>
                <a:cs typeface="Times New Roman" pitchFamily="18" charset="0"/>
              </a:rPr>
              <a:t>센서</a:t>
            </a:r>
            <a:r>
              <a:rPr lang="en-US" altLang="ko-KR" sz="2400" b="1" dirty="0">
                <a:solidFill>
                  <a:srgbClr val="000000"/>
                </a:solidFill>
                <a:latin typeface="+mj-lt"/>
                <a:ea typeface="+mn-ea"/>
                <a:cs typeface="Times New Roman" pitchFamily="18" charset="0"/>
              </a:rPr>
              <a:t> </a:t>
            </a:r>
            <a:r>
              <a:rPr lang="ko-KR" altLang="en-US" sz="2400" b="1">
                <a:solidFill>
                  <a:srgbClr val="000000"/>
                </a:solidFill>
                <a:latin typeface="+mj-lt"/>
                <a:ea typeface="+mn-ea"/>
                <a:cs typeface="Times New Roman" pitchFamily="18" charset="0"/>
              </a:rPr>
              <a:t>통합 </a:t>
            </a:r>
            <a:r>
              <a:rPr lang="en-US" altLang="ko-KR" sz="2400" b="1" dirty="0" err="1">
                <a:solidFill>
                  <a:srgbClr val="000000"/>
                </a:solidFill>
                <a:latin typeface="+mj-lt"/>
                <a:ea typeface="+mn-ea"/>
                <a:cs typeface="Times New Roman" pitchFamily="18" charset="0"/>
              </a:rPr>
              <a:t>ToF</a:t>
            </a:r>
            <a:r>
              <a:rPr lang="en-US" altLang="ko-KR" sz="2400" b="1" dirty="0">
                <a:solidFill>
                  <a:srgbClr val="000000"/>
                </a:solidFill>
                <a:latin typeface="+mj-lt"/>
                <a:ea typeface="+mn-ea"/>
                <a:cs typeface="Times New Roman" pitchFamily="18" charset="0"/>
              </a:rPr>
              <a:t> Cal.</a:t>
            </a:r>
            <a:r>
              <a:rPr lang="ko-KR" altLang="en-US" sz="2400" b="1">
                <a:solidFill>
                  <a:srgbClr val="000000"/>
                </a:solidFill>
                <a:latin typeface="+mj-lt"/>
                <a:ea typeface="+mn-ea"/>
                <a:cs typeface="Times New Roman" pitchFamily="18" charset="0"/>
              </a:rPr>
              <a:t> 과제현황보고</a:t>
            </a:r>
            <a:endParaRPr lang="en-US" altLang="ko-KR" sz="2400" b="1" dirty="0">
              <a:solidFill>
                <a:srgbClr val="000000"/>
              </a:solidFill>
              <a:latin typeface="+mj-lt"/>
              <a:ea typeface="+mn-ea"/>
              <a:cs typeface="Times New Roman" pitchFamily="18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4544870" y="5301208"/>
            <a:ext cx="9236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kumimoji="0" lang="en-US" altLang="ko-KR" sz="1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2020.</a:t>
            </a:r>
            <a:r>
              <a:rPr kumimoji="0" lang="ko-KR" altLang="en-US" sz="14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9. 28</a:t>
            </a:r>
            <a:endParaRPr kumimoji="0"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49605"/>
              </p:ext>
            </p:extLst>
          </p:nvPr>
        </p:nvGraphicFramePr>
        <p:xfrm>
          <a:off x="6355917" y="918470"/>
          <a:ext cx="3258356" cy="3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8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의사결정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토론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063960"/>
              </p:ext>
            </p:extLst>
          </p:nvPr>
        </p:nvGraphicFramePr>
        <p:xfrm>
          <a:off x="6537176" y="2780928"/>
          <a:ext cx="3240360" cy="2235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4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보고자</a:t>
                      </a:r>
                      <a:endParaRPr lang="en-US" altLang="ko-KR" sz="11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Software</a:t>
                      </a: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개발</a:t>
                      </a:r>
                      <a:r>
                        <a:rPr lang="en-US" altLang="ko-KR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</a:t>
                      </a: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팀 박종태 </a:t>
                      </a: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선임</a:t>
                      </a:r>
                      <a:endParaRPr lang="en-US" altLang="ko-KR" sz="1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목   적</a:t>
                      </a:r>
                      <a:endParaRPr lang="en-US" altLang="ko-KR" sz="11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센서 통합 </a:t>
                      </a:r>
                      <a:r>
                        <a:rPr lang="en-US" altLang="ko-KR" sz="11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ToF</a:t>
                      </a:r>
                      <a:r>
                        <a:rPr lang="en-US" altLang="ko-KR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Cal</a:t>
                      </a:r>
                      <a:r>
                        <a:rPr lang="en-US" altLang="ko-KR" sz="1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1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과제현황 보고</a:t>
                      </a:r>
                      <a:endParaRPr lang="ko-KR" altLang="en-US" sz="1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71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참석자</a:t>
                      </a:r>
                      <a:endParaRPr lang="en-US" altLang="ko-KR" sz="11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99060" marR="990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[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광학솔루션사업부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] 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개발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2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실장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</a:p>
                    <a:p>
                      <a:pPr latinLnBrk="0">
                        <a:lnSpc>
                          <a:spcPct val="120000"/>
                        </a:lnSpc>
                      </a:pP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개발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3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팀장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과제 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PL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外 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개발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3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팀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광학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SW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개발팀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)</a:t>
                      </a:r>
                    </a:p>
                    <a:p>
                      <a:pPr latinLnBrk="0">
                        <a:lnSpc>
                          <a:spcPct val="120000"/>
                        </a:lnSpc>
                      </a:pP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[CTO] Software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개발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팀장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CE,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과제 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PL</a:t>
                      </a:r>
                      <a:r>
                        <a:rPr lang="en-US" altLang="ko-KR" sz="1100" b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外</a:t>
                      </a:r>
                      <a:b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</a:b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(Software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개발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1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팀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기술기획팀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, QE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팀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)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062698" y="3141115"/>
            <a:ext cx="2258343" cy="118069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600" dirty="0" err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T.Q.C</a:t>
            </a:r>
            <a:r>
              <a:rPr lang="en-US" altLang="ko-KR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6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현황</a:t>
            </a:r>
            <a:endParaRPr lang="en-US" altLang="ko-KR" sz="16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향후 추진 계획</a:t>
            </a:r>
            <a:br>
              <a:rPr lang="en-US" altLang="ko-KR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(+</a:t>
            </a:r>
            <a:r>
              <a:rPr lang="ko-KR" altLang="en-US" sz="16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지속성</a:t>
            </a:r>
            <a:r>
              <a:rPr lang="en-US" altLang="ko-KR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6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확장성</a:t>
            </a:r>
            <a:r>
              <a:rPr lang="en-US" altLang="ko-KR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6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99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5104" y="163085"/>
            <a:ext cx="3975808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</a:rPr>
              <a:t>유첨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</a:rPr>
              <a:t>.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</a:rPr>
              <a:t>변경 점에 따른 대응 방안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</a:rPr>
              <a:t>(SW)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44100"/>
              </p:ext>
            </p:extLst>
          </p:nvPr>
        </p:nvGraphicFramePr>
        <p:xfrm>
          <a:off x="416496" y="1556792"/>
          <a:ext cx="9073008" cy="2778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2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0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2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latin typeface="+mj-lt"/>
                          <a:ea typeface="LG스마트체2.0 Regular" panose="020B0600000101010101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b="1">
                          <a:latin typeface="+mj-lt"/>
                          <a:ea typeface="LG스마트체2.0 Regular" panose="020B0600000101010101" pitchFamily="50" charset="-127"/>
                        </a:rPr>
                        <a:t>변경 항목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b="1">
                          <a:latin typeface="+mj-lt"/>
                          <a:ea typeface="LG스마트체2.0 Regular" panose="020B0600000101010101" pitchFamily="50" charset="-127"/>
                        </a:rPr>
                        <a:t>대응방법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b="1">
                          <a:latin typeface="+mj-lt"/>
                          <a:ea typeface="LG스마트체2.0 Regular" panose="020B0600000101010101" pitchFamily="50" charset="-127"/>
                        </a:rPr>
                        <a:t>담당</a:t>
                      </a:r>
                      <a:r>
                        <a:rPr lang="en-US" altLang="ko-KR" sz="1050" b="1">
                          <a:latin typeface="+mj-lt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050" b="1">
                          <a:latin typeface="+mj-lt"/>
                          <a:ea typeface="LG스마트체2.0 Regular" panose="020B0600000101010101" pitchFamily="50" charset="-127"/>
                        </a:rPr>
                        <a:t>지원 부서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85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+mn-cs"/>
                        </a:rPr>
                        <a:t>SW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+mn-cs"/>
                        </a:rPr>
                        <a:t>관련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>
                          <a:latin typeface="+mj-lt"/>
                          <a:ea typeface="LG스마트체2.0 Regular" panose="020B0600000101010101" pitchFamily="50" charset="-127"/>
                        </a:rPr>
                        <a:t>LSI Depth</a:t>
                      </a:r>
                      <a:r>
                        <a:rPr lang="ko-KR" altLang="en-US" sz="1050">
                          <a:latin typeface="+mj-lt"/>
                          <a:ea typeface="LG스마트체2.0 Regular" panose="020B0600000101010101" pitchFamily="50" charset="-127"/>
                        </a:rPr>
                        <a:t> </a:t>
                      </a:r>
                      <a:endParaRPr lang="en-US" altLang="ko-KR" sz="1050">
                        <a:latin typeface="+mj-lt"/>
                        <a:ea typeface="LG스마트체2.0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>
                          <a:latin typeface="+mj-lt"/>
                          <a:ea typeface="LG스마트체2.0 Regular" panose="020B0600000101010101" pitchFamily="50" charset="-127"/>
                        </a:rPr>
                        <a:t>알고리즘 변경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Calibration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값 보정 알고리즘</a:t>
                      </a:r>
                      <a:endParaRPr lang="en-US" altLang="ko-KR" sz="1050" dirty="0"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Calibration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Parameter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 생성 알고리즘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==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 보정 알고리즘 </a:t>
                      </a:r>
                      <a:endParaRPr lang="en-US" altLang="ko-KR" sz="1050" dirty="0"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즉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,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 현재 개발된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LSI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용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Calibration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 알고리즘을 새로 개발해야 함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(LSI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로부터 새롭게 바뀐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Calibration Guide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 문서를 받아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,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 재 분석 필요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)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담당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: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CTO SW1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팀</a:t>
                      </a:r>
                      <a:endParaRPr lang="en-US" altLang="ko-KR" sz="105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+mj-lt"/>
                          <a:ea typeface="LG스마트체2.0 Regular" panose="020B0600000101010101" pitchFamily="50" charset="-127"/>
                        </a:rPr>
                        <a:t>지원 </a:t>
                      </a:r>
                      <a:r>
                        <a:rPr lang="en-US" altLang="ko-KR" sz="1050" dirty="0">
                          <a:latin typeface="+mj-lt"/>
                          <a:ea typeface="LG스마트체2.0 Regular" panose="020B0600000101010101" pitchFamily="50" charset="-127"/>
                        </a:rPr>
                        <a:t>:</a:t>
                      </a:r>
                      <a:r>
                        <a:rPr lang="ko-KR" altLang="en-US" sz="1050" dirty="0">
                          <a:latin typeface="+mj-lt"/>
                          <a:ea typeface="LG스마트체2.0 Regular" panose="020B0600000101010101" pitchFamily="50" charset="-127"/>
                        </a:rPr>
                        <a:t> 광학 개발</a:t>
                      </a:r>
                      <a:r>
                        <a:rPr lang="en-US" altLang="ko-KR" sz="1050" dirty="0">
                          <a:latin typeface="+mj-lt"/>
                          <a:ea typeface="LG스마트체2.0 Regular" panose="020B0600000101010101" pitchFamily="50" charset="-127"/>
                        </a:rPr>
                        <a:t>3</a:t>
                      </a:r>
                      <a:r>
                        <a:rPr lang="ko-KR" altLang="en-US" sz="1050" dirty="0">
                          <a:latin typeface="+mj-lt"/>
                          <a:ea typeface="LG스마트체2.0 Regular" panose="020B0600000101010101" pitchFamily="50" charset="-127"/>
                        </a:rPr>
                        <a:t>팀</a:t>
                      </a:r>
                      <a:endParaRPr lang="en-US" altLang="ko-KR" sz="105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+mj-lt"/>
                          <a:ea typeface="LG스마트체2.0 Regular" panose="020B0600000101010101" pitchFamily="50" charset="-127"/>
                        </a:rPr>
                        <a:t>이미지 개선</a:t>
                      </a:r>
                      <a:r>
                        <a:rPr lang="en-US" altLang="ko-KR" sz="1050" dirty="0">
                          <a:latin typeface="+mj-lt"/>
                          <a:ea typeface="LG스마트체2.0 Regular" panose="020B0600000101010101" pitchFamily="50" charset="-127"/>
                        </a:rPr>
                        <a:t>(ISP)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+mj-lt"/>
                          <a:ea typeface="LG스마트체2.0 Regular" panose="020B0600000101010101" pitchFamily="50" charset="-127"/>
                        </a:rPr>
                        <a:t>(NR,</a:t>
                      </a:r>
                      <a:r>
                        <a:rPr lang="en-US" altLang="ko-KR" sz="1050" baseline="0" dirty="0">
                          <a:latin typeface="+mj-lt"/>
                          <a:ea typeface="LG스마트체2.0 Regular" panose="020B0600000101010101" pitchFamily="50" charset="-127"/>
                        </a:rPr>
                        <a:t> BPC</a:t>
                      </a:r>
                      <a:r>
                        <a:rPr lang="en-US" altLang="ko-KR" sz="1050" dirty="0">
                          <a:latin typeface="+mj-lt"/>
                          <a:ea typeface="LG스마트체2.0 Regular" panose="020B0600000101010101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+mj-lt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50" dirty="0">
                          <a:latin typeface="+mj-lt"/>
                          <a:ea typeface="LG스마트체2.0 Regular" panose="020B0600000101010101" pitchFamily="50" charset="-127"/>
                        </a:rPr>
                        <a:t>Flying Pixel</a:t>
                      </a:r>
                      <a:r>
                        <a:rPr lang="ko-KR" altLang="en-US" sz="1050" dirty="0">
                          <a:latin typeface="+mj-lt"/>
                          <a:ea typeface="LG스마트체2.0 Regular" panose="020B0600000101010101" pitchFamily="50" charset="-127"/>
                        </a:rPr>
                        <a:t> 제거 등</a:t>
                      </a:r>
                      <a:r>
                        <a:rPr lang="en-US" altLang="ko-KR" sz="1050" dirty="0">
                          <a:latin typeface="+mj-lt"/>
                          <a:ea typeface="LG스마트체2.0 Regular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50" dirty="0">
                          <a:latin typeface="+mj-lt"/>
                          <a:ea typeface="LG스마트체2.0 Regular" panose="020B0600000101010101" pitchFamily="50" charset="-127"/>
                        </a:rPr>
                        <a:t>Calibration</a:t>
                      </a:r>
                      <a:r>
                        <a:rPr lang="ko-KR" altLang="en-US" sz="1050" dirty="0">
                          <a:latin typeface="+mj-lt"/>
                          <a:ea typeface="LG스마트체2.0 Regular" panose="020B0600000101010101" pitchFamily="50" charset="-127"/>
                        </a:rPr>
                        <a:t>과의 연관 관계가 없음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50">
                          <a:latin typeface="+mj-lt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05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3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kern="120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>
                          <a:latin typeface="+mj-lt"/>
                          <a:ea typeface="LG스마트체2.0 Regular" panose="020B0600000101010101" pitchFamily="50" charset="-127"/>
                        </a:rPr>
                        <a:t>Calibration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>
                          <a:latin typeface="+mj-lt"/>
                          <a:ea typeface="LG스마트체2.0 Regular" panose="020B0600000101010101" pitchFamily="50" charset="-127"/>
                        </a:rPr>
                        <a:t>Parameter</a:t>
                      </a:r>
                      <a:r>
                        <a:rPr lang="ko-KR" altLang="en-US" sz="1050">
                          <a:latin typeface="+mj-lt"/>
                          <a:ea typeface="LG스마트체2.0 Regular" panose="020B0600000101010101" pitchFamily="50" charset="-127"/>
                        </a:rPr>
                        <a:t> </a:t>
                      </a:r>
                      <a:endParaRPr lang="en-US" altLang="ko-KR" sz="1050">
                        <a:latin typeface="+mj-lt"/>
                        <a:ea typeface="LG스마트체2.0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>
                          <a:latin typeface="+mj-lt"/>
                          <a:ea typeface="LG스마트체2.0 Regular" panose="020B0600000101010101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Cal.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Parameter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 항목 변경</a:t>
                      </a:r>
                      <a:endParaRPr lang="en-US" altLang="ko-KR" sz="1050" dirty="0"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Calibration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값 보정 알고리즘</a:t>
                      </a:r>
                      <a:r>
                        <a:rPr lang="ko-KR" altLang="en-US" sz="1050" baseline="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</a:rPr>
                        <a:t> 변경 시 대응 방법과 같음</a:t>
                      </a:r>
                      <a:endParaRPr lang="en-US" altLang="ko-KR" sz="1050" dirty="0"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담당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: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CTO SW1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팀</a:t>
                      </a:r>
                      <a:endParaRPr lang="en-US" altLang="ko-KR" sz="105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+mj-lt"/>
                          <a:ea typeface="LG스마트체2.0 Regular" panose="020B0600000101010101" pitchFamily="50" charset="-127"/>
                        </a:rPr>
                        <a:t>지원 </a:t>
                      </a:r>
                      <a:r>
                        <a:rPr lang="en-US" altLang="ko-KR" sz="1050" dirty="0">
                          <a:latin typeface="+mj-lt"/>
                          <a:ea typeface="LG스마트체2.0 Regular" panose="020B0600000101010101" pitchFamily="50" charset="-127"/>
                        </a:rPr>
                        <a:t>:</a:t>
                      </a:r>
                      <a:r>
                        <a:rPr lang="ko-KR" altLang="en-US" sz="1050" dirty="0">
                          <a:latin typeface="+mj-lt"/>
                          <a:ea typeface="LG스마트체2.0 Regular" panose="020B0600000101010101" pitchFamily="50" charset="-127"/>
                        </a:rPr>
                        <a:t> 광학 개발</a:t>
                      </a:r>
                      <a:r>
                        <a:rPr lang="en-US" altLang="ko-KR" sz="1050" dirty="0">
                          <a:latin typeface="+mj-lt"/>
                          <a:ea typeface="LG스마트체2.0 Regular" panose="020B0600000101010101" pitchFamily="50" charset="-127"/>
                        </a:rPr>
                        <a:t>3</a:t>
                      </a:r>
                      <a:r>
                        <a:rPr lang="ko-KR" altLang="en-US" sz="1050" dirty="0">
                          <a:latin typeface="+mj-lt"/>
                          <a:ea typeface="LG스마트체2.0 Regular" panose="020B0600000101010101" pitchFamily="50" charset="-127"/>
                        </a:rPr>
                        <a:t>팀</a:t>
                      </a:r>
                      <a:endParaRPr lang="en-US" altLang="ko-KR" sz="105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>
                          <a:latin typeface="+mj-lt"/>
                          <a:ea typeface="LG스마트체2.0 Regular" panose="020B0600000101010101" pitchFamily="50" charset="-127"/>
                        </a:rPr>
                        <a:t>Parameter </a:t>
                      </a:r>
                      <a:r>
                        <a:rPr lang="ko-KR" altLang="en-US" sz="1050">
                          <a:latin typeface="+mj-lt"/>
                          <a:ea typeface="LG스마트체2.0 Regular" panose="020B0600000101010101" pitchFamily="50" charset="-127"/>
                        </a:rPr>
                        <a:t>저장</a:t>
                      </a:r>
                      <a:r>
                        <a:rPr lang="en-US" altLang="ko-KR" sz="1050">
                          <a:latin typeface="+mj-lt"/>
                          <a:ea typeface="LG스마트체2.0 Regular" panose="020B0600000101010101" pitchFamily="50" charset="-127"/>
                        </a:rPr>
                        <a:t> Format </a:t>
                      </a:r>
                      <a:r>
                        <a:rPr lang="ko-KR" altLang="en-US" sz="1050">
                          <a:latin typeface="+mj-lt"/>
                          <a:ea typeface="LG스마트체2.0 Regular" panose="020B0600000101010101" pitchFamily="50" charset="-127"/>
                        </a:rPr>
                        <a:t>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50" dirty="0">
                          <a:latin typeface="+mj-lt"/>
                          <a:ea typeface="LG스마트체2.0 Regular" panose="020B0600000101010101" pitchFamily="50" charset="-127"/>
                        </a:rPr>
                        <a:t>LSI</a:t>
                      </a:r>
                      <a:r>
                        <a:rPr lang="ko-KR" altLang="en-US" sz="1050" dirty="0">
                          <a:latin typeface="+mj-lt"/>
                          <a:ea typeface="LG스마트체2.0 Regular" panose="020B0600000101010101" pitchFamily="50" charset="-127"/>
                        </a:rPr>
                        <a:t>로부터 </a:t>
                      </a:r>
                      <a:r>
                        <a:rPr lang="en-US" altLang="ko-KR" sz="1050" dirty="0">
                          <a:latin typeface="+mj-lt"/>
                          <a:ea typeface="LG스마트체2.0 Regular" panose="020B0600000101010101" pitchFamily="50" charset="-127"/>
                        </a:rPr>
                        <a:t>Memory Map </a:t>
                      </a:r>
                      <a:r>
                        <a:rPr lang="ko-KR" altLang="en-US" sz="1050" dirty="0">
                          <a:latin typeface="+mj-lt"/>
                          <a:ea typeface="LG스마트체2.0 Regular" panose="020B0600000101010101" pitchFamily="50" charset="-127"/>
                        </a:rPr>
                        <a:t>정보 요청 후 </a:t>
                      </a:r>
                      <a:r>
                        <a:rPr lang="en-US" altLang="ko-KR" sz="1050" dirty="0">
                          <a:latin typeface="+mj-lt"/>
                          <a:ea typeface="LG스마트체2.0 Regular" panose="020B0600000101010101" pitchFamily="50" charset="-127"/>
                        </a:rPr>
                        <a:t>Memory</a:t>
                      </a:r>
                      <a:r>
                        <a:rPr lang="en-US" altLang="ko-KR" sz="1050" baseline="0" dirty="0">
                          <a:latin typeface="+mj-lt"/>
                          <a:ea typeface="LG스마트체2.0 Regular" panose="020B0600000101010101" pitchFamily="50" charset="-127"/>
                        </a:rPr>
                        <a:t> Write</a:t>
                      </a:r>
                      <a:r>
                        <a:rPr lang="ko-KR" altLang="en-US" sz="1050" baseline="0" dirty="0">
                          <a:latin typeface="+mj-lt"/>
                          <a:ea typeface="LG스마트체2.0 Regular" panose="020B0600000101010101" pitchFamily="50" charset="-127"/>
                        </a:rPr>
                        <a:t> 하는 부분 수정</a:t>
                      </a:r>
                      <a:endParaRPr lang="ko-KR" altLang="en-US" sz="105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담당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: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광학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SW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팀</a:t>
                      </a:r>
                      <a:endParaRPr lang="en-US" altLang="ko-KR" sz="105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50" dirty="0">
                          <a:latin typeface="+mj-lt"/>
                          <a:ea typeface="LG스마트체2.0 Regular" panose="020B0600000101010101" pitchFamily="50" charset="-127"/>
                        </a:rPr>
                        <a:t>지원 </a:t>
                      </a:r>
                      <a:r>
                        <a:rPr lang="en-US" altLang="ko-KR" sz="1050" dirty="0">
                          <a:latin typeface="+mj-lt"/>
                          <a:ea typeface="LG스마트체2.0 Regular" panose="020B0600000101010101" pitchFamily="50" charset="-127"/>
                        </a:rPr>
                        <a:t>:</a:t>
                      </a:r>
                      <a:r>
                        <a:rPr lang="ko-KR" altLang="en-US" sz="1050" dirty="0">
                          <a:latin typeface="+mj-lt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50" dirty="0">
                          <a:latin typeface="+mj-lt"/>
                          <a:ea typeface="LG스마트체2.0 Regular" panose="020B0600000101010101" pitchFamily="50" charset="-127"/>
                        </a:rPr>
                        <a:t>CTO SW1</a:t>
                      </a:r>
                      <a:r>
                        <a:rPr lang="ko-KR" altLang="en-US" sz="1050" dirty="0">
                          <a:latin typeface="+mj-lt"/>
                          <a:ea typeface="LG스마트체2.0 Regular" panose="020B0600000101010101" pitchFamily="50" charset="-127"/>
                        </a:rPr>
                        <a:t>팀</a:t>
                      </a:r>
                      <a:endParaRPr lang="en-US" altLang="ko-KR" sz="105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16496" y="4478208"/>
            <a:ext cx="8706710" cy="89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n-ea"/>
                <a:ea typeface="+mn-ea"/>
              </a:rPr>
              <a:t>SW</a:t>
            </a:r>
            <a:r>
              <a:rPr lang="ko-KR" altLang="en-US" sz="1200" dirty="0">
                <a:latin typeface="+mn-ea"/>
                <a:ea typeface="+mn-ea"/>
              </a:rPr>
              <a:t> 변경 점의 </a:t>
            </a:r>
            <a:r>
              <a:rPr lang="en-US" altLang="ko-KR" sz="1200" dirty="0">
                <a:latin typeface="+mn-ea"/>
                <a:ea typeface="+mn-ea"/>
              </a:rPr>
              <a:t>Depth</a:t>
            </a:r>
            <a:r>
              <a:rPr lang="ko-KR" altLang="en-US" sz="1200" dirty="0">
                <a:latin typeface="+mn-ea"/>
                <a:ea typeface="+mn-ea"/>
              </a:rPr>
              <a:t> 알고리즘 중에 </a:t>
            </a:r>
            <a:r>
              <a:rPr lang="en-US" altLang="ko-KR" sz="1200" b="1" u="sng" dirty="0">
                <a:latin typeface="+mn-ea"/>
                <a:ea typeface="+mn-ea"/>
              </a:rPr>
              <a:t>ISP </a:t>
            </a:r>
            <a:r>
              <a:rPr lang="ko-KR" altLang="en-US" sz="1200" b="1" u="sng" dirty="0">
                <a:latin typeface="+mn-ea"/>
                <a:ea typeface="+mn-ea"/>
              </a:rPr>
              <a:t>알고리즘이 수정될 경우에는 </a:t>
            </a:r>
            <a:r>
              <a:rPr lang="en-US" altLang="ko-KR" sz="1200" b="1" u="sng" dirty="0">
                <a:latin typeface="+mn-ea"/>
                <a:ea typeface="+mn-ea"/>
              </a:rPr>
              <a:t>Calibration</a:t>
            </a:r>
            <a:r>
              <a:rPr lang="ko-KR" altLang="en-US" sz="1200" b="1" u="sng" dirty="0">
                <a:latin typeface="+mn-ea"/>
                <a:ea typeface="+mn-ea"/>
              </a:rPr>
              <a:t> 알고리즘 수정은 필요 없음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b="1" u="sng" dirty="0">
                <a:latin typeface="+mn-ea"/>
                <a:ea typeface="+mn-ea"/>
              </a:rPr>
              <a:t>하지만</a:t>
            </a:r>
            <a:r>
              <a:rPr lang="en-US" altLang="ko-KR" sz="1200" b="1" u="sng" dirty="0">
                <a:latin typeface="+mn-ea"/>
                <a:ea typeface="+mn-ea"/>
              </a:rPr>
              <a:t>,</a:t>
            </a:r>
            <a:r>
              <a:rPr lang="ko-KR" altLang="en-US" sz="1200" b="1" u="sng" dirty="0">
                <a:latin typeface="+mn-ea"/>
                <a:ea typeface="+mn-ea"/>
              </a:rPr>
              <a:t> </a:t>
            </a:r>
            <a:r>
              <a:rPr lang="en-US" altLang="ko-KR" sz="1200" b="1" u="sng" dirty="0">
                <a:latin typeface="+mn-ea"/>
                <a:ea typeface="+mn-ea"/>
              </a:rPr>
              <a:t>Calibration</a:t>
            </a:r>
            <a:r>
              <a:rPr lang="ko-KR" altLang="en-US" sz="1200" b="1" u="sng" dirty="0">
                <a:latin typeface="+mn-ea"/>
                <a:ea typeface="+mn-ea"/>
              </a:rPr>
              <a:t> 보정 알고리즘이 바뀔 경우에는 </a:t>
            </a:r>
            <a:r>
              <a:rPr lang="en-US" altLang="ko-KR" sz="1200" b="1" u="sng" dirty="0">
                <a:latin typeface="+mn-ea"/>
                <a:ea typeface="+mn-ea"/>
              </a:rPr>
              <a:t>Calibration</a:t>
            </a:r>
            <a:r>
              <a:rPr lang="ko-KR" altLang="en-US" sz="1200" b="1" u="sng" dirty="0">
                <a:latin typeface="+mn-ea"/>
                <a:ea typeface="+mn-ea"/>
              </a:rPr>
              <a:t>알고리즘 수정 필요</a:t>
            </a:r>
            <a:endParaRPr lang="en-US" altLang="ko-KR" sz="1200" b="1" u="sng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n-ea"/>
                <a:ea typeface="+mn-ea"/>
              </a:rPr>
              <a:t>SW </a:t>
            </a:r>
            <a:r>
              <a:rPr lang="ko-KR" altLang="en-US" sz="1200" dirty="0">
                <a:latin typeface="+mn-ea"/>
                <a:ea typeface="+mn-ea"/>
              </a:rPr>
              <a:t>변경 점의 </a:t>
            </a:r>
            <a:r>
              <a:rPr lang="en-US" altLang="ko-KR" sz="1200" dirty="0">
                <a:latin typeface="+mn-ea"/>
                <a:ea typeface="+mn-ea"/>
              </a:rPr>
              <a:t>Parameter</a:t>
            </a:r>
            <a:r>
              <a:rPr lang="ko-KR" altLang="en-US" sz="1200" dirty="0">
                <a:latin typeface="+mn-ea"/>
                <a:ea typeface="+mn-ea"/>
              </a:rPr>
              <a:t>의 경우에도 저장 </a:t>
            </a:r>
            <a:r>
              <a:rPr lang="en-US" altLang="ko-KR" sz="1200" dirty="0">
                <a:latin typeface="+mn-ea"/>
                <a:ea typeface="+mn-ea"/>
              </a:rPr>
              <a:t>Format</a:t>
            </a:r>
            <a:r>
              <a:rPr lang="ko-KR" altLang="en-US" sz="1200" dirty="0">
                <a:latin typeface="+mn-ea"/>
                <a:ea typeface="+mn-ea"/>
              </a:rPr>
              <a:t>만 변경된 경우에는 </a:t>
            </a:r>
            <a:r>
              <a:rPr lang="en-US" altLang="ko-KR" sz="1200" dirty="0">
                <a:latin typeface="+mn-ea"/>
                <a:ea typeface="+mn-ea"/>
              </a:rPr>
              <a:t>Parameter</a:t>
            </a:r>
            <a:r>
              <a:rPr lang="ko-KR" altLang="en-US" sz="1200" dirty="0">
                <a:latin typeface="+mn-ea"/>
                <a:ea typeface="+mn-ea"/>
              </a:rPr>
              <a:t> 저장 부분의 코드만 수정해 주면 됨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" name="실행 단추: 뒤로 또는 앞으로 이동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16CB2CA-9527-4EE7-AA75-78856A1D485A}"/>
              </a:ext>
            </a:extLst>
          </p:cNvPr>
          <p:cNvSpPr/>
          <p:nvPr/>
        </p:nvSpPr>
        <p:spPr bwMode="auto">
          <a:xfrm>
            <a:off x="9345488" y="6093296"/>
            <a:ext cx="218831" cy="195775"/>
          </a:xfrm>
          <a:prstGeom prst="actionButtonBackPrevious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9CF1977-402E-43FD-9E39-4F4F5FE9D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41" y="803319"/>
            <a:ext cx="9444959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각 대응 방안에 대한 상세 설명은 </a:t>
            </a:r>
            <a:r>
              <a:rPr lang="ko-KR" altLang="en-US" sz="1800" b="1" u="sng" dirty="0">
                <a:solidFill>
                  <a:srgbClr val="0000FF"/>
                </a:solidFill>
                <a:latin typeface="+mj-ea"/>
                <a:ea typeface="+mj-ea"/>
              </a:rPr>
              <a:t>별도 </a:t>
            </a:r>
            <a:r>
              <a:rPr lang="en-US" altLang="ko-KR" sz="1800" b="1" u="sng" dirty="0">
                <a:solidFill>
                  <a:srgbClr val="0000FF"/>
                </a:solidFill>
                <a:latin typeface="+mj-ea"/>
                <a:ea typeface="+mj-ea"/>
              </a:rPr>
              <a:t>Technical Report </a:t>
            </a:r>
            <a:r>
              <a:rPr lang="ko-KR" altLang="en-US" sz="1800" b="1" u="sng" dirty="0">
                <a:solidFill>
                  <a:srgbClr val="0000FF"/>
                </a:solidFill>
                <a:latin typeface="+mj-ea"/>
                <a:ea typeface="+mj-ea"/>
              </a:rPr>
              <a:t>발행</a:t>
            </a:r>
          </a:p>
        </p:txBody>
      </p:sp>
    </p:spTree>
    <p:extLst>
      <p:ext uri="{BB962C8B-B14F-4D97-AF65-F5344CB8AC3E}">
        <p14:creationId xmlns:p14="http://schemas.microsoft.com/office/powerpoint/2010/main" val="14972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31778D-7E8A-42D2-BB00-234BBAB4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059" y="1199625"/>
            <a:ext cx="4228051" cy="2919497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0183F02-95DD-497A-9467-CF7EC3BD4E00}"/>
              </a:ext>
            </a:extLst>
          </p:cNvPr>
          <p:cNvGraphicFramePr>
            <a:graphicFrameLocks noGrp="1"/>
          </p:cNvGraphicFramePr>
          <p:nvPr/>
        </p:nvGraphicFramePr>
        <p:xfrm>
          <a:off x="5037006" y="4363576"/>
          <a:ext cx="3340100" cy="115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162804046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7759967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406661026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42544691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403mm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A022_Org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A022_LSI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A022 GT(450mm)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018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0.1 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0.79 %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0.14 %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0.08 %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19561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0.5 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0.87 %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1.10 %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0.55 %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77051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1.0 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1.42 %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1.96 %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2.14 %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173277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3C726777-BA43-49D0-BDF4-D8FBBADA5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63085"/>
            <a:ext cx="534396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rgbClr val="000000"/>
                </a:solidFill>
                <a:latin typeface="LG스마트체 SemiBold" pitchFamily="50" charset="-127"/>
                <a:ea typeface="LG스마트체 SemiBold" pitchFamily="50" charset="-127"/>
              </a:rPr>
              <a:t>유첨</a:t>
            </a:r>
            <a:r>
              <a:rPr lang="en-US" altLang="ko-KR" sz="2000" b="1" dirty="0">
                <a:solidFill>
                  <a:srgbClr val="000000"/>
                </a:solidFill>
                <a:latin typeface="LG스마트체 SemiBold" pitchFamily="50" charset="-127"/>
                <a:ea typeface="LG스마트체 SemiBold" pitchFamily="50" charset="-127"/>
              </a:rPr>
              <a:t>. </a:t>
            </a:r>
            <a:r>
              <a:rPr lang="ko-KR" altLang="en-US" sz="2000" b="1" dirty="0">
                <a:solidFill>
                  <a:srgbClr val="000000"/>
                </a:solidFill>
                <a:latin typeface="LG스마트체 SemiBold" pitchFamily="50" charset="-127"/>
                <a:ea typeface="LG스마트체 SemiBold" pitchFamily="50" charset="-127"/>
              </a:rPr>
              <a:t>별개 </a:t>
            </a:r>
            <a:r>
              <a:rPr lang="ko-KR" altLang="en-US" sz="2000" dirty="0">
                <a:solidFill>
                  <a:srgbClr val="000000"/>
                </a:solidFill>
                <a:latin typeface="LG스마트체 SemiBold" pitchFamily="50" charset="-127"/>
                <a:ea typeface="LG스마트체 SemiBold" pitchFamily="50" charset="-127"/>
              </a:rPr>
              <a:t>알고리즘의 유의차 영향 </a:t>
            </a:r>
            <a:r>
              <a:rPr lang="en-US" altLang="ko-KR" sz="2000" dirty="0">
                <a:solidFill>
                  <a:srgbClr val="000000"/>
                </a:solidFill>
                <a:latin typeface="LG스마트체 SemiBold" pitchFamily="50" charset="-127"/>
                <a:ea typeface="LG스마트체 SemiBold" pitchFamily="50" charset="-127"/>
              </a:rPr>
              <a:t>Test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BC7B50-EFBE-4BFE-8338-4E16AFD74165}"/>
              </a:ext>
            </a:extLst>
          </p:cNvPr>
          <p:cNvSpPr/>
          <p:nvPr/>
        </p:nvSpPr>
        <p:spPr>
          <a:xfrm>
            <a:off x="185104" y="690402"/>
            <a:ext cx="8933729" cy="379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ko-KR" sz="14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GT </a:t>
            </a:r>
            <a:r>
              <a:rPr kumimoji="0" lang="ko-KR" altLang="en-US" sz="14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교체 </a:t>
            </a:r>
            <a:r>
              <a:rPr kumimoji="0" lang="en-US" altLang="ko-KR" sz="14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Test (NPI 160</a:t>
            </a:r>
            <a:r>
              <a:rPr kumimoji="0" lang="ko-KR" altLang="en-US" sz="14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개 </a:t>
            </a:r>
            <a:r>
              <a:rPr kumimoji="0" lang="en-US" altLang="ko-KR" sz="14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Sample</a:t>
            </a:r>
            <a:r>
              <a:rPr kumimoji="0" lang="ko-KR" altLang="en-US" sz="14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 중 </a:t>
            </a:r>
            <a:r>
              <a:rPr kumimoji="0" lang="en-US" altLang="ko-KR" sz="14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A022 </a:t>
            </a:r>
            <a:r>
              <a:rPr kumimoji="0" lang="ko-KR" altLang="en-US" sz="14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사용</a:t>
            </a:r>
            <a:r>
              <a:rPr kumimoji="0" lang="en-US" altLang="ko-KR" sz="14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267391-4BC3-4F79-9716-F0D341641B5D}"/>
              </a:ext>
            </a:extLst>
          </p:cNvPr>
          <p:cNvSpPr/>
          <p:nvPr/>
        </p:nvSpPr>
        <p:spPr>
          <a:xfrm>
            <a:off x="409820" y="1252788"/>
            <a:ext cx="4239803" cy="3618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실험 방법</a:t>
            </a:r>
            <a:endParaRPr kumimoji="0" lang="en-US" altLang="ko-KR" sz="1100" dirty="0">
              <a:solidFill>
                <a:srgbClr val="000000"/>
              </a:solidFill>
              <a:latin typeface="+mj-lt"/>
              <a:ea typeface="LG스마트체2.0 Regular" panose="020B0600000101010101" pitchFamily="50" charset="-127"/>
              <a:cs typeface="Arial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LSI Field</a:t>
            </a:r>
            <a:r>
              <a:rPr kumimoji="0" lang="ko-KR" altLang="en-US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 별 오차와 </a:t>
            </a:r>
            <a:r>
              <a:rPr kumimoji="0" lang="en-US" altLang="ko-KR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LGIT Field</a:t>
            </a:r>
            <a:r>
              <a:rPr kumimoji="0" lang="ko-KR" altLang="en-US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 오차를 비교</a:t>
            </a:r>
            <a:endParaRPr kumimoji="0" lang="en-US" altLang="ko-KR" sz="1100" dirty="0">
              <a:solidFill>
                <a:srgbClr val="000000"/>
              </a:solidFill>
              <a:latin typeface="+mj-lt"/>
              <a:ea typeface="LG스마트체2.0 Regular" panose="020B0600000101010101" pitchFamily="50" charset="-127"/>
              <a:cs typeface="Arial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LGIT</a:t>
            </a:r>
            <a:r>
              <a:rPr kumimoji="0" lang="ko-KR" altLang="en-US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의 </a:t>
            </a:r>
            <a:r>
              <a:rPr kumimoji="0" lang="en-US" altLang="ko-KR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FPPN</a:t>
            </a:r>
            <a:r>
              <a:rPr kumimoji="0" lang="ko-KR" altLang="en-US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 생성시</a:t>
            </a:r>
            <a:r>
              <a:rPr kumimoji="0" lang="en-US" altLang="ko-KR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,</a:t>
            </a:r>
            <a:r>
              <a:rPr kumimoji="0" lang="ko-KR" altLang="en-US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 </a:t>
            </a:r>
            <a:r>
              <a:rPr kumimoji="0" lang="en-US" altLang="ko-KR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GT</a:t>
            </a:r>
            <a:r>
              <a:rPr kumimoji="0" lang="ko-KR" altLang="en-US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 이미지의 거리를 </a:t>
            </a:r>
            <a:r>
              <a:rPr kumimoji="0" lang="en-US" altLang="ko-KR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385mm→450mm</a:t>
            </a:r>
            <a:r>
              <a:rPr kumimoji="0" lang="ko-KR" altLang="en-US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로 변경하여 </a:t>
            </a:r>
            <a:r>
              <a:rPr kumimoji="0" lang="en-US" altLang="ko-KR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Field </a:t>
            </a:r>
            <a:r>
              <a:rPr kumimoji="0" lang="ko-KR" altLang="en-US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별 오차 측정</a:t>
            </a:r>
            <a:endParaRPr kumimoji="0" lang="en-US" altLang="ko-KR" sz="1100" dirty="0">
              <a:solidFill>
                <a:srgbClr val="000000"/>
              </a:solidFill>
              <a:latin typeface="+mj-lt"/>
              <a:ea typeface="LG스마트체2.0 Regular" panose="020B0600000101010101" pitchFamily="50" charset="-127"/>
              <a:cs typeface="Arial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실험 결과</a:t>
            </a:r>
            <a:endParaRPr kumimoji="0" lang="en-US" altLang="ko-KR" sz="1100" dirty="0">
              <a:solidFill>
                <a:srgbClr val="000000"/>
              </a:solidFill>
              <a:latin typeface="+mj-lt"/>
              <a:ea typeface="LG스마트체2.0 Regular" panose="020B0600000101010101" pitchFamily="50" charset="-127"/>
              <a:cs typeface="Arial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실제 거리보다 멀리 있는 것으로 </a:t>
            </a:r>
            <a:r>
              <a:rPr kumimoji="0" lang="en-US" altLang="ko-KR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GT</a:t>
            </a:r>
            <a:r>
              <a:rPr kumimoji="0" lang="ko-KR" altLang="en-US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이미지를 생성하여 </a:t>
            </a:r>
            <a:r>
              <a:rPr kumimoji="0" lang="en-US" altLang="ko-KR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Field</a:t>
            </a:r>
            <a:r>
              <a:rPr kumimoji="0" lang="ko-KR" altLang="en-US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별 오차 측정 결과</a:t>
            </a:r>
            <a:r>
              <a:rPr kumimoji="0" lang="en-US" altLang="ko-KR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,</a:t>
            </a:r>
            <a:r>
              <a:rPr kumimoji="0" lang="ko-KR" altLang="en-US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 원 </a:t>
            </a:r>
            <a:r>
              <a:rPr kumimoji="0" lang="en-US" altLang="ko-KR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LSI</a:t>
            </a:r>
            <a:r>
              <a:rPr kumimoji="0" lang="ko-KR" altLang="en-US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의 </a:t>
            </a:r>
            <a:r>
              <a:rPr kumimoji="0" lang="en-US" altLang="ko-KR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Field</a:t>
            </a:r>
            <a:r>
              <a:rPr kumimoji="0" lang="ko-KR" altLang="en-US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별 오차와 유사한 값 산출됨</a:t>
            </a:r>
            <a:r>
              <a:rPr kumimoji="0" lang="en-US" altLang="ko-KR" sz="1100" dirty="0">
                <a:solidFill>
                  <a:srgbClr val="0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kumimoji="0" lang="en-US" altLang="ko-KR" sz="1100" b="1" dirty="0">
                <a:solidFill>
                  <a:srgbClr val="C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→</a:t>
            </a:r>
            <a:r>
              <a:rPr kumimoji="0" lang="ko-KR" altLang="en-US" sz="1100" b="1" dirty="0">
                <a:solidFill>
                  <a:srgbClr val="C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 </a:t>
            </a:r>
            <a:r>
              <a:rPr kumimoji="0" lang="en-US" altLang="ko-KR" sz="1100" b="1" dirty="0">
                <a:solidFill>
                  <a:srgbClr val="C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GT</a:t>
            </a:r>
            <a:r>
              <a:rPr kumimoji="0" lang="ko-KR" altLang="en-US" sz="1100" b="1" dirty="0">
                <a:solidFill>
                  <a:srgbClr val="C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 생성시</a:t>
            </a:r>
            <a:r>
              <a:rPr kumimoji="0" lang="en-US" altLang="ko-KR" sz="1100" b="1" dirty="0">
                <a:solidFill>
                  <a:srgbClr val="C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,</a:t>
            </a:r>
            <a:r>
              <a:rPr kumimoji="0" lang="ko-KR" altLang="en-US" sz="1100" b="1" dirty="0">
                <a:solidFill>
                  <a:srgbClr val="C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  </a:t>
            </a:r>
            <a:r>
              <a:rPr kumimoji="0" lang="en-US" altLang="ko-KR" sz="1100" b="1" dirty="0">
                <a:solidFill>
                  <a:srgbClr val="C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LSI</a:t>
            </a:r>
            <a:r>
              <a:rPr kumimoji="0" lang="ko-KR" altLang="en-US" sz="1100" b="1" dirty="0">
                <a:solidFill>
                  <a:srgbClr val="C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의 거리 오차가 있는 것으로 판단됨</a:t>
            </a:r>
            <a:r>
              <a:rPr kumimoji="0" lang="en-US" altLang="ko-KR" sz="1100" b="1" dirty="0">
                <a:solidFill>
                  <a:srgbClr val="C0000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kumimoji="0" lang="en-US" altLang="ko-KR" sz="11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(LGIT</a:t>
            </a:r>
            <a:r>
              <a:rPr kumimoji="0" lang="ko-KR" altLang="en-US" sz="11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의 경우</a:t>
            </a:r>
            <a:r>
              <a:rPr kumimoji="0" lang="en-US" altLang="ko-KR" sz="11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,</a:t>
            </a:r>
            <a:r>
              <a:rPr kumimoji="0" lang="ko-KR" altLang="en-US" sz="11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 </a:t>
            </a:r>
            <a:r>
              <a:rPr kumimoji="0" lang="en-US" altLang="ko-KR" sz="11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GT</a:t>
            </a:r>
            <a:r>
              <a:rPr kumimoji="0" lang="ko-KR" altLang="en-US" sz="11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 이미지 생성시 거리를 실측하여 정확한 값으로 </a:t>
            </a:r>
            <a:r>
              <a:rPr kumimoji="0" lang="en-US" altLang="ko-KR" sz="11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GT</a:t>
            </a:r>
            <a:r>
              <a:rPr kumimoji="0" lang="ko-KR" altLang="en-US" sz="11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를 생성하는 것에 반해</a:t>
            </a:r>
            <a:r>
              <a:rPr kumimoji="0" lang="en-US" altLang="ko-KR" sz="11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,</a:t>
            </a:r>
            <a:r>
              <a:rPr kumimoji="0" lang="ko-KR" altLang="en-US" sz="11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 </a:t>
            </a:r>
            <a:r>
              <a:rPr kumimoji="0" lang="en-US" altLang="ko-KR" sz="11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LSI</a:t>
            </a:r>
            <a:r>
              <a:rPr kumimoji="0" lang="ko-KR" altLang="en-US" sz="11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는 </a:t>
            </a:r>
            <a:r>
              <a:rPr kumimoji="0" lang="en-US" altLang="ko-KR" sz="11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Extrinsic Cal.</a:t>
            </a:r>
            <a:r>
              <a:rPr kumimoji="0" lang="ko-KR" altLang="en-US" sz="11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을 이용하여 산출된 거리를 이용하여 </a:t>
            </a:r>
            <a:r>
              <a:rPr kumimoji="0" lang="en-US" altLang="ko-KR" sz="11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GT</a:t>
            </a:r>
            <a:r>
              <a:rPr kumimoji="0" lang="ko-KR" altLang="en-US" sz="11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 이미지를 생성하는 것으로 보임</a:t>
            </a:r>
            <a:r>
              <a:rPr kumimoji="0" lang="en-US" altLang="ko-KR" sz="11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.</a:t>
            </a:r>
            <a:r>
              <a:rPr kumimoji="0" lang="ko-KR" altLang="en-US" sz="11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 광각인 경우</a:t>
            </a:r>
            <a:r>
              <a:rPr kumimoji="0" lang="en-US" altLang="ko-KR" sz="11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,</a:t>
            </a:r>
            <a:r>
              <a:rPr kumimoji="0" lang="ko-KR" altLang="en-US" sz="11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 </a:t>
            </a:r>
            <a:r>
              <a:rPr kumimoji="0" lang="en-US" altLang="ko-KR" sz="11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Extrinsic Calibration</a:t>
            </a:r>
            <a:r>
              <a:rPr kumimoji="0" lang="ko-KR" altLang="en-US" sz="11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으로 산출된 거리 값에 오차가 생길 가능성이 큼</a:t>
            </a:r>
            <a:r>
              <a:rPr kumimoji="0" lang="en-US" altLang="ko-KR" sz="11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  <a:cs typeface="Arial"/>
              </a:rPr>
              <a:t>.)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5CF2D0-0CDD-4FA8-918C-C31C91E50316}"/>
              </a:ext>
            </a:extLst>
          </p:cNvPr>
          <p:cNvSpPr/>
          <p:nvPr/>
        </p:nvSpPr>
        <p:spPr>
          <a:xfrm>
            <a:off x="5772241" y="4363576"/>
            <a:ext cx="720000" cy="1152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1E310-A14B-46CB-B305-D7C3D4CBA39B}"/>
              </a:ext>
            </a:extLst>
          </p:cNvPr>
          <p:cNvSpPr/>
          <p:nvPr/>
        </p:nvSpPr>
        <p:spPr>
          <a:xfrm>
            <a:off x="7227476" y="4363576"/>
            <a:ext cx="1149630" cy="1152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1F8780C-E882-4294-B3FB-38894CB23A00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6967266" y="4680551"/>
            <a:ext cx="12700" cy="1670050"/>
          </a:xfrm>
          <a:prstGeom prst="curvedConnector3">
            <a:avLst>
              <a:gd name="adj1" fmla="val 1800000"/>
            </a:avLst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실행 단추: 뒤로 또는 앞으로 이동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103E27F-0AC0-45E0-8C4B-F580C4652DD3}"/>
              </a:ext>
            </a:extLst>
          </p:cNvPr>
          <p:cNvSpPr/>
          <p:nvPr/>
        </p:nvSpPr>
        <p:spPr bwMode="auto">
          <a:xfrm>
            <a:off x="9561512" y="6185553"/>
            <a:ext cx="218831" cy="195775"/>
          </a:xfrm>
          <a:prstGeom prst="actionButtonBackPrevious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6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BF7A75C-9800-4717-A416-F5ACA78CC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02374"/>
              </p:ext>
            </p:extLst>
          </p:nvPr>
        </p:nvGraphicFramePr>
        <p:xfrm>
          <a:off x="128464" y="836713"/>
          <a:ext cx="9361041" cy="54639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07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736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과제 목표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fontAlgn="ctr">
                        <a:lnSpc>
                          <a:spcPts val="14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altLang="ko-K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QCD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4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목표</a:t>
                      </a: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4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현수준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4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 결과 요약</a:t>
                      </a: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21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  <a:spcBef>
                          <a:spcPts val="300"/>
                        </a:spcBef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fontAlgn="ctr">
                        <a:lnSpc>
                          <a:spcPts val="14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Depth Accuracy</a:t>
                      </a:r>
                    </a:p>
                    <a:p>
                      <a:pPr algn="ctr" fontAlgn="ctr">
                        <a:lnSpc>
                          <a:spcPts val="14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(GT-Depth/GT)</a:t>
                      </a: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±1%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↓</a:t>
                      </a: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전체 평균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0.2%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Spec OUT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평균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1.23.%</a:t>
                      </a: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</a:t>
                      </a:r>
                      <a:r>
                        <a:rPr lang="en-US" altLang="ko-KR" sz="1050" b="1" i="0" u="sng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1. LGIT</a:t>
                      </a:r>
                      <a:r>
                        <a:rPr lang="ko-KR" altLang="en-US" sz="1050" b="1" i="0" u="sng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50" b="1" i="0" u="sng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Cal.</a:t>
                      </a:r>
                      <a:r>
                        <a:rPr lang="ko-KR" altLang="en-US" sz="1050" b="1" i="0" u="sng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알고리즘 적용 결과</a:t>
                      </a:r>
                      <a:endParaRPr lang="en-US" altLang="ko-KR" sz="1050" b="1" i="0" u="sng" strike="noStrike" baseline="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 Accuracy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전체 평균 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0.2%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거리 별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(403~5200mm)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평균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Range 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0.11% ~ 0.78% </a:t>
                      </a:r>
                      <a:r>
                        <a:rPr lang="ko-KR" altLang="en-US" sz="10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수준 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(STDEV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0.04~0.34%)</a:t>
                      </a:r>
                      <a:b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 403mm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제외한 전 거리영역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(803~5203mm)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에서 모두 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Spec. IN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i="0" u="none" strike="noStrike" baseline="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</a:t>
                      </a:r>
                      <a:r>
                        <a:rPr lang="en-US" altLang="ko-KR" sz="1050" b="1" i="0" u="sng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2. LSI Cal. </a:t>
                      </a:r>
                      <a:r>
                        <a:rPr lang="ko-KR" altLang="en-US" sz="1050" b="1" i="0" u="sng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알고리즘 적용 결과</a:t>
                      </a:r>
                      <a:endParaRPr lang="en-US" altLang="ko-KR" sz="1050" b="1" i="0" u="sng" strike="noStrike" baseline="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 Accuracy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전체 평균 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0.48%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거리 별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(403~5200mm)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평균 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Range 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0.28%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~ 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1.93% 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(STDEV 0.06 ~ 0.79%)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수준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 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403mm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에서 대부분 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Spec OUT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발생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(88%)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하고 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803,1203,1603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에서도 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Spec Out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관찰 됨 </a:t>
                      </a:r>
                      <a:endParaRPr lang="en-US" altLang="ko-KR" sz="1000" b="0" i="0" u="none" strike="noStrike" baseline="0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729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LSI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대비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fontAlgn="ctr">
                        <a:lnSpc>
                          <a:spcPts val="14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상대표준편차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±1%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↓</a:t>
                      </a: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±1%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↓</a:t>
                      </a: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</a:t>
                      </a:r>
                      <a:r>
                        <a:rPr lang="en-US" altLang="ko-KR" sz="1050" b="1" i="0" u="sng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1. </a:t>
                      </a:r>
                      <a:r>
                        <a:rPr lang="ko-KR" altLang="en-US" sz="1050" b="1" i="0" u="sng" strike="noStrike" baseline="0" dirty="0" err="1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상대표준편차</a:t>
                      </a:r>
                      <a:r>
                        <a:rPr lang="ko-KR" altLang="en-US" sz="1050" b="1" i="0" u="sng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50" b="1" i="0" u="sng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(STDEV/AVG)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 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Depth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기준 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0.8%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Accuracy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기준 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0.79%</a:t>
                      </a:r>
                      <a:r>
                        <a:rPr lang="ko-KR" altLang="en-US" sz="1000" b="1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(Worst</a:t>
                      </a:r>
                      <a:r>
                        <a:rPr lang="ko-KR" altLang="en-US" sz="10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기준</a:t>
                      </a:r>
                      <a:r>
                        <a:rPr lang="en-US" altLang="ko-KR" sz="10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br>
                        <a:rPr lang="en-US" altLang="ko-KR" sz="1000" b="1" i="0" u="none" strike="noStrike" baseline="0" dirty="0">
                          <a:solidFill>
                            <a:srgbClr val="0000FF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</a:t>
                      </a:r>
                      <a:r>
                        <a:rPr lang="en-US" altLang="ko-KR" sz="1050" b="1" i="0" u="sng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2. </a:t>
                      </a:r>
                      <a:r>
                        <a:rPr lang="en-US" altLang="ko-KR" sz="1050" b="1" i="0" u="sng" strike="noStrike" baseline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Two-Sample </a:t>
                      </a:r>
                      <a:r>
                        <a:rPr lang="en-US" altLang="ko-KR" sz="1050" b="1" i="0" u="sng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 Test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 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비교 대상인 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1) LSI</a:t>
                      </a:r>
                      <a:r>
                        <a:rPr lang="ko-KR" altLang="en-US" sz="10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알고리즘의 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Fail Item</a:t>
                      </a:r>
                      <a:r>
                        <a:rPr lang="ko-KR" altLang="en-US" sz="10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 많고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2) LSI,</a:t>
                      </a:r>
                      <a:r>
                        <a:rPr lang="ko-KR" altLang="en-US" sz="10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LGIT</a:t>
                      </a:r>
                      <a:r>
                        <a:rPr lang="ko-KR" altLang="en-US" sz="10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결과 모두 이상치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DATA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 인해 많은 부분에서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  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정규성 검정 실패 발생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사업부와 평가에 대한 추가 논의 예정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 (e.g.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이상치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DATA  </a:t>
                      </a:r>
                      <a:r>
                        <a:rPr lang="ko-KR" altLang="en-US" sz="1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스크리닝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방법 등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629671"/>
                  </a:ext>
                </a:extLst>
              </a:tr>
              <a:tr h="165072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처리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시간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(sec)</a:t>
                      </a: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11.5s↓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(Tact Time)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10.252s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0.04s)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baseline="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1050" b="1" u="sng" baseline="0" dirty="0">
                          <a:latin typeface="+mj-ea"/>
                          <a:ea typeface="+mj-ea"/>
                        </a:rPr>
                        <a:t>1. 16</a:t>
                      </a:r>
                      <a:r>
                        <a:rPr lang="ko-KR" altLang="en-US" sz="1050" b="1" u="sng" baseline="0" dirty="0">
                          <a:latin typeface="+mj-ea"/>
                          <a:ea typeface="+mj-ea"/>
                        </a:rPr>
                        <a:t>장 </a:t>
                      </a:r>
                      <a:r>
                        <a:rPr lang="en-US" altLang="ko-KR" sz="1050" b="1" u="sng" baseline="0" dirty="0">
                          <a:latin typeface="+mj-ea"/>
                          <a:ea typeface="+mj-ea"/>
                        </a:rPr>
                        <a:t>Wiggling Capture </a:t>
                      </a:r>
                      <a:r>
                        <a:rPr lang="ko-KR" altLang="en-US" sz="1050" b="1" u="sng" baseline="0" dirty="0">
                          <a:latin typeface="+mj-ea"/>
                          <a:ea typeface="+mj-ea"/>
                        </a:rPr>
                        <a:t>사용 </a:t>
                      </a:r>
                      <a:r>
                        <a:rPr lang="en-US" altLang="ko-KR" sz="1050" b="1" u="sng" baseline="0" dirty="0">
                          <a:latin typeface="+mj-ea"/>
                          <a:ea typeface="+mj-ea"/>
                        </a:rPr>
                        <a:t>Accuracy/ Tact Time</a:t>
                      </a:r>
                      <a:r>
                        <a:rPr lang="ko-KR" altLang="en-US" sz="1050" b="1" u="sng" baseline="0" dirty="0">
                          <a:latin typeface="+mj-ea"/>
                          <a:ea typeface="+mj-ea"/>
                        </a:rPr>
                        <a:t>분석 완료</a:t>
                      </a:r>
                      <a:endParaRPr lang="en-US" altLang="ko-KR" sz="1000" b="1" u="sng" baseline="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1000" b="1" u="sng" baseline="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00" b="1" baseline="0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1050" b="0" u="sng" baseline="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en-US" altLang="ko-KR" sz="1050" b="0" u="sng" baseline="0" dirty="0" err="1">
                          <a:latin typeface="+mj-ea"/>
                          <a:ea typeface="+mj-ea"/>
                        </a:rPr>
                        <a:t>NPI</a:t>
                      </a:r>
                      <a:r>
                        <a:rPr lang="ko-KR" altLang="en-US" sz="1050" b="0" u="sng" baseline="0" dirty="0">
                          <a:latin typeface="+mj-ea"/>
                          <a:ea typeface="+mj-ea"/>
                        </a:rPr>
                        <a:t>샘플 </a:t>
                      </a:r>
                      <a:r>
                        <a:rPr lang="en-US" altLang="ko-KR" sz="1050" b="0" u="sng" baseline="0" dirty="0" err="1">
                          <a:latin typeface="+mj-ea"/>
                          <a:ea typeface="+mj-ea"/>
                        </a:rPr>
                        <a:t>297EA</a:t>
                      </a:r>
                      <a:r>
                        <a:rPr lang="en-US" altLang="ko-KR" sz="1050" b="0" u="sng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50" b="0" u="sng" baseline="0" dirty="0">
                          <a:latin typeface="+mj-ea"/>
                          <a:ea typeface="+mj-ea"/>
                        </a:rPr>
                        <a:t>적용 </a:t>
                      </a:r>
                      <a:r>
                        <a:rPr lang="en-US" altLang="ko-KR" sz="1050" b="0" u="sng" baseline="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50" b="0" u="sng" baseline="0" dirty="0">
                          <a:latin typeface="+mj-ea"/>
                          <a:ea typeface="+mj-ea"/>
                        </a:rPr>
                        <a:t>안산</a:t>
                      </a:r>
                      <a:r>
                        <a:rPr lang="en-US" altLang="ko-KR" sz="1050" b="0" u="sng" baseline="0" dirty="0" err="1">
                          <a:latin typeface="+mj-ea"/>
                          <a:ea typeface="+mj-ea"/>
                        </a:rPr>
                        <a:t>80EA</a:t>
                      </a:r>
                      <a:r>
                        <a:rPr lang="en-US" altLang="ko-KR" sz="1050" b="0" u="sng" baseline="0" dirty="0">
                          <a:latin typeface="+mj-ea"/>
                          <a:ea typeface="+mj-ea"/>
                        </a:rPr>
                        <a:t>+</a:t>
                      </a:r>
                      <a:r>
                        <a:rPr lang="ko-KR" altLang="en-US" sz="1050" b="0" u="sng" baseline="0" dirty="0">
                          <a:latin typeface="+mj-ea"/>
                          <a:ea typeface="+mj-ea"/>
                        </a:rPr>
                        <a:t>베트남</a:t>
                      </a:r>
                      <a:r>
                        <a:rPr lang="en-US" altLang="ko-KR" sz="1050" b="0" u="sng" baseline="0" dirty="0" err="1">
                          <a:latin typeface="+mj-ea"/>
                          <a:ea typeface="+mj-ea"/>
                        </a:rPr>
                        <a:t>199EA</a:t>
                      </a:r>
                      <a:r>
                        <a:rPr lang="en-US" altLang="ko-KR" sz="1050" b="0" u="sng" baseline="0" dirty="0">
                          <a:latin typeface="+mj-ea"/>
                          <a:ea typeface="+mj-ea"/>
                        </a:rPr>
                        <a:t>)</a:t>
                      </a:r>
                      <a:endParaRPr lang="en-US" altLang="ko-KR" sz="1000" b="0" u="sng" dirty="0">
                        <a:latin typeface="+mj-ea"/>
                        <a:ea typeface="+mj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F7E9BE3-C71B-4F1E-B363-8666EEA84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4" y="178474"/>
            <a:ext cx="3888432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2. T.Q.C.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 현황 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(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베트남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NPI 187 EA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평가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)</a:t>
            </a:r>
            <a:endParaRPr lang="ko-KR" altLang="en-US" sz="1800" b="1" dirty="0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5" name="실행 단추: 앞으로 또는 다음으로 이동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CB00633-4853-4454-982A-6F9A656DE0C5}"/>
              </a:ext>
            </a:extLst>
          </p:cNvPr>
          <p:cNvSpPr/>
          <p:nvPr/>
        </p:nvSpPr>
        <p:spPr bwMode="auto">
          <a:xfrm>
            <a:off x="6609184" y="2200421"/>
            <a:ext cx="250129" cy="311434"/>
          </a:xfrm>
          <a:prstGeom prst="actionButtonForwardNex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144">
            <a:extLst>
              <a:ext uri="{FF2B5EF4-FFF2-40B4-BE49-F238E27FC236}">
                <a16:creationId xmlns:a16="http://schemas.microsoft.com/office/drawing/2014/main" id="{D810A231-3EA5-4901-88FC-DF38F47C9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16" y="485760"/>
            <a:ext cx="381642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Total</a:t>
            </a:r>
            <a:r>
              <a:rPr lang="ko-KR" altLang="en-US" sz="1000" b="1" dirty="0"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199EA</a:t>
            </a:r>
            <a:r>
              <a:rPr lang="ko-KR" altLang="en-US" sz="1000" b="1" dirty="0">
                <a:latin typeface="+mn-ea"/>
                <a:ea typeface="+mn-ea"/>
                <a:sym typeface="Wingdings" pitchFamily="2" charset="2"/>
              </a:rPr>
              <a:t>투입</a:t>
            </a:r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, Out-</a:t>
            </a:r>
            <a:r>
              <a:rPr lang="en-US" altLang="ko-KR" sz="1000" b="1" dirty="0" err="1">
                <a:latin typeface="+mn-ea"/>
                <a:ea typeface="+mn-ea"/>
                <a:sym typeface="Wingdings" pitchFamily="2" charset="2"/>
              </a:rPr>
              <a:t>lier</a:t>
            </a:r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 12EA</a:t>
            </a:r>
            <a:r>
              <a:rPr lang="ko-KR" altLang="en-US" sz="1000" b="1" dirty="0">
                <a:latin typeface="+mn-ea"/>
                <a:ea typeface="+mn-ea"/>
                <a:sym typeface="Wingdings" pitchFamily="2" charset="2"/>
              </a:rPr>
              <a:t> 제외</a:t>
            </a:r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 (Accuracy &gt;5%)</a:t>
            </a:r>
          </a:p>
        </p:txBody>
      </p:sp>
      <p:sp>
        <p:nvSpPr>
          <p:cNvPr id="8" name="TextBox 144">
            <a:extLst>
              <a:ext uri="{FF2B5EF4-FFF2-40B4-BE49-F238E27FC236}">
                <a16:creationId xmlns:a16="http://schemas.microsoft.com/office/drawing/2014/main" id="{AC2B1685-03FE-4660-9348-2EF6038B6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983" y="4475487"/>
            <a:ext cx="170577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ko-KR" altLang="en-US" dirty="0" err="1"/>
              <a:t>Anderson-Darling</a:t>
            </a:r>
            <a:r>
              <a:rPr lang="ko-KR" altLang="en-US" dirty="0"/>
              <a:t> 검정</a:t>
            </a:r>
          </a:p>
        </p:txBody>
      </p:sp>
      <p:sp>
        <p:nvSpPr>
          <p:cNvPr id="10" name="TextBox 144">
            <a:extLst>
              <a:ext uri="{FF2B5EF4-FFF2-40B4-BE49-F238E27FC236}">
                <a16:creationId xmlns:a16="http://schemas.microsoft.com/office/drawing/2014/main" id="{DC8A2386-3F4B-4623-A1DE-388426D8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9184" y="980728"/>
            <a:ext cx="136815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b="1" dirty="0">
                <a:latin typeface="+mn-ea"/>
                <a:ea typeface="+mn-ea"/>
                <a:sym typeface="Wingdings" pitchFamily="2" charset="2"/>
              </a:rPr>
              <a:t>403~5203mm, 1.0F </a:t>
            </a:r>
            <a:r>
              <a:rPr lang="ko-KR" altLang="en-US" b="1" dirty="0">
                <a:latin typeface="+mn-ea"/>
                <a:ea typeface="+mn-ea"/>
                <a:sym typeface="Wingdings" pitchFamily="2" charset="2"/>
              </a:rPr>
              <a:t>기준</a:t>
            </a:r>
            <a:endParaRPr lang="en-US" altLang="ko-KR" b="1" dirty="0"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실행 단추: 앞으로 또는 다음으로 이동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CA8B1CF-1409-4A9A-9A52-2ADF71887A34}"/>
              </a:ext>
            </a:extLst>
          </p:cNvPr>
          <p:cNvSpPr/>
          <p:nvPr/>
        </p:nvSpPr>
        <p:spPr bwMode="auto">
          <a:xfrm>
            <a:off x="6345883" y="5301208"/>
            <a:ext cx="250129" cy="311434"/>
          </a:xfrm>
          <a:prstGeom prst="actionButtonForwardNex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33F1D0-57B3-4BD8-B04F-F9C08A297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272" y="4563243"/>
            <a:ext cx="1705771" cy="1135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C67A64DE-EC56-462C-9920-90D8E14F5029}"/>
              </a:ext>
            </a:extLst>
          </p:cNvPr>
          <p:cNvSpPr/>
          <p:nvPr/>
        </p:nvSpPr>
        <p:spPr bwMode="auto">
          <a:xfrm>
            <a:off x="7603326" y="5447150"/>
            <a:ext cx="251513" cy="251513"/>
          </a:xfrm>
          <a:prstGeom prst="ellipse">
            <a:avLst/>
          </a:prstGeom>
          <a:noFill/>
          <a:ln w="31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4B7BCD4-99BC-4CA1-B4CD-85E86E5A876E}"/>
              </a:ext>
            </a:extLst>
          </p:cNvPr>
          <p:cNvSpPr/>
          <p:nvPr/>
        </p:nvSpPr>
        <p:spPr bwMode="auto">
          <a:xfrm>
            <a:off x="8779269" y="4563243"/>
            <a:ext cx="251513" cy="251513"/>
          </a:xfrm>
          <a:prstGeom prst="ellipse">
            <a:avLst/>
          </a:prstGeom>
          <a:noFill/>
          <a:ln w="31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EE8D24-0DC3-438A-8CFC-AC109A0F5A6C}"/>
              </a:ext>
            </a:extLst>
          </p:cNvPr>
          <p:cNvCxnSpPr>
            <a:cxnSpLocks/>
          </p:cNvCxnSpPr>
          <p:nvPr/>
        </p:nvCxnSpPr>
        <p:spPr>
          <a:xfrm>
            <a:off x="4088904" y="4506361"/>
            <a:ext cx="3268365" cy="423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44">
            <a:extLst>
              <a:ext uri="{FF2B5EF4-FFF2-40B4-BE49-F238E27FC236}">
                <a16:creationId xmlns:a16="http://schemas.microsoft.com/office/drawing/2014/main" id="{EFFB3472-07D3-4249-911D-47A785BC1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133" y="5738773"/>
            <a:ext cx="170577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ko-KR" altLang="en-US" dirty="0"/>
              <a:t>정규성 검정 실패 예시 </a:t>
            </a:r>
            <a:r>
              <a:rPr lang="en-US" altLang="ko-KR" dirty="0"/>
              <a:t>LSI. 403mm</a:t>
            </a:r>
            <a:endParaRPr lang="ko-KR" altLang="en-US" dirty="0"/>
          </a:p>
        </p:txBody>
      </p:sp>
      <p:sp>
        <p:nvSpPr>
          <p:cNvPr id="20" name="TextBox 144">
            <a:extLst>
              <a:ext uri="{FF2B5EF4-FFF2-40B4-BE49-F238E27FC236}">
                <a16:creationId xmlns:a16="http://schemas.microsoft.com/office/drawing/2014/main" id="{38631541-07E0-4D17-BBE3-BD57BDCE4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80" y="2708920"/>
            <a:ext cx="170577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dirty="0"/>
              <a:t>GT</a:t>
            </a:r>
            <a:r>
              <a:rPr lang="ko-KR" altLang="en-US" dirty="0"/>
              <a:t>대비 </a:t>
            </a:r>
            <a:endParaRPr lang="en-US" altLang="ko-KR" dirty="0"/>
          </a:p>
          <a:p>
            <a:r>
              <a:rPr lang="en-US" altLang="ko-KR" dirty="0"/>
              <a:t>Depth Distance </a:t>
            </a:r>
          </a:p>
          <a:p>
            <a:r>
              <a:rPr lang="ko-KR" altLang="en-US" dirty="0" err="1"/>
              <a:t>에러율</a:t>
            </a:r>
            <a:endParaRPr lang="ko-KR" altLang="en-US" dirty="0"/>
          </a:p>
        </p:txBody>
      </p:sp>
      <p:sp>
        <p:nvSpPr>
          <p:cNvPr id="21" name="TextBox 144">
            <a:extLst>
              <a:ext uri="{FF2B5EF4-FFF2-40B4-BE49-F238E27FC236}">
                <a16:creationId xmlns:a16="http://schemas.microsoft.com/office/drawing/2014/main" id="{2B7FC2F2-CB07-48F1-AAF2-19086F9BC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795" y="2511855"/>
            <a:ext cx="636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dirty="0"/>
              <a:t>e.g.,</a:t>
            </a:r>
          </a:p>
          <a:p>
            <a:r>
              <a:rPr lang="ko-KR" altLang="en-US" dirty="0"/>
              <a:t>↓</a:t>
            </a:r>
            <a:r>
              <a:rPr lang="en-US" altLang="ko-KR" dirty="0"/>
              <a:t>± 1cm @ 1M</a:t>
            </a:r>
          </a:p>
        </p:txBody>
      </p:sp>
      <p:sp>
        <p:nvSpPr>
          <p:cNvPr id="24" name="TextBox 144">
            <a:extLst>
              <a:ext uri="{FF2B5EF4-FFF2-40B4-BE49-F238E27FC236}">
                <a16:creationId xmlns:a16="http://schemas.microsoft.com/office/drawing/2014/main" id="{5AA179E2-ACFE-472A-8ED8-9C46F4716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154" y="3412240"/>
            <a:ext cx="170577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ko-KR" altLang="en-US" dirty="0"/>
              <a:t>고객가치등록 </a:t>
            </a:r>
            <a:r>
              <a:rPr lang="en-US" altLang="ko-KR" dirty="0"/>
              <a:t>Gate</a:t>
            </a:r>
            <a:r>
              <a:rPr lang="ko-KR" altLang="en-US" dirty="0"/>
              <a:t>시 선정</a:t>
            </a:r>
          </a:p>
        </p:txBody>
      </p:sp>
      <p:sp>
        <p:nvSpPr>
          <p:cNvPr id="26" name="TextBox 144">
            <a:extLst>
              <a:ext uri="{FF2B5EF4-FFF2-40B4-BE49-F238E27FC236}">
                <a16:creationId xmlns:a16="http://schemas.microsoft.com/office/drawing/2014/main" id="{ECE0CF7C-67E3-490C-BBA3-D143906CA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8904" y="3949882"/>
            <a:ext cx="170577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ko-KR" altLang="en-US" dirty="0"/>
              <a:t>사업부 최근 </a:t>
            </a:r>
            <a:r>
              <a:rPr lang="en-US" altLang="ko-KR" dirty="0"/>
              <a:t>Needs</a:t>
            </a:r>
            <a:endParaRPr lang="ko-KR" altLang="en-US" dirty="0"/>
          </a:p>
        </p:txBody>
      </p:sp>
      <p:sp>
        <p:nvSpPr>
          <p:cNvPr id="27" name="실행 단추: 앞으로 또는 다음으로 이동 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6837381-9E90-49E4-BFF6-C329682B3686}"/>
              </a:ext>
            </a:extLst>
          </p:cNvPr>
          <p:cNvSpPr/>
          <p:nvPr/>
        </p:nvSpPr>
        <p:spPr bwMode="auto">
          <a:xfrm>
            <a:off x="9107043" y="3429000"/>
            <a:ext cx="250129" cy="311434"/>
          </a:xfrm>
          <a:prstGeom prst="actionButtonForwardNex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" name="TextBox 144">
            <a:extLst>
              <a:ext uri="{FF2B5EF4-FFF2-40B4-BE49-F238E27FC236}">
                <a16:creationId xmlns:a16="http://schemas.microsoft.com/office/drawing/2014/main" id="{C1E5DB42-840C-4CFA-88CB-622F37CB8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082" y="2102013"/>
            <a:ext cx="63686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dirty="0"/>
              <a:t>2382</a:t>
            </a:r>
          </a:p>
        </p:txBody>
      </p:sp>
      <p:sp>
        <p:nvSpPr>
          <p:cNvPr id="29" name="TextBox 144">
            <a:extLst>
              <a:ext uri="{FF2B5EF4-FFF2-40B4-BE49-F238E27FC236}">
                <a16:creationId xmlns:a16="http://schemas.microsoft.com/office/drawing/2014/main" id="{219857D3-404B-4DB3-9FF0-0380247A6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827" y="2951995"/>
            <a:ext cx="63686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dirty="0"/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105179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2"/>
          <p:cNvSpPr>
            <a:spLocks noChangeArrowheads="1"/>
          </p:cNvSpPr>
          <p:nvPr/>
        </p:nvSpPr>
        <p:spPr bwMode="auto">
          <a:xfrm>
            <a:off x="128464" y="178474"/>
            <a:ext cx="4104456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2. </a:t>
            </a:r>
            <a:r>
              <a:rPr lang="ko-KR" altLang="en-US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향후 추진 계획</a:t>
            </a:r>
            <a:endParaRPr lang="ko-KR" altLang="en-US" sz="1800" b="1" dirty="0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1162967" y="920526"/>
            <a:ext cx="7357464" cy="150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7800" indent="-177800" ea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 sz="1200" u="none"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  <a:lvl2pPr marL="742950" indent="-285750" eaLnBrk="0" hangingPunct="0">
              <a:defRPr sz="1200" u="sng"/>
            </a:lvl2pPr>
            <a:lvl3pPr marL="1143000" indent="-228600" eaLnBrk="0" hangingPunct="0">
              <a:defRPr sz="1200" u="sng"/>
            </a:lvl3pPr>
            <a:lvl4pPr marL="1600200" indent="-228600" eaLnBrk="0" hangingPunct="0">
              <a:defRPr sz="1200" u="sng"/>
            </a:lvl4pPr>
            <a:lvl5pPr marL="2057400" indent="-228600" eaLnBrk="0" hangingPunct="0">
              <a:defRPr sz="1200" u="sng"/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u="sng"/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u="sng"/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u="sng"/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u="sng"/>
            </a:lvl9pPr>
          </a:lstStyle>
          <a:p>
            <a:pPr marL="0" indent="0">
              <a:lnSpc>
                <a:spcPct val="200000"/>
              </a:lnSpc>
            </a:pPr>
            <a:r>
              <a:rPr lang="ko-KR" altLang="en-US" sz="1600" b="1" dirty="0">
                <a:ea typeface="LG스마트체 Regular" panose="020B0600000101010101" pitchFamily="50" charset="-127"/>
                <a:cs typeface="Times New Roman" pitchFamily="18" charset="0"/>
              </a:rPr>
              <a:t>사업부와 과제</a:t>
            </a:r>
            <a:r>
              <a:rPr lang="en-US" altLang="ko-KR" sz="1600" b="1" dirty="0">
                <a:ea typeface="LG스마트체 Regular" panose="020B0600000101010101" pitchFamily="50" charset="-127"/>
                <a:cs typeface="Times New Roman" pitchFamily="18" charset="0"/>
              </a:rPr>
              <a:t>Check List </a:t>
            </a:r>
            <a:r>
              <a:rPr lang="ko-KR" altLang="en-US" sz="1600" b="1" dirty="0">
                <a:ea typeface="LG스마트체 Regular" panose="020B0600000101010101" pitchFamily="50" charset="-127"/>
                <a:cs typeface="Times New Roman" pitchFamily="18" charset="0"/>
              </a:rPr>
              <a:t>점검 하여 </a:t>
            </a:r>
            <a:r>
              <a:rPr lang="en-US" altLang="ko-KR" sz="1600" b="1" dirty="0" err="1">
                <a:ea typeface="LG스마트체 Regular" panose="020B0600000101010101" pitchFamily="50" charset="-127"/>
                <a:cs typeface="Times New Roman" pitchFamily="18" charset="0"/>
              </a:rPr>
              <a:t>TQ</a:t>
            </a:r>
            <a:r>
              <a:rPr lang="en-US" altLang="ko-KR" sz="1600" b="1" dirty="0">
                <a:ea typeface="LG스마트체 Regular" panose="020B0600000101010101" pitchFamily="50" charset="-127"/>
                <a:cs typeface="Times New Roman" pitchFamily="18" charset="0"/>
              </a:rPr>
              <a:t> </a:t>
            </a:r>
            <a:r>
              <a:rPr lang="ko-KR" altLang="en-US" sz="1600" b="1" dirty="0">
                <a:ea typeface="LG스마트체 Regular" panose="020B0600000101010101" pitchFamily="50" charset="-127"/>
                <a:cs typeface="Times New Roman" pitchFamily="18" charset="0"/>
              </a:rPr>
              <a:t>리뷰 준비 하겠음</a:t>
            </a:r>
            <a:r>
              <a:rPr lang="en-US" altLang="ko-KR" sz="1600" b="1" dirty="0">
                <a:ea typeface="LG스마트체 Regular" panose="020B0600000101010101" pitchFamily="50" charset="-127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200000"/>
              </a:lnSpc>
            </a:pPr>
            <a:r>
              <a:rPr lang="en-US" altLang="ko-KR" sz="1600" b="1" dirty="0">
                <a:solidFill>
                  <a:srgbClr val="000000"/>
                </a:solidFill>
                <a:ea typeface="LG스마트체 Regular" panose="020B0600000101010101" pitchFamily="50" charset="-127"/>
                <a:cs typeface="Times New Roman" pitchFamily="18" charset="0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ea typeface="LG스마트체 Regular" panose="020B0600000101010101" pitchFamily="50" charset="-127"/>
                <a:cs typeface="Times New Roman" pitchFamily="18" charset="0"/>
              </a:rPr>
              <a:t>과제결과가 추가 적용 가능한 영역 사업부와 지속적 논의 하겠음</a:t>
            </a:r>
            <a:r>
              <a:rPr lang="en-US" altLang="ko-KR" sz="1600" b="1" dirty="0">
                <a:solidFill>
                  <a:srgbClr val="000000"/>
                </a:solidFill>
                <a:ea typeface="LG스마트체 Regular" panose="020B0600000101010101" pitchFamily="50" charset="-127"/>
                <a:cs typeface="Times New Roman" pitchFamily="18" charset="0"/>
              </a:rPr>
              <a:t>. </a:t>
            </a:r>
          </a:p>
          <a:p>
            <a:pPr marL="0" indent="0" algn="just">
              <a:lnSpc>
                <a:spcPct val="200000"/>
              </a:lnSpc>
            </a:pPr>
            <a:r>
              <a:rPr lang="ko-KR" altLang="en-US" sz="1600" b="1" dirty="0">
                <a:solidFill>
                  <a:srgbClr val="000000"/>
                </a:solidFill>
                <a:ea typeface="LG스마트체 Regular" panose="020B0600000101010101" pitchFamily="50" charset="-127"/>
                <a:cs typeface="Times New Roman" pitchFamily="18" charset="0"/>
              </a:rPr>
              <a:t>광각 </a:t>
            </a:r>
            <a:r>
              <a:rPr lang="en-US" altLang="ko-KR" sz="1600" b="1" dirty="0" err="1">
                <a:solidFill>
                  <a:srgbClr val="000000"/>
                </a:solidFill>
                <a:ea typeface="LG스마트체 Regular" panose="020B0600000101010101" pitchFamily="50" charset="-127"/>
                <a:cs typeface="Times New Roman" pitchFamily="18" charset="0"/>
              </a:rPr>
              <a:t>ToF</a:t>
            </a:r>
            <a:r>
              <a:rPr lang="ko-KR" altLang="en-US" sz="1600" b="1" dirty="0">
                <a:solidFill>
                  <a:srgbClr val="000000"/>
                </a:solidFill>
                <a:ea typeface="LG스마트체 Regular" panose="020B0600000101010101" pitchFamily="50" charset="-127"/>
                <a:cs typeface="Times New Roman" pitchFamily="18" charset="0"/>
              </a:rPr>
              <a:t>모듈</a:t>
            </a:r>
            <a:r>
              <a:rPr lang="en-US" altLang="ko-KR" sz="1600" b="1" dirty="0">
                <a:solidFill>
                  <a:srgbClr val="000000"/>
                </a:solidFill>
                <a:ea typeface="LG스마트체 Regular" panose="020B0600000101010101" pitchFamily="50" charset="-127"/>
                <a:cs typeface="Times New Roman" pitchFamily="18" charset="0"/>
              </a:rPr>
              <a:t>, MS Saba</a:t>
            </a:r>
            <a:r>
              <a:rPr lang="ko-KR" altLang="en-US" sz="1600" b="1" dirty="0">
                <a:solidFill>
                  <a:srgbClr val="000000"/>
                </a:solidFill>
                <a:ea typeface="LG스마트체 Regular" panose="020B0600000101010101" pitchFamily="50" charset="-127"/>
                <a:cs typeface="Times New Roman" pitchFamily="18" charset="0"/>
              </a:rPr>
              <a:t>向 </a:t>
            </a:r>
            <a:r>
              <a:rPr lang="en-US" altLang="ko-KR" sz="1600" b="1" dirty="0" err="1">
                <a:solidFill>
                  <a:srgbClr val="000000"/>
                </a:solidFill>
                <a:ea typeface="LG스마트체 Regular" panose="020B0600000101010101" pitchFamily="50" charset="-127"/>
                <a:cs typeface="Times New Roman" pitchFamily="18" charset="0"/>
              </a:rPr>
              <a:t>ToF</a:t>
            </a:r>
            <a:r>
              <a:rPr lang="en-US" altLang="ko-KR" sz="1600" b="1" dirty="0">
                <a:solidFill>
                  <a:srgbClr val="000000"/>
                </a:solidFill>
                <a:ea typeface="LG스마트체 Regular" panose="020B0600000101010101" pitchFamily="50" charset="-127"/>
                <a:cs typeface="Times New Roman" pitchFamily="18" charset="0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ea typeface="LG스마트체 Regular" panose="020B0600000101010101" pitchFamily="50" charset="-127"/>
                <a:cs typeface="Times New Roman" pitchFamily="18" charset="0"/>
              </a:rPr>
              <a:t>등을 검토하여 필요 시 사업부와 신규 과제논의 하겠음</a:t>
            </a:r>
            <a:r>
              <a:rPr lang="en-US" altLang="ko-KR" sz="1600" b="1" dirty="0">
                <a:solidFill>
                  <a:srgbClr val="000000"/>
                </a:solidFill>
                <a:ea typeface="LG스마트체 Regular" panose="020B0600000101010101" pitchFamily="50" charset="-127"/>
                <a:cs typeface="Times New Roman" pitchFamily="18" charset="0"/>
              </a:rPr>
              <a:t>.</a:t>
            </a:r>
          </a:p>
        </p:txBody>
      </p:sp>
      <p:sp>
        <p:nvSpPr>
          <p:cNvPr id="51" name="TextBox 144"/>
          <p:cNvSpPr txBox="1">
            <a:spLocks noChangeArrowheads="1"/>
          </p:cNvSpPr>
          <p:nvPr/>
        </p:nvSpPr>
        <p:spPr bwMode="auto">
          <a:xfrm>
            <a:off x="5638126" y="2385965"/>
            <a:ext cx="264821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e.g., </a:t>
            </a:r>
            <a:r>
              <a:rPr lang="ko-KR" altLang="en-US" sz="1000" b="1" dirty="0">
                <a:latin typeface="+mn-ea"/>
                <a:ea typeface="+mn-ea"/>
                <a:sym typeface="Wingdings" pitchFamily="2" charset="2"/>
              </a:rPr>
              <a:t>광각 </a:t>
            </a:r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Lens Cal.</a:t>
            </a:r>
            <a:r>
              <a:rPr lang="ko-KR" altLang="en-US" sz="1000" b="1" dirty="0">
                <a:latin typeface="+mn-ea"/>
                <a:ea typeface="+mn-ea"/>
                <a:sym typeface="Wingdings" pitchFamily="2" charset="2"/>
              </a:rPr>
              <a:t>개선을 위한 </a:t>
            </a:r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3D Pattern </a:t>
            </a:r>
            <a:r>
              <a:rPr lang="ko-KR" altLang="en-US" sz="1000" b="1" dirty="0">
                <a:latin typeface="+mn-ea"/>
                <a:ea typeface="+mn-ea"/>
                <a:sym typeface="Wingdings" pitchFamily="2" charset="2"/>
              </a:rPr>
              <a:t>적용</a:t>
            </a:r>
            <a:endParaRPr lang="en-US" altLang="ko-KR" sz="1000" b="1" dirty="0">
              <a:latin typeface="+mn-ea"/>
              <a:ea typeface="+mn-ea"/>
              <a:sym typeface="Wingdings" pitchFamily="2" charset="2"/>
            </a:endParaRPr>
          </a:p>
        </p:txBody>
      </p:sp>
      <p:graphicFrame>
        <p:nvGraphicFramePr>
          <p:cNvPr id="9" name="표 77">
            <a:extLst>
              <a:ext uri="{FF2B5EF4-FFF2-40B4-BE49-F238E27FC236}">
                <a16:creationId xmlns:a16="http://schemas.microsoft.com/office/drawing/2014/main" id="{EE0AD935-9224-410B-8FE9-16E133870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36167"/>
              </p:ext>
            </p:extLst>
          </p:nvPr>
        </p:nvGraphicFramePr>
        <p:xfrm>
          <a:off x="1052536" y="4273796"/>
          <a:ext cx="7716888" cy="1795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6148">
                  <a:extLst>
                    <a:ext uri="{9D8B030D-6E8A-4147-A177-3AD203B41FA5}">
                      <a16:colId xmlns:a16="http://schemas.microsoft.com/office/drawing/2014/main" val="3913978977"/>
                    </a:ext>
                  </a:extLst>
                </a:gridCol>
                <a:gridCol w="1286148">
                  <a:extLst>
                    <a:ext uri="{9D8B030D-6E8A-4147-A177-3AD203B41FA5}">
                      <a16:colId xmlns:a16="http://schemas.microsoft.com/office/drawing/2014/main" val="1238296075"/>
                    </a:ext>
                  </a:extLst>
                </a:gridCol>
                <a:gridCol w="1286148">
                  <a:extLst>
                    <a:ext uri="{9D8B030D-6E8A-4147-A177-3AD203B41FA5}">
                      <a16:colId xmlns:a16="http://schemas.microsoft.com/office/drawing/2014/main" val="2087993167"/>
                    </a:ext>
                  </a:extLst>
                </a:gridCol>
                <a:gridCol w="1286148">
                  <a:extLst>
                    <a:ext uri="{9D8B030D-6E8A-4147-A177-3AD203B41FA5}">
                      <a16:colId xmlns:a16="http://schemas.microsoft.com/office/drawing/2014/main" val="2800955396"/>
                    </a:ext>
                  </a:extLst>
                </a:gridCol>
                <a:gridCol w="1286148">
                  <a:extLst>
                    <a:ext uri="{9D8B030D-6E8A-4147-A177-3AD203B41FA5}">
                      <a16:colId xmlns:a16="http://schemas.microsoft.com/office/drawing/2014/main" val="3098654142"/>
                    </a:ext>
                  </a:extLst>
                </a:gridCol>
                <a:gridCol w="1286148">
                  <a:extLst>
                    <a:ext uri="{9D8B030D-6E8A-4147-A177-3AD203B41FA5}">
                      <a16:colId xmlns:a16="http://schemas.microsoft.com/office/drawing/2014/main" val="184603534"/>
                    </a:ext>
                  </a:extLst>
                </a:gridCol>
              </a:tblGrid>
              <a:tr h="51566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9/02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9/15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9/18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9/23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9/28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5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안산 샘플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(80 EA)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10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개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80</a:t>
                      </a:r>
                      <a:r>
                        <a:rPr lang="ko-KR" altLang="en-US" sz="1100">
                          <a:latin typeface="+mn-ea"/>
                          <a:ea typeface="+mn-ea"/>
                        </a:rPr>
                        <a:t>개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(100%, 80/80)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80</a:t>
                      </a:r>
                      <a:r>
                        <a:rPr lang="ko-KR" altLang="en-US" sz="1100">
                          <a:latin typeface="+mn-ea"/>
                          <a:ea typeface="+mn-ea"/>
                        </a:rPr>
                        <a:t>개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(100%, 80/80)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80</a:t>
                      </a:r>
                      <a:r>
                        <a:rPr lang="ko-KR" altLang="en-US" sz="1100">
                          <a:latin typeface="+mn-ea"/>
                          <a:ea typeface="+mn-ea"/>
                        </a:rPr>
                        <a:t>개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(100%, 80/80)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80</a:t>
                      </a:r>
                      <a:r>
                        <a:rPr lang="ko-KR" altLang="en-US" sz="1100">
                          <a:latin typeface="+mn-ea"/>
                          <a:ea typeface="+mn-ea"/>
                        </a:rPr>
                        <a:t>개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(100%, 80/80)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77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베트남 샘플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(284 EA)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개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(21%)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110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개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(38%, +50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130</a:t>
                      </a:r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개</a:t>
                      </a:r>
                      <a:endParaRPr lang="en-US" altLang="ko-KR" sz="11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(45%, +20)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199</a:t>
                      </a:r>
                      <a:r>
                        <a:rPr lang="ko-KR" altLang="en-US" sz="1100">
                          <a:latin typeface="+mn-ea"/>
                          <a:ea typeface="+mn-ea"/>
                        </a:rPr>
                        <a:t>개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(70%,+69)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5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10 (10/364)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140 </a:t>
                      </a:r>
                      <a:r>
                        <a:rPr lang="ko-KR" altLang="en-US" sz="1100">
                          <a:latin typeface="+mn-ea"/>
                          <a:ea typeface="+mn-ea"/>
                        </a:rPr>
                        <a:t>개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(38%140/364)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190 </a:t>
                      </a:r>
                      <a:r>
                        <a:rPr lang="ko-KR" altLang="en-US" sz="1100">
                          <a:latin typeface="+mn-ea"/>
                          <a:ea typeface="+mn-ea"/>
                        </a:rPr>
                        <a:t>개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(52%, 190/364)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210 </a:t>
                      </a:r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개</a:t>
                      </a:r>
                      <a:endParaRPr lang="en-US" altLang="ko-KR" sz="11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(57%, 210/364)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279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개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(76%, 279/364)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B42F7BED-5ED1-45CD-8AA7-7E87782C8C2E}"/>
              </a:ext>
            </a:extLst>
          </p:cNvPr>
          <p:cNvSpPr txBox="1">
            <a:spLocks/>
          </p:cNvSpPr>
          <p:nvPr/>
        </p:nvSpPr>
        <p:spPr>
          <a:xfrm>
            <a:off x="1686905" y="5820934"/>
            <a:ext cx="1239824" cy="34437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900" kern="0" dirty="0">
                <a:solidFill>
                  <a:srgbClr val="33CC33"/>
                </a:solidFill>
                <a:latin typeface="+mn-ea"/>
                <a:ea typeface="+mn-ea"/>
              </a:rPr>
              <a:t>누적 기준</a:t>
            </a:r>
            <a:endParaRPr lang="en-US" altLang="ko-KR" sz="900" kern="0" dirty="0">
              <a:solidFill>
                <a:srgbClr val="33CC33"/>
              </a:solidFill>
              <a:latin typeface="+mn-ea"/>
              <a:ea typeface="+mn-ea"/>
            </a:endParaRPr>
          </a:p>
        </p:txBody>
      </p:sp>
      <p:sp>
        <p:nvSpPr>
          <p:cNvPr id="12" name="TextBox 144">
            <a:extLst>
              <a:ext uri="{FF2B5EF4-FFF2-40B4-BE49-F238E27FC236}">
                <a16:creationId xmlns:a16="http://schemas.microsoft.com/office/drawing/2014/main" id="{B321AE7C-AA14-471B-8560-21A42D38B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36" y="4032488"/>
            <a:ext cx="27363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  <a:sym typeface="Wingdings" pitchFamily="2" charset="2"/>
              </a:rPr>
              <a:t>&lt;NPI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  <a:sym typeface="Wingdings" pitchFamily="2" charset="2"/>
              </a:rPr>
              <a:t>샘플 평가 현황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  <a:sym typeface="Wingdings" pitchFamily="2" charset="2"/>
              </a:rPr>
              <a:t>&gt;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144688" y="2922027"/>
            <a:ext cx="597666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44"/>
          <p:cNvSpPr txBox="1">
            <a:spLocks noChangeArrowheads="1"/>
          </p:cNvSpPr>
          <p:nvPr/>
        </p:nvSpPr>
        <p:spPr bwMode="auto">
          <a:xfrm>
            <a:off x="2288704" y="3017590"/>
            <a:ext cx="69890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sym typeface="Wingdings" pitchFamily="2" charset="2"/>
              </a:rPr>
              <a:t>안산</a:t>
            </a:r>
            <a:r>
              <a:rPr lang="en-US" altLang="ko-KR" sz="1000" dirty="0" err="1">
                <a:solidFill>
                  <a:schemeClr val="tx1"/>
                </a:solidFill>
                <a:sym typeface="Wingdings" pitchFamily="2" charset="2"/>
              </a:rPr>
              <a:t>NPI</a:t>
            </a:r>
            <a:r>
              <a:rPr lang="en-US" altLang="ko-KR" sz="10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sym typeface="Wingdings" pitchFamily="2" charset="2"/>
              </a:rPr>
              <a:t>80EA</a:t>
            </a:r>
            <a:endParaRPr lang="en-US" altLang="ko-KR" sz="1000" dirty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sym typeface="Wingdings" pitchFamily="2" charset="2"/>
              </a:rPr>
              <a:t>베트남 </a:t>
            </a:r>
            <a:r>
              <a:rPr lang="en-US" altLang="ko-KR" sz="1000" dirty="0" err="1">
                <a:solidFill>
                  <a:schemeClr val="tx1"/>
                </a:solidFill>
                <a:sym typeface="Wingdings" pitchFamily="2" charset="2"/>
              </a:rPr>
              <a:t>199EA</a:t>
            </a:r>
            <a:endParaRPr lang="en-US" altLang="ko-KR" sz="1000" dirty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sym typeface="Wingdings" pitchFamily="2" charset="2"/>
              </a:rPr>
              <a:t>평가 완료</a:t>
            </a:r>
            <a:endParaRPr lang="en-US" altLang="ko-KR" sz="10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584159" y="2861809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noFill/>
              <a:ea typeface="+mj-ea"/>
            </a:endParaRPr>
          </a:p>
        </p:txBody>
      </p:sp>
      <p:sp>
        <p:nvSpPr>
          <p:cNvPr id="19" name="TextBox 144"/>
          <p:cNvSpPr txBox="1">
            <a:spLocks noChangeArrowheads="1"/>
          </p:cNvSpPr>
          <p:nvPr/>
        </p:nvSpPr>
        <p:spPr bwMode="auto">
          <a:xfrm>
            <a:off x="2525949" y="2644751"/>
            <a:ext cx="22442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lt"/>
                <a:ea typeface="+mj-ea"/>
                <a:sym typeface="Wingdings" pitchFamily="2" charset="2"/>
              </a:rPr>
              <a:t>9/28</a:t>
            </a:r>
          </a:p>
        </p:txBody>
      </p:sp>
      <p:sp>
        <p:nvSpPr>
          <p:cNvPr id="21" name="타원 20"/>
          <p:cNvSpPr/>
          <p:nvPr/>
        </p:nvSpPr>
        <p:spPr>
          <a:xfrm>
            <a:off x="5916895" y="2853970"/>
            <a:ext cx="108000" cy="108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noFill/>
              <a:ea typeface="+mj-ea"/>
            </a:endParaRPr>
          </a:p>
        </p:txBody>
      </p:sp>
      <p:sp>
        <p:nvSpPr>
          <p:cNvPr id="22" name="TextBox 144"/>
          <p:cNvSpPr txBox="1">
            <a:spLocks noChangeArrowheads="1"/>
          </p:cNvSpPr>
          <p:nvPr/>
        </p:nvSpPr>
        <p:spPr bwMode="auto">
          <a:xfrm>
            <a:off x="5826624" y="2636912"/>
            <a:ext cx="28854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lt"/>
                <a:ea typeface="+mj-ea"/>
                <a:sym typeface="Wingdings" pitchFamily="2" charset="2"/>
              </a:rPr>
              <a:t>10/14</a:t>
            </a:r>
          </a:p>
        </p:txBody>
      </p:sp>
      <p:sp>
        <p:nvSpPr>
          <p:cNvPr id="23" name="TextBox 144"/>
          <p:cNvSpPr txBox="1">
            <a:spLocks noChangeArrowheads="1"/>
          </p:cNvSpPr>
          <p:nvPr/>
        </p:nvSpPr>
        <p:spPr bwMode="auto">
          <a:xfrm>
            <a:off x="5620639" y="3010321"/>
            <a:ext cx="700513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pPr algn="ctr"/>
            <a:r>
              <a:rPr lang="ko-KR" altLang="en-US" sz="1000" b="1" dirty="0">
                <a:solidFill>
                  <a:schemeClr val="tx1"/>
                </a:solidFill>
                <a:sym typeface="Wingdings" pitchFamily="2" charset="2"/>
              </a:rPr>
              <a:t>과제완료</a:t>
            </a:r>
            <a:r>
              <a:rPr lang="en-US" altLang="ko-KR" sz="1000" b="1" dirty="0">
                <a:solidFill>
                  <a:schemeClr val="tx1"/>
                </a:solidFill>
                <a:sym typeface="Wingdings" pitchFamily="2" charset="2"/>
              </a:rPr>
              <a:t>Gate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sym typeface="Wingdings" pitchFamily="2" charset="2"/>
              </a:rPr>
              <a:t>(CTO)</a:t>
            </a:r>
          </a:p>
        </p:txBody>
      </p:sp>
      <p:sp>
        <p:nvSpPr>
          <p:cNvPr id="29" name="오른쪽 중괄호 28"/>
          <p:cNvSpPr/>
          <p:nvPr/>
        </p:nvSpPr>
        <p:spPr>
          <a:xfrm rot="5400000">
            <a:off x="4424479" y="2293107"/>
            <a:ext cx="75614" cy="1565133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144"/>
          <p:cNvSpPr txBox="1">
            <a:spLocks noChangeArrowheads="1"/>
          </p:cNvSpPr>
          <p:nvPr/>
        </p:nvSpPr>
        <p:spPr bwMode="auto">
          <a:xfrm>
            <a:off x="4077565" y="3201845"/>
            <a:ext cx="76944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sym typeface="Wingdings" pitchFamily="2" charset="2"/>
              </a:rPr>
              <a:t>신규 과제 논의</a:t>
            </a:r>
            <a:endParaRPr lang="en-US" altLang="ko-KR" sz="1000" dirty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sym typeface="Wingdings" pitchFamily="2" charset="2"/>
              </a:rPr>
              <a:t>사업부</a:t>
            </a:r>
            <a:r>
              <a:rPr lang="en-US" altLang="ko-KR" sz="1000" dirty="0">
                <a:solidFill>
                  <a:schemeClr val="tx1"/>
                </a:solidFill>
                <a:sym typeface="Wingdings" pitchFamily="2" charset="2"/>
              </a:rPr>
              <a:t>/CTO)</a:t>
            </a:r>
          </a:p>
        </p:txBody>
      </p:sp>
      <p:sp>
        <p:nvSpPr>
          <p:cNvPr id="32" name="TextBox 144"/>
          <p:cNvSpPr txBox="1">
            <a:spLocks noChangeArrowheads="1"/>
          </p:cNvSpPr>
          <p:nvPr/>
        </p:nvSpPr>
        <p:spPr bwMode="auto">
          <a:xfrm>
            <a:off x="5745088" y="3352056"/>
            <a:ext cx="264821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ko-KR" altLang="en-US" sz="1000" b="1" dirty="0">
                <a:latin typeface="+mn-ea"/>
                <a:ea typeface="+mn-ea"/>
                <a:sym typeface="Wingdings" pitchFamily="2" charset="2"/>
              </a:rPr>
              <a:t>신규과제에 대한 방향성 제안 여부 확인 필요</a:t>
            </a:r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(</a:t>
            </a:r>
            <a:r>
              <a:rPr lang="ko-KR" altLang="en-US" sz="1000" b="1" dirty="0">
                <a:latin typeface="+mn-ea"/>
                <a:ea typeface="+mn-ea"/>
                <a:sym typeface="Wingdings" pitchFamily="2" charset="2"/>
              </a:rPr>
              <a:t>사업부</a:t>
            </a:r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)</a:t>
            </a:r>
          </a:p>
        </p:txBody>
      </p:sp>
      <p:sp>
        <p:nvSpPr>
          <p:cNvPr id="24" name="TextBox 144">
            <a:extLst>
              <a:ext uri="{FF2B5EF4-FFF2-40B4-BE49-F238E27FC236}">
                <a16:creationId xmlns:a16="http://schemas.microsoft.com/office/drawing/2014/main" id="{9125D49B-7F2E-4F0C-A606-4A4814A0D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912" y="1864704"/>
            <a:ext cx="264821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e.g., </a:t>
            </a:r>
            <a:r>
              <a:rPr lang="ko-KR" altLang="en-US" sz="1000" b="1" dirty="0">
                <a:latin typeface="+mn-ea"/>
                <a:ea typeface="+mn-ea"/>
                <a:sym typeface="Wingdings" pitchFamily="2" charset="2"/>
              </a:rPr>
              <a:t>신규 해상도 센서</a:t>
            </a:r>
            <a:endParaRPr lang="en-US" altLang="ko-KR" sz="1000" b="1" dirty="0"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33" name="TextBox 144">
            <a:extLst>
              <a:ext uri="{FF2B5EF4-FFF2-40B4-BE49-F238E27FC236}">
                <a16:creationId xmlns:a16="http://schemas.microsoft.com/office/drawing/2014/main" id="{5B8DF424-A775-413C-914F-83A261C2C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516" y="1329394"/>
            <a:ext cx="264821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~10/9</a:t>
            </a:r>
          </a:p>
        </p:txBody>
      </p:sp>
    </p:spTree>
    <p:extLst>
      <p:ext uri="{BB962C8B-B14F-4D97-AF65-F5344CB8AC3E}">
        <p14:creationId xmlns:p14="http://schemas.microsoft.com/office/powerpoint/2010/main" val="97316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7E9BE3-C71B-4F1E-B363-8666EEA84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4" y="178474"/>
            <a:ext cx="3888432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유첨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. 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베트남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NPI 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샘플 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187EA 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평가 결과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16A4764-F753-4AB5-BD32-87D800E2D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919575"/>
              </p:ext>
            </p:extLst>
          </p:nvPr>
        </p:nvGraphicFramePr>
        <p:xfrm>
          <a:off x="675138" y="1452779"/>
          <a:ext cx="3836587" cy="4822485"/>
        </p:xfrm>
        <a:graphic>
          <a:graphicData uri="http://schemas.openxmlformats.org/drawingml/2006/table">
            <a:tbl>
              <a:tblPr/>
              <a:tblGrid>
                <a:gridCol w="103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918">
                  <a:extLst>
                    <a:ext uri="{9D8B030D-6E8A-4147-A177-3AD203B41FA5}">
                      <a16:colId xmlns:a16="http://schemas.microsoft.com/office/drawing/2014/main" val="4028347482"/>
                    </a:ext>
                  </a:extLst>
                </a:gridCol>
                <a:gridCol w="699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모듈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:187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1.0 Field Accuracy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 결과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(spec : +/-1%)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거리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(mm)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LGIT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Calibration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LSI Calibration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419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Spec In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Spec Out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Spec In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Spec Out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34876"/>
                  </a:ext>
                </a:extLst>
              </a:tr>
              <a:tr h="281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403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163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803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155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1203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1603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2003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2403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2803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1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3203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1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3603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1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4003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81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4403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81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4803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81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5203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814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합계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2471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49</a:t>
                      </a:r>
                    </a:p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(1.68%)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2232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199</a:t>
                      </a:r>
                    </a:p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(8.18%)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237971"/>
                  </a:ext>
                </a:extLst>
              </a:tr>
            </a:tbl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270B9FAF-1D0B-44E8-B6F3-AF3D0EA8F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38" y="723617"/>
            <a:ext cx="9444959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187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 모듈로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13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 거리 영역을 평가 한 결과 </a:t>
            </a:r>
            <a:r>
              <a:rPr lang="en-US" altLang="ko-KR" sz="1800" b="1" u="sng" dirty="0">
                <a:solidFill>
                  <a:srgbClr val="0000FF"/>
                </a:solidFill>
                <a:latin typeface="+mj-ea"/>
                <a:ea typeface="+mj-ea"/>
              </a:rPr>
              <a:t>97.98% </a:t>
            </a:r>
            <a:r>
              <a:rPr lang="ko-KR" altLang="en-US" sz="1800" b="1" u="sng" dirty="0">
                <a:solidFill>
                  <a:srgbClr val="0000FF"/>
                </a:solidFill>
                <a:latin typeface="+mj-ea"/>
                <a:ea typeface="+mj-ea"/>
              </a:rPr>
              <a:t>가 </a:t>
            </a:r>
            <a:r>
              <a:rPr lang="en-US" altLang="ko-KR" sz="1800" b="1" u="sng" dirty="0">
                <a:solidFill>
                  <a:srgbClr val="0000FF"/>
                </a:solidFill>
                <a:latin typeface="+mj-ea"/>
                <a:ea typeface="+mj-ea"/>
              </a:rPr>
              <a:t>PASS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하였음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</a:t>
            </a:r>
            <a:endParaRPr lang="ko-KR" altLang="en-US" sz="1800" b="1" u="sng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B7C641-31AF-446A-A6CC-9A1B8DD6E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32" y="3786450"/>
            <a:ext cx="3585603" cy="234793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42725E-398D-4CD7-B869-7BA0D00AE3DC}"/>
              </a:ext>
            </a:extLst>
          </p:cNvPr>
          <p:cNvSpPr/>
          <p:nvPr/>
        </p:nvSpPr>
        <p:spPr>
          <a:xfrm>
            <a:off x="4908877" y="1368885"/>
            <a:ext cx="4563803" cy="2319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&lt; </a:t>
            </a:r>
            <a:r>
              <a:rPr lang="ko-KR" altLang="en-US" sz="1400" b="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평가 방법 </a:t>
            </a:r>
            <a:r>
              <a:rPr lang="en-US" altLang="ko-KR" sz="1400" b="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&gt; 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LTS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 측정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: 199 EA.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Wiggling Capture </a:t>
            </a:r>
            <a:r>
              <a:rPr lang="en-US" altLang="ko-KR" sz="1400" b="1" u="sng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16</a:t>
            </a:r>
            <a:r>
              <a:rPr lang="ko-KR" altLang="en-US" sz="1400" b="1" u="sng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장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 사용</a:t>
            </a:r>
            <a:endParaRPr lang="en-US" altLang="ko-KR" sz="1400" b="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평가 모듈</a:t>
            </a:r>
            <a:r>
              <a:rPr lang="en-US" altLang="ko-KR" sz="1400" b="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: </a:t>
            </a:r>
            <a:r>
              <a:rPr lang="en-US" altLang="ko-KR" sz="1400" b="1" u="sng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187 E.A.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 (12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개 이상 모듈 제외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)</a:t>
            </a:r>
            <a:endParaRPr lang="en-US" altLang="ko-KR" sz="1400" b="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거리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403~5203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mm (step : 403mm, 13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개 거리영역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)</a:t>
            </a:r>
            <a:endParaRPr lang="en-US" altLang="ko-KR" sz="1400" b="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평가 </a:t>
            </a:r>
            <a:r>
              <a:rPr lang="en-US" altLang="ko-KR" sz="1400" b="1" u="sng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Point </a:t>
            </a:r>
            <a:r>
              <a:rPr lang="ko-KR" altLang="en-US" sz="1400" b="1" u="sng" dirty="0" err="1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갯수</a:t>
            </a:r>
            <a:r>
              <a:rPr lang="ko-KR" altLang="en-US" sz="1400" b="1" u="sng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 </a:t>
            </a:r>
            <a:r>
              <a:rPr lang="en-US" altLang="ko-KR" sz="1400" b="1" u="sng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: 2431 </a:t>
            </a:r>
            <a:r>
              <a:rPr lang="en-US" altLang="ko-KR" sz="1400" b="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= </a:t>
            </a:r>
            <a:r>
              <a:rPr lang="ko-KR" altLang="en-US" sz="1400" b="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거리영역 </a:t>
            </a:r>
            <a:r>
              <a:rPr lang="en-US" altLang="ko-KR" sz="1400" b="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13</a:t>
            </a:r>
            <a:r>
              <a:rPr lang="ko-KR" altLang="en-US" sz="1400" b="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개 </a:t>
            </a:r>
            <a:r>
              <a:rPr lang="en-US" altLang="ko-KR" sz="1400" b="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* </a:t>
            </a:r>
            <a:r>
              <a:rPr lang="ko-KR" altLang="en-US" sz="1400" b="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모듈 </a:t>
            </a:r>
            <a:r>
              <a:rPr lang="en-US" altLang="ko-KR" sz="1400" b="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187</a:t>
            </a:r>
            <a:r>
              <a:rPr lang="ko-KR" altLang="en-US" sz="1400" b="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개 </a:t>
            </a:r>
            <a:endParaRPr lang="en-US" altLang="ko-KR" sz="1400" b="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평가영역 </a:t>
            </a:r>
            <a:r>
              <a:rPr lang="en-US" altLang="ko-KR" sz="1400" b="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 0.1, 0.5, 1.0 Field</a:t>
            </a:r>
          </a:p>
        </p:txBody>
      </p:sp>
      <p:sp>
        <p:nvSpPr>
          <p:cNvPr id="16" name="TextBox 144">
            <a:extLst>
              <a:ext uri="{FF2B5EF4-FFF2-40B4-BE49-F238E27FC236}">
                <a16:creationId xmlns:a16="http://schemas.microsoft.com/office/drawing/2014/main" id="{5D7A2ED3-7E0E-459B-AB8A-6BC7401B2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778" y="6155651"/>
            <a:ext cx="264821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LGIT</a:t>
            </a:r>
            <a:r>
              <a:rPr lang="ko-KR" altLang="en-US" sz="1000" b="1" dirty="0"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Cal.</a:t>
            </a:r>
            <a:r>
              <a:rPr lang="ko-KR" altLang="en-US" sz="1000" b="1" dirty="0"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1.0F</a:t>
            </a:r>
            <a:r>
              <a:rPr lang="ko-KR" altLang="en-US" sz="1000" b="1" dirty="0">
                <a:latin typeface="+mn-ea"/>
                <a:ea typeface="+mn-ea"/>
                <a:sym typeface="Wingdings" pitchFamily="2" charset="2"/>
              </a:rPr>
              <a:t> 평가 결과 예시</a:t>
            </a:r>
            <a:endParaRPr lang="en-US" altLang="ko-KR" sz="1000" b="1" dirty="0"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8" name="TextBox 144">
            <a:extLst>
              <a:ext uri="{FF2B5EF4-FFF2-40B4-BE49-F238E27FC236}">
                <a16:creationId xmlns:a16="http://schemas.microsoft.com/office/drawing/2014/main" id="{6997E5AD-7284-4916-9835-24682B57B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072" y="1088947"/>
            <a:ext cx="264821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1.0F </a:t>
            </a:r>
            <a:r>
              <a:rPr lang="ko-KR" altLang="en-US" sz="1000" b="1" dirty="0">
                <a:latin typeface="+mn-ea"/>
                <a:ea typeface="+mn-ea"/>
                <a:sym typeface="Wingdings" pitchFamily="2" charset="2"/>
              </a:rPr>
              <a:t>기준</a:t>
            </a:r>
            <a:endParaRPr lang="en-US" altLang="ko-KR" sz="1000" b="1" dirty="0"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TextBox 144">
            <a:extLst>
              <a:ext uri="{FF2B5EF4-FFF2-40B4-BE49-F238E27FC236}">
                <a16:creationId xmlns:a16="http://schemas.microsoft.com/office/drawing/2014/main" id="{282B96CA-E6A5-4063-AC76-1A5140229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112" y="1068953"/>
            <a:ext cx="77076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2431 Point</a:t>
            </a:r>
          </a:p>
        </p:txBody>
      </p:sp>
    </p:spTree>
    <p:extLst>
      <p:ext uri="{BB962C8B-B14F-4D97-AF65-F5344CB8AC3E}">
        <p14:creationId xmlns:p14="http://schemas.microsoft.com/office/powerpoint/2010/main" val="171751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7E9BE3-C71B-4F1E-B363-8666EEA84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4" y="178474"/>
            <a:ext cx="3888432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유첨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. 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베트남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NPI 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샘플 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187EA 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평가 결과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차트 9">
                <a:extLst>
                  <a:ext uri="{FF2B5EF4-FFF2-40B4-BE49-F238E27FC236}">
                    <a16:creationId xmlns:a16="http://schemas.microsoft.com/office/drawing/2014/main" id="{B1AA4C28-7491-459B-A2CC-AA53D6285FF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65697071"/>
                  </p:ext>
                </p:extLst>
              </p:nvPr>
            </p:nvGraphicFramePr>
            <p:xfrm>
              <a:off x="128464" y="1725804"/>
              <a:ext cx="4608512" cy="458394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0" name="차트 9">
                <a:extLst>
                  <a:ext uri="{FF2B5EF4-FFF2-40B4-BE49-F238E27FC236}">
                    <a16:creationId xmlns:a16="http://schemas.microsoft.com/office/drawing/2014/main" xmlns="" xmlns:cx1="http://schemas.microsoft.com/office/drawing/2015/9/8/chartex" id="{B1AA4C28-7491-459B-A2CC-AA53D6285F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464" y="1725804"/>
                <a:ext cx="4608512" cy="4583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차트 11">
                <a:extLst>
                  <a:ext uri="{FF2B5EF4-FFF2-40B4-BE49-F238E27FC236}">
                    <a16:creationId xmlns:a16="http://schemas.microsoft.com/office/drawing/2014/main" id="{64A2C528-42F8-4CBD-A941-7670E84ACF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64814040"/>
                  </p:ext>
                </p:extLst>
              </p:nvPr>
            </p:nvGraphicFramePr>
            <p:xfrm>
              <a:off x="4924279" y="1725804"/>
              <a:ext cx="4493218" cy="460376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2" name="차트 11">
                <a:extLst>
                  <a:ext uri="{FF2B5EF4-FFF2-40B4-BE49-F238E27FC236}">
                    <a16:creationId xmlns:a16="http://schemas.microsoft.com/office/drawing/2014/main" xmlns="" xmlns:cx1="http://schemas.microsoft.com/office/drawing/2015/9/8/chartex" id="{64A2C528-42F8-4CBD-A941-7670E84ACF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4279" y="1725804"/>
                <a:ext cx="4493218" cy="4603765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54B8391-9897-4CD7-B78D-344179A8F10E}"/>
              </a:ext>
            </a:extLst>
          </p:cNvPr>
          <p:cNvCxnSpPr>
            <a:cxnSpLocks/>
          </p:cNvCxnSpPr>
          <p:nvPr/>
        </p:nvCxnSpPr>
        <p:spPr>
          <a:xfrm flipV="1">
            <a:off x="1424608" y="2013836"/>
            <a:ext cx="0" cy="417646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EEBC9B-5DDE-407A-BB02-9E4A71308354}"/>
              </a:ext>
            </a:extLst>
          </p:cNvPr>
          <p:cNvCxnSpPr>
            <a:cxnSpLocks/>
          </p:cNvCxnSpPr>
          <p:nvPr/>
        </p:nvCxnSpPr>
        <p:spPr>
          <a:xfrm flipV="1">
            <a:off x="4001410" y="2013836"/>
            <a:ext cx="0" cy="417646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44">
            <a:extLst>
              <a:ext uri="{FF2B5EF4-FFF2-40B4-BE49-F238E27FC236}">
                <a16:creationId xmlns:a16="http://schemas.microsoft.com/office/drawing/2014/main" id="{32C30452-DAA6-44C1-A0A6-5341A3C4E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785" y="4246084"/>
            <a:ext cx="4441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49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개</a:t>
            </a:r>
            <a:endParaRPr lang="en-US" altLang="ko-KR" sz="1100" b="1" dirty="0">
              <a:solidFill>
                <a:srgbClr val="FF0000"/>
              </a:solidFill>
              <a:latin typeface="+mn-ea"/>
              <a:ea typeface="+mn-ea"/>
              <a:sym typeface="Wingdings" pitchFamily="2" charset="2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(1.68%)</a:t>
            </a:r>
          </a:p>
        </p:txBody>
      </p:sp>
      <p:sp>
        <p:nvSpPr>
          <p:cNvPr id="13" name="TextBox 144">
            <a:extLst>
              <a:ext uri="{FF2B5EF4-FFF2-40B4-BE49-F238E27FC236}">
                <a16:creationId xmlns:a16="http://schemas.microsoft.com/office/drawing/2014/main" id="{E900C805-57C9-48A4-A32C-3770130AE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566" y="4246084"/>
            <a:ext cx="5881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sz="1100" b="1" dirty="0">
                <a:solidFill>
                  <a:srgbClr val="0000FF"/>
                </a:solidFill>
                <a:latin typeface="+mn-ea"/>
                <a:ea typeface="+mn-ea"/>
                <a:sym typeface="Wingdings" pitchFamily="2" charset="2"/>
              </a:rPr>
              <a:t>2382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  <a:ea typeface="+mn-ea"/>
                <a:sym typeface="Wingdings" pitchFamily="2" charset="2"/>
              </a:rPr>
              <a:t>개</a:t>
            </a:r>
            <a:endParaRPr lang="en-US" altLang="ko-KR" sz="1100" b="1" dirty="0">
              <a:solidFill>
                <a:srgbClr val="0000FF"/>
              </a:solidFill>
              <a:latin typeface="+mn-ea"/>
              <a:ea typeface="+mn-ea"/>
              <a:sym typeface="Wingdings" pitchFamily="2" charset="2"/>
            </a:endParaRPr>
          </a:p>
          <a:p>
            <a:r>
              <a:rPr lang="en-US" altLang="ko-KR" sz="1100" b="1" dirty="0">
                <a:solidFill>
                  <a:srgbClr val="0000FF"/>
                </a:solidFill>
                <a:latin typeface="+mn-ea"/>
                <a:ea typeface="+mn-ea"/>
                <a:sym typeface="Wingdings" pitchFamily="2" charset="2"/>
              </a:rPr>
              <a:t>(97.98%)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486DFE6-6FCB-4952-B4EC-763C4DE08FF6}"/>
              </a:ext>
            </a:extLst>
          </p:cNvPr>
          <p:cNvCxnSpPr>
            <a:cxnSpLocks/>
          </p:cNvCxnSpPr>
          <p:nvPr/>
        </p:nvCxnSpPr>
        <p:spPr>
          <a:xfrm flipV="1">
            <a:off x="6177136" y="2013836"/>
            <a:ext cx="0" cy="417646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D87B9B-318D-4F88-8273-1A636CE0E434}"/>
              </a:ext>
            </a:extLst>
          </p:cNvPr>
          <p:cNvCxnSpPr>
            <a:cxnSpLocks/>
          </p:cNvCxnSpPr>
          <p:nvPr/>
        </p:nvCxnSpPr>
        <p:spPr>
          <a:xfrm flipV="1">
            <a:off x="8676868" y="2024110"/>
            <a:ext cx="0" cy="417646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44">
            <a:extLst>
              <a:ext uri="{FF2B5EF4-FFF2-40B4-BE49-F238E27FC236}">
                <a16:creationId xmlns:a16="http://schemas.microsoft.com/office/drawing/2014/main" id="{9CA2CA37-1E40-44BF-B44E-C4F866D5B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5126" y="4259213"/>
            <a:ext cx="4441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199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개</a:t>
            </a:r>
            <a:endParaRPr lang="en-US" altLang="ko-KR" sz="1100" b="1" dirty="0">
              <a:solidFill>
                <a:srgbClr val="FF0000"/>
              </a:solidFill>
              <a:latin typeface="+mn-ea"/>
              <a:ea typeface="+mn-ea"/>
              <a:sym typeface="Wingdings" pitchFamily="2" charset="2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(8.18%)</a:t>
            </a:r>
          </a:p>
        </p:txBody>
      </p:sp>
      <p:sp>
        <p:nvSpPr>
          <p:cNvPr id="17" name="TextBox 144">
            <a:extLst>
              <a:ext uri="{FF2B5EF4-FFF2-40B4-BE49-F238E27FC236}">
                <a16:creationId xmlns:a16="http://schemas.microsoft.com/office/drawing/2014/main" id="{6EAC15E5-214D-4934-98EA-174990CD4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276" y="4252313"/>
            <a:ext cx="5881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sz="1100" b="1" dirty="0">
                <a:solidFill>
                  <a:srgbClr val="0000FF"/>
                </a:solidFill>
                <a:latin typeface="+mn-ea"/>
                <a:ea typeface="+mn-ea"/>
                <a:sym typeface="Wingdings" pitchFamily="2" charset="2"/>
              </a:rPr>
              <a:t>2232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  <a:ea typeface="+mn-ea"/>
                <a:sym typeface="Wingdings" pitchFamily="2" charset="2"/>
              </a:rPr>
              <a:t>개</a:t>
            </a:r>
            <a:endParaRPr lang="en-US" altLang="ko-KR" sz="1100" b="1" dirty="0">
              <a:solidFill>
                <a:srgbClr val="0000FF"/>
              </a:solidFill>
              <a:latin typeface="+mn-ea"/>
              <a:ea typeface="+mn-ea"/>
              <a:sym typeface="Wingdings" pitchFamily="2" charset="2"/>
            </a:endParaRPr>
          </a:p>
          <a:p>
            <a:r>
              <a:rPr lang="en-US" altLang="ko-KR" sz="1100" b="1" dirty="0">
                <a:solidFill>
                  <a:srgbClr val="0000FF"/>
                </a:solidFill>
                <a:latin typeface="+mn-ea"/>
                <a:ea typeface="+mn-ea"/>
                <a:sym typeface="Wingdings" pitchFamily="2" charset="2"/>
              </a:rPr>
              <a:t>(91.82%)</a:t>
            </a:r>
          </a:p>
        </p:txBody>
      </p:sp>
      <p:sp>
        <p:nvSpPr>
          <p:cNvPr id="18" name="TextBox 144">
            <a:extLst>
              <a:ext uri="{FF2B5EF4-FFF2-40B4-BE49-F238E27FC236}">
                <a16:creationId xmlns:a16="http://schemas.microsoft.com/office/drawing/2014/main" id="{031E9BCB-9306-4769-B659-A44FB4CE3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624" y="1437772"/>
            <a:ext cx="13681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sz="1400" b="1" u="sng" dirty="0">
                <a:solidFill>
                  <a:schemeClr val="tx1"/>
                </a:solidFill>
                <a:latin typeface="+mn-ea"/>
                <a:ea typeface="+mn-ea"/>
                <a:sym typeface="Wingdings" pitchFamily="2" charset="2"/>
              </a:rPr>
              <a:t>LGIT</a:t>
            </a:r>
            <a:r>
              <a:rPr lang="ko-KR" altLang="en-US" sz="1400" b="1" u="sng" dirty="0">
                <a:solidFill>
                  <a:schemeClr val="tx1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1400" b="1" u="sng" dirty="0">
                <a:solidFill>
                  <a:schemeClr val="tx1"/>
                </a:solidFill>
                <a:latin typeface="+mn-ea"/>
                <a:ea typeface="+mn-ea"/>
                <a:sym typeface="Wingdings" pitchFamily="2" charset="2"/>
              </a:rPr>
              <a:t>Calibration</a:t>
            </a:r>
          </a:p>
        </p:txBody>
      </p:sp>
      <p:sp>
        <p:nvSpPr>
          <p:cNvPr id="19" name="TextBox 144">
            <a:extLst>
              <a:ext uri="{FF2B5EF4-FFF2-40B4-BE49-F238E27FC236}">
                <a16:creationId xmlns:a16="http://schemas.microsoft.com/office/drawing/2014/main" id="{8DD0666C-2DB3-4A33-9459-C3121695F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1763" y="1437772"/>
            <a:ext cx="13681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sz="1400" b="1" u="sng" dirty="0">
                <a:solidFill>
                  <a:schemeClr val="tx1"/>
                </a:solidFill>
                <a:latin typeface="+mn-ea"/>
                <a:ea typeface="+mn-ea"/>
                <a:sym typeface="Wingdings" pitchFamily="2" charset="2"/>
              </a:rPr>
              <a:t>LSI</a:t>
            </a:r>
            <a:r>
              <a:rPr lang="ko-KR" altLang="en-US" sz="1400" b="1" u="sng" dirty="0">
                <a:solidFill>
                  <a:schemeClr val="tx1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1400" b="1" u="sng" dirty="0">
                <a:solidFill>
                  <a:schemeClr val="tx1"/>
                </a:solidFill>
                <a:latin typeface="+mn-ea"/>
                <a:ea typeface="+mn-ea"/>
                <a:sym typeface="Wingdings" pitchFamily="2" charset="2"/>
              </a:rPr>
              <a:t>Calibration</a:t>
            </a:r>
          </a:p>
        </p:txBody>
      </p:sp>
      <p:sp>
        <p:nvSpPr>
          <p:cNvPr id="20" name="TextBox 144">
            <a:extLst>
              <a:ext uri="{FF2B5EF4-FFF2-40B4-BE49-F238E27FC236}">
                <a16:creationId xmlns:a16="http://schemas.microsoft.com/office/drawing/2014/main" id="{0193A7A0-7CED-45DF-BD07-DCCF8DC1F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6152" y="1874652"/>
            <a:ext cx="4441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-1%</a:t>
            </a:r>
          </a:p>
        </p:txBody>
      </p:sp>
      <p:sp>
        <p:nvSpPr>
          <p:cNvPr id="21" name="TextBox 144">
            <a:extLst>
              <a:ext uri="{FF2B5EF4-FFF2-40B4-BE49-F238E27FC236}">
                <a16:creationId xmlns:a16="http://schemas.microsoft.com/office/drawing/2014/main" id="{9F88E02A-5E21-472A-94F8-452140797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15" y="1894385"/>
            <a:ext cx="4441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1%</a:t>
            </a:r>
          </a:p>
        </p:txBody>
      </p:sp>
      <p:sp>
        <p:nvSpPr>
          <p:cNvPr id="22" name="TextBox 144">
            <a:extLst>
              <a:ext uri="{FF2B5EF4-FFF2-40B4-BE49-F238E27FC236}">
                <a16:creationId xmlns:a16="http://schemas.microsoft.com/office/drawing/2014/main" id="{F84C3F4F-43B9-4681-B282-DBD1F76A3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228" y="1903483"/>
            <a:ext cx="4441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1%</a:t>
            </a:r>
          </a:p>
        </p:txBody>
      </p:sp>
      <p:sp>
        <p:nvSpPr>
          <p:cNvPr id="23" name="TextBox 144">
            <a:extLst>
              <a:ext uri="{FF2B5EF4-FFF2-40B4-BE49-F238E27FC236}">
                <a16:creationId xmlns:a16="http://schemas.microsoft.com/office/drawing/2014/main" id="{12F383F4-5E9A-4115-9565-1A6798FDE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029" y="1903483"/>
            <a:ext cx="4441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-1%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ECFA70E9-AA7F-4E75-ACAC-21359E8E8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44" y="632691"/>
            <a:ext cx="9444959" cy="62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LGIT Cal.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이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LSI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보다 상대적으로 </a:t>
            </a:r>
            <a:r>
              <a:rPr lang="en-US" altLang="ko-KR" sz="1800" b="1" dirty="0">
                <a:solidFill>
                  <a:srgbClr val="0000FF"/>
                </a:solidFill>
                <a:latin typeface="+mj-ea"/>
                <a:ea typeface="+mj-ea"/>
              </a:rPr>
              <a:t>Spec</a:t>
            </a:r>
            <a:r>
              <a:rPr lang="ko-KR" altLang="en-US" sz="1800" b="1" dirty="0">
                <a:solidFill>
                  <a:srgbClr val="0000FF"/>
                </a:solidFill>
                <a:latin typeface="+mj-ea"/>
                <a:ea typeface="+mj-ea"/>
              </a:rPr>
              <a:t>안에서 중심의 </a:t>
            </a:r>
            <a:r>
              <a:rPr lang="ko-KR" altLang="en-US" sz="1800" b="1" dirty="0" err="1">
                <a:solidFill>
                  <a:srgbClr val="0000FF"/>
                </a:solidFill>
                <a:latin typeface="+mj-ea"/>
                <a:ea typeface="+mj-ea"/>
              </a:rPr>
              <a:t>치움침이</a:t>
            </a:r>
            <a:r>
              <a:rPr lang="ko-KR" altLang="en-US" sz="1800" b="1" dirty="0">
                <a:solidFill>
                  <a:srgbClr val="0000FF"/>
                </a:solidFill>
                <a:latin typeface="+mj-ea"/>
                <a:ea typeface="+mj-ea"/>
              </a:rPr>
              <a:t> 적고 편차가 적음</a:t>
            </a:r>
            <a:r>
              <a:rPr lang="en-US" altLang="ko-KR" sz="1800" b="1" dirty="0">
                <a:solidFill>
                  <a:srgbClr val="0000FF"/>
                </a:solidFill>
                <a:latin typeface="+mj-ea"/>
                <a:ea typeface="+mj-ea"/>
              </a:rPr>
              <a:t>.</a:t>
            </a:r>
          </a:p>
          <a:p>
            <a:pPr eaLnBrk="1" hangingPunct="1"/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Spec IN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여부를 평가 했을 때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LGIT Cal.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은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LSI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보다 우수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144">
            <a:extLst>
              <a:ext uri="{FF2B5EF4-FFF2-40B4-BE49-F238E27FC236}">
                <a16:creationId xmlns:a16="http://schemas.microsoft.com/office/drawing/2014/main" id="{71602A27-65D6-49BC-BA4D-E5F9B6804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9902" y="3748125"/>
            <a:ext cx="18069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pPr algn="ctr"/>
            <a:r>
              <a:rPr lang="ko-KR" altLang="en-US" sz="1000" b="1" dirty="0">
                <a:latin typeface="+mn-ea"/>
                <a:ea typeface="+mn-ea"/>
                <a:sym typeface="Wingdings" pitchFamily="2" charset="2"/>
              </a:rPr>
              <a:t>성능 평가 방향에 대한</a:t>
            </a:r>
            <a:endParaRPr lang="en-US" altLang="ko-KR" sz="1000" b="1" dirty="0">
              <a:latin typeface="+mn-ea"/>
              <a:ea typeface="+mn-ea"/>
              <a:sym typeface="Wingdings" pitchFamily="2" charset="2"/>
            </a:endParaRPr>
          </a:p>
          <a:p>
            <a:pPr algn="ctr"/>
            <a:r>
              <a:rPr lang="ko-KR" altLang="en-US" sz="1000" b="1" dirty="0">
                <a:latin typeface="+mn-ea"/>
                <a:ea typeface="+mn-ea"/>
                <a:sym typeface="Wingdings" pitchFamily="2" charset="2"/>
              </a:rPr>
              <a:t>논의 필요</a:t>
            </a:r>
            <a:endParaRPr lang="en-US" altLang="ko-KR" sz="1000" b="1" dirty="0"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26" name="실행 단추: 뒤로 또는 앞으로 이동 2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FBB0E743-0DCD-4959-A6C1-F3B64624BDD1}"/>
              </a:ext>
            </a:extLst>
          </p:cNvPr>
          <p:cNvSpPr/>
          <p:nvPr/>
        </p:nvSpPr>
        <p:spPr bwMode="auto">
          <a:xfrm>
            <a:off x="9561512" y="6185553"/>
            <a:ext cx="218831" cy="195775"/>
          </a:xfrm>
          <a:prstGeom prst="actionButtonBackPrevious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7" name="실행 단추: 앞으로 또는 다음으로 이동 7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22E50539-9618-4CA4-BD65-180C2974E4C2}"/>
              </a:ext>
            </a:extLst>
          </p:cNvPr>
          <p:cNvSpPr/>
          <p:nvPr/>
        </p:nvSpPr>
        <p:spPr bwMode="auto">
          <a:xfrm>
            <a:off x="8903276" y="3239774"/>
            <a:ext cx="250129" cy="311434"/>
          </a:xfrm>
          <a:prstGeom prst="actionButtonForwardNex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" name="TextBox 144">
            <a:extLst>
              <a:ext uri="{FF2B5EF4-FFF2-40B4-BE49-F238E27FC236}">
                <a16:creationId xmlns:a16="http://schemas.microsoft.com/office/drawing/2014/main" id="{39803B77-87A7-4109-974E-CB5C0FD25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393" y="1283183"/>
            <a:ext cx="323022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ko-KR" altLang="en-US" sz="1000" b="1" dirty="0">
                <a:latin typeface="+mn-ea"/>
                <a:ea typeface="+mn-ea"/>
                <a:sym typeface="Wingdings" pitchFamily="2" charset="2"/>
              </a:rPr>
              <a:t>평가 </a:t>
            </a:r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Point </a:t>
            </a:r>
            <a:r>
              <a:rPr lang="ko-KR" altLang="en-US" sz="1000" b="1" dirty="0" err="1">
                <a:latin typeface="+mn-ea"/>
                <a:ea typeface="+mn-ea"/>
                <a:sym typeface="Wingdings" pitchFamily="2" charset="2"/>
              </a:rPr>
              <a:t>갯수</a:t>
            </a:r>
            <a:r>
              <a:rPr lang="ko-KR" altLang="en-US" sz="1000" b="1" dirty="0"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: 2431 = </a:t>
            </a:r>
            <a:r>
              <a:rPr lang="ko-KR" altLang="en-US" sz="1000" b="1" dirty="0">
                <a:latin typeface="+mn-ea"/>
                <a:ea typeface="+mn-ea"/>
                <a:sym typeface="Wingdings" pitchFamily="2" charset="2"/>
              </a:rPr>
              <a:t>거리영역 </a:t>
            </a:r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13</a:t>
            </a:r>
            <a:r>
              <a:rPr lang="ko-KR" altLang="en-US" sz="1000" b="1" dirty="0">
                <a:latin typeface="+mn-ea"/>
                <a:ea typeface="+mn-ea"/>
                <a:sym typeface="Wingdings" pitchFamily="2" charset="2"/>
              </a:rPr>
              <a:t>개 * 모듈 </a:t>
            </a:r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187</a:t>
            </a:r>
            <a:r>
              <a:rPr lang="ko-KR" altLang="en-US" sz="1000" b="1" dirty="0">
                <a:latin typeface="+mn-ea"/>
                <a:ea typeface="+mn-ea"/>
                <a:sym typeface="Wingdings" pitchFamily="2" charset="2"/>
              </a:rPr>
              <a:t>개</a:t>
            </a:r>
            <a:endParaRPr lang="en-US" altLang="ko-KR" sz="1000" b="1" dirty="0"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29" name="TextBox 144">
            <a:extLst>
              <a:ext uri="{FF2B5EF4-FFF2-40B4-BE49-F238E27FC236}">
                <a16:creationId xmlns:a16="http://schemas.microsoft.com/office/drawing/2014/main" id="{12282649-39F8-4373-ACDF-2B81679C2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53" y="1228708"/>
            <a:ext cx="323022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ko-KR" altLang="en-US" sz="1000" b="1" dirty="0">
                <a:latin typeface="+mn-ea"/>
                <a:ea typeface="+mn-ea"/>
                <a:sym typeface="Wingdings" pitchFamily="2" charset="2"/>
              </a:rPr>
              <a:t>고정밀도평가</a:t>
            </a:r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(0.3</a:t>
            </a:r>
            <a:r>
              <a:rPr lang="ko-KR" altLang="en-US" sz="1000" b="1" dirty="0">
                <a:latin typeface="+mn-ea"/>
                <a:ea typeface="+mn-ea"/>
                <a:sym typeface="Wingdings" pitchFamily="2" charset="2"/>
              </a:rPr>
              <a:t>이하</a:t>
            </a:r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) : LGIT 2062  LSI 969</a:t>
            </a:r>
          </a:p>
        </p:txBody>
      </p:sp>
      <p:sp>
        <p:nvSpPr>
          <p:cNvPr id="30" name="TextBox 144">
            <a:extLst>
              <a:ext uri="{FF2B5EF4-FFF2-40B4-BE49-F238E27FC236}">
                <a16:creationId xmlns:a16="http://schemas.microsoft.com/office/drawing/2014/main" id="{1544F270-BB25-4D55-9CED-3BD76C3F7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949" y="4558514"/>
            <a:ext cx="18069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pPr algn="ctr"/>
            <a:endParaRPr lang="en-US" altLang="ko-KR" sz="800" b="1" dirty="0">
              <a:latin typeface="+mn-ea"/>
              <a:ea typeface="+mn-ea"/>
              <a:sym typeface="Wingdings" pitchFamily="2" charset="2"/>
            </a:endParaRPr>
          </a:p>
          <a:p>
            <a:pPr algn="ctr"/>
            <a:r>
              <a:rPr lang="en-US" altLang="ko-KR" sz="800" b="1" dirty="0">
                <a:latin typeface="+mn-ea"/>
                <a:ea typeface="+mn-ea"/>
                <a:sym typeface="Wingdings" pitchFamily="2" charset="2"/>
              </a:rPr>
              <a:t>10</a:t>
            </a:r>
            <a:r>
              <a:rPr lang="ko-KR" altLang="en-US" sz="800" b="1" dirty="0">
                <a:latin typeface="+mn-ea"/>
                <a:ea typeface="+mn-ea"/>
                <a:sym typeface="Wingdings" pitchFamily="2" charset="2"/>
              </a:rPr>
              <a:t>개</a:t>
            </a:r>
            <a:endParaRPr lang="en-US" altLang="ko-KR" sz="800" b="1" dirty="0">
              <a:latin typeface="+mn-ea"/>
              <a:ea typeface="+mn-ea"/>
              <a:sym typeface="Wingdings" pitchFamily="2" charset="2"/>
            </a:endParaRPr>
          </a:p>
          <a:p>
            <a:pPr algn="ctr"/>
            <a:r>
              <a:rPr lang="en-US" altLang="ko-KR" sz="800" b="1" dirty="0">
                <a:latin typeface="+mn-ea"/>
                <a:ea typeface="+mn-ea"/>
                <a:sym typeface="Wingdings" pitchFamily="2" charset="2"/>
              </a:rPr>
              <a:t>(0.5F) </a:t>
            </a:r>
          </a:p>
        </p:txBody>
      </p:sp>
    </p:spTree>
    <p:extLst>
      <p:ext uri="{BB962C8B-B14F-4D97-AF65-F5344CB8AC3E}">
        <p14:creationId xmlns:p14="http://schemas.microsoft.com/office/powerpoint/2010/main" val="66766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7E9BE3-C71B-4F1E-B363-8666EEA84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4" y="178474"/>
            <a:ext cx="3888432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유첨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. LSI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대비 상대표준 편차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526BCBA-9538-48B1-B8D5-AA9C56104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789527"/>
            <a:ext cx="9444959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LGIT Cal.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과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LSI Cal.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의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상대표준편차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800" b="1" dirty="0">
                <a:solidFill>
                  <a:srgbClr val="0000FF"/>
                </a:solidFill>
                <a:latin typeface="+mj-ea"/>
                <a:ea typeface="+mj-ea"/>
              </a:rPr>
              <a:t>모두 </a:t>
            </a:r>
            <a:r>
              <a:rPr lang="en-US" altLang="ko-KR" sz="1800" b="1" dirty="0">
                <a:solidFill>
                  <a:srgbClr val="0000FF"/>
                </a:solidFill>
                <a:latin typeface="+mj-ea"/>
                <a:ea typeface="+mj-ea"/>
              </a:rPr>
              <a:t>1% </a:t>
            </a:r>
            <a:r>
              <a:rPr lang="ko-KR" altLang="en-US" sz="1800" b="1" dirty="0">
                <a:solidFill>
                  <a:srgbClr val="0000FF"/>
                </a:solidFill>
                <a:latin typeface="+mj-ea"/>
                <a:ea typeface="+mj-ea"/>
              </a:rPr>
              <a:t>이내의 정합성을 보임</a:t>
            </a:r>
            <a:r>
              <a:rPr lang="en-US" altLang="ko-KR" sz="1800" b="1" dirty="0">
                <a:solidFill>
                  <a:srgbClr val="0000FF"/>
                </a:solidFill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D691966-2B19-4616-BA98-DCC8CE6BD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567148"/>
              </p:ext>
            </p:extLst>
          </p:nvPr>
        </p:nvGraphicFramePr>
        <p:xfrm>
          <a:off x="681039" y="1784056"/>
          <a:ext cx="8543923" cy="966488"/>
        </p:xfrm>
        <a:graphic>
          <a:graphicData uri="http://schemas.openxmlformats.org/drawingml/2006/table">
            <a:tbl>
              <a:tblPr/>
              <a:tblGrid>
                <a:gridCol w="513654">
                  <a:extLst>
                    <a:ext uri="{9D8B030D-6E8A-4147-A177-3AD203B41FA5}">
                      <a16:colId xmlns:a16="http://schemas.microsoft.com/office/drawing/2014/main" val="2584735858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2687021754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1633483873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3388956656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894391344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3027537963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3645101452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725545963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1530195461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2092876939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3401022788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2635720491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1358803226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1671367303"/>
                    </a:ext>
                  </a:extLst>
                </a:gridCol>
              </a:tblGrid>
              <a:tr h="238312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LSI 1.0F</a:t>
                      </a:r>
                    </a:p>
                  </a:txBody>
                  <a:tcPr marL="6620" marR="6620" marT="6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546"/>
                  </a:ext>
                </a:extLst>
              </a:tr>
              <a:tr h="125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Dist.</a:t>
                      </a:r>
                    </a:p>
                  </a:txBody>
                  <a:tcPr marL="6620" marR="6620" marT="6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58842"/>
                  </a:ext>
                </a:extLst>
              </a:tr>
              <a:tr h="119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</a:t>
                      </a:r>
                    </a:p>
                  </a:txBody>
                  <a:tcPr marL="6620" marR="6620" marT="6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411.2955081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807.6733841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1207.6320262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1609.5486498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2009.6043891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2410.9228831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2811.6036748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3213.6148555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3614.8583969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4016.0447328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4417.0201138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4816.7591916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5217.9822229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488486"/>
                  </a:ext>
                </a:extLst>
              </a:tr>
              <a:tr h="119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GT-Avg</a:t>
                      </a:r>
                    </a:p>
                  </a:txBody>
                  <a:tcPr marL="6620" marR="6620" marT="6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-8.2955081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-4.6733841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-4.6320262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-6.5486498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-6.6043891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-7.9228831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-8.6036748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-10.6148555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-11.8583969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-13.0447328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-14.0201138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-13.7591916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-14.9822229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368466"/>
                  </a:ext>
                </a:extLst>
              </a:tr>
              <a:tr h="119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Stdev</a:t>
                      </a:r>
                    </a:p>
                  </a:txBody>
                  <a:tcPr marL="6620" marR="6620" marT="6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2.4982323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2.6423377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2.6990183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2.7539098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2.7583934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2.6962681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2.8485845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2.8663134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2.9131611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2.9096481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3.0711098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2.9979664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3.1384509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318276"/>
                  </a:ext>
                </a:extLst>
              </a:tr>
              <a:tr h="244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Stdev/Avg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(%RSD)</a:t>
                      </a:r>
                    </a:p>
                  </a:txBody>
                  <a:tcPr marL="6620" marR="6620" marT="6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0.61991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0.32906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0.22436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0.17180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0.13771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0.11220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0.10163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0.08949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0.08085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0.07269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0.06975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0.06242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0.06032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08821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F99D037-F24F-42D2-900A-49151FB07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49519"/>
              </p:ext>
            </p:extLst>
          </p:nvPr>
        </p:nvGraphicFramePr>
        <p:xfrm>
          <a:off x="681038" y="3038576"/>
          <a:ext cx="8543923" cy="966488"/>
        </p:xfrm>
        <a:graphic>
          <a:graphicData uri="http://schemas.openxmlformats.org/drawingml/2006/table">
            <a:tbl>
              <a:tblPr/>
              <a:tblGrid>
                <a:gridCol w="513654">
                  <a:extLst>
                    <a:ext uri="{9D8B030D-6E8A-4147-A177-3AD203B41FA5}">
                      <a16:colId xmlns:a16="http://schemas.microsoft.com/office/drawing/2014/main" val="3300371548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3538487342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1323186460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1756862394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2777587516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2452319978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2394542920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3926589085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3808700031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386402028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1953707929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867557000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1744376962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375180345"/>
                    </a:ext>
                  </a:extLst>
                </a:gridCol>
              </a:tblGrid>
              <a:tr h="238312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LGIT 1.0F</a:t>
                      </a:r>
                    </a:p>
                  </a:txBody>
                  <a:tcPr marL="6620" marR="6620" marT="6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468449"/>
                  </a:ext>
                </a:extLst>
              </a:tr>
              <a:tr h="125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Dist.</a:t>
                      </a:r>
                    </a:p>
                  </a:txBody>
                  <a:tcPr marL="6620" marR="6620" marT="6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645739"/>
                  </a:ext>
                </a:extLst>
              </a:tr>
              <a:tr h="119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</a:t>
                      </a:r>
                    </a:p>
                  </a:txBody>
                  <a:tcPr marL="6620" marR="6620" marT="6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406.1605619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801.3912620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1201.9281313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1603.9684794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2004.7869208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2405.7315127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2805.9811917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3208.2845477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3609.1084884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4010.3058648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4410.2818088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4810.8233195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5211.6433992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587940"/>
                  </a:ext>
                </a:extLst>
              </a:tr>
              <a:tr h="119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GT-Avg</a:t>
                      </a:r>
                    </a:p>
                  </a:txBody>
                  <a:tcPr marL="6620" marR="6620" marT="6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-3.1605619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1.6087380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1.0718687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-0.9684794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-1.7869208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-2.7315127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-2.9811917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-5.2845477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-6.1084884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-7.3058648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-7.2818088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-7.8233195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-8.6433992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22225"/>
                  </a:ext>
                </a:extLst>
              </a:tr>
              <a:tr h="119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Stdev</a:t>
                      </a:r>
                    </a:p>
                  </a:txBody>
                  <a:tcPr marL="6620" marR="6620" marT="6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1.4354453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1.9469364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2.0247747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2.1744799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2.3638690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2.5602847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2.5994732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2.6109725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2.6039790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2.5256034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2.3647393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2.3597229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2.2557357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597834"/>
                  </a:ext>
                </a:extLst>
              </a:tr>
              <a:tr h="244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Stdev/Avg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(%RSD)</a:t>
                      </a:r>
                    </a:p>
                  </a:txBody>
                  <a:tcPr marL="6620" marR="6620" marT="6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0.35619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0.24246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0.16831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0.13565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0.11802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0.10655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0.09274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0.08152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0.07227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0.06309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0.05371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0.04913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0.04335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789643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B5D4AC-0B5F-4BBC-96A5-056043DFC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379233"/>
              </p:ext>
            </p:extLst>
          </p:nvPr>
        </p:nvGraphicFramePr>
        <p:xfrm>
          <a:off x="681038" y="4293096"/>
          <a:ext cx="8543923" cy="966488"/>
        </p:xfrm>
        <a:graphic>
          <a:graphicData uri="http://schemas.openxmlformats.org/drawingml/2006/table">
            <a:tbl>
              <a:tblPr/>
              <a:tblGrid>
                <a:gridCol w="513654">
                  <a:extLst>
                    <a:ext uri="{9D8B030D-6E8A-4147-A177-3AD203B41FA5}">
                      <a16:colId xmlns:a16="http://schemas.microsoft.com/office/drawing/2014/main" val="3131163048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718836940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1400658585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1496675320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20667224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3205839529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1390658091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1795343253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402786958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873523380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1226689669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2695676542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194365515"/>
                    </a:ext>
                  </a:extLst>
                </a:gridCol>
                <a:gridCol w="617713">
                  <a:extLst>
                    <a:ext uri="{9D8B030D-6E8A-4147-A177-3AD203B41FA5}">
                      <a16:colId xmlns:a16="http://schemas.microsoft.com/office/drawing/2014/main" val="1351853039"/>
                    </a:ext>
                  </a:extLst>
                </a:gridCol>
              </a:tblGrid>
              <a:tr h="238312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LSI + LGIT 1.0F</a:t>
                      </a:r>
                    </a:p>
                  </a:txBody>
                  <a:tcPr marL="6620" marR="6620" marT="6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16937"/>
                  </a:ext>
                </a:extLst>
              </a:tr>
              <a:tr h="125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Dist.</a:t>
                      </a:r>
                    </a:p>
                  </a:txBody>
                  <a:tcPr marL="6620" marR="6620" marT="6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5203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44573"/>
                  </a:ext>
                </a:extLst>
              </a:tr>
              <a:tr h="119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</a:t>
                      </a:r>
                    </a:p>
                  </a:txBody>
                  <a:tcPr marL="6620" marR="6620" marT="6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408.7280350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804.5349479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1204.7848701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1606.7696910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2007.2122265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2408.3459406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2808.8151632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3210.9761083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3612.0126178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4013.2075552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4413.6803017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4813.8238889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5214.8424371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325047"/>
                  </a:ext>
                </a:extLst>
              </a:tr>
              <a:tr h="119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GT-Avg</a:t>
                      </a:r>
                    </a:p>
                  </a:txBody>
                  <a:tcPr marL="6620" marR="6620" marT="6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-5.7280350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-1.5349479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-1.7848701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-3.7696910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-4.2122265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-5.3459406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-5.8151632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-7.9761083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-9.0126178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-10.2075552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-10.6803017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-10.8238889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-11.8424371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99473"/>
                  </a:ext>
                </a:extLst>
              </a:tr>
              <a:tr h="119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Stdev</a:t>
                      </a:r>
                    </a:p>
                  </a:txBody>
                  <a:tcPr marL="6620" marR="6620" marT="6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3.2776138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3.9033366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3.7146337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3.7254266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3.5100922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3.6814524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3.9002108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3.8051875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3.9663668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3.9334386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4.3204396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3.9867342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4.1626150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58990"/>
                  </a:ext>
                </a:extLst>
              </a:tr>
              <a:tr h="244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Stdev/Avg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(%RSD)</a:t>
                      </a:r>
                    </a:p>
                  </a:txBody>
                  <a:tcPr marL="6620" marR="6620" marT="6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0.80191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0.48517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0.30832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0.23186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0.17487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0.15286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0.13886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0.11851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0.10981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0.09801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0.09789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0.08282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61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0.07982</a:t>
                      </a:r>
                    </a:p>
                  </a:txBody>
                  <a:tcPr marL="6620" marR="6620" marT="6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94288"/>
                  </a:ext>
                </a:extLst>
              </a:tr>
            </a:tbl>
          </a:graphicData>
        </a:graphic>
      </p:graphicFrame>
      <p:sp>
        <p:nvSpPr>
          <p:cNvPr id="10" name="실행 단추: 뒤로 또는 앞으로 이동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A765BA3-186E-4397-8891-7F47B5B58825}"/>
              </a:ext>
            </a:extLst>
          </p:cNvPr>
          <p:cNvSpPr/>
          <p:nvPr/>
        </p:nvSpPr>
        <p:spPr bwMode="auto">
          <a:xfrm>
            <a:off x="9417496" y="5969529"/>
            <a:ext cx="218831" cy="195775"/>
          </a:xfrm>
          <a:prstGeom prst="actionButtonBackPrevious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76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B041890B-FA8D-4CBF-8B8E-F17DD3C2DF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8273655"/>
              </p:ext>
            </p:extLst>
          </p:nvPr>
        </p:nvGraphicFramePr>
        <p:xfrm>
          <a:off x="3440832" y="2257109"/>
          <a:ext cx="3854586" cy="2552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4FCCDC61-D3F7-477B-A9A0-2E3A73643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932877"/>
              </p:ext>
            </p:extLst>
          </p:nvPr>
        </p:nvGraphicFramePr>
        <p:xfrm>
          <a:off x="9081" y="2249294"/>
          <a:ext cx="3440190" cy="2552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0B9BAC4-1C1A-4DEA-BFC1-01EB7C9A40FC}"/>
              </a:ext>
            </a:extLst>
          </p:cNvPr>
          <p:cNvSpPr/>
          <p:nvPr/>
        </p:nvSpPr>
        <p:spPr>
          <a:xfrm>
            <a:off x="758944" y="4219682"/>
            <a:ext cx="1584960" cy="29299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1573FC-7EEC-4235-A440-A7F58E2C0881}"/>
              </a:ext>
            </a:extLst>
          </p:cNvPr>
          <p:cNvSpPr/>
          <p:nvPr/>
        </p:nvSpPr>
        <p:spPr>
          <a:xfrm>
            <a:off x="4048707" y="2372405"/>
            <a:ext cx="3070126" cy="21358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8A90EDD-532F-44A2-A1E7-696352A7D22C}"/>
              </a:ext>
            </a:extLst>
          </p:cNvPr>
          <p:cNvSpPr/>
          <p:nvPr/>
        </p:nvSpPr>
        <p:spPr>
          <a:xfrm>
            <a:off x="4783645" y="3518012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166ACB-A803-4A2E-A378-F0857C095C9B}"/>
              </a:ext>
            </a:extLst>
          </p:cNvPr>
          <p:cNvSpPr/>
          <p:nvPr/>
        </p:nvSpPr>
        <p:spPr>
          <a:xfrm>
            <a:off x="5215770" y="3770012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E89962-DA6D-476E-8B2C-F25D64EF0809}"/>
              </a:ext>
            </a:extLst>
          </p:cNvPr>
          <p:cNvSpPr/>
          <p:nvPr/>
        </p:nvSpPr>
        <p:spPr>
          <a:xfrm>
            <a:off x="5006657" y="2249296"/>
            <a:ext cx="742511" cy="246221"/>
          </a:xfrm>
          <a:prstGeom prst="rect">
            <a:avLst/>
          </a:prstGeom>
          <a:solidFill>
            <a:srgbClr val="FFC896"/>
          </a:solidFill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+mn-lt"/>
                <a:ea typeface="LG스마트체2.0 Regular" panose="020B0600000101010101" pitchFamily="50" charset="-127"/>
              </a:rPr>
              <a:t>100</a:t>
            </a:r>
            <a:r>
              <a:rPr lang="ko-KR" altLang="en-US" sz="1000" dirty="0">
                <a:latin typeface="+mn-lt"/>
                <a:ea typeface="LG스마트체2.0 Regular" panose="020B0600000101010101" pitchFamily="50" charset="-127"/>
              </a:rPr>
              <a:t>회 평균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AEDB8B-010B-4238-BFD6-44253EF9C35B}"/>
              </a:ext>
            </a:extLst>
          </p:cNvPr>
          <p:cNvSpPr/>
          <p:nvPr/>
        </p:nvSpPr>
        <p:spPr>
          <a:xfrm>
            <a:off x="1659974" y="2249295"/>
            <a:ext cx="742511" cy="246221"/>
          </a:xfrm>
          <a:prstGeom prst="rect">
            <a:avLst/>
          </a:prstGeom>
          <a:solidFill>
            <a:srgbClr val="FFC896"/>
          </a:solidFill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+mn-lt"/>
                <a:ea typeface="LG스마트체2.0 Regular" panose="020B0600000101010101" pitchFamily="50" charset="-127"/>
              </a:rPr>
              <a:t>100</a:t>
            </a:r>
            <a:r>
              <a:rPr lang="ko-KR" altLang="en-US" sz="1000" dirty="0">
                <a:latin typeface="+mn-lt"/>
                <a:ea typeface="LG스마트체2.0 Regular" panose="020B0600000101010101" pitchFamily="50" charset="-127"/>
              </a:rPr>
              <a:t>회 평균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9D884DE-8EA2-494F-85D8-712A461A4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676336"/>
              </p:ext>
            </p:extLst>
          </p:nvPr>
        </p:nvGraphicFramePr>
        <p:xfrm>
          <a:off x="7484585" y="1615310"/>
          <a:ext cx="1995657" cy="449327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4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378">
                  <a:extLst>
                    <a:ext uri="{9D8B030D-6E8A-4147-A177-3AD203B41FA5}">
                      <a16:colId xmlns:a16="http://schemas.microsoft.com/office/drawing/2014/main" val="595487176"/>
                    </a:ext>
                  </a:extLst>
                </a:gridCol>
              </a:tblGrid>
              <a:tr h="256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Sample #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Error </a:t>
                      </a:r>
                    </a:p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Distance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Accuracy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Tact</a:t>
                      </a:r>
                    </a:p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14.598mm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3.65%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6.9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0074420"/>
                  </a:ext>
                </a:extLst>
              </a:tr>
              <a:tr h="20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45.711mm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11.43%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7.2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3511959"/>
                  </a:ext>
                </a:extLst>
              </a:tr>
              <a:tr h="20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9.177mm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kern="12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2.29%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7.5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94628"/>
                  </a:ext>
                </a:extLst>
              </a:tr>
              <a:tr h="20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33.849mm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8.46%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7.8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180567"/>
                  </a:ext>
                </a:extLst>
              </a:tr>
              <a:tr h="20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5.918mm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1.48%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8.1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4.921mm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1.23%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8.4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4.161mm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1.04%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8.7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3.665mm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0.92%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9.0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3.281mm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0.82%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9.3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2.831mm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0.71%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9.6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2.645mm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0.66%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9.9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2.433mm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0.61%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10.3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2.204mm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0.55%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10.6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2.097mm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0.52%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10.9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1.846mm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0.46%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11.2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1.692mm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0.42%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11.5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1.608mm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0.40%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11.8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1.526mm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0.38%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12.2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1.376mm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0.34%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12.5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1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1.320mm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0.33%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12.8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66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1.248mm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0.31%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13.1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BB294A1-F12F-44C5-831D-98EB3378997F}"/>
              </a:ext>
            </a:extLst>
          </p:cNvPr>
          <p:cNvCxnSpPr>
            <a:cxnSpLocks/>
          </p:cNvCxnSpPr>
          <p:nvPr/>
        </p:nvCxnSpPr>
        <p:spPr>
          <a:xfrm flipV="1">
            <a:off x="2343904" y="2372405"/>
            <a:ext cx="1767221" cy="184208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A199C12-D607-4BA7-8C42-6298A7102552}"/>
              </a:ext>
            </a:extLst>
          </p:cNvPr>
          <p:cNvCxnSpPr>
            <a:cxnSpLocks/>
          </p:cNvCxnSpPr>
          <p:nvPr/>
        </p:nvCxnSpPr>
        <p:spPr>
          <a:xfrm>
            <a:off x="2343904" y="4508231"/>
            <a:ext cx="176722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2FFD83-892D-4829-A438-3C66B0652AA0}"/>
              </a:ext>
            </a:extLst>
          </p:cNvPr>
          <p:cNvSpPr txBox="1"/>
          <p:nvPr/>
        </p:nvSpPr>
        <p:spPr>
          <a:xfrm>
            <a:off x="-15552" y="2242222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C00000"/>
                </a:solidFill>
                <a:latin typeface="+mn-lt"/>
                <a:ea typeface="LG스마트체2.0 Regular" panose="020B0600000101010101" pitchFamily="50" charset="-127"/>
              </a:rPr>
              <a:t>Accuracy</a:t>
            </a:r>
            <a:endParaRPr lang="ko-KR" altLang="en-US" sz="900" dirty="0">
              <a:solidFill>
                <a:srgbClr val="C00000"/>
              </a:solidFill>
              <a:latin typeface="+mn-lt"/>
              <a:ea typeface="LG스마트체2.0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F0DBAC-81BF-441C-BCD1-8E27E835DF6A}"/>
              </a:ext>
            </a:extLst>
          </p:cNvPr>
          <p:cNvSpPr txBox="1"/>
          <p:nvPr/>
        </p:nvSpPr>
        <p:spPr>
          <a:xfrm>
            <a:off x="3477117" y="2242222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C00000"/>
                </a:solidFill>
                <a:latin typeface="+mn-lt"/>
                <a:ea typeface="LG스마트체2.0 Regular" panose="020B0600000101010101" pitchFamily="50" charset="-127"/>
              </a:rPr>
              <a:t>Accuracy</a:t>
            </a:r>
            <a:endParaRPr lang="ko-KR" altLang="en-US" sz="900" dirty="0">
              <a:solidFill>
                <a:srgbClr val="C00000"/>
              </a:solidFill>
              <a:latin typeface="+mn-lt"/>
              <a:ea typeface="LG스마트체2.0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DF47B1-C04E-44BD-A527-EF241A56446F}"/>
              </a:ext>
            </a:extLst>
          </p:cNvPr>
          <p:cNvSpPr txBox="1"/>
          <p:nvPr/>
        </p:nvSpPr>
        <p:spPr>
          <a:xfrm>
            <a:off x="3132666" y="446200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C00000"/>
                </a:solidFill>
                <a:latin typeface="+mn-lt"/>
                <a:ea typeface="LG스마트체2.0 Regular" panose="020B0600000101010101" pitchFamily="50" charset="-127"/>
              </a:rPr>
              <a:t>Capture</a:t>
            </a:r>
          </a:p>
          <a:p>
            <a:r>
              <a:rPr lang="en-US" altLang="ko-KR" sz="900" dirty="0">
                <a:solidFill>
                  <a:srgbClr val="C00000"/>
                </a:solidFill>
                <a:latin typeface="+mn-lt"/>
                <a:ea typeface="LG스마트체2.0 Regular" panose="020B0600000101010101" pitchFamily="50" charset="-127"/>
              </a:rPr>
              <a:t>Image #</a:t>
            </a:r>
            <a:endParaRPr lang="ko-KR" altLang="en-US" sz="900" dirty="0">
              <a:solidFill>
                <a:srgbClr val="C00000"/>
              </a:solidFill>
              <a:latin typeface="+mn-lt"/>
              <a:ea typeface="LG스마트체2.0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35373C-8E89-48A2-B4E0-C2EB78CB96B7}"/>
              </a:ext>
            </a:extLst>
          </p:cNvPr>
          <p:cNvSpPr txBox="1"/>
          <p:nvPr/>
        </p:nvSpPr>
        <p:spPr>
          <a:xfrm>
            <a:off x="6916555" y="446200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C00000"/>
                </a:solidFill>
                <a:latin typeface="+mn-lt"/>
                <a:ea typeface="LG스마트체2.0 Regular" panose="020B0600000101010101" pitchFamily="50" charset="-127"/>
              </a:rPr>
              <a:t>Capture</a:t>
            </a:r>
          </a:p>
          <a:p>
            <a:r>
              <a:rPr lang="en-US" altLang="ko-KR" sz="900" dirty="0">
                <a:solidFill>
                  <a:srgbClr val="C00000"/>
                </a:solidFill>
                <a:latin typeface="+mn-lt"/>
                <a:ea typeface="LG스마트체2.0 Regular" panose="020B0600000101010101" pitchFamily="50" charset="-127"/>
              </a:rPr>
              <a:t>Image #</a:t>
            </a:r>
            <a:endParaRPr lang="ko-KR" altLang="en-US" sz="900" dirty="0">
              <a:solidFill>
                <a:srgbClr val="C00000"/>
              </a:solidFill>
              <a:latin typeface="+mn-lt"/>
              <a:ea typeface="LG스마트체2.0 Regular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F0B53D-3C09-41DC-AF70-3F6E58FB5059}"/>
              </a:ext>
            </a:extLst>
          </p:cNvPr>
          <p:cNvSpPr/>
          <p:nvPr/>
        </p:nvSpPr>
        <p:spPr>
          <a:xfrm>
            <a:off x="7435486" y="4045190"/>
            <a:ext cx="2234351" cy="34689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E1C2B7-477E-47F9-9AF7-3027BB6581DB}"/>
              </a:ext>
            </a:extLst>
          </p:cNvPr>
          <p:cNvSpPr txBox="1"/>
          <p:nvPr/>
        </p:nvSpPr>
        <p:spPr>
          <a:xfrm>
            <a:off x="563296" y="566971"/>
            <a:ext cx="8710183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+mj-lt"/>
                <a:ea typeface="+mj-ea"/>
              </a:rPr>
              <a:t>100</a:t>
            </a:r>
            <a:r>
              <a:rPr lang="ko-KR" altLang="en-US" sz="1400" dirty="0">
                <a:latin typeface="+mj-lt"/>
                <a:ea typeface="+mj-ea"/>
              </a:rPr>
              <a:t>회 반복 실험 결과 </a:t>
            </a:r>
            <a:r>
              <a:rPr lang="en-US" altLang="ko-KR" sz="1400" dirty="0">
                <a:latin typeface="+mj-lt"/>
                <a:ea typeface="+mj-ea"/>
              </a:rPr>
              <a:t>(5</a:t>
            </a:r>
            <a:r>
              <a:rPr lang="ko-KR" altLang="en-US" sz="1400" dirty="0">
                <a:latin typeface="+mj-lt"/>
                <a:ea typeface="+mj-ea"/>
              </a:rPr>
              <a:t>장부터 </a:t>
            </a:r>
            <a:r>
              <a:rPr lang="en-US" altLang="ko-KR" sz="1400" dirty="0">
                <a:latin typeface="+mj-lt"/>
                <a:ea typeface="+mj-ea"/>
              </a:rPr>
              <a:t>50</a:t>
            </a:r>
            <a:r>
              <a:rPr lang="ko-KR" altLang="en-US" sz="1400" dirty="0">
                <a:latin typeface="+mj-lt"/>
                <a:ea typeface="+mj-ea"/>
              </a:rPr>
              <a:t>장까지 </a:t>
            </a:r>
            <a:r>
              <a:rPr lang="en-US" altLang="ko-KR" sz="1400" dirty="0">
                <a:latin typeface="+mj-lt"/>
                <a:ea typeface="+mj-ea"/>
              </a:rPr>
              <a:t>Fitting</a:t>
            </a:r>
            <a:r>
              <a:rPr lang="ko-KR" altLang="en-US" sz="1400" dirty="0">
                <a:latin typeface="+mj-lt"/>
                <a:ea typeface="+mj-ea"/>
              </a:rPr>
              <a:t>오차 확인</a:t>
            </a:r>
            <a:r>
              <a:rPr lang="en-US" altLang="ko-KR" sz="1400" dirty="0">
                <a:latin typeface="+mj-lt"/>
                <a:ea typeface="+mj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j-lt"/>
                <a:ea typeface="+mj-ea"/>
              </a:rPr>
              <a:t> 촬영 장수가 </a:t>
            </a:r>
            <a:r>
              <a:rPr lang="en-US" altLang="ko-KR" sz="1400" dirty="0">
                <a:latin typeface="+mj-lt"/>
                <a:ea typeface="+mj-ea"/>
              </a:rPr>
              <a:t>8</a:t>
            </a:r>
            <a:r>
              <a:rPr lang="ko-KR" altLang="en-US" sz="1400" dirty="0">
                <a:latin typeface="+mj-lt"/>
                <a:ea typeface="+mj-ea"/>
              </a:rPr>
              <a:t>개까지는 매우 불안정한 상태로 </a:t>
            </a:r>
            <a:r>
              <a:rPr lang="en-US" altLang="ko-KR" sz="1400" dirty="0">
                <a:latin typeface="+mj-lt"/>
                <a:ea typeface="+mj-ea"/>
              </a:rPr>
              <a:t>Fitting</a:t>
            </a:r>
            <a:r>
              <a:rPr lang="ko-KR" altLang="en-US" sz="1400" dirty="0">
                <a:latin typeface="+mj-lt"/>
                <a:ea typeface="+mj-ea"/>
              </a:rPr>
              <a:t> 되지만</a:t>
            </a:r>
            <a:r>
              <a:rPr lang="en-US" altLang="ko-KR" sz="1400" dirty="0">
                <a:latin typeface="+mj-lt"/>
                <a:ea typeface="+mj-ea"/>
              </a:rPr>
              <a:t>,</a:t>
            </a:r>
            <a:r>
              <a:rPr lang="ko-KR" altLang="en-US" sz="1400" dirty="0">
                <a:latin typeface="+mj-lt"/>
                <a:ea typeface="+mj-ea"/>
              </a:rPr>
              <a:t> </a:t>
            </a:r>
            <a:r>
              <a:rPr lang="en-US" altLang="ko-KR" sz="1400" dirty="0">
                <a:latin typeface="+mj-lt"/>
                <a:ea typeface="+mj-ea"/>
              </a:rPr>
              <a:t>9</a:t>
            </a:r>
            <a:r>
              <a:rPr lang="ko-KR" altLang="en-US" sz="1400" dirty="0">
                <a:latin typeface="+mj-lt"/>
                <a:ea typeface="+mj-ea"/>
              </a:rPr>
              <a:t>개부터는 안정적으로 </a:t>
            </a:r>
            <a:r>
              <a:rPr lang="en-US" altLang="ko-KR" sz="1400" dirty="0">
                <a:latin typeface="+mj-lt"/>
                <a:ea typeface="+mj-ea"/>
              </a:rPr>
              <a:t>Fitting</a:t>
            </a:r>
            <a:r>
              <a:rPr lang="ko-KR" altLang="en-US" sz="1400" dirty="0">
                <a:latin typeface="+mj-lt"/>
                <a:ea typeface="+mj-ea"/>
              </a:rPr>
              <a:t>됨</a:t>
            </a:r>
            <a:r>
              <a:rPr lang="en-US" altLang="ko-KR" sz="1400" dirty="0">
                <a:latin typeface="+mj-lt"/>
                <a:ea typeface="+mj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j-lt"/>
                <a:ea typeface="+mj-ea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+mj-lt"/>
                <a:ea typeface="+mj-ea"/>
              </a:rPr>
              <a:t>16</a:t>
            </a:r>
            <a:r>
              <a:rPr lang="ko-KR" altLang="en-US" sz="1400" dirty="0">
                <a:solidFill>
                  <a:srgbClr val="0000FF"/>
                </a:solidFill>
                <a:latin typeface="+mj-lt"/>
                <a:ea typeface="+mj-ea"/>
              </a:rPr>
              <a:t>장 사용</a:t>
            </a:r>
            <a:r>
              <a:rPr lang="ko-KR" altLang="en-US" sz="1400" dirty="0">
                <a:latin typeface="+mj-lt"/>
                <a:ea typeface="+mj-ea"/>
              </a:rPr>
              <a:t>이 </a:t>
            </a:r>
            <a:r>
              <a:rPr lang="en-US" altLang="ko-KR" sz="1400" dirty="0">
                <a:latin typeface="+mj-lt"/>
                <a:ea typeface="+mj-ea"/>
              </a:rPr>
              <a:t>20</a:t>
            </a:r>
            <a:r>
              <a:rPr lang="ko-KR" altLang="en-US" sz="1400" dirty="0">
                <a:latin typeface="+mj-lt"/>
                <a:ea typeface="+mj-ea"/>
              </a:rPr>
              <a:t>장 사용보다 </a:t>
            </a:r>
            <a:r>
              <a:rPr lang="en-US" altLang="ko-KR" sz="1400" dirty="0">
                <a:latin typeface="+mj-lt"/>
                <a:ea typeface="+mj-ea"/>
              </a:rPr>
              <a:t>Fitting</a:t>
            </a:r>
            <a:r>
              <a:rPr lang="ko-KR" altLang="en-US" sz="1400" dirty="0">
                <a:latin typeface="+mj-lt"/>
                <a:ea typeface="+mj-ea"/>
              </a:rPr>
              <a:t>에러율은 높으나 </a:t>
            </a:r>
            <a:r>
              <a:rPr lang="en-US" altLang="ko-KR" sz="1400" dirty="0">
                <a:latin typeface="+mj-lt"/>
                <a:ea typeface="+mj-ea"/>
              </a:rPr>
              <a:t>Accuracy</a:t>
            </a:r>
            <a:r>
              <a:rPr lang="ko-KR" altLang="en-US" sz="1400" dirty="0">
                <a:latin typeface="+mj-lt"/>
                <a:ea typeface="+mj-ea"/>
              </a:rPr>
              <a:t>는 </a:t>
            </a:r>
            <a:r>
              <a:rPr lang="en-US" altLang="ko-KR" sz="1400" dirty="0">
                <a:latin typeface="+mj-lt"/>
                <a:ea typeface="+mj-ea"/>
              </a:rPr>
              <a:t>20</a:t>
            </a:r>
            <a:r>
              <a:rPr lang="ko-KR" altLang="en-US" sz="1400" dirty="0">
                <a:latin typeface="+mj-lt"/>
                <a:ea typeface="+mj-ea"/>
              </a:rPr>
              <a:t>장과 동일한</a:t>
            </a:r>
            <a:r>
              <a:rPr lang="en-US" altLang="ko-KR" sz="1400" dirty="0">
                <a:latin typeface="+mj-lt"/>
                <a:ea typeface="+mj-ea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+mj-lt"/>
                <a:ea typeface="+mj-ea"/>
              </a:rPr>
              <a:t>&lt;1% </a:t>
            </a:r>
            <a:r>
              <a:rPr lang="ko-KR" altLang="en-US" sz="1400" dirty="0">
                <a:latin typeface="+mj-lt"/>
                <a:ea typeface="+mj-ea"/>
              </a:rPr>
              <a:t>임</a:t>
            </a:r>
            <a:r>
              <a:rPr lang="en-US" altLang="ko-KR" sz="1400" dirty="0">
                <a:latin typeface="+mj-lt"/>
                <a:ea typeface="+mj-ea"/>
              </a:rPr>
              <a:t>.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DF751F3F-7257-4E2B-A043-34BA8CAF9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3" y="178474"/>
            <a:ext cx="5042727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</a:rPr>
              <a:t>유첨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</a:rPr>
              <a:t>. Wiggling Capture - </a:t>
            </a:r>
            <a:r>
              <a:rPr lang="ko-KR" altLang="en-US" sz="1800" b="1" dirty="0" err="1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</a:rPr>
              <a:t>캡처횟수에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</a:rPr>
              <a:t> 따른 검증 결과</a:t>
            </a:r>
          </a:p>
        </p:txBody>
      </p:sp>
      <p:sp>
        <p:nvSpPr>
          <p:cNvPr id="24" name="TextBox 144">
            <a:extLst>
              <a:ext uri="{FF2B5EF4-FFF2-40B4-BE49-F238E27FC236}">
                <a16:creationId xmlns:a16="http://schemas.microsoft.com/office/drawing/2014/main" id="{044217CF-8109-49FD-8540-7119C2D6A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818" y="1551856"/>
            <a:ext cx="196392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8mm</a:t>
            </a:r>
          </a:p>
        </p:txBody>
      </p:sp>
      <p:sp>
        <p:nvSpPr>
          <p:cNvPr id="25" name="TextBox 144">
            <a:extLst>
              <a:ext uri="{FF2B5EF4-FFF2-40B4-BE49-F238E27FC236}">
                <a16:creationId xmlns:a16="http://schemas.microsoft.com/office/drawing/2014/main" id="{044217CF-8109-49FD-8540-7119C2D6A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208" y="1544836"/>
            <a:ext cx="196392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0.61%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F0B53D-3C09-41DC-AF70-3F6E58FB5059}"/>
              </a:ext>
            </a:extLst>
          </p:cNvPr>
          <p:cNvSpPr/>
          <p:nvPr/>
        </p:nvSpPr>
        <p:spPr>
          <a:xfrm>
            <a:off x="7435485" y="4852772"/>
            <a:ext cx="2234351" cy="34689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144">
            <a:extLst>
              <a:ext uri="{FF2B5EF4-FFF2-40B4-BE49-F238E27FC236}">
                <a16:creationId xmlns:a16="http://schemas.microsoft.com/office/drawing/2014/main" id="{EA909BE8-2EF1-46E3-8F4A-76D1146D6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03" y="1173358"/>
            <a:ext cx="196392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3300~4500mm</a:t>
            </a:r>
          </a:p>
        </p:txBody>
      </p:sp>
      <p:sp>
        <p:nvSpPr>
          <p:cNvPr id="29" name="TextBox 144">
            <a:extLst>
              <a:ext uri="{FF2B5EF4-FFF2-40B4-BE49-F238E27FC236}">
                <a16:creationId xmlns:a16="http://schemas.microsoft.com/office/drawing/2014/main" id="{E9D4A5FB-A205-40FE-8FA5-64A525250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51" y="1194301"/>
            <a:ext cx="196392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sz="1000" b="1" dirty="0">
                <a:latin typeface="+mn-ea"/>
                <a:ea typeface="+mn-ea"/>
                <a:sym typeface="Wingdings" pitchFamily="2" charset="2"/>
              </a:rPr>
              <a:t>&lt; 6 mm</a:t>
            </a:r>
          </a:p>
        </p:txBody>
      </p:sp>
      <p:sp>
        <p:nvSpPr>
          <p:cNvPr id="26" name="실행 단추: 뒤로 또는 앞으로 이동 2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982AB87-2418-4559-9D06-86EB9565CB3D}"/>
              </a:ext>
            </a:extLst>
          </p:cNvPr>
          <p:cNvSpPr/>
          <p:nvPr/>
        </p:nvSpPr>
        <p:spPr bwMode="auto">
          <a:xfrm>
            <a:off x="9561512" y="6185553"/>
            <a:ext cx="218831" cy="195775"/>
          </a:xfrm>
          <a:prstGeom prst="actionButtonBackPrevious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77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/>
          <p:cNvSpPr/>
          <p:nvPr/>
        </p:nvSpPr>
        <p:spPr>
          <a:xfrm>
            <a:off x="2206320" y="4021462"/>
            <a:ext cx="7067160" cy="23496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SET(Phone)</a:t>
            </a:r>
            <a:endParaRPr lang="ko-KR" alt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664224" y="1509572"/>
            <a:ext cx="1914842" cy="21046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000" b="1">
              <a:solidFill>
                <a:schemeClr val="tx1"/>
              </a:solidFill>
            </a:endParaRPr>
          </a:p>
          <a:p>
            <a:r>
              <a:rPr lang="ko-KR" altLang="en-US" sz="1000" b="1">
                <a:solidFill>
                  <a:schemeClr val="tx1"/>
                </a:solidFill>
              </a:rPr>
              <a:t>양산장비</a:t>
            </a: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D31700B0-42D9-415A-AB2E-ADEC66D6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37" y="911197"/>
            <a:ext cx="1822734" cy="1365675"/>
          </a:xfrm>
          <a:prstGeom prst="rect">
            <a:avLst/>
          </a:prstGeom>
          <a:scene3d>
            <a:camera prst="perspectiveFront">
              <a:rot lat="4800000" lon="0" rev="0"/>
            </a:camera>
            <a:lightRig rig="threePt" dir="t"/>
          </a:scene3d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5103" y="163085"/>
            <a:ext cx="6736393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유첨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 Module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레벨과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Set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레벨에서의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Depth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알고리즘 연관도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3D40BE-7CB0-4CD3-9921-8547F0CC4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793" y="2296012"/>
            <a:ext cx="1138466" cy="1071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960" y="2425064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+mn-lt"/>
                <a:ea typeface="LG스마트체2.0 Regular" panose="020B0600000101010101" pitchFamily="50" charset="-127"/>
              </a:rPr>
              <a:t>Calibration</a:t>
            </a:r>
          </a:p>
          <a:p>
            <a:pPr algn="ctr"/>
            <a:r>
              <a:rPr lang="en-US" altLang="ko-KR" sz="1400" b="1" dirty="0">
                <a:latin typeface="+mn-lt"/>
                <a:ea typeface="LG스마트체2.0 Regular" panose="020B0600000101010101" pitchFamily="50" charset="-127"/>
              </a:rPr>
              <a:t>(LGIT)</a:t>
            </a:r>
            <a:endParaRPr lang="ko-KR" altLang="en-US" sz="1400" b="1" dirty="0">
              <a:latin typeface="+mn-lt"/>
              <a:ea typeface="LG스마트체2.0 Regular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71793" y="3241960"/>
            <a:ext cx="1080000" cy="252000"/>
          </a:xfrm>
          <a:prstGeom prst="roundRect">
            <a:avLst/>
          </a:prstGeom>
          <a:solidFill>
            <a:srgbClr val="FAC8C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PRI Grabber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56424" y="1665900"/>
            <a:ext cx="5849104" cy="18428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Cal.</a:t>
            </a:r>
            <a:r>
              <a:rPr lang="ko-KR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장비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335026" y="2116012"/>
            <a:ext cx="612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rgbClr val="C00000"/>
                </a:solidFill>
                <a:latin typeface="+mj-lt"/>
              </a:rPr>
              <a:t>EEPROM</a:t>
            </a:r>
            <a:endParaRPr lang="ko-KR" altLang="en-US" sz="8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40351" y="1750394"/>
            <a:ext cx="2770826" cy="137991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Image Capture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031066" y="2098016"/>
            <a:ext cx="936000" cy="25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For Wiggling Cal. </a:t>
            </a:r>
            <a:endParaRPr lang="ko-KR" altLang="en-US" sz="900">
              <a:solidFill>
                <a:schemeClr val="tx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29468" y="2098016"/>
            <a:ext cx="756000" cy="25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For Lens Cal.</a:t>
            </a:r>
            <a:endParaRPr lang="ko-KR" altLang="en-US" sz="900">
              <a:solidFill>
                <a:schemeClr val="tx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847870" y="2098016"/>
            <a:ext cx="792000" cy="25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For FPPN Cal.</a:t>
            </a:r>
            <a:endParaRPr lang="ko-KR" altLang="en-US" sz="900">
              <a:solidFill>
                <a:schemeClr val="tx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163" y="2445322"/>
            <a:ext cx="612000" cy="47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ADABF13-73C1-46EF-992C-EB8E515AF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640" y="2452014"/>
            <a:ext cx="625651" cy="468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2EC8ED9-523C-459A-BA7A-44EEC47A7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8438" y="2452014"/>
            <a:ext cx="630864" cy="468000"/>
          </a:xfrm>
          <a:prstGeom prst="rect">
            <a:avLst/>
          </a:prstGeom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096" y="2476413"/>
            <a:ext cx="612000" cy="47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98" y="2521348"/>
            <a:ext cx="612000" cy="47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6921497" y="1750394"/>
            <a:ext cx="1224136" cy="1617566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Calibration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145919" y="2094578"/>
            <a:ext cx="756000" cy="25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Wiggling Cal. </a:t>
            </a:r>
            <a:endParaRPr lang="ko-KR" altLang="en-US" sz="900">
              <a:solidFill>
                <a:schemeClr val="tx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145919" y="2486445"/>
            <a:ext cx="756000" cy="25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Lens Cal. </a:t>
            </a:r>
            <a:endParaRPr lang="ko-KR" altLang="en-US" sz="900">
              <a:solidFill>
                <a:schemeClr val="tx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145919" y="2878311"/>
            <a:ext cx="756000" cy="25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FPPN Cal. </a:t>
            </a:r>
            <a:endParaRPr lang="ko-KR" altLang="en-US" sz="900">
              <a:solidFill>
                <a:schemeClr val="tx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337460" y="1750394"/>
            <a:ext cx="1296060" cy="16175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Memory Write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9759"/>
              </p:ext>
            </p:extLst>
          </p:nvPr>
        </p:nvGraphicFramePr>
        <p:xfrm>
          <a:off x="8469273" y="1998638"/>
          <a:ext cx="1080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j-lt"/>
                          <a:ea typeface="LG스마트체2.0 Regular" panose="020B0600000101010101" pitchFamily="50" charset="-127"/>
                        </a:rPr>
                        <a:t>EEPROM Memory Map</a:t>
                      </a:r>
                      <a:endParaRPr lang="ko-KR" altLang="en-US" sz="80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j-lt"/>
                          <a:ea typeface="LG스마트체2.0 Regular" panose="020B0600000101010101" pitchFamily="50" charset="-127"/>
                        </a:rPr>
                        <a:t>Common</a:t>
                      </a:r>
                      <a:endParaRPr lang="ko-KR" altLang="en-US" sz="80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j-lt"/>
                          <a:ea typeface="LG스마트체2.0 Regular" panose="020B0600000101010101" pitchFamily="50" charset="-127"/>
                        </a:rPr>
                        <a:t>Temperature Drift</a:t>
                      </a:r>
                      <a:endParaRPr lang="ko-KR" altLang="en-US" sz="80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j-lt"/>
                          <a:ea typeface="LG스마트체2.0 Regular" panose="020B0600000101010101" pitchFamily="50" charset="-127"/>
                        </a:rPr>
                        <a:t>Lens</a:t>
                      </a:r>
                      <a:endParaRPr lang="ko-KR" altLang="en-US" sz="80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j-lt"/>
                          <a:ea typeface="LG스마트체2.0 Regular" panose="020B0600000101010101" pitchFamily="50" charset="-127"/>
                        </a:rPr>
                        <a:t>Wiggling</a:t>
                      </a:r>
                      <a:endParaRPr lang="ko-KR" altLang="en-US" sz="80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j-lt"/>
                          <a:ea typeface="LG스마트체2.0 Regular" panose="020B0600000101010101" pitchFamily="50" charset="-127"/>
                        </a:rPr>
                        <a:t>FPPN</a:t>
                      </a:r>
                      <a:endParaRPr lang="ko-KR" altLang="en-US" sz="80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8" name="직선 화살표 연결선 107"/>
          <p:cNvCxnSpPr>
            <a:stCxn id="58" idx="0"/>
            <a:endCxn id="57" idx="2"/>
          </p:cNvCxnSpPr>
          <p:nvPr/>
        </p:nvCxnSpPr>
        <p:spPr>
          <a:xfrm flipV="1">
            <a:off x="7523919" y="2346578"/>
            <a:ext cx="0" cy="13986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59" idx="0"/>
            <a:endCxn id="58" idx="2"/>
          </p:cNvCxnSpPr>
          <p:nvPr/>
        </p:nvCxnSpPr>
        <p:spPr>
          <a:xfrm flipV="1">
            <a:off x="7523919" y="2738445"/>
            <a:ext cx="0" cy="13986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80585" y="4727218"/>
            <a:ext cx="970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+mn-lt"/>
                <a:ea typeface="LG스마트체2.0 Regular" panose="020B0600000101010101" pitchFamily="50" charset="-127"/>
              </a:rPr>
              <a:t>Depth </a:t>
            </a:r>
            <a:r>
              <a:rPr lang="ko-KR" altLang="en-US" sz="1400" b="1" dirty="0">
                <a:latin typeface="+mn-lt"/>
                <a:ea typeface="LG스마트체2.0 Regular" panose="020B0600000101010101" pitchFamily="50" charset="-127"/>
              </a:rPr>
              <a:t>계산</a:t>
            </a:r>
            <a:endParaRPr lang="en-US" altLang="ko-KR" sz="1400" b="1" dirty="0">
              <a:latin typeface="+mn-lt"/>
              <a:ea typeface="LG스마트체2.0 Regular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+mn-lt"/>
                <a:ea typeface="LG스마트체2.0 Regular" panose="020B0600000101010101" pitchFamily="50" charset="-127"/>
              </a:rPr>
              <a:t>(LSI)</a:t>
            </a:r>
            <a:endParaRPr lang="ko-KR" altLang="en-US" sz="1400" b="1" dirty="0">
              <a:latin typeface="+mn-lt"/>
              <a:ea typeface="LG스마트체2.0 Regular" panose="020B0600000101010101" pitchFamily="50" charset="-127"/>
            </a:endParaRPr>
          </a:p>
        </p:txBody>
      </p:sp>
      <p:cxnSp>
        <p:nvCxnSpPr>
          <p:cNvPr id="132" name="직선 연결선 131"/>
          <p:cNvCxnSpPr/>
          <p:nvPr/>
        </p:nvCxnSpPr>
        <p:spPr>
          <a:xfrm>
            <a:off x="272480" y="3861048"/>
            <a:ext cx="936104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2335026" y="4131539"/>
            <a:ext cx="612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rgbClr val="C00000"/>
                </a:solidFill>
                <a:latin typeface="+mj-lt"/>
              </a:rPr>
              <a:t>EEPROM</a:t>
            </a:r>
            <a:endParaRPr lang="ko-KR" altLang="en-US" sz="8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146888" y="3992698"/>
            <a:ext cx="5982576" cy="2160644"/>
          </a:xfrm>
          <a:prstGeom prst="rect">
            <a:avLst/>
          </a:prstGeom>
          <a:solidFill>
            <a:srgbClr val="FF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Processor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292321" y="4321840"/>
            <a:ext cx="1296060" cy="16175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Memory Read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755592"/>
              </p:ext>
            </p:extLst>
          </p:nvPr>
        </p:nvGraphicFramePr>
        <p:xfrm>
          <a:off x="3424134" y="4570084"/>
          <a:ext cx="1080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j-lt"/>
                          <a:ea typeface="LG스마트체2.0 Regular" panose="020B0600000101010101" pitchFamily="50" charset="-127"/>
                        </a:rPr>
                        <a:t>EEPROM Memory Map</a:t>
                      </a:r>
                      <a:endParaRPr lang="ko-KR" altLang="en-US" sz="80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j-lt"/>
                          <a:ea typeface="LG스마트체2.0 Regular" panose="020B0600000101010101" pitchFamily="50" charset="-127"/>
                        </a:rPr>
                        <a:t>Common</a:t>
                      </a:r>
                      <a:endParaRPr lang="ko-KR" altLang="en-US" sz="80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j-lt"/>
                          <a:ea typeface="LG스마트체2.0 Regular" panose="020B0600000101010101" pitchFamily="50" charset="-127"/>
                        </a:rPr>
                        <a:t>Temperature Drift</a:t>
                      </a:r>
                      <a:endParaRPr lang="ko-KR" altLang="en-US" sz="80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j-lt"/>
                          <a:ea typeface="LG스마트체2.0 Regular" panose="020B0600000101010101" pitchFamily="50" charset="-127"/>
                        </a:rPr>
                        <a:t>Lens</a:t>
                      </a:r>
                      <a:endParaRPr lang="ko-KR" altLang="en-US" sz="80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j-lt"/>
                          <a:ea typeface="LG스마트체2.0 Regular" panose="020B0600000101010101" pitchFamily="50" charset="-127"/>
                        </a:rPr>
                        <a:t>Wiggling</a:t>
                      </a:r>
                      <a:endParaRPr lang="ko-KR" altLang="en-US" sz="80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j-lt"/>
                          <a:ea typeface="LG스마트체2.0 Regular" panose="020B0600000101010101" pitchFamily="50" charset="-127"/>
                        </a:rPr>
                        <a:t>FPPN</a:t>
                      </a:r>
                      <a:endParaRPr lang="ko-KR" altLang="en-US" sz="80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1" name="직사각형 140"/>
          <p:cNvSpPr/>
          <p:nvPr/>
        </p:nvSpPr>
        <p:spPr>
          <a:xfrm>
            <a:off x="4742456" y="4570084"/>
            <a:ext cx="1000383" cy="13693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Image Capture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6" name="굽은 화살표 145"/>
          <p:cNvSpPr/>
          <p:nvPr/>
        </p:nvSpPr>
        <p:spPr>
          <a:xfrm flipV="1">
            <a:off x="2568119" y="4860297"/>
            <a:ext cx="371071" cy="390141"/>
          </a:xfrm>
          <a:prstGeom prst="bentArrow">
            <a:avLst>
              <a:gd name="adj1" fmla="val 25000"/>
              <a:gd name="adj2" fmla="val 17565"/>
              <a:gd name="adj3" fmla="val 25000"/>
              <a:gd name="adj4" fmla="val 43750"/>
            </a:avLst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776030" y="5094283"/>
            <a:ext cx="430376" cy="18151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Cam IF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182" y="4318872"/>
            <a:ext cx="457044" cy="576000"/>
          </a:xfrm>
          <a:prstGeom prst="rect">
            <a:avLst/>
          </a:prstGeom>
        </p:spPr>
      </p:pic>
      <p:sp>
        <p:nvSpPr>
          <p:cNvPr id="147" name="직사각형 146"/>
          <p:cNvSpPr/>
          <p:nvPr/>
        </p:nvSpPr>
        <p:spPr>
          <a:xfrm>
            <a:off x="6042871" y="4321037"/>
            <a:ext cx="1361196" cy="1618367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Depth Compensation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8991" y="5305335"/>
            <a:ext cx="760495" cy="578295"/>
          </a:xfrm>
          <a:prstGeom prst="rect">
            <a:avLst/>
          </a:prstGeom>
        </p:spPr>
      </p:pic>
      <p:grpSp>
        <p:nvGrpSpPr>
          <p:cNvPr id="150" name="그룹 149"/>
          <p:cNvGrpSpPr/>
          <p:nvPr/>
        </p:nvGrpSpPr>
        <p:grpSpPr>
          <a:xfrm>
            <a:off x="4801288" y="4862259"/>
            <a:ext cx="767059" cy="566718"/>
            <a:chOff x="4738396" y="4516240"/>
            <a:chExt cx="1056110" cy="792000"/>
          </a:xfrm>
        </p:grpSpPr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2976" y="4516240"/>
              <a:ext cx="1041530" cy="792000"/>
            </a:xfrm>
            <a:prstGeom prst="rect">
              <a:avLst/>
            </a:prstGeom>
          </p:spPr>
        </p:pic>
        <p:sp>
          <p:nvSpPr>
            <p:cNvPr id="148" name="직사각형 147"/>
            <p:cNvSpPr/>
            <p:nvPr/>
          </p:nvSpPr>
          <p:spPr>
            <a:xfrm>
              <a:off x="4738396" y="4516240"/>
              <a:ext cx="1047072" cy="769952"/>
            </a:xfrm>
            <a:prstGeom prst="rect">
              <a:avLst/>
            </a:prstGeom>
            <a:gradFill>
              <a:gsLst>
                <a:gs pos="0">
                  <a:srgbClr val="0000FF">
                    <a:alpha val="50000"/>
                  </a:srgbClr>
                </a:gs>
                <a:gs pos="100000">
                  <a:srgbClr val="FF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4834348" y="5012914"/>
            <a:ext cx="767059" cy="566718"/>
            <a:chOff x="4738396" y="4516240"/>
            <a:chExt cx="1056110" cy="792000"/>
          </a:xfrm>
        </p:grpSpPr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2976" y="4516240"/>
              <a:ext cx="1041530" cy="792000"/>
            </a:xfrm>
            <a:prstGeom prst="rect">
              <a:avLst/>
            </a:prstGeom>
          </p:spPr>
        </p:pic>
        <p:sp>
          <p:nvSpPr>
            <p:cNvPr id="156" name="직사각형 155"/>
            <p:cNvSpPr/>
            <p:nvPr/>
          </p:nvSpPr>
          <p:spPr>
            <a:xfrm>
              <a:off x="4738396" y="4516240"/>
              <a:ext cx="1047072" cy="769952"/>
            </a:xfrm>
            <a:prstGeom prst="rect">
              <a:avLst/>
            </a:prstGeom>
            <a:gradFill>
              <a:gsLst>
                <a:gs pos="0">
                  <a:srgbClr val="0000FF">
                    <a:alpha val="50000"/>
                  </a:srgbClr>
                </a:gs>
                <a:gs pos="100000">
                  <a:srgbClr val="FF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7552244" y="4324279"/>
            <a:ext cx="1361196" cy="16183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ISP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9590" y="5113832"/>
            <a:ext cx="1055902" cy="794827"/>
          </a:xfrm>
          <a:prstGeom prst="rect">
            <a:avLst/>
          </a:prstGeom>
        </p:spPr>
      </p:pic>
      <p:sp>
        <p:nvSpPr>
          <p:cNvPr id="165" name="모서리가 둥근 직사각형 164"/>
          <p:cNvSpPr/>
          <p:nvPr/>
        </p:nvSpPr>
        <p:spPr>
          <a:xfrm>
            <a:off x="7700728" y="4593056"/>
            <a:ext cx="1094764" cy="1871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Flying Pixel</a:t>
            </a:r>
            <a:r>
              <a:rPr lang="ko-KR" altLang="en-US" sz="8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제거</a:t>
            </a: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7700728" y="4819290"/>
            <a:ext cx="1094764" cy="1871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NR</a:t>
            </a:r>
            <a:r>
              <a:rPr lang="en-US" altLang="ko-KR" sz="800" baseline="300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1)</a:t>
            </a:r>
            <a:r>
              <a:rPr lang="en-US" altLang="ko-KR" sz="8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,</a:t>
            </a:r>
            <a:r>
              <a:rPr lang="ko-KR" altLang="en-US" sz="8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8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BPC</a:t>
            </a:r>
            <a:r>
              <a:rPr lang="en-US" altLang="ko-KR" sz="800" baseline="300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2)</a:t>
            </a:r>
            <a:r>
              <a:rPr lang="en-US" altLang="ko-KR" sz="8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ko-KR" altLang="en-US" sz="8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등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8280865" y="6246325"/>
            <a:ext cx="1417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aseline="30000" dirty="0">
                <a:solidFill>
                  <a:srgbClr val="00B05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1) </a:t>
            </a:r>
            <a:r>
              <a:rPr lang="en-US" altLang="ko-KR" sz="8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NR</a:t>
            </a:r>
            <a:r>
              <a:rPr lang="ko-KR" altLang="en-US" sz="8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 </a:t>
            </a:r>
            <a:r>
              <a:rPr lang="en-US" altLang="ko-KR" sz="8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:</a:t>
            </a:r>
            <a:r>
              <a:rPr lang="ko-KR" altLang="en-US" sz="8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 </a:t>
            </a:r>
            <a:r>
              <a:rPr lang="en-US" altLang="ko-KR" sz="8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Noise Reduction</a:t>
            </a:r>
          </a:p>
          <a:p>
            <a:r>
              <a:rPr lang="en-US" altLang="ko-KR" sz="800" baseline="30000" dirty="0">
                <a:solidFill>
                  <a:srgbClr val="00B05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2)</a:t>
            </a:r>
            <a:r>
              <a:rPr lang="en-US" altLang="ko-KR" sz="800" baseline="30000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800" dirty="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BPC : Bad Pixel Compensation</a:t>
            </a:r>
            <a:endParaRPr lang="ko-KR" altLang="en-US" sz="8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5955597" y="4221539"/>
            <a:ext cx="3029893" cy="17910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7739590" y="4044908"/>
            <a:ext cx="1175938" cy="239860"/>
          </a:xfrm>
          <a:prstGeom prst="rect">
            <a:avLst/>
          </a:prstGeom>
          <a:solidFill>
            <a:srgbClr val="C89696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  <a:ea typeface="LG스마트체2.0 Regular" panose="020B0600000101010101" pitchFamily="50" charset="-127"/>
              </a:rPr>
              <a:t>Depth</a:t>
            </a:r>
            <a:r>
              <a:rPr lang="ko-KR" altLang="en-US" sz="1200" dirty="0">
                <a:solidFill>
                  <a:schemeClr val="tx1"/>
                </a:solidFill>
                <a:latin typeface="+mj-lt"/>
                <a:ea typeface="LG스마트체2.0 Regular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j-lt"/>
                <a:ea typeface="LG스마트체2.0 Regular" panose="020B0600000101010101" pitchFamily="50" charset="-127"/>
              </a:rPr>
              <a:t>Algorithm</a:t>
            </a:r>
            <a:endParaRPr lang="ko-KR" altLang="en-US" sz="1200" dirty="0">
              <a:solidFill>
                <a:schemeClr val="tx1"/>
              </a:solidFill>
              <a:latin typeface="+mj-lt"/>
              <a:ea typeface="LG스마트체2.0 Regular" panose="020B0600000101010101" pitchFamily="50" charset="-127"/>
            </a:endParaRPr>
          </a:p>
        </p:txBody>
      </p:sp>
      <p:cxnSp>
        <p:nvCxnSpPr>
          <p:cNvPr id="216" name="꺾인 연결선 215"/>
          <p:cNvCxnSpPr>
            <a:stCxn id="6" idx="2"/>
            <a:endCxn id="24" idx="2"/>
          </p:cNvCxnSpPr>
          <p:nvPr/>
        </p:nvCxnSpPr>
        <p:spPr>
          <a:xfrm rot="5400000" flipH="1" flipV="1">
            <a:off x="3786953" y="1955150"/>
            <a:ext cx="363649" cy="2713971"/>
          </a:xfrm>
          <a:prstGeom prst="bentConnector3">
            <a:avLst>
              <a:gd name="adj1" fmla="val -62863"/>
            </a:avLst>
          </a:prstGeom>
          <a:ln w="28575">
            <a:solidFill>
              <a:srgbClr val="C896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오른쪽 화살표 216"/>
          <p:cNvSpPr/>
          <p:nvPr/>
        </p:nvSpPr>
        <p:spPr>
          <a:xfrm>
            <a:off x="6710660" y="2533309"/>
            <a:ext cx="252000" cy="108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오른쪽 화살표 217"/>
          <p:cNvSpPr/>
          <p:nvPr/>
        </p:nvSpPr>
        <p:spPr>
          <a:xfrm>
            <a:off x="8133026" y="2533309"/>
            <a:ext cx="252000" cy="108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9" name="꺾인 연결선 218"/>
          <p:cNvCxnSpPr>
            <a:stCxn id="62" idx="0"/>
            <a:endCxn id="20" idx="0"/>
          </p:cNvCxnSpPr>
          <p:nvPr/>
        </p:nvCxnSpPr>
        <p:spPr>
          <a:xfrm rot="16200000" flipH="1" flipV="1">
            <a:off x="5630449" y="-1239029"/>
            <a:ext cx="365618" cy="6344464"/>
          </a:xfrm>
          <a:prstGeom prst="bentConnector3">
            <a:avLst>
              <a:gd name="adj1" fmla="val -62524"/>
            </a:avLst>
          </a:prstGeom>
          <a:ln w="28575">
            <a:solidFill>
              <a:srgbClr val="C896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꺾인 연결선 221"/>
          <p:cNvCxnSpPr>
            <a:stCxn id="145" idx="2"/>
            <a:endCxn id="141" idx="2"/>
          </p:cNvCxnSpPr>
          <p:nvPr/>
        </p:nvCxnSpPr>
        <p:spPr>
          <a:xfrm rot="16200000" flipH="1">
            <a:off x="3785127" y="4481884"/>
            <a:ext cx="663612" cy="2251430"/>
          </a:xfrm>
          <a:prstGeom prst="bentConnector3">
            <a:avLst>
              <a:gd name="adj1" fmla="val 134448"/>
            </a:avLst>
          </a:prstGeom>
          <a:ln w="28575">
            <a:solidFill>
              <a:srgbClr val="C896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꺾인 연결선 224"/>
          <p:cNvCxnSpPr>
            <a:stCxn id="133" idx="0"/>
            <a:endCxn id="135" idx="0"/>
          </p:cNvCxnSpPr>
          <p:nvPr/>
        </p:nvCxnSpPr>
        <p:spPr>
          <a:xfrm rot="16200000" flipH="1">
            <a:off x="3195537" y="3577027"/>
            <a:ext cx="190301" cy="1299325"/>
          </a:xfrm>
          <a:prstGeom prst="bentConnector3">
            <a:avLst>
              <a:gd name="adj1" fmla="val -120125"/>
            </a:avLst>
          </a:prstGeom>
          <a:ln w="28575">
            <a:solidFill>
              <a:srgbClr val="C896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오른쪽 화살표 228"/>
          <p:cNvSpPr/>
          <p:nvPr/>
        </p:nvSpPr>
        <p:spPr>
          <a:xfrm>
            <a:off x="4587096" y="4352898"/>
            <a:ext cx="1476000" cy="108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위로 굽은 화살표 229"/>
          <p:cNvSpPr/>
          <p:nvPr/>
        </p:nvSpPr>
        <p:spPr>
          <a:xfrm>
            <a:off x="5755814" y="4444315"/>
            <a:ext cx="190084" cy="731520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오른쪽 화살표 230"/>
          <p:cNvSpPr/>
          <p:nvPr/>
        </p:nvSpPr>
        <p:spPr>
          <a:xfrm>
            <a:off x="7390194" y="4362354"/>
            <a:ext cx="180000" cy="108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2" name="그룹 231"/>
          <p:cNvGrpSpPr/>
          <p:nvPr/>
        </p:nvGrpSpPr>
        <p:grpSpPr>
          <a:xfrm>
            <a:off x="4905064" y="5181894"/>
            <a:ext cx="767059" cy="566718"/>
            <a:chOff x="4738396" y="4516240"/>
            <a:chExt cx="1056110" cy="792000"/>
          </a:xfrm>
        </p:grpSpPr>
        <p:pic>
          <p:nvPicPr>
            <p:cNvPr id="233" name="그림 23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2976" y="4516240"/>
              <a:ext cx="1041530" cy="792000"/>
            </a:xfrm>
            <a:prstGeom prst="rect">
              <a:avLst/>
            </a:prstGeom>
          </p:spPr>
        </p:pic>
        <p:sp>
          <p:nvSpPr>
            <p:cNvPr id="234" name="직사각형 233"/>
            <p:cNvSpPr/>
            <p:nvPr/>
          </p:nvSpPr>
          <p:spPr>
            <a:xfrm>
              <a:off x="4738396" y="4516240"/>
              <a:ext cx="1047072" cy="769952"/>
            </a:xfrm>
            <a:prstGeom prst="rect">
              <a:avLst/>
            </a:prstGeom>
            <a:gradFill>
              <a:gsLst>
                <a:gs pos="0">
                  <a:srgbClr val="0000FF">
                    <a:alpha val="50000"/>
                  </a:srgbClr>
                </a:gs>
                <a:gs pos="100000">
                  <a:srgbClr val="FF0000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5" name="그룹 234"/>
          <p:cNvGrpSpPr/>
          <p:nvPr/>
        </p:nvGrpSpPr>
        <p:grpSpPr>
          <a:xfrm>
            <a:off x="4963484" y="5326952"/>
            <a:ext cx="767059" cy="566718"/>
            <a:chOff x="4738396" y="4516240"/>
            <a:chExt cx="1056110" cy="792000"/>
          </a:xfrm>
        </p:grpSpPr>
        <p:pic>
          <p:nvPicPr>
            <p:cNvPr id="236" name="그림 23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2976" y="4516240"/>
              <a:ext cx="1041530" cy="792000"/>
            </a:xfrm>
            <a:prstGeom prst="rect">
              <a:avLst/>
            </a:prstGeom>
          </p:spPr>
        </p:pic>
        <p:sp>
          <p:nvSpPr>
            <p:cNvPr id="237" name="직사각형 236"/>
            <p:cNvSpPr/>
            <p:nvPr/>
          </p:nvSpPr>
          <p:spPr>
            <a:xfrm>
              <a:off x="4738396" y="4516240"/>
              <a:ext cx="1047072" cy="769952"/>
            </a:xfrm>
            <a:prstGeom prst="rect">
              <a:avLst/>
            </a:prstGeom>
            <a:gradFill>
              <a:gsLst>
                <a:gs pos="0">
                  <a:srgbClr val="0000FF">
                    <a:alpha val="50000"/>
                  </a:srgbClr>
                </a:gs>
                <a:gs pos="100000">
                  <a:srgbClr val="FF0000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8" name="모서리가 둥근 직사각형 237"/>
          <p:cNvSpPr/>
          <p:nvPr/>
        </p:nvSpPr>
        <p:spPr>
          <a:xfrm>
            <a:off x="6761103" y="4668767"/>
            <a:ext cx="576000" cy="25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Wiggling </a:t>
            </a:r>
            <a:r>
              <a:rPr lang="ko-KR" altLang="en-US" sz="8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보정</a:t>
            </a:r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6114016" y="4972694"/>
            <a:ext cx="576000" cy="25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Lens 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보정</a:t>
            </a: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6761103" y="4972694"/>
            <a:ext cx="576000" cy="25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FPPN 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보정</a:t>
            </a: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6114016" y="4668767"/>
            <a:ext cx="576000" cy="25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Temp.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보정</a:t>
            </a:r>
          </a:p>
        </p:txBody>
      </p:sp>
      <p:sp>
        <p:nvSpPr>
          <p:cNvPr id="73" name="화살표: 위쪽/아래쪽 72">
            <a:extLst>
              <a:ext uri="{FF2B5EF4-FFF2-40B4-BE49-F238E27FC236}">
                <a16:creationId xmlns:a16="http://schemas.microsoft.com/office/drawing/2014/main" id="{02DD0B10-648F-4350-9E9A-6E6C2CEBAE51}"/>
              </a:ext>
            </a:extLst>
          </p:cNvPr>
          <p:cNvSpPr/>
          <p:nvPr/>
        </p:nvSpPr>
        <p:spPr>
          <a:xfrm rot="1207294">
            <a:off x="6738728" y="3089899"/>
            <a:ext cx="407192" cy="1216152"/>
          </a:xfrm>
          <a:prstGeom prst="upDown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Rectangle 2">
            <a:extLst>
              <a:ext uri="{FF2B5EF4-FFF2-40B4-BE49-F238E27FC236}">
                <a16:creationId xmlns:a16="http://schemas.microsoft.com/office/drawing/2014/main" id="{C8260D5C-C545-4FCB-9D30-9958C5CCB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68" y="714043"/>
            <a:ext cx="9444959" cy="62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Depth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계산에 있어 </a:t>
            </a:r>
            <a:r>
              <a:rPr lang="ko-KR" altLang="en-US" sz="1800" b="1" dirty="0">
                <a:solidFill>
                  <a:srgbClr val="0000FF"/>
                </a:solidFill>
                <a:latin typeface="+mj-ea"/>
                <a:ea typeface="+mj-ea"/>
              </a:rPr>
              <a:t>일부 </a:t>
            </a:r>
            <a:r>
              <a:rPr lang="en-US" altLang="ko-KR" sz="1800" b="1" dirty="0">
                <a:solidFill>
                  <a:srgbClr val="0000FF"/>
                </a:solidFill>
                <a:latin typeface="+mj-ea"/>
                <a:ea typeface="+mj-ea"/>
              </a:rPr>
              <a:t>Item</a:t>
            </a:r>
            <a:r>
              <a:rPr lang="ko-KR" altLang="en-US" sz="1800" b="1" dirty="0">
                <a:solidFill>
                  <a:srgbClr val="0000FF"/>
                </a:solidFill>
                <a:latin typeface="+mj-ea"/>
                <a:ea typeface="+mj-ea"/>
              </a:rPr>
              <a:t>에 대한 변경이 꼭 </a:t>
            </a:r>
            <a:r>
              <a:rPr lang="en-US" altLang="ko-KR" sz="1800" b="1" dirty="0">
                <a:solidFill>
                  <a:srgbClr val="0000FF"/>
                </a:solidFill>
                <a:latin typeface="+mj-ea"/>
                <a:ea typeface="+mj-ea"/>
              </a:rPr>
              <a:t>Calibration</a:t>
            </a:r>
            <a:r>
              <a:rPr lang="ko-KR" altLang="en-US" sz="1800" b="1" dirty="0">
                <a:solidFill>
                  <a:srgbClr val="0000FF"/>
                </a:solidFill>
                <a:latin typeface="+mj-ea"/>
                <a:ea typeface="+mj-ea"/>
              </a:rPr>
              <a:t>알고리즘 변경으로 이어지진 않음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eaLnBrk="1" hangingPunct="1"/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단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Depth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알고리즘 중 </a:t>
            </a:r>
            <a:r>
              <a:rPr lang="en-US" altLang="ko-KR" sz="1800" b="1" u="sng" dirty="0">
                <a:latin typeface="+mj-ea"/>
                <a:ea typeface="+mj-ea"/>
              </a:rPr>
              <a:t>Depth</a:t>
            </a:r>
            <a:r>
              <a:rPr lang="ko-KR" altLang="en-US" sz="1800" b="1" u="sng" dirty="0">
                <a:latin typeface="+mj-ea"/>
                <a:ea typeface="+mj-ea"/>
              </a:rPr>
              <a:t> </a:t>
            </a:r>
            <a:r>
              <a:rPr lang="en-US" altLang="ko-KR" sz="1800" b="1" u="sng" dirty="0">
                <a:latin typeface="+mj-ea"/>
                <a:ea typeface="+mj-ea"/>
              </a:rPr>
              <a:t>Compensation</a:t>
            </a:r>
            <a:r>
              <a:rPr lang="ko-KR" altLang="en-US" sz="1800" b="1" u="sng" dirty="0">
                <a:latin typeface="+mj-ea"/>
                <a:ea typeface="+mj-ea"/>
              </a:rPr>
              <a:t>부분이 변경되면 </a:t>
            </a:r>
            <a:r>
              <a:rPr lang="en-US" altLang="ko-KR" sz="1800" b="1" u="sng" dirty="0">
                <a:latin typeface="+mj-ea"/>
                <a:ea typeface="+mj-ea"/>
              </a:rPr>
              <a:t>Cal.</a:t>
            </a:r>
            <a:r>
              <a:rPr lang="ko-KR" altLang="en-US" sz="1800" b="1" u="sng" dirty="0">
                <a:latin typeface="+mj-ea"/>
                <a:ea typeface="+mj-ea"/>
              </a:rPr>
              <a:t>알고리즘 변경 필요 </a:t>
            </a:r>
          </a:p>
        </p:txBody>
      </p:sp>
      <p:sp>
        <p:nvSpPr>
          <p:cNvPr id="76" name="TextBox 144">
            <a:extLst>
              <a:ext uri="{FF2B5EF4-FFF2-40B4-BE49-F238E27FC236}">
                <a16:creationId xmlns:a16="http://schemas.microsoft.com/office/drawing/2014/main" id="{5E3CFFC4-0465-49C2-80AD-1B0C19AEE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5492" y="795453"/>
            <a:ext cx="111050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latinLnBrk="0">
              <a:defRPr b="0" kern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Times New Roman" pitchFamily="18" charset="0"/>
              </a:defRPr>
            </a:lvl1pPr>
          </a:lstStyle>
          <a:p>
            <a:r>
              <a:rPr lang="en-US" altLang="ko-KR" sz="1000" b="1">
                <a:latin typeface="+mn-ea"/>
                <a:ea typeface="+mn-ea"/>
                <a:sym typeface="Wingdings" pitchFamily="2" charset="2"/>
              </a:rPr>
              <a:t>e.g., ISP</a:t>
            </a:r>
            <a:r>
              <a:rPr lang="ko-KR" altLang="en-US" sz="1000" b="1" dirty="0">
                <a:latin typeface="+mn-ea"/>
                <a:ea typeface="+mn-ea"/>
                <a:sym typeface="Wingdings" pitchFamily="2" charset="2"/>
              </a:rPr>
              <a:t>알고리즘변경</a:t>
            </a:r>
            <a:endParaRPr lang="en-US" altLang="ko-KR" sz="1000" b="1" dirty="0">
              <a:latin typeface="+mn-ea"/>
              <a:ea typeface="+mn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8290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5104" y="163085"/>
            <a:ext cx="3975808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</a:rPr>
              <a:t>유첨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</a:rPr>
              <a:t>.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</a:rPr>
              <a:t>변경 점에 따른 대응 방안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6109"/>
              </p:ext>
            </p:extLst>
          </p:nvPr>
        </p:nvGraphicFramePr>
        <p:xfrm>
          <a:off x="488504" y="1412776"/>
          <a:ext cx="8640961" cy="4637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7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+mj-lt"/>
                          <a:ea typeface="LG스마트체2.0 Regular" panose="020B0600000101010101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+mj-lt"/>
                          <a:ea typeface="LG스마트체2.0 Regular" panose="020B0600000101010101" pitchFamily="50" charset="-127"/>
                        </a:rPr>
                        <a:t>변경 항목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>
                          <a:latin typeface="+mj-lt"/>
                          <a:ea typeface="LG스마트체2.0 Regular" panose="020B0600000101010101" pitchFamily="50" charset="-127"/>
                        </a:rPr>
                        <a:t>대응방법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+mj-lt"/>
                          <a:ea typeface="LG스마트체2.0 Regular" panose="020B0600000101010101" pitchFamily="50" charset="-127"/>
                        </a:rPr>
                        <a:t>담당</a:t>
                      </a:r>
                      <a:r>
                        <a:rPr lang="en-US" altLang="ko-KR" sz="1100" b="1" dirty="0">
                          <a:latin typeface="+mj-lt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+mj-lt"/>
                          <a:ea typeface="LG스마트체2.0 Regular" panose="020B0600000101010101" pitchFamily="50" charset="-127"/>
                        </a:rPr>
                        <a:t>지원 부서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08">
                <a:tc row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+mn-cs"/>
                        </a:rPr>
                        <a:t>HW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+mn-cs"/>
                        </a:rPr>
                        <a:t>관련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>
                          <a:latin typeface="+mj-lt"/>
                          <a:ea typeface="LG스마트체2.0 Regular" panose="020B0600000101010101" pitchFamily="50" charset="-127"/>
                        </a:rPr>
                        <a:t>VCSEL</a:t>
                      </a:r>
                      <a:r>
                        <a:rPr lang="ko-KR" altLang="en-US" sz="1100">
                          <a:latin typeface="+mj-lt"/>
                          <a:ea typeface="LG스마트체2.0 Regular" panose="020B0600000101010101" pitchFamily="50" charset="-127"/>
                        </a:rPr>
                        <a:t> 변경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VCSEL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 밝기</a:t>
                      </a:r>
                      <a:endParaRPr lang="en-US" altLang="ko-KR" sz="110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aseline="0">
                          <a:latin typeface="+mj-lt"/>
                          <a:ea typeface="LG스마트체2.0 Regular" panose="020B0600000101010101" pitchFamily="50" charset="-127"/>
                        </a:rPr>
                        <a:t>Cal.</a:t>
                      </a:r>
                      <a:r>
                        <a:rPr lang="ko-KR" altLang="en-US" sz="1100" baseline="0">
                          <a:latin typeface="+mj-lt"/>
                          <a:ea typeface="LG스마트체2.0 Regular" panose="020B0600000101010101" pitchFamily="50" charset="-127"/>
                        </a:rPr>
                        <a:t> 장비에서 </a:t>
                      </a:r>
                      <a:r>
                        <a:rPr lang="en-US" altLang="ko-KR" sz="1100" baseline="0">
                          <a:latin typeface="+mj-lt"/>
                          <a:ea typeface="LG스마트체2.0 Regular" panose="020B0600000101010101" pitchFamily="50" charset="-127"/>
                        </a:rPr>
                        <a:t>LED Pattern</a:t>
                      </a:r>
                      <a:r>
                        <a:rPr lang="ko-KR" altLang="en-US" sz="1100" baseline="0">
                          <a:latin typeface="+mj-lt"/>
                          <a:ea typeface="LG스마트체2.0 Regular" panose="020B0600000101010101" pitchFamily="50" charset="-127"/>
                        </a:rPr>
                        <a:t>을 촬영했을 때</a:t>
                      </a:r>
                      <a:r>
                        <a:rPr lang="en-US" altLang="ko-KR" sz="1100" baseline="0">
                          <a:latin typeface="+mj-lt"/>
                          <a:ea typeface="LG스마트체2.0 Regular" panose="020B0600000101010101" pitchFamily="50" charset="-127"/>
                        </a:rPr>
                        <a:t>,</a:t>
                      </a:r>
                      <a:r>
                        <a:rPr lang="ko-KR" altLang="en-US" sz="1100" baseline="0">
                          <a:latin typeface="+mj-lt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100" baseline="0">
                          <a:latin typeface="+mj-lt"/>
                          <a:ea typeface="LG스마트체2.0 Regular" panose="020B0600000101010101" pitchFamily="50" charset="-127"/>
                        </a:rPr>
                        <a:t>Saturation</a:t>
                      </a:r>
                      <a:r>
                        <a:rPr lang="ko-KR" altLang="en-US" sz="1100" baseline="0">
                          <a:latin typeface="+mj-lt"/>
                          <a:ea typeface="LG스마트체2.0 Regular" panose="020B0600000101010101" pitchFamily="50" charset="-127"/>
                        </a:rPr>
                        <a:t> 되지 않고</a:t>
                      </a:r>
                      <a:r>
                        <a:rPr lang="en-US" altLang="ko-KR" sz="1100" baseline="0">
                          <a:latin typeface="+mj-lt"/>
                          <a:ea typeface="LG스마트체2.0 Regular" panose="020B0600000101010101" pitchFamily="50" charset="-127"/>
                        </a:rPr>
                        <a:t>,</a:t>
                      </a:r>
                      <a:r>
                        <a:rPr lang="ko-KR" altLang="en-US" sz="1100" baseline="0">
                          <a:latin typeface="+mj-lt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100" baseline="0">
                          <a:latin typeface="+mj-lt"/>
                          <a:ea typeface="LG스마트체2.0 Regular" panose="020B0600000101010101" pitchFamily="50" charset="-127"/>
                        </a:rPr>
                        <a:t>LED Pattern</a:t>
                      </a:r>
                      <a:r>
                        <a:rPr lang="ko-KR" altLang="en-US" sz="1100" baseline="0">
                          <a:latin typeface="+mj-lt"/>
                          <a:ea typeface="LG스마트체2.0 Regular" panose="020B0600000101010101" pitchFamily="50" charset="-127"/>
                        </a:rPr>
                        <a:t>이 모두 인식될 수 있도록 </a:t>
                      </a:r>
                      <a:r>
                        <a:rPr lang="en-US" altLang="ko-KR" sz="1100" baseline="0">
                          <a:latin typeface="+mj-lt"/>
                          <a:ea typeface="LG스마트체2.0 Regular" panose="020B0600000101010101" pitchFamily="50" charset="-127"/>
                        </a:rPr>
                        <a:t>Exposure Time</a:t>
                      </a:r>
                      <a:r>
                        <a:rPr lang="ko-KR" altLang="en-US" sz="1100" baseline="0">
                          <a:latin typeface="+mj-lt"/>
                          <a:ea typeface="LG스마트체2.0 Regular" panose="020B0600000101010101" pitchFamily="50" charset="-127"/>
                        </a:rPr>
                        <a:t> 조절 </a:t>
                      </a:r>
                      <a:r>
                        <a:rPr lang="en-US" altLang="ko-KR" sz="1100" baseline="0">
                          <a:latin typeface="+mj-lt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1100" baseline="0">
                          <a:latin typeface="+mj-lt"/>
                          <a:ea typeface="LG스마트체2.0 Regular" panose="020B0600000101010101" pitchFamily="50" charset="-127"/>
                        </a:rPr>
                        <a:t>레지스터 수정</a:t>
                      </a:r>
                      <a:r>
                        <a:rPr lang="en-US" altLang="ko-KR" sz="1100" baseline="0">
                          <a:latin typeface="+mj-lt"/>
                          <a:ea typeface="LG스마트체2.0 Regular" panose="020B0600000101010101" pitchFamily="50" charset="-127"/>
                        </a:rPr>
                        <a:t>)</a:t>
                      </a:r>
                      <a:endParaRPr lang="ko-KR" altLang="en-US" sz="110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담당 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: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 광학 개발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팀</a:t>
                      </a:r>
                      <a:endParaRPr lang="en-US" altLang="ko-KR" sz="110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지원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: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CTO SW1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팀</a:t>
                      </a:r>
                      <a:endParaRPr lang="ko-KR" altLang="en-US" sz="110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>
                          <a:latin typeface="+mj-lt"/>
                          <a:ea typeface="LG스마트체2.0 Regular" panose="020B0600000101010101" pitchFamily="50" charset="-127"/>
                        </a:rPr>
                        <a:t>Driver IC</a:t>
                      </a:r>
                      <a:r>
                        <a:rPr lang="ko-KR" altLang="en-US" sz="1100">
                          <a:latin typeface="+mj-lt"/>
                          <a:ea typeface="LG스마트체2.0 Regular" panose="020B0600000101010101" pitchFamily="50" charset="-127"/>
                        </a:rPr>
                        <a:t> 변경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>
                          <a:latin typeface="+mj-lt"/>
                          <a:ea typeface="LG스마트체2.0 Regular" panose="020B0600000101010101" pitchFamily="50" charset="-127"/>
                        </a:rPr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변경된 주파수 정보를 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Header File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에 반영하여</a:t>
                      </a:r>
                      <a:r>
                        <a:rPr lang="en-US" altLang="ko-KR" sz="1100" baseline="0" dirty="0">
                          <a:latin typeface="+mj-lt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수정</a:t>
                      </a:r>
                      <a:endParaRPr lang="en-US" altLang="ko-KR" sz="110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담당 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: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 광학 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SW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팀</a:t>
                      </a:r>
                      <a:endParaRPr lang="en-US" altLang="ko-KR" sz="110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지원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: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CTO SW1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팀</a:t>
                      </a:r>
                      <a:endParaRPr lang="ko-KR" altLang="en-US" sz="110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4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Pulse</a:t>
                      </a:r>
                      <a:r>
                        <a:rPr lang="en-US" altLang="ko-KR" sz="1100" baseline="0" dirty="0">
                          <a:latin typeface="+mj-lt"/>
                          <a:ea typeface="LG스마트체2.0 Regular" panose="020B0600000101010101" pitchFamily="50" charset="-127"/>
                        </a:rPr>
                        <a:t> Duty Rate</a:t>
                      </a:r>
                      <a:endParaRPr lang="en-US" altLang="ko-KR" sz="110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현재는 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Duty</a:t>
                      </a:r>
                      <a:r>
                        <a:rPr lang="en-US" altLang="ko-KR" sz="1100" baseline="0" dirty="0">
                          <a:latin typeface="+mj-lt"/>
                          <a:ea typeface="LG스마트체2.0 Regular" panose="020B0600000101010101" pitchFamily="50" charset="-127"/>
                        </a:rPr>
                        <a:t> Rate</a:t>
                      </a:r>
                      <a:r>
                        <a:rPr lang="ko-KR" altLang="en-US" sz="1100" baseline="0" dirty="0">
                          <a:latin typeface="+mj-lt"/>
                          <a:ea typeface="LG스마트체2.0 Regular" panose="020B0600000101010101" pitchFamily="50" charset="-127"/>
                        </a:rPr>
                        <a:t>이 </a:t>
                      </a:r>
                      <a:r>
                        <a:rPr lang="en-US" altLang="ko-KR" sz="1100" baseline="0" dirty="0">
                          <a:latin typeface="+mj-lt"/>
                          <a:ea typeface="LG스마트체2.0 Regular" panose="020B0600000101010101" pitchFamily="50" charset="-127"/>
                        </a:rPr>
                        <a:t>25%</a:t>
                      </a:r>
                      <a:r>
                        <a:rPr lang="ko-KR" altLang="en-US" sz="1100" baseline="0" dirty="0">
                          <a:latin typeface="+mj-lt"/>
                          <a:ea typeface="LG스마트체2.0 Regular" panose="020B0600000101010101" pitchFamily="50" charset="-127"/>
                        </a:rPr>
                        <a:t>만 지원</a:t>
                      </a:r>
                      <a:r>
                        <a:rPr lang="en-US" altLang="ko-KR" sz="1100" baseline="0" dirty="0">
                          <a:latin typeface="+mj-lt"/>
                          <a:ea typeface="LG스마트체2.0 Regular" panose="020B0600000101010101" pitchFamily="50" charset="-127"/>
                        </a:rPr>
                        <a:t>.</a:t>
                      </a:r>
                      <a:r>
                        <a:rPr lang="ko-KR" altLang="en-US" sz="1100" baseline="0" dirty="0">
                          <a:latin typeface="+mj-lt"/>
                          <a:ea typeface="LG스마트체2.0 Regular" panose="020B0600000101010101" pitchFamily="50" charset="-127"/>
                        </a:rPr>
                        <a:t> </a:t>
                      </a:r>
                      <a:endParaRPr lang="en-US" altLang="ko-KR" sz="1100" baseline="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aseline="0" dirty="0">
                          <a:latin typeface="+mj-lt"/>
                          <a:ea typeface="LG스마트체2.0 Regular" panose="020B0600000101010101" pitchFamily="50" charset="-127"/>
                        </a:rPr>
                        <a:t>다른 </a:t>
                      </a:r>
                      <a:r>
                        <a:rPr lang="en-US" altLang="ko-KR" sz="1100" baseline="0" dirty="0">
                          <a:latin typeface="+mj-lt"/>
                          <a:ea typeface="LG스마트체2.0 Regular" panose="020B0600000101010101" pitchFamily="50" charset="-127"/>
                        </a:rPr>
                        <a:t>Duty Rate</a:t>
                      </a:r>
                      <a:r>
                        <a:rPr lang="ko-KR" altLang="en-US" sz="1100" baseline="0" dirty="0">
                          <a:latin typeface="+mj-lt"/>
                          <a:ea typeface="LG스마트체2.0 Regular" panose="020B0600000101010101" pitchFamily="50" charset="-127"/>
                        </a:rPr>
                        <a:t>으로 변경 시</a:t>
                      </a:r>
                      <a:r>
                        <a:rPr lang="en-US" altLang="ko-KR" sz="1100" baseline="0" dirty="0">
                          <a:latin typeface="+mj-lt"/>
                          <a:ea typeface="LG스마트체2.0 Regular" panose="020B0600000101010101" pitchFamily="50" charset="-127"/>
                        </a:rPr>
                        <a:t>,</a:t>
                      </a:r>
                      <a:r>
                        <a:rPr lang="ko-KR" altLang="en-US" sz="1100" baseline="0" dirty="0">
                          <a:latin typeface="+mj-lt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100" baseline="0" dirty="0">
                          <a:latin typeface="+mj-lt"/>
                          <a:ea typeface="LG스마트체2.0 Regular" panose="020B0600000101010101" pitchFamily="50" charset="-127"/>
                        </a:rPr>
                        <a:t>Phase</a:t>
                      </a:r>
                      <a:r>
                        <a:rPr lang="ko-KR" altLang="en-US" sz="1100" baseline="0" dirty="0">
                          <a:latin typeface="+mj-lt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100" baseline="0" dirty="0">
                          <a:latin typeface="+mj-lt"/>
                          <a:ea typeface="LG스마트체2.0 Regular" panose="020B0600000101010101" pitchFamily="50" charset="-127"/>
                        </a:rPr>
                        <a:t>angle</a:t>
                      </a:r>
                      <a:r>
                        <a:rPr lang="ko-KR" altLang="en-US" sz="1100" baseline="0" dirty="0">
                          <a:latin typeface="+mj-lt"/>
                          <a:ea typeface="LG스마트체2.0 Regular" panose="020B0600000101010101" pitchFamily="50" charset="-127"/>
                        </a:rPr>
                        <a:t> 계산하는 부분 변경 필요</a:t>
                      </a:r>
                      <a:endParaRPr lang="ko-KR" altLang="en-US" sz="110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담당 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: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CTO SW1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팀</a:t>
                      </a:r>
                      <a:endParaRPr lang="en-US" altLang="ko-KR" sz="110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LG스마트체2.0 Regular" panose="020B0600000101010101" pitchFamily="50" charset="-127"/>
                        </a:rPr>
                        <a:t>Driver IC </a:t>
                      </a:r>
                      <a:r>
                        <a:rPr lang="ko-KR" altLang="en-US" sz="1100">
                          <a:latin typeface="+mj-lt"/>
                          <a:ea typeface="LG스마트체2.0 Regular" panose="020B0600000101010101" pitchFamily="50" charset="-127"/>
                        </a:rPr>
                        <a:t>초기화 </a:t>
                      </a:r>
                      <a:r>
                        <a:rPr lang="en-US" altLang="ko-KR" sz="1100">
                          <a:latin typeface="+mj-lt"/>
                          <a:ea typeface="LG스마트체2.0 Regular" panose="020B0600000101010101" pitchFamily="50" charset="-127"/>
                        </a:rPr>
                        <a:t>Register</a:t>
                      </a:r>
                      <a:endParaRPr lang="ko-KR" altLang="en-US" sz="110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변경된 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Driver IC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의 초기 설정 값을 소스 코드에 반영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담당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: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광학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SW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팀</a:t>
                      </a:r>
                      <a:endParaRPr lang="en-US" altLang="ko-KR" sz="110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지원 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: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 광학 개발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팀</a:t>
                      </a:r>
                      <a:endParaRPr lang="en-US" altLang="ko-KR" sz="110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4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>
                          <a:latin typeface="+mj-lt"/>
                          <a:ea typeface="LG스마트체2.0 Regular" panose="020B0600000101010101" pitchFamily="50" charset="-127"/>
                        </a:rPr>
                        <a:t>Lens</a:t>
                      </a:r>
                      <a:r>
                        <a:rPr lang="ko-KR" altLang="en-US" sz="1100">
                          <a:latin typeface="+mj-lt"/>
                          <a:ea typeface="LG스마트체2.0 Regular" panose="020B0600000101010101" pitchFamily="50" charset="-127"/>
                        </a:rPr>
                        <a:t> 변경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>
                          <a:latin typeface="+mj-lt"/>
                          <a:ea typeface="LG스마트체2.0 Regular" panose="020B0600000101010101" pitchFamily="50" charset="-127"/>
                        </a:rPr>
                        <a:t>Lens </a:t>
                      </a:r>
                      <a:r>
                        <a:rPr lang="ko-KR" altLang="en-US" sz="1100" err="1">
                          <a:latin typeface="+mj-lt"/>
                          <a:ea typeface="LG스마트체2.0 Regular" panose="020B0600000101010101" pitchFamily="50" charset="-127"/>
                        </a:rPr>
                        <a:t>화각</a:t>
                      </a:r>
                      <a:endParaRPr lang="ko-KR" altLang="en-US" sz="110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kern="1200" baseline="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Cal.</a:t>
                      </a:r>
                      <a:r>
                        <a:rPr lang="ko-KR" alt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장비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의 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LED Pattern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이 화면에 꽉 차도록 카메라의 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One Box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의 높이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크기 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담당 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: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 광학 개발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팀</a:t>
                      </a:r>
                      <a:endParaRPr lang="en-US" altLang="ko-KR" sz="110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지원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: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CTO SW1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팀</a:t>
                      </a:r>
                      <a:endParaRPr lang="ko-KR" altLang="en-US" sz="110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4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Sensor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 변경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latin typeface="+mj-lt"/>
                          <a:ea typeface="LG스마트체2.0 Regular" panose="020B0600000101010101" pitchFamily="50" charset="-127"/>
                        </a:rPr>
                        <a:t>센서 초기화 </a:t>
                      </a:r>
                      <a:r>
                        <a:rPr lang="en-US" altLang="ko-KR" sz="1100">
                          <a:latin typeface="+mj-lt"/>
                          <a:ea typeface="LG스마트체2.0 Regular" panose="020B0600000101010101" pitchFamily="50" charset="-127"/>
                        </a:rPr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latin typeface="+mj-lt"/>
                          <a:ea typeface="LG스마트체2.0 Regular" panose="020B0600000101010101" pitchFamily="50" charset="-127"/>
                        </a:rPr>
                        <a:t>센서 업체로부터 센서가 초기화 될 수 있는 </a:t>
                      </a:r>
                      <a:r>
                        <a:rPr lang="en-US" altLang="ko-KR" sz="1100">
                          <a:latin typeface="+mj-lt"/>
                          <a:ea typeface="LG스마트체2.0 Regular" panose="020B0600000101010101" pitchFamily="50" charset="-127"/>
                        </a:rPr>
                        <a:t>Register Set</a:t>
                      </a:r>
                      <a:r>
                        <a:rPr lang="ko-KR" altLang="en-US" sz="1100">
                          <a:latin typeface="+mj-lt"/>
                          <a:ea typeface="LG스마트체2.0 Regular" panose="020B0600000101010101" pitchFamily="50" charset="-127"/>
                        </a:rPr>
                        <a:t>을 수령하여 소스 코드에 반영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담당 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: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 광학 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SW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팀</a:t>
                      </a:r>
                      <a:endParaRPr lang="en-US" altLang="ko-KR" sz="110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지원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: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광학 개발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팀</a:t>
                      </a:r>
                      <a:endParaRPr lang="ko-KR" altLang="en-US" sz="110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4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이미지 해상도</a:t>
                      </a:r>
                      <a:endParaRPr lang="en-US" altLang="ko-KR" sz="110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atin typeface="+mj-lt"/>
                          <a:ea typeface="LG스마트체2.0 Regular" panose="020B0600000101010101" pitchFamily="50" charset="-127"/>
                        </a:rPr>
                        <a:t>변경된 이미지 크기 정보를 </a:t>
                      </a:r>
                      <a:r>
                        <a:rPr lang="en-US" altLang="ko-KR" sz="1100">
                          <a:latin typeface="+mj-lt"/>
                          <a:ea typeface="LG스마트체2.0 Regular" panose="020B0600000101010101" pitchFamily="50" charset="-127"/>
                        </a:rPr>
                        <a:t>Header File</a:t>
                      </a:r>
                      <a:r>
                        <a:rPr lang="ko-KR" altLang="en-US" sz="1100">
                          <a:latin typeface="+mj-lt"/>
                          <a:ea typeface="LG스마트체2.0 Regular" panose="020B0600000101010101" pitchFamily="50" charset="-127"/>
                        </a:rPr>
                        <a:t>에 반영하여</a:t>
                      </a:r>
                      <a:r>
                        <a:rPr lang="en-US" altLang="ko-KR" sz="1100" baseline="0">
                          <a:latin typeface="+mj-lt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100">
                          <a:latin typeface="+mj-lt"/>
                          <a:ea typeface="LG스마트체2.0 Regular" panose="020B0600000101010101" pitchFamily="50" charset="-127"/>
                        </a:rPr>
                        <a:t>수정</a:t>
                      </a:r>
                      <a:endParaRPr lang="en-US" altLang="ko-KR" sz="110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담당 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: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 광학 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SW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팀</a:t>
                      </a:r>
                      <a:endParaRPr lang="en-US" altLang="ko-KR" sz="110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지원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: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CTO SW1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팀</a:t>
                      </a:r>
                      <a:endParaRPr lang="ko-KR" altLang="en-US" sz="110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40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공통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HW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변경 시</a:t>
                      </a:r>
                      <a:endParaRPr lang="en-US" altLang="ko-KR" sz="1100" dirty="0">
                        <a:latin typeface="+mj-lt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기본적으로 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HW revision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발생 시 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Temperature Calibration 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재 수행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담당 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: 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광학 </a:t>
                      </a:r>
                      <a:r>
                        <a:rPr lang="en-US" altLang="ko-KR" sz="1100" dirty="0">
                          <a:latin typeface="+mj-lt"/>
                          <a:ea typeface="LG스마트체2.0 Regular" panose="020B0600000101010101" pitchFamily="50" charset="-127"/>
                        </a:rPr>
                        <a:t>SW</a:t>
                      </a:r>
                      <a:r>
                        <a:rPr lang="ko-KR" altLang="en-US" sz="1100" dirty="0">
                          <a:latin typeface="+mj-lt"/>
                          <a:ea typeface="LG스마트체2.0 Regular" panose="020B0600000101010101" pitchFamily="50" charset="-127"/>
                        </a:rPr>
                        <a:t>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218007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48134B93-C84F-45A2-B09E-38EC66D75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41" y="803319"/>
            <a:ext cx="9444959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각 대응 방안에 대한 상세 설명은 </a:t>
            </a:r>
            <a:r>
              <a:rPr lang="ko-KR" altLang="en-US" sz="1800" b="1" u="sng" dirty="0">
                <a:solidFill>
                  <a:srgbClr val="0000FF"/>
                </a:solidFill>
                <a:latin typeface="+mj-ea"/>
                <a:ea typeface="+mj-ea"/>
              </a:rPr>
              <a:t>별도 </a:t>
            </a:r>
            <a:r>
              <a:rPr lang="en-US" altLang="ko-KR" sz="1800" b="1" u="sng" dirty="0">
                <a:solidFill>
                  <a:srgbClr val="0000FF"/>
                </a:solidFill>
                <a:latin typeface="+mj-ea"/>
                <a:ea typeface="+mj-ea"/>
              </a:rPr>
              <a:t>Technical Report </a:t>
            </a:r>
            <a:r>
              <a:rPr lang="ko-KR" altLang="en-US" sz="1800" b="1" u="sng" dirty="0">
                <a:solidFill>
                  <a:srgbClr val="0000FF"/>
                </a:solidFill>
                <a:latin typeface="+mj-ea"/>
                <a:ea typeface="+mj-ea"/>
              </a:rPr>
              <a:t>발행 </a:t>
            </a:r>
          </a:p>
        </p:txBody>
      </p:sp>
    </p:spTree>
    <p:extLst>
      <p:ext uri="{BB962C8B-B14F-4D97-AF65-F5344CB8AC3E}">
        <p14:creationId xmlns:p14="http://schemas.microsoft.com/office/powerpoint/2010/main" val="94687301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사용자 지정 2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3175" cap="flat" cmpd="sng" algn="ctr">
          <a:solidFill>
            <a:sysClr val="window" lastClr="FFFFFF">
              <a:lumMod val="50000"/>
            </a:sys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eaLnBrk="1" fontAlgn="auto" latinLnBrk="0" hangingPunct="1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kern="0" dirty="0" smtClean="0">
            <a:solidFill>
              <a:prstClr val="black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4" ma:contentTypeDescription="새 문서를 만듭니다." ma:contentTypeScope="" ma:versionID="150678de8c619f3a87355c78babac8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995f1b83d421338afb7cfbfaf14fb91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AAAE8D6-4CB6-48A9-A5DC-B52F4FC1E320}"/>
</file>

<file path=customXml/itemProps2.xml><?xml version="1.0" encoding="utf-8"?>
<ds:datastoreItem xmlns:ds="http://schemas.openxmlformats.org/officeDocument/2006/customXml" ds:itemID="{46E310DC-C481-4D93-A3EB-5490B49E0426}"/>
</file>

<file path=customXml/itemProps3.xml><?xml version="1.0" encoding="utf-8"?>
<ds:datastoreItem xmlns:ds="http://schemas.openxmlformats.org/officeDocument/2006/customXml" ds:itemID="{F4A25417-23EE-4851-9038-FCC659E367A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77267</TotalTime>
  <Words>2035</Words>
  <Application>Microsoft Office PowerPoint</Application>
  <PresentationFormat>A4 용지(210x297mm)</PresentationFormat>
  <Paragraphs>726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Wingdings</vt:lpstr>
      <vt:lpstr>Arial Narrow</vt:lpstr>
      <vt:lpstr>LG스마트체 SemiBold</vt:lpstr>
      <vt:lpstr>맑은 고딕</vt:lpstr>
      <vt:lpstr>Calibri</vt:lpstr>
      <vt:lpstr>Arial</vt:lpstr>
      <vt:lpstr>LG스마트체 Regular</vt:lpstr>
      <vt:lpstr>굴림</vt:lpstr>
      <vt:lpstr>LG스마트체2.0 SemiBold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LG마이크론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정준호</dc:creator>
  <cp:lastModifiedBy>Park, Jongtae (박종태)</cp:lastModifiedBy>
  <cp:revision>5861</cp:revision>
  <cp:lastPrinted>2019-12-27T04:36:42Z</cp:lastPrinted>
  <dcterms:created xsi:type="dcterms:W3CDTF">2004-03-03T01:34:50Z</dcterms:created>
  <dcterms:modified xsi:type="dcterms:W3CDTF">2020-09-28T07:43:21Z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</Properties>
</file>