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12559" r:id="rId5"/>
    <p:sldId id="12558" r:id="rId6"/>
    <p:sldId id="12561" r:id="rId7"/>
    <p:sldId id="12560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4" pos="76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000000"/>
    <a:srgbClr val="0000FF"/>
    <a:srgbClr val="080808"/>
    <a:srgbClr val="333333"/>
    <a:srgbClr val="83C2FD"/>
    <a:srgbClr val="FF0000"/>
    <a:srgbClr val="CCECFF"/>
    <a:srgbClr val="FABAD7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07E4AF-8CBD-4AB7-A982-F5D0C53CBB80}" v="2" dt="2022-03-16T05:15:00.89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6CB"/>
          </a:solidFill>
        </a:fill>
      </a:tcStyle>
    </a:wholeTbl>
    <a:band2H>
      <a:tcTxStyle/>
      <a:tcStyle>
        <a:tcBdr/>
        <a:fill>
          <a:solidFill>
            <a:srgbClr val="E6EC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86" autoAdjust="0"/>
    <p:restoredTop sz="97043"/>
  </p:normalViewPr>
  <p:slideViewPr>
    <p:cSldViewPr snapToGrid="0">
      <p:cViewPr varScale="1">
        <p:scale>
          <a:sx n="55" d="100"/>
          <a:sy n="55" d="100"/>
        </p:scale>
        <p:origin x="990" y="12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Jeon(전필준)" userId="S::p.j.jeon@lginnotek.com::ff40bdec-9c19-4085-b494-972b854745bb" providerId="AD" clId="Web-{8F07E4AF-8CBD-4AB7-A982-F5D0C53CBB80}"/>
    <pc:docChg chg="modSld">
      <pc:chgData name="Phil Jeon(전필준)" userId="S::p.j.jeon@lginnotek.com::ff40bdec-9c19-4085-b494-972b854745bb" providerId="AD" clId="Web-{8F07E4AF-8CBD-4AB7-A982-F5D0C53CBB80}" dt="2022-03-16T05:15:00.896" v="1" actId="1076"/>
      <pc:docMkLst>
        <pc:docMk/>
      </pc:docMkLst>
      <pc:sldChg chg="modSp">
        <pc:chgData name="Phil Jeon(전필준)" userId="S::p.j.jeon@lginnotek.com::ff40bdec-9c19-4085-b494-972b854745bb" providerId="AD" clId="Web-{8F07E4AF-8CBD-4AB7-A982-F5D0C53CBB80}" dt="2022-03-16T05:15:00.896" v="1" actId="1076"/>
        <pc:sldMkLst>
          <pc:docMk/>
          <pc:sldMk cId="3533925156" sldId="12559"/>
        </pc:sldMkLst>
        <pc:picChg chg="mod">
          <ac:chgData name="Phil Jeon(전필준)" userId="S::p.j.jeon@lginnotek.com::ff40bdec-9c19-4085-b494-972b854745bb" providerId="AD" clId="Web-{8F07E4AF-8CBD-4AB7-A982-F5D0C53CBB80}" dt="2022-03-16T05:15:00.896" v="1" actId="1076"/>
          <ac:picMkLst>
            <pc:docMk/>
            <pc:sldMk cId="3533925156" sldId="12559"/>
            <ac:picMk id="2" creationId="{8FE8A2E6-B537-47F5-A54D-DB17C6601A8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6D9C3-5524-4EE1-8ED0-2B30FF40F5C1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3A60C-687E-46C9-B1DC-2ECF541748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88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941170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과거 이력</a:t>
            </a:r>
            <a:r>
              <a:rPr lang="en-US" altLang="ko-KR" dirty="0"/>
              <a:t>, </a:t>
            </a:r>
            <a:r>
              <a:rPr lang="ko-KR" altLang="en-US" dirty="0"/>
              <a:t>실패 이유 등 확인</a:t>
            </a:r>
          </a:p>
        </p:txBody>
      </p:sp>
    </p:spTree>
    <p:extLst>
      <p:ext uri="{BB962C8B-B14F-4D97-AF65-F5344CB8AC3E}">
        <p14:creationId xmlns:p14="http://schemas.microsoft.com/office/powerpoint/2010/main" val="3524043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과거 이력</a:t>
            </a:r>
            <a:r>
              <a:rPr lang="en-US" altLang="ko-KR" dirty="0"/>
              <a:t>, </a:t>
            </a:r>
            <a:r>
              <a:rPr lang="ko-KR" altLang="en-US" dirty="0"/>
              <a:t>실패 이유 등 확인</a:t>
            </a:r>
          </a:p>
        </p:txBody>
      </p:sp>
    </p:spTree>
    <p:extLst>
      <p:ext uri="{BB962C8B-B14F-4D97-AF65-F5344CB8AC3E}">
        <p14:creationId xmlns:p14="http://schemas.microsoft.com/office/powerpoint/2010/main" val="393736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98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517059" y="1244600"/>
            <a:ext cx="23315958" cy="0"/>
          </a:xfrm>
          <a:prstGeom prst="line">
            <a:avLst/>
          </a:prstGeom>
          <a:ln w="12700">
            <a:solidFill>
              <a:srgbClr val="929292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066800" y="190500"/>
            <a:ext cx="22237700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066800" y="1536700"/>
            <a:ext cx="22237700" cy="11239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TextBox 121"/>
          <p:cNvSpPr txBox="1">
            <a:spLocks noChangeArrowheads="1"/>
          </p:cNvSpPr>
          <p:nvPr userDrawn="1"/>
        </p:nvSpPr>
        <p:spPr bwMode="auto">
          <a:xfrm>
            <a:off x="523845" y="13137929"/>
            <a:ext cx="5851529" cy="44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>
                <a:solidFill>
                  <a:srgbClr val="7F7F7F"/>
                </a:solidFill>
                <a:ea typeface="굴림" charset="-127"/>
                <a:cs typeface="Arial" charset="0"/>
              </a:rPr>
              <a:t>Copyrightⓒ. 2021. All Rights Reserved.</a:t>
            </a:r>
            <a:endParaRPr lang="ko-KR" altLang="en-US" sz="2400" b="1">
              <a:solidFill>
                <a:srgbClr val="7F7F7F"/>
              </a:solidFill>
              <a:ea typeface="굴림" charset="-127"/>
              <a:cs typeface="Arial" charset="0"/>
            </a:endParaRPr>
          </a:p>
        </p:txBody>
      </p:sp>
      <p:sp>
        <p:nvSpPr>
          <p:cNvPr id="10" name="Shape 39"/>
          <p:cNvSpPr txBox="1">
            <a:spLocks/>
          </p:cNvSpPr>
          <p:nvPr userDrawn="1"/>
        </p:nvSpPr>
        <p:spPr>
          <a:xfrm>
            <a:off x="11878881" y="13122696"/>
            <a:ext cx="586550" cy="579175"/>
          </a:xfrm>
          <a:prstGeom prst="rect">
            <a:avLst/>
          </a:prstGeom>
          <a:ln w="12700">
            <a:miter lim="400000"/>
          </a:ln>
        </p:spPr>
        <p:txBody>
          <a:bodyPr wrap="none" lIns="103907" tIns="103907" rIns="103907" bIns="103907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fld id="{86CB4B4D-7CA3-9044-876B-883B54F8677D}" type="slidenum">
              <a:rPr lang="en-US" altLang="ko-KR" sz="24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altLang="ko-KR" sz="28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MSIPCMContentMarking" descr="{&quot;HashCode&quot;:1951497329,&quot;Placement&quot;:&quot;Footer&quot;,&quot;Top&quot;:1061.91,&quot;Left&quot;:0.0,&quot;SlideWidth&quot;:1920,&quot;SlideHeight&quot;:1080}">
            <a:extLst>
              <a:ext uri="{FF2B5EF4-FFF2-40B4-BE49-F238E27FC236}">
                <a16:creationId xmlns:a16="http://schemas.microsoft.com/office/drawing/2014/main" id="{DB4998F1-9915-4A33-A8DA-CCFBAEDE894D}"/>
              </a:ext>
            </a:extLst>
          </p:cNvPr>
          <p:cNvSpPr txBox="1"/>
          <p:nvPr userDrawn="1"/>
        </p:nvSpPr>
        <p:spPr>
          <a:xfrm>
            <a:off x="0" y="13486257"/>
            <a:ext cx="4632731" cy="2297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1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spc="0" normalizeH="0" baseline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LG스마트체 SemiBold" panose="020B0600000101010101" pitchFamily="50" charset="-127"/>
                <a:ea typeface="+mn-ea"/>
                <a:cs typeface="+mn-cs"/>
                <a:sym typeface="Helvetica"/>
              </a:rPr>
              <a:t>LG </a:t>
            </a:r>
            <a:r>
              <a:rPr kumimoji="0" lang="en-US" altLang="ko-KR" sz="900" b="0" i="0" u="none" strike="noStrike" cap="none" spc="0" normalizeH="0" baseline="0" err="1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LG스마트체 SemiBold" panose="020B0600000101010101" pitchFamily="50" charset="-127"/>
                <a:ea typeface="+mn-ea"/>
                <a:cs typeface="+mn-cs"/>
                <a:sym typeface="Helvetica"/>
              </a:rPr>
              <a:t>Innotek</a:t>
            </a:r>
            <a:r>
              <a:rPr kumimoji="0" lang="en-US" altLang="ko-KR" sz="900" b="0" i="0" u="none" strike="noStrike" cap="none" spc="0" normalizeH="0" baseline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LG스마트체 SemiBold" panose="020B0600000101010101" pitchFamily="50" charset="-127"/>
                <a:ea typeface="+mn-ea"/>
                <a:cs typeface="+mn-cs"/>
                <a:sym typeface="Helvetica"/>
              </a:rPr>
              <a:t> Confidential : This document is protected by security policies and laws.</a:t>
            </a:r>
            <a:endParaRPr kumimoji="0" lang="ko-KR" altLang="en-US" sz="900" b="0" i="0" u="none" strike="noStrike" cap="none" spc="0" normalizeH="0" baseline="0">
              <a:ln>
                <a:noFill/>
              </a:ln>
              <a:solidFill>
                <a:srgbClr val="808080"/>
              </a:solidFill>
              <a:effectLst/>
              <a:uFillTx/>
              <a:latin typeface="LG스마트체 SemiBold" panose="020B0600000101010101" pitchFamily="50" charset="-127"/>
              <a:ea typeface="+mn-ea"/>
              <a:cs typeface="+mn-cs"/>
              <a:sym typeface="Helvetica"/>
            </a:endParaRPr>
          </a:p>
        </p:txBody>
      </p:sp>
      <p:sp>
        <p:nvSpPr>
          <p:cNvPr id="4" name="MSIPCMContentMarking" descr="{&quot;HashCode&quot;:166943725,&quot;Placement&quot;:&quot;Header&quot;,&quot;Top&quot;:0.0,&quot;Left&quot;:1825.09338,&quot;SlideWidth&quot;:1920,&quot;SlideHeight&quot;:1080}">
            <a:extLst>
              <a:ext uri="{FF2B5EF4-FFF2-40B4-BE49-F238E27FC236}">
                <a16:creationId xmlns:a16="http://schemas.microsoft.com/office/drawing/2014/main" id="{68644F63-9618-4D20-826B-5F525F399119}"/>
              </a:ext>
            </a:extLst>
          </p:cNvPr>
          <p:cNvSpPr txBox="1"/>
          <p:nvPr userDrawn="1"/>
        </p:nvSpPr>
        <p:spPr>
          <a:xfrm>
            <a:off x="23178686" y="0"/>
            <a:ext cx="1205314" cy="260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1">
            <a:spAutoFit/>
          </a:bodyPr>
          <a:lstStyle/>
          <a:p>
            <a: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spc="0" normalizeH="0" baseline="0">
                <a:ln>
                  <a:noFill/>
                </a:ln>
                <a:solidFill>
                  <a:srgbClr val="C0004B"/>
                </a:solidFill>
                <a:effectLst/>
                <a:uFillTx/>
                <a:latin typeface="LG스마트체2.0 Bold" panose="020B0600000101010101" pitchFamily="50" charset="-127"/>
                <a:ea typeface="+mn-ea"/>
                <a:cs typeface="+mn-cs"/>
                <a:sym typeface="Helvetica"/>
              </a:rPr>
              <a:t>[Confidential]</a:t>
            </a:r>
            <a:endParaRPr kumimoji="0" lang="ko-KR" altLang="en-US" sz="1100" b="0" i="0" u="none" strike="noStrike" cap="none" spc="0" normalizeH="0" baseline="0">
              <a:ln>
                <a:noFill/>
              </a:ln>
              <a:solidFill>
                <a:srgbClr val="C0004B"/>
              </a:solidFill>
              <a:effectLst/>
              <a:uFillTx/>
              <a:latin typeface="LG스마트체2.0 Bold" panose="020B0600000101010101" pitchFamily="50" charset="-127"/>
              <a:ea typeface="+mn-ea"/>
              <a:cs typeface="+mn-cs"/>
              <a:sym typeface="Helvetica"/>
            </a:endParaRPr>
          </a:p>
        </p:txBody>
      </p:sp>
      <p:pic>
        <p:nvPicPr>
          <p:cNvPr id="11" name="그림 17">
            <a:extLst>
              <a:ext uri="{FF2B5EF4-FFF2-40B4-BE49-F238E27FC236}">
                <a16:creationId xmlns:a16="http://schemas.microsoft.com/office/drawing/2014/main" id="{44BCD639-7E72-6E4B-9F64-C77FE26E75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3040" y="13016864"/>
            <a:ext cx="2531914" cy="4658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96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96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96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96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96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96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96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96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96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508000" marR="0" indent="-190500" algn="l" defTabSz="825500" rtl="0" latinLnBrk="0">
        <a:lnSpc>
          <a:spcPct val="80000"/>
        </a:lnSpc>
        <a:spcBef>
          <a:spcPts val="14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952500" marR="0" indent="-190500" algn="l" defTabSz="825500" rtl="0" latinLnBrk="0">
        <a:lnSpc>
          <a:spcPct val="80000"/>
        </a:lnSpc>
        <a:spcBef>
          <a:spcPts val="1400"/>
        </a:spcBef>
        <a:spcAft>
          <a:spcPts val="0"/>
        </a:spcAft>
        <a:buClrTx/>
        <a:buSzPct val="75000"/>
        <a:buFontTx/>
        <a:buChar char="-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1397000" marR="0" indent="-190500" algn="l" defTabSz="825500" rtl="0" latinLnBrk="0">
        <a:lnSpc>
          <a:spcPct val="80000"/>
        </a:lnSpc>
        <a:spcBef>
          <a:spcPts val="1400"/>
        </a:spcBef>
        <a:spcAft>
          <a:spcPts val="0"/>
        </a:spcAft>
        <a:buClrTx/>
        <a:buSzPct val="75000"/>
        <a:buFontTx/>
        <a:buChar char="‣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1841500" marR="0" indent="-190500" algn="l" defTabSz="825500" rtl="0" latinLnBrk="0">
        <a:lnSpc>
          <a:spcPct val="80000"/>
        </a:lnSpc>
        <a:spcBef>
          <a:spcPts val="1400"/>
        </a:spcBef>
        <a:spcAft>
          <a:spcPts val="0"/>
        </a:spcAft>
        <a:buClrTx/>
        <a:buSzPct val="75000"/>
        <a:buFontTx/>
        <a:buChar char="-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2286000" marR="0" indent="-190500" algn="l" defTabSz="825500" rtl="0" latinLnBrk="0">
        <a:lnSpc>
          <a:spcPct val="80000"/>
        </a:lnSpc>
        <a:spcBef>
          <a:spcPts val="1400"/>
        </a:spcBef>
        <a:spcAft>
          <a:spcPts val="0"/>
        </a:spcAft>
        <a:buClrTx/>
        <a:buSzPct val="75000"/>
        <a:buFontTx/>
        <a:buChar char="-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0" algn="l" defTabSz="825500" rtl="0" latinLnBrk="0">
        <a:lnSpc>
          <a:spcPct val="80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0" algn="l" defTabSz="825500" rtl="0" latinLnBrk="0">
        <a:lnSpc>
          <a:spcPct val="80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0" algn="l" defTabSz="825500" rtl="0" latinLnBrk="0">
        <a:lnSpc>
          <a:spcPct val="80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0" algn="l" defTabSz="825500" rtl="0" latinLnBrk="0">
        <a:lnSpc>
          <a:spcPct val="80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>
            <a:extLst>
              <a:ext uri="{FF2B5EF4-FFF2-40B4-BE49-F238E27FC236}">
                <a16:creationId xmlns:a16="http://schemas.microsoft.com/office/drawing/2014/main" id="{C4BBAA18-B1C2-1F4D-B437-B2815FD3B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688" y="148851"/>
            <a:ext cx="17771512" cy="948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04543" tIns="103908" rIns="207816" bIns="103908" anchor="b">
            <a:spAutoFit/>
          </a:bodyPr>
          <a:lstStyle/>
          <a:p>
            <a:pPr algn="l"/>
            <a:r>
              <a:rPr lang="en-US" altLang="ko-KR" sz="4800" b="1" dirty="0">
                <a:solidFill>
                  <a:srgbClr val="0080FF"/>
                </a:solidFill>
                <a:latin typeface="Calibri" pitchFamily="34" charset="0"/>
              </a:rPr>
              <a:t>Falcon/Eagle LGIT </a:t>
            </a:r>
            <a:r>
              <a:rPr lang="en-US" altLang="ko-KR" sz="4800" b="1" dirty="0">
                <a:solidFill>
                  <a:srgbClr val="808080"/>
                </a:solidFill>
                <a:latin typeface="Calibri" pitchFamily="34" charset="0"/>
                <a:sym typeface="Helvetica Neue" charset="0"/>
              </a:rPr>
              <a:t>|</a:t>
            </a:r>
            <a:r>
              <a:rPr lang="ko-KR" altLang="en-US" sz="4800" b="1" dirty="0">
                <a:solidFill>
                  <a:srgbClr val="808080"/>
                </a:solidFill>
                <a:latin typeface="Calibri" pitchFamily="34" charset="0"/>
                <a:sym typeface="Helvetica Neue" charset="0"/>
              </a:rPr>
              <a:t> </a:t>
            </a:r>
            <a:r>
              <a:rPr lang="en-US" altLang="ko-KR" sz="4800" b="1" dirty="0">
                <a:solidFill>
                  <a:srgbClr val="808080"/>
                </a:solidFill>
                <a:latin typeface="Calibri" pitchFamily="34" charset="0"/>
                <a:sym typeface="Helvetica Neue" charset="0"/>
              </a:rPr>
              <a:t>Tesseract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90E246-025E-486D-B5A8-F378458D8D45}"/>
              </a:ext>
            </a:extLst>
          </p:cNvPr>
          <p:cNvSpPr txBox="1"/>
          <p:nvPr/>
        </p:nvSpPr>
        <p:spPr>
          <a:xfrm>
            <a:off x="382688" y="1256116"/>
            <a:ext cx="307936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System </a:t>
            </a:r>
            <a:r>
              <a:rPr lang="en-US" altLang="ko-KR" sz="2800" b="1" dirty="0"/>
              <a:t>Overview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E8A2E6-B537-47F5-A54D-DB17C6601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37" y="10016350"/>
            <a:ext cx="3169231" cy="236485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10F34F2-D8F0-47E4-8A70-033BB4BD9BBB}"/>
              </a:ext>
            </a:extLst>
          </p:cNvPr>
          <p:cNvSpPr txBox="1"/>
          <p:nvPr/>
        </p:nvSpPr>
        <p:spPr>
          <a:xfrm>
            <a:off x="382688" y="1863968"/>
            <a:ext cx="10642866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Camera calibration tool (Single mode green laser source + 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2D beam splitting diffractive optical instrument)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532nm (green) nominal wavelength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2400" dirty="0"/>
              <a:t>Laser safety Class 1 compliant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Illuminator optics project an infinite conjugate spot pattern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EC0E72-CFB9-42EC-B56D-2FCBF84CC651}"/>
              </a:ext>
            </a:extLst>
          </p:cNvPr>
          <p:cNvSpPr txBox="1"/>
          <p:nvPr/>
        </p:nvSpPr>
        <p:spPr>
          <a:xfrm>
            <a:off x="12784016" y="9636370"/>
            <a:ext cx="9785569" cy="32419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solidFill>
                  <a:schemeClr val="accent1"/>
                </a:solidFill>
              </a:rPr>
              <a:t>Standard calibration outputs:</a:t>
            </a:r>
            <a:endParaRPr kumimoji="0" lang="en-US" altLang="ko-KR" sz="24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2400" dirty="0"/>
              <a:t>Intrinsic parameters</a:t>
            </a: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:</a:t>
            </a:r>
          </a:p>
          <a:p>
            <a:pPr lvl="1" algn="l"/>
            <a:r>
              <a:rPr lang="en-US" altLang="ko-KR" sz="2000" dirty="0"/>
              <a:t>	• Practical Focal Length (PFL) in x and y, units of pixels</a:t>
            </a:r>
          </a:p>
          <a:p>
            <a:pPr lvl="1" algn="l"/>
            <a:r>
              <a:rPr lang="en-US" altLang="ko-KR" sz="2000" dirty="0"/>
              <a:t>	• Principal point (PP) in x and y, units of pixels</a:t>
            </a:r>
          </a:p>
          <a:p>
            <a:pPr lvl="1" algn="l"/>
            <a:r>
              <a:rPr lang="en-US" altLang="ko-KR" sz="2000" dirty="0"/>
              <a:t>	• Distortion polynomial coefficients</a:t>
            </a:r>
            <a:r>
              <a:rPr lang="en-US" altLang="ko-KR" sz="2400" dirty="0"/>
              <a:t>	</a:t>
            </a:r>
            <a:endParaRPr kumimoji="0" lang="en-US" altLang="ko-K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2400" dirty="0"/>
              <a:t>Extrinsic parameters</a:t>
            </a:r>
          </a:p>
          <a:p>
            <a:pPr algn="l"/>
            <a:r>
              <a:rPr lang="en-US" altLang="ko-KR" sz="2400" dirty="0"/>
              <a:t>	</a:t>
            </a:r>
            <a:r>
              <a:rPr lang="en-US" altLang="ko-KR" sz="2000" dirty="0"/>
              <a:t>• 3 Degree of Freedom (DOF) angular pose of camera relative to Illuminator.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2400" dirty="0"/>
              <a:t>Required initial conditions for model solver</a:t>
            </a:r>
          </a:p>
          <a:p>
            <a:pPr lvl="1" algn="l"/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	</a:t>
            </a:r>
            <a:r>
              <a:rPr lang="en-US" altLang="ko-KR" sz="2000" dirty="0"/>
              <a:t>• </a:t>
            </a: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Nominal focal length (pixels)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C954AEF-B2E3-433D-B516-5769E91C1033}"/>
              </a:ext>
            </a:extLst>
          </p:cNvPr>
          <p:cNvSpPr txBox="1"/>
          <p:nvPr/>
        </p:nvSpPr>
        <p:spPr>
          <a:xfrm>
            <a:off x="4198431" y="4314639"/>
            <a:ext cx="7512923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Hardware Quartus will provide: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4-Channel Laser Module 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2400" dirty="0"/>
              <a:t>Illuminator module 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Single mode fiber patch cable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91EFA0B-15C7-438F-BF03-E6A3DA1CF0C3}"/>
              </a:ext>
            </a:extLst>
          </p:cNvPr>
          <p:cNvSpPr txBox="1"/>
          <p:nvPr/>
        </p:nvSpPr>
        <p:spPr>
          <a:xfrm>
            <a:off x="4579698" y="9440754"/>
            <a:ext cx="5491888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Hardware LGIT will provide: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Socket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2400" dirty="0"/>
              <a:t>Frame grabber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2400" dirty="0"/>
              <a:t>Fixture to move socket to illuminator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Enclosure</a:t>
            </a:r>
            <a:r>
              <a:rPr lang="en-US" altLang="ko-KR" sz="2400" dirty="0"/>
              <a:t> (optional)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046EDEF1-FBD6-4272-9705-557FCF36E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29" y="4688192"/>
            <a:ext cx="3224163" cy="108522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9BF55BBA-A295-40BF-83B9-9196A1671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748" y="7025853"/>
            <a:ext cx="1810144" cy="918949"/>
          </a:xfrm>
          <a:prstGeom prst="rect">
            <a:avLst/>
          </a:prstGeom>
        </p:spPr>
      </p:pic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C4CC2221-84A0-4D4C-B580-C0EB5B277561}"/>
              </a:ext>
            </a:extLst>
          </p:cNvPr>
          <p:cNvSpPr/>
          <p:nvPr/>
        </p:nvSpPr>
        <p:spPr>
          <a:xfrm>
            <a:off x="2095442" y="5290339"/>
            <a:ext cx="1414530" cy="2092570"/>
          </a:xfrm>
          <a:custGeom>
            <a:avLst/>
            <a:gdLst>
              <a:gd name="connsiteX0" fmla="*/ 742452 w 1414530"/>
              <a:gd name="connsiteY0" fmla="*/ 0 h 2092570"/>
              <a:gd name="connsiteX1" fmla="*/ 1393082 w 1414530"/>
              <a:gd name="connsiteY1" fmla="*/ 650631 h 2092570"/>
              <a:gd name="connsiteX2" fmla="*/ 39067 w 1414530"/>
              <a:gd name="connsiteY2" fmla="*/ 1266093 h 2092570"/>
              <a:gd name="connsiteX3" fmla="*/ 338006 w 1414530"/>
              <a:gd name="connsiteY3" fmla="*/ 2092570 h 2092570"/>
              <a:gd name="connsiteX4" fmla="*/ 338006 w 1414530"/>
              <a:gd name="connsiteY4" fmla="*/ 2092570 h 209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4530" h="2092570">
                <a:moveTo>
                  <a:pt x="742452" y="0"/>
                </a:moveTo>
                <a:cubicBezTo>
                  <a:pt x="1126382" y="219807"/>
                  <a:pt x="1510313" y="439615"/>
                  <a:pt x="1393082" y="650631"/>
                </a:cubicBezTo>
                <a:cubicBezTo>
                  <a:pt x="1275851" y="861647"/>
                  <a:pt x="214913" y="1025770"/>
                  <a:pt x="39067" y="1266093"/>
                </a:cubicBezTo>
                <a:cubicBezTo>
                  <a:pt x="-136779" y="1506416"/>
                  <a:pt x="338006" y="2092570"/>
                  <a:pt x="338006" y="2092570"/>
                </a:cubicBezTo>
                <a:lnTo>
                  <a:pt x="338006" y="2092570"/>
                </a:lnTo>
              </a:path>
            </a:pathLst>
          </a:custGeom>
          <a:noFill/>
          <a:ln w="25400" cap="flat">
            <a:solidFill>
              <a:srgbClr val="92D050"/>
            </a:solidFill>
            <a:prstDash val="sysDot"/>
            <a:round/>
          </a:ln>
          <a:effectLst>
            <a:outerShdw blurRad="38100" dist="17960" dir="2700000" rotWithShape="0">
              <a:srgbClr val="013C73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A623D25D-CD24-4990-82BE-291CCBD6F2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4393277" y="6942251"/>
            <a:ext cx="948509" cy="1305664"/>
          </a:xfrm>
          <a:prstGeom prst="rect">
            <a:avLst/>
          </a:prstGeom>
        </p:spPr>
      </p:pic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729D4A18-4261-47B1-9179-D38A8220843F}"/>
              </a:ext>
            </a:extLst>
          </p:cNvPr>
          <p:cNvSpPr/>
          <p:nvPr/>
        </p:nvSpPr>
        <p:spPr>
          <a:xfrm>
            <a:off x="463971" y="4340770"/>
            <a:ext cx="3604846" cy="4145979"/>
          </a:xfrm>
          <a:prstGeom prst="roundRect">
            <a:avLst/>
          </a:prstGeom>
          <a:noFill/>
          <a:ln w="28575" cap="flat">
            <a:solidFill>
              <a:srgbClr val="FF0000">
                <a:alpha val="30196"/>
              </a:srgbClr>
            </a:solidFill>
            <a:prstDash val="dash"/>
            <a:round/>
          </a:ln>
          <a:effectLst>
            <a:outerShdw blurRad="38100" dist="17960" dir="2700000" rotWithShape="0">
              <a:srgbClr val="013C73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5B3955-CF85-4D1A-837A-5814C715DB26}"/>
              </a:ext>
            </a:extLst>
          </p:cNvPr>
          <p:cNvSpPr txBox="1"/>
          <p:nvPr/>
        </p:nvSpPr>
        <p:spPr>
          <a:xfrm>
            <a:off x="1688709" y="7725476"/>
            <a:ext cx="152445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Illuminator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CE10AB-A00A-4281-AB3D-147AD0EA1FCC}"/>
              </a:ext>
            </a:extLst>
          </p:cNvPr>
          <p:cNvSpPr txBox="1"/>
          <p:nvPr/>
        </p:nvSpPr>
        <p:spPr>
          <a:xfrm>
            <a:off x="1785903" y="6117615"/>
            <a:ext cx="150522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Optic fiber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CDEE5E8-06AF-4747-A889-58248168A433}"/>
              </a:ext>
            </a:extLst>
          </p:cNvPr>
          <p:cNvSpPr txBox="1"/>
          <p:nvPr/>
        </p:nvSpPr>
        <p:spPr>
          <a:xfrm>
            <a:off x="832616" y="4368142"/>
            <a:ext cx="19700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Laser Module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CFF03AA-49C7-41AF-A5B2-54C1CD4C1F36}"/>
              </a:ext>
            </a:extLst>
          </p:cNvPr>
          <p:cNvSpPr/>
          <p:nvPr/>
        </p:nvSpPr>
        <p:spPr>
          <a:xfrm>
            <a:off x="5015615" y="7164655"/>
            <a:ext cx="650631" cy="870106"/>
          </a:xfrm>
          <a:prstGeom prst="rect">
            <a:avLst/>
          </a:prstGeom>
          <a:solidFill>
            <a:srgbClr val="83C2FD">
              <a:alpha val="40000"/>
            </a:srgb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17960" dir="2700000" rotWithShape="0">
              <a:srgbClr val="013C73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9A72F86-9B56-47F7-AE16-6154A58A1CFC}"/>
              </a:ext>
            </a:extLst>
          </p:cNvPr>
          <p:cNvSpPr txBox="1"/>
          <p:nvPr/>
        </p:nvSpPr>
        <p:spPr>
          <a:xfrm>
            <a:off x="4278931" y="7936664"/>
            <a:ext cx="73577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DUT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45E0EB8-0272-45A4-9E5C-F7CE53942F3A}"/>
              </a:ext>
            </a:extLst>
          </p:cNvPr>
          <p:cNvSpPr txBox="1"/>
          <p:nvPr/>
        </p:nvSpPr>
        <p:spPr>
          <a:xfrm>
            <a:off x="5036730" y="6725456"/>
            <a:ext cx="104355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Socket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B18B976-3A1C-4982-94B5-EEDD05B4D73A}"/>
              </a:ext>
            </a:extLst>
          </p:cNvPr>
          <p:cNvSpPr/>
          <p:nvPr/>
        </p:nvSpPr>
        <p:spPr>
          <a:xfrm>
            <a:off x="6324810" y="7168638"/>
            <a:ext cx="650631" cy="870106"/>
          </a:xfrm>
          <a:prstGeom prst="rect">
            <a:avLst/>
          </a:prstGeom>
          <a:solidFill>
            <a:srgbClr val="333333">
              <a:alpha val="40000"/>
            </a:srgb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17960" dir="2700000" rotWithShape="0">
              <a:srgbClr val="013C73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F309A84-E926-4DB1-93D7-EC58161B6BE2}"/>
              </a:ext>
            </a:extLst>
          </p:cNvPr>
          <p:cNvSpPr txBox="1"/>
          <p:nvPr/>
        </p:nvSpPr>
        <p:spPr>
          <a:xfrm>
            <a:off x="6342446" y="6725456"/>
            <a:ext cx="61395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F/G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412C44B0-1EA0-40F6-B23F-BF736E798543}"/>
              </a:ext>
            </a:extLst>
          </p:cNvPr>
          <p:cNvCxnSpPr>
            <a:stCxn id="75" idx="3"/>
            <a:endCxn id="78" idx="1"/>
          </p:cNvCxnSpPr>
          <p:nvPr/>
        </p:nvCxnSpPr>
        <p:spPr>
          <a:xfrm>
            <a:off x="5666246" y="7599708"/>
            <a:ext cx="658564" cy="3983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17960" dir="2700000" rotWithShape="0">
              <a:srgbClr val="013C73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BD3CE7D-A629-4C40-9755-D36A0E971E1D}"/>
              </a:ext>
            </a:extLst>
          </p:cNvPr>
          <p:cNvSpPr/>
          <p:nvPr/>
        </p:nvSpPr>
        <p:spPr>
          <a:xfrm>
            <a:off x="5014710" y="8029657"/>
            <a:ext cx="2724800" cy="870106"/>
          </a:xfrm>
          <a:prstGeom prst="rect">
            <a:avLst/>
          </a:prstGeom>
          <a:solidFill>
            <a:srgbClr val="000000">
              <a:alpha val="69804"/>
            </a:srgb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17960" dir="2700000" rotWithShape="0">
              <a:srgbClr val="013C73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2" name="화살표: 왼쪽/오른쪽 81">
            <a:extLst>
              <a:ext uri="{FF2B5EF4-FFF2-40B4-BE49-F238E27FC236}">
                <a16:creationId xmlns:a16="http://schemas.microsoft.com/office/drawing/2014/main" id="{36E4D464-5B3E-4BF9-B959-56649E057E9F}"/>
              </a:ext>
            </a:extLst>
          </p:cNvPr>
          <p:cNvSpPr/>
          <p:nvPr/>
        </p:nvSpPr>
        <p:spPr>
          <a:xfrm>
            <a:off x="7335063" y="8301282"/>
            <a:ext cx="808893" cy="328336"/>
          </a:xfrm>
          <a:prstGeom prst="left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17960" dir="2700000" rotWithShape="0">
              <a:srgbClr val="013C73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27C60F-5F65-43B4-B847-A6071E8B1A35}"/>
              </a:ext>
            </a:extLst>
          </p:cNvPr>
          <p:cNvSpPr txBox="1"/>
          <p:nvPr/>
        </p:nvSpPr>
        <p:spPr>
          <a:xfrm>
            <a:off x="5332554" y="8262382"/>
            <a:ext cx="201978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Moving fixture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CACD0EB6-9AB1-4A38-9502-1789EB70705C}"/>
              </a:ext>
            </a:extLst>
          </p:cNvPr>
          <p:cNvSpPr/>
          <p:nvPr/>
        </p:nvSpPr>
        <p:spPr>
          <a:xfrm>
            <a:off x="4134662" y="6228292"/>
            <a:ext cx="4242385" cy="3204000"/>
          </a:xfrm>
          <a:prstGeom prst="roundRect">
            <a:avLst/>
          </a:prstGeom>
          <a:noFill/>
          <a:ln w="28575" cap="flat">
            <a:solidFill>
              <a:srgbClr val="0000FF">
                <a:alpha val="29804"/>
              </a:srgbClr>
            </a:solidFill>
            <a:prstDash val="dash"/>
            <a:round/>
          </a:ln>
          <a:effectLst>
            <a:outerShdw blurRad="38100" dist="17960" dir="2700000" rotWithShape="0">
              <a:srgbClr val="013C73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5" name="사다리꼴 84">
            <a:extLst>
              <a:ext uri="{FF2B5EF4-FFF2-40B4-BE49-F238E27FC236}">
                <a16:creationId xmlns:a16="http://schemas.microsoft.com/office/drawing/2014/main" id="{9A61FB4D-C5A6-4EA8-86A9-64D505A5A3CD}"/>
              </a:ext>
            </a:extLst>
          </p:cNvPr>
          <p:cNvSpPr/>
          <p:nvPr/>
        </p:nvSpPr>
        <p:spPr>
          <a:xfrm rot="5400000">
            <a:off x="3739611" y="7246888"/>
            <a:ext cx="471926" cy="600526"/>
          </a:xfrm>
          <a:prstGeom prst="trapezoid">
            <a:avLst/>
          </a:prstGeom>
          <a:solidFill>
            <a:srgbClr val="92D050">
              <a:alpha val="38039"/>
            </a:srgbClr>
          </a:solidFill>
          <a:ln w="25400" cap="flat">
            <a:noFill/>
            <a:prstDash val="solid"/>
            <a:round/>
          </a:ln>
          <a:effectLst>
            <a:outerShdw blurRad="38100" dist="17960" dir="2700000" rotWithShape="0">
              <a:srgbClr val="013C73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C34F973-56E1-4859-9876-0EB68B850E14}"/>
              </a:ext>
            </a:extLst>
          </p:cNvPr>
          <p:cNvCxnSpPr>
            <a:cxnSpLocks/>
          </p:cNvCxnSpPr>
          <p:nvPr/>
        </p:nvCxnSpPr>
        <p:spPr>
          <a:xfrm>
            <a:off x="2440122" y="8958928"/>
            <a:ext cx="1" cy="1069996"/>
          </a:xfrm>
          <a:prstGeom prst="straightConnector1">
            <a:avLst/>
          </a:prstGeom>
          <a:noFill/>
          <a:ln w="25400" cap="flat">
            <a:solidFill>
              <a:srgbClr val="92D050"/>
            </a:solidFill>
            <a:prstDash val="dash"/>
            <a:round/>
            <a:tailEnd type="triangle"/>
          </a:ln>
          <a:effectLst>
            <a:outerShdw blurRad="38100" dist="17960" dir="2700000" rotWithShape="0">
              <a:srgbClr val="013C73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사다리꼴 85">
            <a:extLst>
              <a:ext uri="{FF2B5EF4-FFF2-40B4-BE49-F238E27FC236}">
                <a16:creationId xmlns:a16="http://schemas.microsoft.com/office/drawing/2014/main" id="{ABBAE1CE-BF8B-4E0C-B796-5B5D5000AC00}"/>
              </a:ext>
            </a:extLst>
          </p:cNvPr>
          <p:cNvSpPr/>
          <p:nvPr/>
        </p:nvSpPr>
        <p:spPr>
          <a:xfrm rot="5400000">
            <a:off x="16422282" y="6074472"/>
            <a:ext cx="641965" cy="600526"/>
          </a:xfrm>
          <a:prstGeom prst="trapezoid">
            <a:avLst/>
          </a:prstGeom>
          <a:solidFill>
            <a:srgbClr val="92D050"/>
          </a:solidFill>
          <a:ln w="25400" cap="flat">
            <a:solidFill>
              <a:srgbClr val="000000"/>
            </a:solidFill>
            <a:prstDash val="solid"/>
            <a:round/>
          </a:ln>
          <a:effectLst>
            <a:outerShdw blurRad="38100" dist="17960" dir="2700000" rotWithShape="0">
              <a:srgbClr val="013C73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201C287-708F-40F1-AAA0-3AAEE056213D}"/>
              </a:ext>
            </a:extLst>
          </p:cNvPr>
          <p:cNvSpPr/>
          <p:nvPr/>
        </p:nvSpPr>
        <p:spPr>
          <a:xfrm>
            <a:off x="13005562" y="5889980"/>
            <a:ext cx="3079369" cy="94850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>
            <a:solidFill>
              <a:srgbClr val="000000"/>
            </a:solidFill>
            <a:prstDash val="solid"/>
            <a:round/>
          </a:ln>
          <a:effectLst>
            <a:outerShdw blurRad="38100" dist="17960" dir="2700000" rotWithShape="0">
              <a:srgbClr val="013C73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679AB5-5032-4FE4-8247-CCC226B41011}"/>
              </a:ext>
            </a:extLst>
          </p:cNvPr>
          <p:cNvSpPr txBox="1"/>
          <p:nvPr/>
        </p:nvSpPr>
        <p:spPr>
          <a:xfrm>
            <a:off x="13995134" y="6171846"/>
            <a:ext cx="128560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Illuminator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133D34B-6FEA-4ACD-913D-8FFCC9002BF2}"/>
              </a:ext>
            </a:extLst>
          </p:cNvPr>
          <p:cNvSpPr/>
          <p:nvPr/>
        </p:nvSpPr>
        <p:spPr>
          <a:xfrm flipH="1">
            <a:off x="16084930" y="5604406"/>
            <a:ext cx="185384" cy="153408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>
            <a:solidFill>
              <a:srgbClr val="000000"/>
            </a:solidFill>
            <a:prstDash val="solid"/>
            <a:round/>
          </a:ln>
          <a:effectLst>
            <a:outerShdw blurRad="38100" dist="17960" dir="2700000" rotWithShape="0">
              <a:srgbClr val="013C73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61ED5D8-DF3D-45B0-BEB6-3A1F504ABBDD}"/>
              </a:ext>
            </a:extLst>
          </p:cNvPr>
          <p:cNvSpPr/>
          <p:nvPr/>
        </p:nvSpPr>
        <p:spPr>
          <a:xfrm flipH="1">
            <a:off x="16270314" y="5942735"/>
            <a:ext cx="185384" cy="864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>
            <a:solidFill>
              <a:srgbClr val="000000"/>
            </a:solidFill>
            <a:prstDash val="solid"/>
            <a:round/>
          </a:ln>
          <a:effectLst>
            <a:outerShdw blurRad="38100" dist="17960" dir="2700000" rotWithShape="0">
              <a:srgbClr val="013C73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5A5AC98-1435-405D-ACB5-EACD5C2AA592}"/>
              </a:ext>
            </a:extLst>
          </p:cNvPr>
          <p:cNvSpPr/>
          <p:nvPr/>
        </p:nvSpPr>
        <p:spPr>
          <a:xfrm flipH="1">
            <a:off x="16270314" y="6806735"/>
            <a:ext cx="185384" cy="864000"/>
          </a:xfrm>
          <a:prstGeom prst="rect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round/>
          </a:ln>
          <a:effectLst>
            <a:outerShdw blurRad="38100" dist="17960" dir="2700000" rotWithShape="0">
              <a:srgbClr val="013C73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4368321-F168-480E-A205-853CD212C301}"/>
              </a:ext>
            </a:extLst>
          </p:cNvPr>
          <p:cNvSpPr/>
          <p:nvPr/>
        </p:nvSpPr>
        <p:spPr>
          <a:xfrm flipH="1">
            <a:off x="16283725" y="5078735"/>
            <a:ext cx="185384" cy="864000"/>
          </a:xfrm>
          <a:prstGeom prst="rect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round/>
          </a:ln>
          <a:effectLst>
            <a:outerShdw blurRad="38100" dist="17960" dir="2700000" rotWithShape="0">
              <a:srgbClr val="013C73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58459A9-5143-4DE3-BF45-067FA335672F}"/>
              </a:ext>
            </a:extLst>
          </p:cNvPr>
          <p:cNvSpPr txBox="1"/>
          <p:nvPr/>
        </p:nvSpPr>
        <p:spPr>
          <a:xfrm>
            <a:off x="16270314" y="8325882"/>
            <a:ext cx="181299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Mounting Plate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45797F4A-B0F0-40C6-BCCB-6E16DADA1601}"/>
              </a:ext>
            </a:extLst>
          </p:cNvPr>
          <p:cNvCxnSpPr>
            <a:endCxn id="92" idx="2"/>
          </p:cNvCxnSpPr>
          <p:nvPr/>
        </p:nvCxnSpPr>
        <p:spPr>
          <a:xfrm flipH="1" flipV="1">
            <a:off x="16363006" y="7670735"/>
            <a:ext cx="106103" cy="65514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round/>
            <a:tailEnd type="triangle"/>
          </a:ln>
          <a:effectLst>
            <a:outerShdw blurRad="38100" dist="17960" dir="2700000" rotWithShape="0">
              <a:srgbClr val="013C73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6" name="사다리꼴 95">
            <a:extLst>
              <a:ext uri="{FF2B5EF4-FFF2-40B4-BE49-F238E27FC236}">
                <a16:creationId xmlns:a16="http://schemas.microsoft.com/office/drawing/2014/main" id="{92E7FB09-F3B7-4141-BAA8-12DC45C9E1EA}"/>
              </a:ext>
            </a:extLst>
          </p:cNvPr>
          <p:cNvSpPr/>
          <p:nvPr/>
        </p:nvSpPr>
        <p:spPr>
          <a:xfrm rot="5400000">
            <a:off x="16541662" y="6067654"/>
            <a:ext cx="428596" cy="600526"/>
          </a:xfrm>
          <a:prstGeom prst="trapezoid">
            <a:avLst/>
          </a:prstGeom>
          <a:solidFill>
            <a:srgbClr val="FFC000"/>
          </a:solidFill>
          <a:ln w="25400" cap="flat">
            <a:solidFill>
              <a:srgbClr val="000000"/>
            </a:solidFill>
            <a:prstDash val="solid"/>
            <a:round/>
          </a:ln>
          <a:effectLst>
            <a:outerShdw blurRad="38100" dist="17960" dir="2700000" rotWithShape="0">
              <a:srgbClr val="013C73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34131FBD-E41A-42AD-B595-7EB3EDBF31B7}"/>
              </a:ext>
            </a:extLst>
          </p:cNvPr>
          <p:cNvSpPr/>
          <p:nvPr/>
        </p:nvSpPr>
        <p:spPr>
          <a:xfrm>
            <a:off x="17043528" y="6122985"/>
            <a:ext cx="600527" cy="523872"/>
          </a:xfrm>
          <a:prstGeom prst="roundRect">
            <a:avLst/>
          </a:prstGeom>
          <a:solidFill>
            <a:srgbClr val="C00000"/>
          </a:solidFill>
          <a:ln w="25400" cap="flat">
            <a:solidFill>
              <a:srgbClr val="000000"/>
            </a:solidFill>
            <a:prstDash val="solid"/>
            <a:round/>
          </a:ln>
          <a:effectLst>
            <a:outerShdw blurRad="38100" dist="17960" dir="2700000" rotWithShape="0">
              <a:srgbClr val="013C73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833AD68-F4AA-4AA0-96BC-107959F8808B}"/>
              </a:ext>
            </a:extLst>
          </p:cNvPr>
          <p:cNvSpPr txBox="1"/>
          <p:nvPr/>
        </p:nvSpPr>
        <p:spPr>
          <a:xfrm>
            <a:off x="17631358" y="6179736"/>
            <a:ext cx="63158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DUT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327E7522-D3F3-496B-9B51-5790219570D9}"/>
              </a:ext>
            </a:extLst>
          </p:cNvPr>
          <p:cNvCxnSpPr/>
          <p:nvPr/>
        </p:nvCxnSpPr>
        <p:spPr>
          <a:xfrm>
            <a:off x="17043528" y="6646857"/>
            <a:ext cx="0" cy="669276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dash"/>
            <a:round/>
          </a:ln>
          <a:effectLst>
            <a:outerShdw blurRad="38100" dist="17960" dir="2700000" rotWithShape="0">
              <a:srgbClr val="013C73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92D095E-B948-4928-8C6F-CE3DF9469BEE}"/>
              </a:ext>
            </a:extLst>
          </p:cNvPr>
          <p:cNvCxnSpPr>
            <a:stCxn id="92" idx="1"/>
          </p:cNvCxnSpPr>
          <p:nvPr/>
        </p:nvCxnSpPr>
        <p:spPr>
          <a:xfrm>
            <a:off x="16455698" y="7238735"/>
            <a:ext cx="58783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>
            <a:outerShdw blurRad="38100" dist="17960" dir="2700000" rotWithShape="0">
              <a:srgbClr val="013C73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749CE17-B9B1-491E-8ADA-916E6A92A7E1}"/>
              </a:ext>
            </a:extLst>
          </p:cNvPr>
          <p:cNvSpPr txBox="1"/>
          <p:nvPr/>
        </p:nvSpPr>
        <p:spPr>
          <a:xfrm>
            <a:off x="16484316" y="7237362"/>
            <a:ext cx="53059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WD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36646767-0B34-4C92-9DE2-3F1C08C7858C}"/>
              </a:ext>
            </a:extLst>
          </p:cNvPr>
          <p:cNvCxnSpPr>
            <a:cxnSpLocks/>
          </p:cNvCxnSpPr>
          <p:nvPr/>
        </p:nvCxnSpPr>
        <p:spPr>
          <a:xfrm flipH="1">
            <a:off x="16582256" y="5453709"/>
            <a:ext cx="239171" cy="62591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round/>
            <a:tailEnd type="triangle"/>
          </a:ln>
          <a:effectLst>
            <a:outerShdw blurRad="38100" dist="17960" dir="2700000" rotWithShape="0">
              <a:srgbClr val="013C73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59A3805B-C8C5-4955-9E8E-AA63C75ED636}"/>
              </a:ext>
            </a:extLst>
          </p:cNvPr>
          <p:cNvSpPr txBox="1"/>
          <p:nvPr/>
        </p:nvSpPr>
        <p:spPr>
          <a:xfrm>
            <a:off x="16749613" y="5021710"/>
            <a:ext cx="257602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chemeClr val="tx1"/>
                </a:solidFill>
              </a:rPr>
              <a:t>FOV coverage &gt; 130°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52CDE771-C72F-40A4-9A76-13CD3D2449BE}"/>
              </a:ext>
            </a:extLst>
          </p:cNvPr>
          <p:cNvCxnSpPr>
            <a:cxnSpLocks/>
          </p:cNvCxnSpPr>
          <p:nvPr/>
        </p:nvCxnSpPr>
        <p:spPr>
          <a:xfrm flipH="1">
            <a:off x="16804357" y="5727161"/>
            <a:ext cx="239171" cy="62591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round/>
            <a:tailEnd type="triangle"/>
          </a:ln>
          <a:effectLst>
            <a:outerShdw blurRad="38100" dist="17960" dir="2700000" rotWithShape="0">
              <a:srgbClr val="013C73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5AB82A03-FA14-49A8-89BA-A9FD10C3D62C}"/>
              </a:ext>
            </a:extLst>
          </p:cNvPr>
          <p:cNvSpPr txBox="1"/>
          <p:nvPr/>
        </p:nvSpPr>
        <p:spPr>
          <a:xfrm>
            <a:off x="17043528" y="5416642"/>
            <a:ext cx="122950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chemeClr val="tx1"/>
                </a:solidFill>
              </a:rPr>
              <a:t>DUT FOV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B73808D-91CE-4260-A328-3683058C7AD9}"/>
              </a:ext>
            </a:extLst>
          </p:cNvPr>
          <p:cNvSpPr txBox="1"/>
          <p:nvPr/>
        </p:nvSpPr>
        <p:spPr>
          <a:xfrm>
            <a:off x="12836961" y="2000441"/>
            <a:ext cx="6256521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Illuminator description: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2400" dirty="0"/>
              <a:t>50mm clear aperture</a:t>
            </a:r>
            <a:endParaRPr kumimoji="0" lang="en-US" altLang="ko-K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457200" indent="-457200" algn="l">
              <a:buFontTx/>
              <a:buChar char="-"/>
            </a:pPr>
            <a:r>
              <a:rPr lang="en-US" altLang="ko-KR" sz="2400" dirty="0"/>
              <a:t>Diffractive pattern will cover &gt; 130</a:t>
            </a:r>
            <a:r>
              <a:rPr lang="en-US" altLang="ko-KR" sz="2400" dirty="0">
                <a:solidFill>
                  <a:schemeClr val="tx1"/>
                </a:solidFill>
              </a:rPr>
              <a:t>°</a:t>
            </a:r>
            <a:r>
              <a:rPr lang="en-US" altLang="ko-KR" sz="2400" dirty="0"/>
              <a:t> DFOV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2400" dirty="0"/>
              <a:t>WD depends on module FOV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graphicFrame>
        <p:nvGraphicFramePr>
          <p:cNvPr id="107" name="표 70">
            <a:extLst>
              <a:ext uri="{FF2B5EF4-FFF2-40B4-BE49-F238E27FC236}">
                <a16:creationId xmlns:a16="http://schemas.microsoft.com/office/drawing/2014/main" id="{F5B9260C-CC97-4C60-9332-CBE9A07A2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933904"/>
              </p:ext>
            </p:extLst>
          </p:nvPr>
        </p:nvGraphicFramePr>
        <p:xfrm>
          <a:off x="12795001" y="3785466"/>
          <a:ext cx="5586951" cy="864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73216">
                  <a:extLst>
                    <a:ext uri="{9D8B030D-6E8A-4147-A177-3AD203B41FA5}">
                      <a16:colId xmlns:a16="http://schemas.microsoft.com/office/drawing/2014/main" val="4294888776"/>
                    </a:ext>
                  </a:extLst>
                </a:gridCol>
                <a:gridCol w="1538605">
                  <a:extLst>
                    <a:ext uri="{9D8B030D-6E8A-4147-A177-3AD203B41FA5}">
                      <a16:colId xmlns:a16="http://schemas.microsoft.com/office/drawing/2014/main" val="1001430706"/>
                    </a:ext>
                  </a:extLst>
                </a:gridCol>
                <a:gridCol w="1675130">
                  <a:extLst>
                    <a:ext uri="{9D8B030D-6E8A-4147-A177-3AD203B41FA5}">
                      <a16:colId xmlns:a16="http://schemas.microsoft.com/office/drawing/2014/main" val="33035889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Eagle (NFOV)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Falcon (MFOV)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699424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Expected Max WD (mm)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&gt;50mm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~23mm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736495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4F29E92-C96E-4132-8260-6BD5601CE0E2}"/>
              </a:ext>
            </a:extLst>
          </p:cNvPr>
          <p:cNvCxnSpPr>
            <a:cxnSpLocks/>
          </p:cNvCxnSpPr>
          <p:nvPr/>
        </p:nvCxnSpPr>
        <p:spPr>
          <a:xfrm flipH="1">
            <a:off x="3882068" y="7558998"/>
            <a:ext cx="23168" cy="1399930"/>
          </a:xfrm>
          <a:prstGeom prst="line">
            <a:avLst/>
          </a:prstGeom>
          <a:noFill/>
          <a:ln w="25400" cap="flat">
            <a:solidFill>
              <a:srgbClr val="92D050"/>
            </a:solidFill>
            <a:prstDash val="dash"/>
            <a:round/>
          </a:ln>
          <a:effectLst>
            <a:outerShdw blurRad="38100" dist="17960" dir="2700000" rotWithShape="0">
              <a:srgbClr val="013C73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C2B5C7E8-5BBB-4FB8-AEEA-BA4EDE5239C3}"/>
              </a:ext>
            </a:extLst>
          </p:cNvPr>
          <p:cNvCxnSpPr>
            <a:cxnSpLocks/>
          </p:cNvCxnSpPr>
          <p:nvPr/>
        </p:nvCxnSpPr>
        <p:spPr>
          <a:xfrm>
            <a:off x="2450937" y="8958928"/>
            <a:ext cx="1461952" cy="0"/>
          </a:xfrm>
          <a:prstGeom prst="line">
            <a:avLst/>
          </a:prstGeom>
          <a:noFill/>
          <a:ln w="25400" cap="flat">
            <a:solidFill>
              <a:srgbClr val="92D050"/>
            </a:solidFill>
            <a:prstDash val="dash"/>
            <a:round/>
          </a:ln>
          <a:effectLst>
            <a:outerShdw blurRad="38100" dist="17960" dir="2700000" rotWithShape="0">
              <a:srgbClr val="013C73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3392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>
            <a:extLst>
              <a:ext uri="{FF2B5EF4-FFF2-40B4-BE49-F238E27FC236}">
                <a16:creationId xmlns:a16="http://schemas.microsoft.com/office/drawing/2014/main" id="{C4BBAA18-B1C2-1F4D-B437-B2815FD3B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688" y="148851"/>
            <a:ext cx="17771512" cy="948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04543" tIns="103908" rIns="207816" bIns="103908" anchor="b">
            <a:spAutoFit/>
          </a:bodyPr>
          <a:lstStyle/>
          <a:p>
            <a:pPr algn="l"/>
            <a:r>
              <a:rPr lang="en-US" altLang="ko-KR" sz="4800" b="1" dirty="0">
                <a:solidFill>
                  <a:srgbClr val="0080FF"/>
                </a:solidFill>
                <a:latin typeface="Calibri" pitchFamily="34" charset="0"/>
              </a:rPr>
              <a:t>Falcon/Eagle LGIT </a:t>
            </a:r>
            <a:r>
              <a:rPr lang="en-US" altLang="ko-KR" sz="4800" b="1" dirty="0">
                <a:solidFill>
                  <a:srgbClr val="808080"/>
                </a:solidFill>
                <a:latin typeface="Calibri" pitchFamily="34" charset="0"/>
                <a:sym typeface="Helvetica Neue" charset="0"/>
              </a:rPr>
              <a:t>|</a:t>
            </a:r>
            <a:r>
              <a:rPr lang="ko-KR" altLang="en-US" sz="4800" b="1" dirty="0">
                <a:solidFill>
                  <a:srgbClr val="808080"/>
                </a:solidFill>
                <a:latin typeface="Calibri" pitchFamily="34" charset="0"/>
                <a:sym typeface="Helvetica Neue" charset="0"/>
              </a:rPr>
              <a:t> </a:t>
            </a:r>
            <a:r>
              <a:rPr lang="en-US" altLang="ko-KR" sz="4800" b="1" dirty="0">
                <a:solidFill>
                  <a:srgbClr val="808080"/>
                </a:solidFill>
                <a:latin typeface="Calibri" pitchFamily="34" charset="0"/>
                <a:sym typeface="Helvetica Neue" charset="0"/>
              </a:rPr>
              <a:t>Tesseract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90E246-025E-486D-B5A8-F378458D8D45}"/>
              </a:ext>
            </a:extLst>
          </p:cNvPr>
          <p:cNvSpPr txBox="1"/>
          <p:nvPr/>
        </p:nvSpPr>
        <p:spPr>
          <a:xfrm>
            <a:off x="382688" y="1256116"/>
            <a:ext cx="302005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Hardware Details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788497-2FE0-47A4-B14A-4406652D37D0}"/>
              </a:ext>
            </a:extLst>
          </p:cNvPr>
          <p:cNvSpPr txBox="1"/>
          <p:nvPr/>
        </p:nvSpPr>
        <p:spPr>
          <a:xfrm>
            <a:off x="382688" y="1863968"/>
            <a:ext cx="10642866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Laser module (PN: Q5179-0160)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2400" dirty="0"/>
              <a:t>Net weight: 8.9kg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Dimension: 438mm</a:t>
            </a:r>
            <a:r>
              <a:rPr lang="en-US" altLang="ko-KR" sz="2400" dirty="0"/>
              <a:t> X 380mm X 145mm</a:t>
            </a:r>
            <a:endParaRPr kumimoji="0" lang="en-US" altLang="ko-K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2400" dirty="0"/>
              <a:t>Specs:</a:t>
            </a:r>
          </a:p>
          <a:p>
            <a:pPr lvl="1" algn="l"/>
            <a:r>
              <a:rPr lang="en-US" altLang="ko-KR" sz="2400" dirty="0"/>
              <a:t>	- Supply 4 channels of light output</a:t>
            </a:r>
          </a:p>
          <a:p>
            <a:pPr lvl="1" algn="l"/>
            <a:r>
              <a:rPr lang="en-US" altLang="ko-KR" sz="2400" dirty="0"/>
              <a:t>	- 532nm (green light)</a:t>
            </a:r>
          </a:p>
          <a:p>
            <a:pPr lvl="1" algn="l"/>
            <a:r>
              <a:rPr lang="en-US" altLang="ko-KR" sz="2400" dirty="0"/>
              <a:t>	- FC/APC fiber output</a:t>
            </a:r>
          </a:p>
          <a:p>
            <a:pPr lvl="1" algn="l"/>
            <a:r>
              <a:rPr lang="en-US" altLang="ko-KR" sz="2400" dirty="0"/>
              <a:t>	- AC voltage input (100-250 VAC, 50/60Hz), 50W max power</a:t>
            </a:r>
          </a:p>
          <a:p>
            <a:pPr lvl="1" algn="l"/>
            <a:r>
              <a:rPr lang="en-US" altLang="ko-KR" sz="2400" dirty="0"/>
              <a:t>	- USB port for SW control and calibration storage</a:t>
            </a:r>
          </a:p>
          <a:p>
            <a:pPr lvl="1" algn="l"/>
            <a:r>
              <a:rPr lang="en-US" altLang="ko-KR" sz="2400" dirty="0"/>
              <a:t>	- Interlock input for safety switch</a:t>
            </a:r>
          </a:p>
          <a:p>
            <a:pPr lvl="1" algn="l"/>
            <a:r>
              <a:rPr lang="en-US" altLang="ko-KR" sz="2400" dirty="0"/>
              <a:t>	- Indicator LED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2400" dirty="0"/>
              <a:t>Accessories included: power cord, USB cord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DAA17F47-CDB5-4926-ADE9-3064A578D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1676" y="1766826"/>
            <a:ext cx="7029450" cy="5400675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52D8F0EA-B3FA-4E33-9B7A-2E8C94416B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064" t="15019" r="1252"/>
          <a:stretch/>
        </p:blipFill>
        <p:spPr>
          <a:xfrm rot="5400000">
            <a:off x="10503905" y="2114737"/>
            <a:ext cx="3376188" cy="4704853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DED69B6E-6E53-44B7-814A-17C61BB92FDC}"/>
              </a:ext>
            </a:extLst>
          </p:cNvPr>
          <p:cNvSpPr/>
          <p:nvPr/>
        </p:nvSpPr>
        <p:spPr>
          <a:xfrm>
            <a:off x="15492046" y="6646985"/>
            <a:ext cx="1025768" cy="520516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04A38E-E938-4432-9E8B-1597660A40AB}"/>
              </a:ext>
            </a:extLst>
          </p:cNvPr>
          <p:cNvSpPr txBox="1"/>
          <p:nvPr/>
        </p:nvSpPr>
        <p:spPr>
          <a:xfrm>
            <a:off x="382688" y="7695842"/>
            <a:ext cx="10642866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solidFill>
                  <a:schemeClr val="accent1"/>
                </a:solidFill>
              </a:rPr>
              <a:t>Tesseract XLHD Illuminator</a:t>
            </a: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(PN: Q5179-0050)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2400" dirty="0"/>
              <a:t>Net weight: 3.6kg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Dimension: 420mm</a:t>
            </a:r>
            <a:r>
              <a:rPr lang="en-US" altLang="ko-KR" sz="2400" dirty="0"/>
              <a:t> X 185mm X 134mm</a:t>
            </a:r>
            <a:endParaRPr kumimoji="0" lang="en-US" altLang="ko-K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2400" dirty="0"/>
              <a:t>Specs:</a:t>
            </a:r>
          </a:p>
          <a:p>
            <a:pPr lvl="1" algn="l"/>
            <a:r>
              <a:rPr lang="en-US" altLang="ko-KR" sz="2400" dirty="0"/>
              <a:t>	- Optical test pattern generator for camera calibration</a:t>
            </a:r>
          </a:p>
          <a:p>
            <a:pPr lvl="1" algn="l"/>
            <a:r>
              <a:rPr lang="en-US" altLang="ko-KR" sz="2400" dirty="0"/>
              <a:t>	- FC/APC fiber output</a:t>
            </a:r>
          </a:p>
          <a:p>
            <a:pPr lvl="1" algn="l"/>
            <a:r>
              <a:rPr lang="en-US" altLang="ko-KR" sz="2400" dirty="0"/>
              <a:t>	- USB port for calibration storage</a:t>
            </a:r>
          </a:p>
          <a:p>
            <a:pPr lvl="1" algn="l"/>
            <a:r>
              <a:rPr lang="en-US" altLang="ko-KR" sz="2400" dirty="0"/>
              <a:t>	- Remove shipping cap after installed in fixture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2400" dirty="0"/>
              <a:t>Accessories included: FC/APC fiber optic patch cable, USB-C cord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DC18DD88-D2CF-44B7-BBF4-0504D1C5C47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077"/>
          <a:stretch/>
        </p:blipFill>
        <p:spPr>
          <a:xfrm>
            <a:off x="10480347" y="7997297"/>
            <a:ext cx="4064079" cy="3426579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3BEF9750-C453-4378-B429-33F38F9DAB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81137" y="7997297"/>
            <a:ext cx="90201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9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10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다리꼴 1">
            <a:extLst>
              <a:ext uri="{FF2B5EF4-FFF2-40B4-BE49-F238E27FC236}">
                <a16:creationId xmlns:a16="http://schemas.microsoft.com/office/drawing/2014/main" id="{49FFF93A-0548-44CC-BB6F-6E814E1E27C3}"/>
              </a:ext>
            </a:extLst>
          </p:cNvPr>
          <p:cNvSpPr/>
          <p:nvPr/>
        </p:nvSpPr>
        <p:spPr>
          <a:xfrm rot="5400000">
            <a:off x="4148220" y="10503091"/>
            <a:ext cx="641965" cy="600526"/>
          </a:xfrm>
          <a:prstGeom prst="trapezoid">
            <a:avLst/>
          </a:prstGeom>
          <a:solidFill>
            <a:srgbClr val="92D050"/>
          </a:solidFill>
          <a:ln w="25400" cap="flat">
            <a:solidFill>
              <a:srgbClr val="000000"/>
            </a:solidFill>
            <a:prstDash val="solid"/>
            <a:round/>
          </a:ln>
          <a:effectLst>
            <a:outerShdw blurRad="38100" dist="17960" dir="2700000" rotWithShape="0">
              <a:srgbClr val="013C73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D180DE-8D59-4AF0-8EEA-4C34FC2C1206}"/>
              </a:ext>
            </a:extLst>
          </p:cNvPr>
          <p:cNvSpPr/>
          <p:nvPr/>
        </p:nvSpPr>
        <p:spPr>
          <a:xfrm>
            <a:off x="731500" y="10318599"/>
            <a:ext cx="3079369" cy="94850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>
            <a:solidFill>
              <a:srgbClr val="000000"/>
            </a:solidFill>
            <a:prstDash val="solid"/>
            <a:round/>
          </a:ln>
          <a:effectLst>
            <a:outerShdw blurRad="38100" dist="17960" dir="2700000" rotWithShape="0">
              <a:srgbClr val="013C73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15B18B-E247-4B28-9520-97BA3A49BB32}"/>
              </a:ext>
            </a:extLst>
          </p:cNvPr>
          <p:cNvSpPr txBox="1"/>
          <p:nvPr/>
        </p:nvSpPr>
        <p:spPr>
          <a:xfrm>
            <a:off x="1721072" y="10600465"/>
            <a:ext cx="128560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Illuminator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68D8DE-D83A-4C8C-A039-505E3694511F}"/>
              </a:ext>
            </a:extLst>
          </p:cNvPr>
          <p:cNvSpPr/>
          <p:nvPr/>
        </p:nvSpPr>
        <p:spPr>
          <a:xfrm flipH="1">
            <a:off x="3810868" y="10033025"/>
            <a:ext cx="185384" cy="153408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>
            <a:solidFill>
              <a:srgbClr val="000000"/>
            </a:solidFill>
            <a:prstDash val="solid"/>
            <a:round/>
          </a:ln>
          <a:effectLst>
            <a:outerShdw blurRad="38100" dist="17960" dir="2700000" rotWithShape="0">
              <a:srgbClr val="013C73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33A61E-D9F0-450E-A935-520C50D15C84}"/>
              </a:ext>
            </a:extLst>
          </p:cNvPr>
          <p:cNvSpPr/>
          <p:nvPr/>
        </p:nvSpPr>
        <p:spPr>
          <a:xfrm flipH="1">
            <a:off x="3996252" y="10371354"/>
            <a:ext cx="185384" cy="864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>
            <a:solidFill>
              <a:srgbClr val="000000"/>
            </a:solidFill>
            <a:prstDash val="solid"/>
            <a:round/>
          </a:ln>
          <a:effectLst>
            <a:outerShdw blurRad="38100" dist="17960" dir="2700000" rotWithShape="0">
              <a:srgbClr val="013C73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91F665-6F34-44A3-A491-F00FC8348ED3}"/>
              </a:ext>
            </a:extLst>
          </p:cNvPr>
          <p:cNvSpPr/>
          <p:nvPr/>
        </p:nvSpPr>
        <p:spPr>
          <a:xfrm flipH="1">
            <a:off x="3996252" y="11235354"/>
            <a:ext cx="185384" cy="864000"/>
          </a:xfrm>
          <a:prstGeom prst="rect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round/>
          </a:ln>
          <a:effectLst>
            <a:outerShdw blurRad="38100" dist="17960" dir="2700000" rotWithShape="0">
              <a:srgbClr val="013C73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55DFCA-A7CF-4A76-8FE5-E4FC4CF349C0}"/>
              </a:ext>
            </a:extLst>
          </p:cNvPr>
          <p:cNvSpPr/>
          <p:nvPr/>
        </p:nvSpPr>
        <p:spPr>
          <a:xfrm flipH="1">
            <a:off x="4009663" y="9507354"/>
            <a:ext cx="185384" cy="864000"/>
          </a:xfrm>
          <a:prstGeom prst="rect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round/>
          </a:ln>
          <a:effectLst>
            <a:outerShdw blurRad="38100" dist="17960" dir="2700000" rotWithShape="0">
              <a:srgbClr val="013C73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1" name="사다리꼴 10">
            <a:extLst>
              <a:ext uri="{FF2B5EF4-FFF2-40B4-BE49-F238E27FC236}">
                <a16:creationId xmlns:a16="http://schemas.microsoft.com/office/drawing/2014/main" id="{E577F37C-21FD-4197-8F54-A8A2122630FE}"/>
              </a:ext>
            </a:extLst>
          </p:cNvPr>
          <p:cNvSpPr/>
          <p:nvPr/>
        </p:nvSpPr>
        <p:spPr>
          <a:xfrm rot="5400000">
            <a:off x="4267600" y="10496273"/>
            <a:ext cx="428596" cy="600526"/>
          </a:xfrm>
          <a:prstGeom prst="trapezoid">
            <a:avLst/>
          </a:prstGeom>
          <a:solidFill>
            <a:srgbClr val="FFC000"/>
          </a:solidFill>
          <a:ln w="25400" cap="flat">
            <a:solidFill>
              <a:srgbClr val="000000"/>
            </a:solidFill>
            <a:prstDash val="solid"/>
            <a:round/>
          </a:ln>
          <a:effectLst>
            <a:outerShdw blurRad="38100" dist="17960" dir="2700000" rotWithShape="0">
              <a:srgbClr val="013C73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6B98A92-ECC8-4885-A3F0-3937FFFFC795}"/>
              </a:ext>
            </a:extLst>
          </p:cNvPr>
          <p:cNvSpPr/>
          <p:nvPr/>
        </p:nvSpPr>
        <p:spPr>
          <a:xfrm>
            <a:off x="4769466" y="10551604"/>
            <a:ext cx="600527" cy="523872"/>
          </a:xfrm>
          <a:prstGeom prst="roundRect">
            <a:avLst/>
          </a:prstGeom>
          <a:solidFill>
            <a:srgbClr val="C00000"/>
          </a:solidFill>
          <a:ln w="25400" cap="flat">
            <a:solidFill>
              <a:srgbClr val="000000"/>
            </a:solidFill>
            <a:prstDash val="solid"/>
            <a:round/>
          </a:ln>
          <a:effectLst>
            <a:outerShdw blurRad="38100" dist="17960" dir="2700000" rotWithShape="0">
              <a:srgbClr val="013C73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92585D-6DC5-499D-B3B9-FE2BD596021A}"/>
              </a:ext>
            </a:extLst>
          </p:cNvPr>
          <p:cNvSpPr txBox="1"/>
          <p:nvPr/>
        </p:nvSpPr>
        <p:spPr>
          <a:xfrm>
            <a:off x="5357296" y="10608355"/>
            <a:ext cx="63158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DUT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E281E10C-7E19-45A7-92AE-368D8A24E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612591" y="5231834"/>
            <a:ext cx="4749196" cy="270076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83FD048-2B46-4A6A-9FD0-523568A7EA8E}"/>
              </a:ext>
            </a:extLst>
          </p:cNvPr>
          <p:cNvSpPr txBox="1"/>
          <p:nvPr/>
        </p:nvSpPr>
        <p:spPr>
          <a:xfrm rot="16200000">
            <a:off x="1119203" y="5734226"/>
            <a:ext cx="128560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Illuminator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93C96A-DDDE-4438-9670-CA99A582195B}"/>
              </a:ext>
            </a:extLst>
          </p:cNvPr>
          <p:cNvSpPr txBox="1"/>
          <p:nvPr/>
        </p:nvSpPr>
        <p:spPr>
          <a:xfrm>
            <a:off x="1446215" y="8917623"/>
            <a:ext cx="63158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DUT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00A3C53F-A79B-4C85-9397-53A00DCDA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1907" y="4839097"/>
            <a:ext cx="3486236" cy="174311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0C853E5-FE89-4925-98DC-36F8230B9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4679" y="4276534"/>
            <a:ext cx="1743117" cy="33760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C916427-CFDD-4BB1-A5AF-D5BDB0064AF6}"/>
              </a:ext>
            </a:extLst>
          </p:cNvPr>
          <p:cNvSpPr txBox="1"/>
          <p:nvPr/>
        </p:nvSpPr>
        <p:spPr>
          <a:xfrm>
            <a:off x="13621405" y="3641784"/>
            <a:ext cx="194764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Horizontal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A00700-AF1E-4590-8500-047AA115DF2E}"/>
              </a:ext>
            </a:extLst>
          </p:cNvPr>
          <p:cNvSpPr txBox="1"/>
          <p:nvPr/>
        </p:nvSpPr>
        <p:spPr>
          <a:xfrm>
            <a:off x="18242545" y="3641783"/>
            <a:ext cx="146995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Vertical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C4813953-913A-4AD4-AFE8-B2FD343B5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63326" y="8443082"/>
            <a:ext cx="6700085" cy="40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463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8F8F8F"/>
      </a:accent3>
      <a:accent4>
        <a:srgbClr val="707070"/>
      </a:accent4>
      <a:accent5>
        <a:srgbClr val="AAB7DA"/>
      </a:accent5>
      <a:accent6>
        <a:srgbClr val="007B2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7960" dir="2700000" rotWithShape="0">
              <a:srgbClr val="013C73">
                <a:alpha val="50000"/>
              </a:srgbClr>
            </a:outerShdw>
          </a:effectLst>
        </a:effectStyle>
        <a:effectStyle>
          <a:effectLst>
            <a:outerShdw blurRad="38100" dist="17960" dir="2700000" rotWithShape="0">
              <a:srgbClr val="013C73">
                <a:alpha val="50000"/>
              </a:srgbClr>
            </a:outerShdw>
          </a:effectLst>
        </a:effectStyle>
        <a:effectStyle>
          <a:effectLst>
            <a:outerShdw blurRad="38100" dist="17960" dir="2700000" rotWithShape="0">
              <a:srgbClr val="013C73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17960" dir="2700000" rotWithShape="0">
            <a:srgbClr val="013C73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17960" dir="2700000" rotWithShape="0">
            <a:srgbClr val="013C73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8F8F8F"/>
      </a:accent3>
      <a:accent4>
        <a:srgbClr val="707070"/>
      </a:accent4>
      <a:accent5>
        <a:srgbClr val="AAB7DA"/>
      </a:accent5>
      <a:accent6>
        <a:srgbClr val="007B2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7960" dir="2700000" rotWithShape="0">
              <a:srgbClr val="013C73">
                <a:alpha val="50000"/>
              </a:srgbClr>
            </a:outerShdw>
          </a:effectLst>
        </a:effectStyle>
        <a:effectStyle>
          <a:effectLst>
            <a:outerShdw blurRad="38100" dist="17960" dir="2700000" rotWithShape="0">
              <a:srgbClr val="013C73">
                <a:alpha val="50000"/>
              </a:srgbClr>
            </a:outerShdw>
          </a:effectLst>
        </a:effectStyle>
        <a:effectStyle>
          <a:effectLst>
            <a:outerShdw blurRad="38100" dist="17960" dir="2700000" rotWithShape="0">
              <a:srgbClr val="013C73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17960" dir="2700000" rotWithShape="0">
            <a:srgbClr val="013C73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17960" dir="2700000" rotWithShape="0">
            <a:srgbClr val="013C73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ED57D4-C49C-4973-88C9-F363711437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CEE443-96C9-4BA1-8ED7-4D6A11797B4E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aa826351-3172-4642-829e-83ba6fdcd68f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66782ED-CC6D-4C91-8F7C-10DA42E978F8}"/>
</file>

<file path=docProps/app.xml><?xml version="1.0" encoding="utf-8"?>
<Properties xmlns="http://schemas.openxmlformats.org/officeDocument/2006/extended-properties" xmlns:vt="http://schemas.openxmlformats.org/officeDocument/2006/docPropsVTypes">
  <TotalTime>2605</TotalTime>
  <Words>395</Words>
  <Application>Microsoft Office PowerPoint</Application>
  <PresentationFormat>사용자 지정</PresentationFormat>
  <Paragraphs>79</Paragraphs>
  <Slides>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Default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LG UT |  MIL Quality Dashboard</dc:title>
  <dc:creator>user</dc:creator>
  <cp:lastModifiedBy>Hyunsoo(김현수)</cp:lastModifiedBy>
  <cp:revision>146</cp:revision>
  <dcterms:modified xsi:type="dcterms:W3CDTF">2022-03-16T05:15:09Z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SetDate">
    <vt:lpwstr>2021-10-27T02:51:30Z</vt:lpwstr>
  </property>
  <property fmtid="{D5CDD505-2E9C-101B-9397-08002B2CF9AE}" pid="5" name="MSIP_Label_99b8a968-831d-4cfc-b1f9-4367a1331151_Method">
    <vt:lpwstr>Privileged</vt:lpwstr>
  </property>
  <property fmtid="{D5CDD505-2E9C-101B-9397-08002B2CF9AE}" pid="6" name="MSIP_Label_99b8a968-831d-4cfc-b1f9-4367a1331151_Name">
    <vt:lpwstr>Confidential</vt:lpwstr>
  </property>
  <property fmtid="{D5CDD505-2E9C-101B-9397-08002B2CF9AE}" pid="7" name="MSIP_Label_99b8a968-831d-4cfc-b1f9-4367a1331151_SiteId">
    <vt:lpwstr>e6c7989d-a5fe-4b7b-a335-3288406db2fd</vt:lpwstr>
  </property>
  <property fmtid="{D5CDD505-2E9C-101B-9397-08002B2CF9AE}" pid="8" name="MSIP_Label_99b8a968-831d-4cfc-b1f9-4367a1331151_ActionId">
    <vt:lpwstr>c3758c97-c093-4f2c-bae4-2e0fd5f21102</vt:lpwstr>
  </property>
  <property fmtid="{D5CDD505-2E9C-101B-9397-08002B2CF9AE}" pid="9" name="MSIP_Label_99b8a968-831d-4cfc-b1f9-4367a1331151_ContentBits">
    <vt:lpwstr>3</vt:lpwstr>
  </property>
</Properties>
</file>