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0" r:id="rId3"/>
    <p:sldId id="257" r:id="rId4"/>
    <p:sldId id="267" r:id="rId5"/>
    <p:sldId id="266" r:id="rId6"/>
    <p:sldId id="265" r:id="rId7"/>
    <p:sldId id="260" r:id="rId8"/>
    <p:sldId id="268" r:id="rId9"/>
    <p:sldId id="269" r:id="rId10"/>
    <p:sldId id="264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66"/>
    <a:srgbClr val="FFCC00"/>
    <a:srgbClr val="00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98" autoAdjust="0"/>
  </p:normalViewPr>
  <p:slideViewPr>
    <p:cSldViewPr>
      <p:cViewPr varScale="1">
        <p:scale>
          <a:sx n="63" d="100"/>
          <a:sy n="63" d="100"/>
        </p:scale>
        <p:origin x="-68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A42CAD9F-8206-4E6A-8487-ECCCA70B849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F31E470E-EE98-47A9-96F2-8FCF85F122B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1447800"/>
            <a:ext cx="7848600" cy="12954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048000"/>
            <a:ext cx="8077200" cy="635000"/>
          </a:xfrm>
        </p:spPr>
        <p:txBody>
          <a:bodyPr/>
          <a:lstStyle>
            <a:lvl1pPr marL="0" indent="0" algn="ctr">
              <a:buFontTx/>
              <a:buNone/>
              <a:defRPr sz="3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1ED646AA-AF02-44C5-9D4B-B94ED887CA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EB181F-75AA-49A6-87A4-3BC46FC9BF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85800"/>
            <a:ext cx="20193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59055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CA429-56C9-42CC-9986-3ED854A72D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017FF5-8BE7-455D-99F3-F5FAA60FEA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18FAA-B7E5-4570-B1CB-D96E5DC914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3962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905000"/>
            <a:ext cx="3962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ABA11-7222-4575-86E7-1AB1DFCD21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5CD24E-CC45-42F8-BD0B-210BBB4725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C8483-A8E3-4515-A01A-AE16114B77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55314-976F-4B40-810B-7270DF57AF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3283C-3B5F-4844-9B04-E4E81F5F3A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CF189-8D39-4A96-B7D4-1DAC1065BB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 bullet text</a:t>
            </a:r>
          </a:p>
          <a:p>
            <a:pPr lvl="2"/>
            <a:r>
              <a:rPr lang="en-US" smtClean="0"/>
              <a:t>Third level bullet text</a:t>
            </a:r>
          </a:p>
          <a:p>
            <a:pPr lvl="3"/>
            <a:r>
              <a:rPr lang="en-US" smtClean="0"/>
              <a:t> Fourth level bullet text</a:t>
            </a:r>
          </a:p>
          <a:p>
            <a:pPr lvl="4"/>
            <a:r>
              <a:rPr lang="en-US" smtClean="0"/>
              <a:t>Fifth level bullet text</a:t>
            </a:r>
          </a:p>
          <a:p>
            <a:pPr lvl="1"/>
            <a:endParaRPr lang="en-US" smtClean="0"/>
          </a:p>
          <a:p>
            <a:pPr lvl="2"/>
            <a:endParaRPr lang="en-US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5800"/>
            <a:ext cx="8077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/>
            </a:lvl1pPr>
          </a:lstStyle>
          <a:p>
            <a:endParaRPr lang="en-US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/>
            </a:lvl1pPr>
          </a:lstStyle>
          <a:p>
            <a:fld id="{8A712CD4-9881-4F7D-8338-374BC40CDC4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 sz="3200">
          <a:solidFill>
            <a:srgbClr val="284C6A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Trebuchet MS" pitchFamily="34" charset="0"/>
        <a:buChar char="−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rebuchet MS" pitchFamily="34" charset="0"/>
        <a:buChar char="−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Proxy Pattern</a:t>
            </a:r>
            <a:br>
              <a:rPr lang="en-US" dirty="0" smtClean="0"/>
            </a:br>
            <a:r>
              <a:rPr lang="en-US" dirty="0" smtClean="0"/>
              <a:t>(or subclass proxies)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Stephan </a:t>
            </a:r>
            <a:r>
              <a:rPr lang="en-US" dirty="0" err="1" smtClean="0"/>
              <a:t>Mazzucco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077200" cy="914400"/>
          </a:xfrm>
        </p:spPr>
        <p:txBody>
          <a:bodyPr/>
          <a:lstStyle/>
          <a:p>
            <a:r>
              <a:rPr lang="en-US" sz="3900" dirty="0" smtClean="0"/>
              <a:t>Sample Code Demonstration</a:t>
            </a:r>
            <a:endParaRPr lang="en-US" sz="39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002587" cy="571500"/>
          </a:xfrm>
        </p:spPr>
        <p:txBody>
          <a:bodyPr/>
          <a:lstStyle/>
          <a:p>
            <a:r>
              <a:rPr lang="en-US" dirty="0" smtClean="0"/>
              <a:t>Recent Lecture Recap</a:t>
            </a: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624763" cy="4876799"/>
          </a:xfrm>
        </p:spPr>
        <p:txBody>
          <a:bodyPr/>
          <a:lstStyle/>
          <a:p>
            <a:r>
              <a:rPr lang="en-US" dirty="0" smtClean="0"/>
              <a:t>Proxy types</a:t>
            </a:r>
          </a:p>
          <a:p>
            <a:pPr lvl="1"/>
            <a:r>
              <a:rPr lang="en-US" dirty="0" smtClean="0"/>
              <a:t>Virtual</a:t>
            </a:r>
          </a:p>
          <a:p>
            <a:pPr lvl="1"/>
            <a:r>
              <a:rPr lang="en-US" dirty="0" smtClean="0"/>
              <a:t>Remote</a:t>
            </a:r>
          </a:p>
          <a:p>
            <a:pPr lvl="1"/>
            <a:r>
              <a:rPr lang="en-US" dirty="0" smtClean="0"/>
              <a:t>Protection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“Meta-programming”</a:t>
            </a:r>
          </a:p>
          <a:p>
            <a:pPr lvl="1"/>
            <a:r>
              <a:rPr lang="en-US" dirty="0" smtClean="0"/>
              <a:t>Surely, you jest!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52957" b="36486"/>
          <a:stretch>
            <a:fillRect/>
          </a:stretch>
        </p:blipFill>
        <p:spPr bwMode="auto">
          <a:xfrm>
            <a:off x="4038600" y="1524000"/>
            <a:ext cx="2733574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002587" cy="571500"/>
          </a:xfrm>
        </p:spPr>
        <p:txBody>
          <a:bodyPr/>
          <a:lstStyle/>
          <a:p>
            <a:r>
              <a:rPr lang="en-US" dirty="0" smtClean="0"/>
              <a:t>Dynamic Proxy - Agenda</a:t>
            </a: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624763" cy="4876799"/>
          </a:xfrm>
        </p:spPr>
        <p:txBody>
          <a:bodyPr/>
          <a:lstStyle/>
          <a:p>
            <a:r>
              <a:rPr lang="en-US" dirty="0" smtClean="0"/>
              <a:t>Form</a:t>
            </a:r>
          </a:p>
          <a:p>
            <a:r>
              <a:rPr lang="en-US" dirty="0" smtClean="0"/>
              <a:t>Pattern Information</a:t>
            </a:r>
          </a:p>
          <a:p>
            <a:r>
              <a:rPr lang="en-US" dirty="0" smtClean="0"/>
              <a:t>C# specific Information </a:t>
            </a:r>
          </a:p>
          <a:p>
            <a:r>
              <a:rPr lang="en-US" dirty="0" smtClean="0"/>
              <a:t>Code Sample</a:t>
            </a:r>
          </a:p>
          <a:p>
            <a:r>
              <a:rPr lang="en-US" dirty="0" smtClean="0"/>
              <a:t>Reference(s)</a:t>
            </a:r>
          </a:p>
          <a:p>
            <a:r>
              <a:rPr lang="en-US" dirty="0" smtClean="0"/>
              <a:t>Discussion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95900" y="38100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DerivedType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7800" y="1981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BaseType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00200" y="19812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00200" y="38100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 Generator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>
            <a:off x="5867400" y="2667000"/>
            <a:ext cx="304800" cy="30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9" idx="3"/>
            <a:endCxn id="5" idx="0"/>
          </p:cNvCxnSpPr>
          <p:nvPr/>
        </p:nvCxnSpPr>
        <p:spPr>
          <a:xfrm>
            <a:off x="6019800" y="2971800"/>
            <a:ext cx="0" cy="83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3"/>
            <a:endCxn id="6" idx="1"/>
          </p:cNvCxnSpPr>
          <p:nvPr/>
        </p:nvCxnSpPr>
        <p:spPr>
          <a:xfrm>
            <a:off x="3048000" y="2324100"/>
            <a:ext cx="22098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1"/>
            <a:endCxn id="8" idx="3"/>
          </p:cNvCxnSpPr>
          <p:nvPr/>
        </p:nvCxnSpPr>
        <p:spPr>
          <a:xfrm flipH="1">
            <a:off x="3048000" y="4152900"/>
            <a:ext cx="2247900" cy="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1"/>
            <a:endCxn id="7" idx="3"/>
          </p:cNvCxnSpPr>
          <p:nvPr/>
        </p:nvCxnSpPr>
        <p:spPr>
          <a:xfrm flipH="1">
            <a:off x="3048000" y="2324100"/>
            <a:ext cx="2209800" cy="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0"/>
            <a:endCxn id="7" idx="2"/>
          </p:cNvCxnSpPr>
          <p:nvPr/>
        </p:nvCxnSpPr>
        <p:spPr>
          <a:xfrm flipV="1">
            <a:off x="2324100" y="2667000"/>
            <a:ext cx="0" cy="114300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33800" y="1981200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uses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3733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creates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3048000"/>
            <a:ext cx="2044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asks-for-base-object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3733800" y="4724400"/>
            <a:ext cx="495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dirty="0" err="1" smtClean="0"/>
              <a:t>DerivedType</a:t>
            </a:r>
            <a:r>
              <a:rPr lang="en-US" dirty="0" smtClean="0"/>
              <a:t> does not exist at compile time!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13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077200" cy="914400"/>
          </a:xfrm>
        </p:spPr>
        <p:txBody>
          <a:bodyPr/>
          <a:lstStyle/>
          <a:p>
            <a:r>
              <a:rPr lang="en-US" dirty="0" smtClean="0"/>
              <a:t>Dynamic Proxy - Overview </a:t>
            </a:r>
            <a:endParaRPr lang="en-US" dirty="0"/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772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Applicability:</a:t>
            </a:r>
          </a:p>
          <a:p>
            <a:pPr lvl="1"/>
            <a:r>
              <a:rPr lang="en-US" dirty="0" smtClean="0"/>
              <a:t>Advanced</a:t>
            </a:r>
          </a:p>
          <a:p>
            <a:pPr lvl="1"/>
            <a:r>
              <a:rPr lang="en-US" dirty="0" smtClean="0"/>
              <a:t>Specialized cross-cutting concern</a:t>
            </a:r>
          </a:p>
          <a:p>
            <a:pPr lvl="1"/>
            <a:r>
              <a:rPr lang="en-US" dirty="0" smtClean="0"/>
              <a:t>Adding additional dynamic behavior to a suite of unrelated classes at run time</a:t>
            </a:r>
          </a:p>
          <a:p>
            <a:pPr lvl="1"/>
            <a:r>
              <a:rPr lang="en-US" dirty="0" smtClean="0"/>
              <a:t>Limited dependence on other external tools</a:t>
            </a:r>
          </a:p>
          <a:p>
            <a:r>
              <a:rPr lang="en-US" dirty="0" smtClean="0"/>
              <a:t>Basic Form – comments:</a:t>
            </a:r>
          </a:p>
          <a:p>
            <a:pPr lvl="1"/>
            <a:r>
              <a:rPr lang="en-US" dirty="0" smtClean="0"/>
              <a:t>Uses polymorphism</a:t>
            </a:r>
          </a:p>
          <a:p>
            <a:pPr lvl="1"/>
            <a:r>
              <a:rPr lang="en-US" dirty="0" smtClean="0"/>
              <a:t>Adds new behaviors via interfaces</a:t>
            </a:r>
          </a:p>
          <a:p>
            <a:pPr lvl="2"/>
            <a:r>
              <a:rPr lang="en-US" dirty="0" smtClean="0"/>
              <a:t>Remember: caller never knows about the derived class.</a:t>
            </a:r>
          </a:p>
          <a:p>
            <a:r>
              <a:rPr lang="en-US" dirty="0" smtClean="0"/>
              <a:t>Other names:</a:t>
            </a:r>
          </a:p>
          <a:p>
            <a:pPr lvl="1"/>
            <a:r>
              <a:rPr lang="en-US" dirty="0" err="1" smtClean="0"/>
              <a:t>Subclassing</a:t>
            </a:r>
            <a:r>
              <a:rPr lang="en-US" dirty="0" smtClean="0"/>
              <a:t> Proxy</a:t>
            </a:r>
          </a:p>
          <a:p>
            <a:r>
              <a:rPr lang="en-US" dirty="0" smtClean="0"/>
              <a:t>Restrictions: </a:t>
            </a:r>
          </a:p>
          <a:p>
            <a:pPr lvl="1"/>
            <a:r>
              <a:rPr lang="en-US" dirty="0" smtClean="0"/>
              <a:t>virtual methods only, new interface support</a:t>
            </a:r>
          </a:p>
          <a:p>
            <a:pPr lvl="1"/>
            <a:r>
              <a:rPr lang="en-US" dirty="0" smtClean="0"/>
              <a:t>A little cumbersome to construct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800600"/>
          </a:xfrm>
        </p:spPr>
        <p:txBody>
          <a:bodyPr/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Conceptually – easy to understand</a:t>
            </a:r>
          </a:p>
          <a:p>
            <a:pPr lvl="1"/>
            <a:r>
              <a:rPr lang="en-US" dirty="0" smtClean="0"/>
              <a:t>“Meta-programming”</a:t>
            </a:r>
          </a:p>
          <a:p>
            <a:r>
              <a:rPr lang="en-US" dirty="0" smtClean="0"/>
              <a:t>Existing C# libraries or techniques</a:t>
            </a:r>
          </a:p>
          <a:p>
            <a:pPr lvl="1"/>
            <a:r>
              <a:rPr lang="en-US" dirty="0" smtClean="0"/>
              <a:t>Castle Windsor’s Dynamic Proxy</a:t>
            </a:r>
          </a:p>
          <a:p>
            <a:pPr lvl="1"/>
            <a:r>
              <a:rPr lang="en-US" dirty="0" smtClean="0"/>
              <a:t>Do-It-Yourself via:</a:t>
            </a:r>
          </a:p>
          <a:p>
            <a:pPr lvl="2"/>
            <a:r>
              <a:rPr lang="en-US" dirty="0" err="1" smtClean="0"/>
              <a:t>System.CodeDom</a:t>
            </a:r>
            <a:endParaRPr lang="en-US" dirty="0" smtClean="0"/>
          </a:p>
          <a:p>
            <a:pPr lvl="2"/>
            <a:r>
              <a:rPr lang="en-US" dirty="0" err="1" smtClean="0"/>
              <a:t>System.Reflection.Emit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Proxy - Overview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077200" cy="914400"/>
          </a:xfrm>
        </p:spPr>
        <p:txBody>
          <a:bodyPr/>
          <a:lstStyle/>
          <a:p>
            <a:r>
              <a:rPr lang="en-US" dirty="0" smtClean="0"/>
              <a:t>Class Generation in C#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Regular source code files</a:t>
            </a:r>
          </a:p>
          <a:p>
            <a:pPr lvl="1"/>
            <a:r>
              <a:rPr lang="en-US" dirty="0" smtClean="0"/>
              <a:t>Text </a:t>
            </a:r>
            <a:r>
              <a:rPr lang="en-US" dirty="0" err="1" smtClean="0"/>
              <a:t>templating</a:t>
            </a:r>
            <a:r>
              <a:rPr lang="en-US" dirty="0" smtClean="0"/>
              <a:t> (T4, custom)</a:t>
            </a:r>
          </a:p>
          <a:p>
            <a:r>
              <a:rPr lang="en-US" dirty="0" smtClean="0"/>
              <a:t>Dynamic (run-time)</a:t>
            </a:r>
          </a:p>
          <a:p>
            <a:pPr lvl="1"/>
            <a:r>
              <a:rPr lang="en-US" dirty="0" err="1" smtClean="0"/>
              <a:t>System.Reflection.Emit</a:t>
            </a:r>
            <a:r>
              <a:rPr lang="en-US" dirty="0" smtClean="0"/>
              <a:t> – generate IL</a:t>
            </a:r>
          </a:p>
          <a:p>
            <a:pPr lvl="1"/>
            <a:r>
              <a:rPr lang="en-US" dirty="0" err="1" smtClean="0"/>
              <a:t>System.CodeDom</a:t>
            </a:r>
            <a:r>
              <a:rPr lang="en-US" dirty="0" smtClean="0"/>
              <a:t> – generates and compiles source code </a:t>
            </a:r>
          </a:p>
          <a:p>
            <a:r>
              <a:rPr lang="en-US" b="1" dirty="0" smtClean="0"/>
              <a:t>Why you want to use </a:t>
            </a:r>
            <a:r>
              <a:rPr lang="en-US" b="1" dirty="0" err="1" smtClean="0"/>
              <a:t>System.CodeDom</a:t>
            </a:r>
            <a:endParaRPr lang="en-US" b="1" dirty="0" smtClean="0"/>
          </a:p>
          <a:p>
            <a:pPr lvl="1"/>
            <a:r>
              <a:rPr lang="en-US" dirty="0" smtClean="0"/>
              <a:t>Easier to debug, troubleshoot</a:t>
            </a:r>
          </a:p>
          <a:p>
            <a:pPr lvl="1"/>
            <a:r>
              <a:rPr lang="en-US" dirty="0" smtClean="0"/>
              <a:t>Easily replaceable by a static technique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Possible and real-world applications</a:t>
            </a:r>
            <a:endParaRPr lang="en-US" sz="3900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WPF assistance </a:t>
            </a:r>
          </a:p>
          <a:p>
            <a:pPr lvl="1"/>
            <a:r>
              <a:rPr lang="en-US" dirty="0" err="1" smtClean="0"/>
              <a:t>INotifyPropertyChanged</a:t>
            </a:r>
            <a:r>
              <a:rPr lang="en-US" dirty="0" smtClean="0"/>
              <a:t> – auto-implemented</a:t>
            </a:r>
          </a:p>
          <a:p>
            <a:r>
              <a:rPr lang="en-US" dirty="0" smtClean="0"/>
              <a:t>Change tracking, detection</a:t>
            </a:r>
          </a:p>
          <a:p>
            <a:r>
              <a:rPr lang="en-US" dirty="0" smtClean="0"/>
              <a:t>“Traditional” AOP aspects</a:t>
            </a:r>
          </a:p>
          <a:p>
            <a:pPr lvl="1"/>
            <a:r>
              <a:rPr lang="en-US" dirty="0" smtClean="0"/>
              <a:t>Logging, caching, exception handling</a:t>
            </a:r>
          </a:p>
          <a:p>
            <a:r>
              <a:rPr lang="en-US" dirty="0" smtClean="0"/>
              <a:t>Many potential other applications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References</a:t>
            </a:r>
            <a:endParaRPr lang="en-US" sz="3900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077200" cy="4724400"/>
          </a:xfrm>
        </p:spPr>
        <p:txBody>
          <a:bodyPr/>
          <a:lstStyle/>
          <a:p>
            <a:r>
              <a:rPr lang="en-US" sz="2800" dirty="0" smtClean="0"/>
              <a:t>Kuhn, </a:t>
            </a:r>
            <a:r>
              <a:rPr lang="en-US" sz="2800" dirty="0" err="1" smtClean="0"/>
              <a:t>Fessl</a:t>
            </a:r>
            <a:r>
              <a:rPr lang="en-US" sz="2800" dirty="0" smtClean="0"/>
              <a:t>, </a:t>
            </a:r>
            <a:r>
              <a:rPr lang="en-US" sz="2800" dirty="0" err="1" smtClean="0"/>
              <a:t>Schmied</a:t>
            </a:r>
            <a:r>
              <a:rPr lang="en-US" sz="2800" dirty="0" smtClean="0"/>
              <a:t>; “Aspect-Oriented Programming with Runtime-Generated Subclass Proxies and .NET Dynamic Methods.” 4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Journal of .NET Technologies, </a:t>
            </a:r>
            <a:r>
              <a:rPr lang="en-US" sz="2800" dirty="0" err="1" smtClean="0"/>
              <a:t>vol</a:t>
            </a:r>
            <a:r>
              <a:rPr lang="en-US" sz="2800" dirty="0" smtClean="0"/>
              <a:t> 4, no 1., 2006.</a:t>
            </a:r>
          </a:p>
          <a:p>
            <a:r>
              <a:rPr lang="en-US" sz="2800" dirty="0" smtClean="0"/>
              <a:t>Microsoft Code DOM reference, </a:t>
            </a:r>
          </a:p>
          <a:p>
            <a:pPr lvl="1"/>
            <a:r>
              <a:rPr lang="en-US" dirty="0" smtClean="0"/>
              <a:t>http://msdn.microsoft.com/en-us/library/f1dfsbhc%28v=vs.110%29.aspx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ining seminar presentation">
  <a:themeElements>
    <a:clrScheme name="Cloud skipper design 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oud skipper design templat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seminar presentation</Template>
  <TotalTime>165</TotalTime>
  <Words>277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Training seminar presentation</vt:lpstr>
      <vt:lpstr>Dynamic Proxy Pattern (or subclass proxies)</vt:lpstr>
      <vt:lpstr>Recent Lecture Recap</vt:lpstr>
      <vt:lpstr>Dynamic Proxy - Agenda</vt:lpstr>
      <vt:lpstr>Form</vt:lpstr>
      <vt:lpstr>Dynamic Proxy - Overview </vt:lpstr>
      <vt:lpstr>Dynamic Proxy - Overview </vt:lpstr>
      <vt:lpstr>Class Generation in C#</vt:lpstr>
      <vt:lpstr>Possible and real-world applications</vt:lpstr>
      <vt:lpstr>References</vt:lpstr>
      <vt:lpstr>Sample Code Demonstration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Proxy Pattern</dc:title>
  <dc:creator>Steve</dc:creator>
  <cp:lastModifiedBy>Steve Mazzucco</cp:lastModifiedBy>
  <cp:revision>32</cp:revision>
  <cp:lastPrinted>1601-01-01T00:00:00Z</cp:lastPrinted>
  <dcterms:created xsi:type="dcterms:W3CDTF">2014-04-24T03:37:27Z</dcterms:created>
  <dcterms:modified xsi:type="dcterms:W3CDTF">2014-04-24T12:55:00Z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TC062561681033</vt:lpwstr>
  </property>
</Properties>
</file>