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185B-C950-2B43-9D6E-3E33E8CE1E1E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50CF-A561-624E-A603-0A08711CD5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17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hackmd.io</a:t>
            </a:r>
            <a:r>
              <a:rPr kumimoji="1" lang="en" altLang="zh-TW" dirty="0"/>
              <a:t>/@allen108108/rkn-oVGA4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50CF-A561-624E-A603-0A08711CD5F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02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471DB-E628-3244-93C0-F992860A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B1B3F5-A32E-074C-8F2A-186FA9BCD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05BBD3-F802-2549-B644-66BA7AEB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221F6-3894-2249-A6B3-5641F40D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4694C-15F4-444F-80BB-B41D843B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5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5795C-CC0B-CC4C-B67A-AD7CA4E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F67690-3F1C-F94B-B8AB-89A38E66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0263F-81A5-F349-8B19-41FEE696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6E8B7-48B0-4B48-9E55-36F7C10D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A4EF4-9F2C-744F-8A04-00C27DC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85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181366-F983-974C-97BC-7BD7F4888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26D912-01EB-3F4E-90A8-E2A22175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65E49-9488-1645-BC1D-631D7AD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5E551C-2895-5A4E-8F39-0275E1A4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328CC-6516-4B4D-B21F-3FCCBEC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955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7E3A6-0B39-6F44-8C46-357049C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B7108-8C31-CE4D-B845-D6FCC136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A9908-A1AD-6B4E-9732-DB701A5E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3E17B-47A3-EE4D-9439-86A8ACF8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3652C-9E60-5F4E-B45B-16724687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9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37651-BEBD-FE4B-9120-E66616F6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4C9EFB-0163-E047-BB93-046E7762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C6D0C-95FC-B34A-BEC2-F7171B16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96427-4EDC-9F46-8F9A-AAC1F840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F3DC9-EDFF-6846-8422-DEBCF114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03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2AF79-3EFB-8647-B44A-06D12176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F9167B-94A0-5A44-A812-A079A6398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588EEC-D359-394D-821B-5E54D46E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51EC02-E8E2-6846-B4C6-58A8695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49DF17-36B0-CF44-AE64-DDA1CB94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7B62E-68A4-BC44-A384-3995C4C1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0ADDB-9F77-1542-952F-C050DC27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72DD76-99B2-5445-BB9D-F6DA6EA8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4C72D7-40BF-DA43-AB6B-7B20B47A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B9F892-05BC-B94D-887E-1B978549D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D86FF2-094B-6347-B7EA-6ECE5EA4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C48008-80C3-F640-989F-284A443B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1D628C-5D09-8F47-B54E-FE07E52E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A70C55-0D23-7244-B69C-F3F23291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6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75BF-C414-B442-8BF8-61623DA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2FD8D7-B782-264D-9E40-0FED5C03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AF14C9-2F42-A64F-8E15-E8EBC9F3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909B23-42A5-B14B-B3FF-645E6AA4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715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1D7982-A413-124B-B13D-8155EBCC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F2313E-27AA-234F-AF42-D10A7301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AEA81-B67A-6940-B9AE-5966BE3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63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6177F-0907-DE46-9233-FAB8B9F6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27D10-035A-9745-92F8-2B8ACBE5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99931-B5C0-A64E-A10E-CBDB5AC4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0E820A-A408-D747-8EDD-58D9EAB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FF551-DA35-A04D-A03B-751ED61E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DEFE52-DAEF-1D4B-906D-A7D4DE83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68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5B7D8-6ECB-1E47-95F0-A7E1F45F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5B7F04-0FDF-2A4A-94CA-B9821E6F1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D6444C-2FF2-6D48-9B15-F334F08D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D2837-3627-D747-BDA7-DEAE3C42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26B7E-F959-F345-9C44-132F9E8B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FFC62-E2B1-7F4E-83A5-8295C636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54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AA8E2-8DD6-1444-85ED-BFAA0C56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3C515-A6C5-B947-B5AA-BF54E415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1A8C1-D22A-9640-8F0E-DB01F6DE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9E63-6EA4-C440-8DE8-6F8962968E83}" type="datetimeFigureOut">
              <a:rPr kumimoji="1" lang="zh-TW" altLang="en-US" smtClean="0"/>
              <a:t>2021/2/18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44544-56C9-734D-AFEA-E932A42BC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17688F-8F41-8943-9A3E-C6819A80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7994-B0A5-9F4F-AE88-A6D65B3C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60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331C3-3DBF-3441-A14C-33331B3C0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深度學習簡介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D4F645-5CBC-8246-8830-D753A096D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17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333D8-C284-4540-B839-74A19F8F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卷積神經網路 </a:t>
            </a:r>
            <a:r>
              <a:rPr lang="en-US" altLang="zh-TW" b="1" dirty="0"/>
              <a:t>(</a:t>
            </a:r>
            <a:r>
              <a:rPr lang="en" altLang="zh-TW" b="1" dirty="0"/>
              <a:t>Convolutional Neural , CNN)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A08A4-E95D-BF45-8304-63658611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整個 </a:t>
            </a:r>
            <a:r>
              <a:rPr lang="en" altLang="zh-TW" sz="2400" dirty="0"/>
              <a:t>CNN </a:t>
            </a:r>
            <a:r>
              <a:rPr lang="zh-TW" altLang="en-US" sz="2400" dirty="0"/>
              <a:t>結構主要分成幾個部分 </a:t>
            </a:r>
            <a:r>
              <a:rPr lang="en-US" altLang="zh-TW" sz="2400" dirty="0"/>
              <a:t>: </a:t>
            </a:r>
            <a:r>
              <a:rPr lang="zh-TW" altLang="en-US" sz="2400" b="1" dirty="0"/>
              <a:t>卷積層 </a:t>
            </a:r>
            <a:r>
              <a:rPr lang="en-US" altLang="zh-TW" sz="2400" b="1" dirty="0"/>
              <a:t>( </a:t>
            </a:r>
            <a:r>
              <a:rPr lang="en" altLang="zh-TW" sz="2400" b="1" dirty="0"/>
              <a:t>Convolution layer )</a:t>
            </a:r>
            <a:r>
              <a:rPr lang="zh-TW" altLang="en" sz="2400" b="1" dirty="0"/>
              <a:t>、</a:t>
            </a:r>
            <a:r>
              <a:rPr lang="zh-TW" altLang="en-US" sz="2400" b="1" dirty="0"/>
              <a:t>池化層 </a:t>
            </a:r>
            <a:r>
              <a:rPr lang="en-US" altLang="zh-TW" sz="2400" b="1" dirty="0"/>
              <a:t>(</a:t>
            </a:r>
            <a:r>
              <a:rPr lang="en" altLang="zh-TW" sz="2400" b="1" dirty="0"/>
              <a:t>Pooling layer) </a:t>
            </a:r>
            <a:r>
              <a:rPr lang="zh-TW" altLang="en-US" sz="2400" b="1" dirty="0"/>
              <a:t>以及最後一個全連接層 </a:t>
            </a:r>
            <a:r>
              <a:rPr lang="en-US" altLang="zh-TW" sz="2400" b="1" dirty="0"/>
              <a:t>( </a:t>
            </a:r>
            <a:r>
              <a:rPr lang="en" altLang="zh-TW" sz="2400" b="1" dirty="0"/>
              <a:t>Fully Connected layer )</a:t>
            </a:r>
            <a:r>
              <a:rPr lang="zh-TW" altLang="en" sz="2400" dirty="0"/>
              <a:t>。</a:t>
            </a:r>
            <a:endParaRPr kumimoji="1" lang="en" altLang="zh-TW" sz="2400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E30F7-D35C-7440-AFA9-132C68B3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35" y="2597119"/>
            <a:ext cx="5149517" cy="40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3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0B981-6C8E-A942-B14D-0549451D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卷積神經網路 </a:t>
            </a:r>
            <a:r>
              <a:rPr lang="en-US" altLang="zh-TW" b="1" dirty="0"/>
              <a:t>(</a:t>
            </a:r>
            <a:r>
              <a:rPr lang="en" altLang="zh-TW" b="1" dirty="0"/>
              <a:t>Convolutional Neural , CNN)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02826-F8C6-D34F-8731-BD834D94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Convolution Layer </a:t>
            </a:r>
            <a:r>
              <a:rPr lang="zh-TW" altLang="en-US" b="1" dirty="0"/>
              <a:t>卷積層</a:t>
            </a:r>
            <a:endParaRPr lang="en-US" altLang="zh-TW" b="1" dirty="0"/>
          </a:p>
          <a:p>
            <a:pPr lvl="1"/>
            <a:r>
              <a:rPr lang="zh-TW" altLang="en-US" dirty="0"/>
              <a:t>卷積層主要是由許多不同的 </a:t>
            </a:r>
            <a:r>
              <a:rPr lang="en" altLang="zh-TW" dirty="0"/>
              <a:t>kernel </a:t>
            </a:r>
            <a:r>
              <a:rPr lang="zh-TW" altLang="en-US" dirty="0"/>
              <a:t>在輸入圖片上進行卷積運算。</a:t>
            </a:r>
            <a:endParaRPr lang="en-US" altLang="zh-TW" dirty="0"/>
          </a:p>
          <a:p>
            <a:pPr lvl="1"/>
            <a:r>
              <a:rPr lang="zh-TW" altLang="en-US" dirty="0"/>
              <a:t>卷積其實就是兩個步驟組成的運算 </a:t>
            </a:r>
            <a:r>
              <a:rPr lang="en-US" altLang="zh-TW" dirty="0"/>
              <a:t>: </a:t>
            </a:r>
            <a:r>
              <a:rPr lang="zh-TW" altLang="en-US" dirty="0"/>
              <a:t>滑動 </a:t>
            </a:r>
            <a:r>
              <a:rPr lang="en-US" altLang="zh-TW" dirty="0"/>
              <a:t>+ </a:t>
            </a:r>
            <a:r>
              <a:rPr lang="zh-TW" altLang="en-US" dirty="0"/>
              <a:t>內積，利用 </a:t>
            </a:r>
            <a:r>
              <a:rPr lang="en" altLang="zh-TW" dirty="0"/>
              <a:t>filter </a:t>
            </a:r>
            <a:r>
              <a:rPr lang="zh-TW" altLang="en-US" dirty="0"/>
              <a:t>在輸入圖片上滑動並且持續進行矩陣內積，卷積後得到的圖片我們稱之為 </a:t>
            </a:r>
            <a:r>
              <a:rPr lang="en" altLang="zh-TW" dirty="0"/>
              <a:t>feature map</a:t>
            </a:r>
            <a:r>
              <a:rPr lang="zh-TW" altLang="en" dirty="0"/>
              <a:t>。</a:t>
            </a:r>
            <a:endParaRPr lang="zh-TW" altLang="en-US" b="1" dirty="0"/>
          </a:p>
          <a:p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7C7394-46C6-FC49-BDAE-42A195D3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2" y="3658225"/>
            <a:ext cx="5587667" cy="31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6DABD-7AF2-BD45-9C93-214FBC13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Convolution Layer </a:t>
            </a:r>
            <a:r>
              <a:rPr lang="zh-TW" altLang="en-US" b="1" dirty="0"/>
              <a:t>卷積層</a:t>
            </a:r>
            <a:r>
              <a:rPr lang="en-US" altLang="zh-TW" b="1" dirty="0"/>
              <a:t>---</a:t>
            </a:r>
            <a:r>
              <a:rPr lang="zh-TW" altLang="en-US" b="1" dirty="0"/>
              <a:t>特色</a:t>
            </a:r>
            <a:endParaRPr lang="en-US" altLang="zh-TW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BC045-3FDE-F649-A5A9-1DC1A973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TW" altLang="en-US" b="1" dirty="0"/>
              <a:t>每一層卷積層的 </a:t>
            </a:r>
            <a:r>
              <a:rPr lang="en" altLang="zh-TW" b="1" dirty="0"/>
              <a:t>filter </a:t>
            </a:r>
            <a:r>
              <a:rPr lang="zh-TW" altLang="en-US" b="1" dirty="0"/>
              <a:t>不會只有一個</a:t>
            </a:r>
            <a:endParaRPr lang="en-US" altLang="zh-TW" b="1" dirty="0"/>
          </a:p>
          <a:p>
            <a:pPr>
              <a:buFont typeface="Wingdings" pitchFamily="2" charset="2"/>
              <a:buChar char="ü"/>
            </a:pPr>
            <a:r>
              <a:rPr lang="zh-TW" altLang="en-US" b="1" dirty="0"/>
              <a:t>彩色的圖片同時會有 </a:t>
            </a:r>
            <a:r>
              <a:rPr lang="en" altLang="zh-TW" b="1" dirty="0"/>
              <a:t>RGB </a:t>
            </a:r>
            <a:r>
              <a:rPr lang="zh-TW" altLang="en-US" b="1" dirty="0"/>
              <a:t>三個 </a:t>
            </a:r>
            <a:r>
              <a:rPr lang="en" altLang="zh-TW" b="1" dirty="0"/>
              <a:t>channel</a:t>
            </a:r>
          </a:p>
          <a:p>
            <a:pPr>
              <a:buFont typeface="Wingdings" pitchFamily="2" charset="2"/>
              <a:buChar char="ü"/>
            </a:pPr>
            <a:r>
              <a:rPr lang="zh-TW" altLang="en-US" b="1" dirty="0"/>
              <a:t>經過卷積層過後的 </a:t>
            </a:r>
            <a:r>
              <a:rPr lang="en" altLang="zh-TW" b="1" dirty="0"/>
              <a:t>feature map </a:t>
            </a:r>
            <a:r>
              <a:rPr lang="zh-TW" altLang="en-US" b="1" dirty="0"/>
              <a:t>會變得比原尺寸小</a:t>
            </a:r>
            <a:endParaRPr lang="en-US" altLang="zh-TW" b="1" dirty="0"/>
          </a:p>
          <a:p>
            <a:pPr>
              <a:buFont typeface="Wingdings" pitchFamily="2" charset="2"/>
              <a:buChar char="ü"/>
            </a:pPr>
            <a:r>
              <a:rPr lang="en" altLang="zh-TW" b="1" dirty="0"/>
              <a:t>filter </a:t>
            </a:r>
            <a:r>
              <a:rPr lang="zh-TW" altLang="en-US" b="1" dirty="0"/>
              <a:t>滑動的步伐 </a:t>
            </a:r>
            <a:r>
              <a:rPr lang="en-US" altLang="zh-TW" b="1" dirty="0"/>
              <a:t>(</a:t>
            </a:r>
            <a:r>
              <a:rPr lang="en" altLang="zh-TW" b="1" dirty="0"/>
              <a:t>Stride) </a:t>
            </a:r>
            <a:r>
              <a:rPr lang="zh-TW" altLang="en-US" b="1" dirty="0"/>
              <a:t>不一定必須是 </a:t>
            </a:r>
            <a:r>
              <a:rPr lang="en-US" altLang="zh-TW" b="1" dirty="0"/>
              <a:t>1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3E9310-0C6D-234C-9583-F0CE9BF7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0606"/>
            <a:ext cx="4852737" cy="28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1B970-2516-7049-8D9D-01FC2E35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卷積神經網路 </a:t>
            </a:r>
            <a:r>
              <a:rPr lang="en-US" altLang="zh-TW" b="1" dirty="0"/>
              <a:t>(</a:t>
            </a:r>
            <a:r>
              <a:rPr lang="en" altLang="zh-TW" b="1" dirty="0"/>
              <a:t>Convolutional Neural , CNN)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FFF18-4C45-4F4D-9C71-CFC0B655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" altLang="zh-TW" b="1" dirty="0"/>
              <a:t>Pooling Layer </a:t>
            </a:r>
            <a:r>
              <a:rPr lang="zh-TW" altLang="en-US" b="1" dirty="0"/>
              <a:t>池化層</a:t>
            </a:r>
            <a:endParaRPr lang="en-US" altLang="zh-TW" b="1" dirty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池化層的主要概念是，當我們在做圖片的特徵萃取的過程中，圖形的縮放應該不會影響到我們的目的，經由這樣的 </a:t>
            </a:r>
            <a:r>
              <a:rPr lang="en" altLang="zh-TW" dirty="0"/>
              <a:t>scaling </a:t>
            </a:r>
            <a:r>
              <a:rPr lang="zh-TW" altLang="en-US" dirty="0"/>
              <a:t>我們也可以再一次的減少神經網路的參數。</a:t>
            </a:r>
            <a:endParaRPr lang="zh-TW" altLang="en-US" b="1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83210F-B9D4-7F4B-A261-FA2417C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40" y="3429000"/>
            <a:ext cx="4188942" cy="2941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A1B29E-7976-2F43-8099-D4C1A73C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26" y="3711240"/>
            <a:ext cx="6028874" cy="23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B74FD-D8D0-824D-A9DE-D4D794B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Pooling Layer </a:t>
            </a:r>
            <a:r>
              <a:rPr lang="zh-TW" altLang="en-US" b="1" dirty="0"/>
              <a:t>池化層</a:t>
            </a:r>
            <a:r>
              <a:rPr lang="en-US" altLang="zh-TW" b="1" dirty="0"/>
              <a:t>---</a:t>
            </a:r>
            <a:r>
              <a:rPr lang="zh-TW" altLang="en-US" b="1" dirty="0"/>
              <a:t>特色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FCD6A-47A6-694A-9A6F-E1903D2F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藉由對輸入圖片的 </a:t>
            </a:r>
            <a:r>
              <a:rPr lang="en" altLang="zh-TW" b="1" dirty="0"/>
              <a:t>subsampling </a:t>
            </a:r>
            <a:r>
              <a:rPr lang="zh-TW" altLang="en-US" b="1" dirty="0"/>
              <a:t>來減少參數，減少計算成本</a:t>
            </a:r>
            <a:endParaRPr lang="en-US" altLang="zh-TW" b="1" dirty="0"/>
          </a:p>
          <a:p>
            <a:r>
              <a:rPr lang="zh-TW" altLang="en-US" b="1" dirty="0"/>
              <a:t>具有特徵不變性</a:t>
            </a:r>
            <a:endParaRPr lang="en-US" altLang="zh-TW" b="1" dirty="0"/>
          </a:p>
          <a:p>
            <a:r>
              <a:rPr lang="zh-TW" altLang="en-US" b="1" dirty="0"/>
              <a:t>提高 </a:t>
            </a:r>
            <a:r>
              <a:rPr lang="en" altLang="zh-TW" b="1" dirty="0"/>
              <a:t>Receptive Field (</a:t>
            </a:r>
            <a:r>
              <a:rPr lang="zh-TW" altLang="en-US" b="1" dirty="0"/>
              <a:t>中國翻譯為 </a:t>
            </a:r>
            <a:r>
              <a:rPr lang="en-US" altLang="zh-TW" b="1" dirty="0"/>
              <a:t>: </a:t>
            </a:r>
            <a:r>
              <a:rPr lang="zh-TW" altLang="en-US" b="1" dirty="0"/>
              <a:t>感受野</a:t>
            </a:r>
            <a:r>
              <a:rPr lang="en-US" altLang="zh-TW" b="1" dirty="0"/>
              <a:t>)</a:t>
            </a:r>
          </a:p>
          <a:p>
            <a:pPr lvl="1"/>
            <a:r>
              <a:rPr lang="en" altLang="zh-TW" dirty="0"/>
              <a:t>Receptive field </a:t>
            </a:r>
            <a:r>
              <a:rPr lang="zh-TW" altLang="en-US" dirty="0"/>
              <a:t>指的是我們在 </a:t>
            </a:r>
            <a:r>
              <a:rPr lang="en" altLang="zh-TW" dirty="0"/>
              <a:t>feature map </a:t>
            </a:r>
            <a:r>
              <a:rPr lang="zh-TW" altLang="en-US" dirty="0"/>
              <a:t>中的一個像素內能看到輸入圖像區域</a:t>
            </a:r>
            <a:endParaRPr lang="en-US" altLang="zh-TW" dirty="0"/>
          </a:p>
          <a:p>
            <a:pPr lvl="1"/>
            <a:r>
              <a:rPr lang="zh-TW" altLang="en-US" dirty="0"/>
              <a:t>「見微知著」，從一個點看到整個原圖蘊含的資訊。</a:t>
            </a:r>
            <a:endParaRPr lang="en-US" altLang="zh-TW" dirty="0"/>
          </a:p>
          <a:p>
            <a:pPr lvl="1"/>
            <a:r>
              <a:rPr kumimoji="1" lang="en" altLang="zh-TW" dirty="0"/>
              <a:t>https://</a:t>
            </a:r>
            <a:r>
              <a:rPr kumimoji="1" lang="en" altLang="zh-TW" dirty="0" err="1"/>
              <a:t>youtu.be</a:t>
            </a:r>
            <a:r>
              <a:rPr kumimoji="1" lang="en" altLang="zh-TW" dirty="0"/>
              <a:t>/fApFKmXcp2Y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8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89F98-A028-A043-B5FC-992699DC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卷積神經網路 </a:t>
            </a:r>
            <a:r>
              <a:rPr lang="en-US" altLang="zh-TW" b="1" dirty="0"/>
              <a:t>(</a:t>
            </a:r>
            <a:r>
              <a:rPr lang="en" altLang="zh-TW" b="1" dirty="0"/>
              <a:t>Convolutional Neural , CNN)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093D8-AAF5-9443-BFDA-C4FB3BF8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Fully Connected Layer </a:t>
            </a:r>
            <a:r>
              <a:rPr lang="zh-TW" altLang="en-US" b="1" dirty="0"/>
              <a:t>全連接層</a:t>
            </a:r>
            <a:endParaRPr lang="en-US" altLang="zh-TW" b="1" dirty="0"/>
          </a:p>
          <a:p>
            <a:pPr lvl="1"/>
            <a:r>
              <a:rPr lang="zh-TW" altLang="en-US" dirty="0"/>
              <a:t>這邊的全連接層跟我們進行手寫辨識的方式一樣，說穿了就是一個分類器，把我們經過數個卷積、池化後的結果進行分類。</a:t>
            </a:r>
            <a:endParaRPr lang="zh-TW" altLang="en-US" b="1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82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C7C06-2606-CB43-B90E-6542CFE6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CNN</a:t>
            </a:r>
            <a:r>
              <a:rPr kumimoji="1" lang="zh-TW" altLang="en-US" b="1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82FFF-E94A-E446-B3F7-277CCC7C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請開啟</a:t>
            </a:r>
            <a:r>
              <a:rPr kumimoji="1" lang="en-US" altLang="zh-TW" dirty="0"/>
              <a:t>”</a:t>
            </a:r>
            <a:r>
              <a:rPr kumimoji="1" lang="en-US" altLang="zh-TW" dirty="0" err="1"/>
              <a:t>Keras_Mnist_CNN.py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86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8664E-34F2-BF40-BF85-B9A6B01A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循環神經網路（</a:t>
            </a:r>
            <a:r>
              <a:rPr lang="en" altLang="zh-TW" b="1" dirty="0"/>
              <a:t>Recurrent Neural Network)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FD037D-237B-FA47-9C5C-27472BB6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336"/>
            <a:ext cx="6427978" cy="379471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2AEED3-7462-7D4E-8773-BF69A834C4BF}"/>
              </a:ext>
            </a:extLst>
          </p:cNvPr>
          <p:cNvSpPr txBox="1"/>
          <p:nvPr/>
        </p:nvSpPr>
        <p:spPr>
          <a:xfrm>
            <a:off x="2072842" y="5969655"/>
            <a:ext cx="352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800" dirty="0" err="1"/>
              <a:t>h</a:t>
            </a:r>
            <a:r>
              <a:rPr kumimoji="1" lang="en-US" altLang="zh-TW" sz="2800" baseline="-25000" dirty="0" err="1"/>
              <a:t>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=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f(U*</a:t>
            </a:r>
            <a:r>
              <a:rPr kumimoji="1" lang="en-US" altLang="zh-TW" sz="2800" dirty="0" err="1"/>
              <a:t>x</a:t>
            </a:r>
            <a:r>
              <a:rPr kumimoji="1" lang="en-US" altLang="zh-TW" sz="2800" baseline="-25000" dirty="0" err="1"/>
              <a:t>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+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W*h</a:t>
            </a:r>
            <a:r>
              <a:rPr kumimoji="1" lang="en-US" altLang="zh-TW" sz="2800" baseline="-25000" dirty="0"/>
              <a:t>t-1</a:t>
            </a:r>
            <a:r>
              <a:rPr kumimoji="1" lang="en-US" altLang="zh-TW" sz="2800" dirty="0"/>
              <a:t>)</a:t>
            </a:r>
            <a:endParaRPr kumimoji="1"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E3C142-C71B-A048-BC50-7BC2B5C78F3C}"/>
              </a:ext>
            </a:extLst>
          </p:cNvPr>
          <p:cNvSpPr txBox="1"/>
          <p:nvPr/>
        </p:nvSpPr>
        <p:spPr>
          <a:xfrm>
            <a:off x="7603957" y="3268971"/>
            <a:ext cx="4419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適用範圍：</a:t>
            </a:r>
            <a:endParaRPr kumimoji="1" lang="en-US" altLang="zh-TW" sz="20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sz="2000" dirty="0"/>
              <a:t>前面的狀態影響現在的狀態</a:t>
            </a:r>
            <a:endParaRPr kumimoji="1" lang="en-US" altLang="zh-TW" sz="20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sz="2000" dirty="0"/>
              <a:t>現在的狀態影響未來的狀態</a:t>
            </a:r>
            <a:endParaRPr kumimoji="1" lang="en-US" altLang="zh-TW" sz="20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sz="2000" dirty="0"/>
              <a:t>適合用在翻譯、情緒分析、氣象預測、股票交易</a:t>
            </a:r>
          </a:p>
        </p:txBody>
      </p:sp>
    </p:spTree>
    <p:extLst>
      <p:ext uri="{BB962C8B-B14F-4D97-AF65-F5344CB8AC3E}">
        <p14:creationId xmlns:p14="http://schemas.microsoft.com/office/powerpoint/2010/main" val="258862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EBCA4-30E9-754C-B7EB-9CF1545A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RNN</a:t>
            </a:r>
            <a:r>
              <a:rPr lang="zh-TW" altLang="en-US" b="1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80E0B-E7D5-4D4D-B45C-ED894352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請開啟</a:t>
            </a:r>
            <a:r>
              <a:rPr kumimoji="1" lang="en-US" altLang="zh-TW" dirty="0"/>
              <a:t>”</a:t>
            </a:r>
            <a:r>
              <a:rPr kumimoji="1" lang="en-US" altLang="zh-TW" dirty="0" err="1"/>
              <a:t>Keras_Mnist_RNN.py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4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525DE-B24C-604A-8970-FDF1328C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長短期記憶模型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dirty="0"/>
              <a:t>（</a:t>
            </a:r>
            <a:r>
              <a:rPr lang="en" altLang="zh-TW" dirty="0"/>
              <a:t>long short-term memory</a:t>
            </a:r>
            <a:r>
              <a:rPr lang="zh-TW" altLang="en" dirty="0"/>
              <a:t>，</a:t>
            </a:r>
            <a:r>
              <a:rPr lang="en" altLang="zh-TW" dirty="0"/>
              <a:t>LSTM</a:t>
            </a:r>
            <a:r>
              <a:rPr lang="zh-TW" altLang="en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984EE-4490-9843-822D-41DF5FDA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改良</a:t>
            </a:r>
            <a:r>
              <a:rPr kumimoji="1" lang="en-US" altLang="zh-TW" dirty="0"/>
              <a:t>RNN</a:t>
            </a:r>
            <a:r>
              <a:rPr kumimoji="1" lang="zh-TW" altLang="en-US" dirty="0"/>
              <a:t>的記憶效果不好的缺點。</a:t>
            </a:r>
            <a:endParaRPr kumimoji="1" lang="en-US" altLang="zh-TW" dirty="0"/>
          </a:p>
          <a:p>
            <a:r>
              <a:rPr kumimoji="1" lang="zh-TW" altLang="en-US" dirty="0"/>
              <a:t>解決梯度消失或梯度爆炸的問題。</a:t>
            </a:r>
          </a:p>
        </p:txBody>
      </p:sp>
    </p:spTree>
    <p:extLst>
      <p:ext uri="{BB962C8B-B14F-4D97-AF65-F5344CB8AC3E}">
        <p14:creationId xmlns:p14="http://schemas.microsoft.com/office/powerpoint/2010/main" val="336884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6B6C5-16D8-CF42-8B61-ACC39EFC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建置開發</a:t>
            </a:r>
            <a:r>
              <a:rPr kumimoji="1" lang="en-US" altLang="zh-TW" b="1" dirty="0" err="1"/>
              <a:t>keras</a:t>
            </a:r>
            <a:r>
              <a:rPr kumimoji="1" lang="zh-TW" altLang="en-US" b="1" dirty="0"/>
              <a:t>的虛擬環境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6694E-2D04-DB4F-AFFF-5780FF85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79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zh-TW" altLang="en-US" dirty="0"/>
              <a:t>建立虛擬</a:t>
            </a:r>
            <a:r>
              <a:rPr kumimoji="1" lang="zh-TW" altLang="en-US" dirty="0" smtClean="0"/>
              <a:t>環境 </a:t>
            </a:r>
            <a:endParaRPr kumimoji="1" lang="en-US" altLang="zh-TW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 smtClean="0">
                <a:solidFill>
                  <a:srgbClr val="FF0000"/>
                </a:solidFill>
              </a:rPr>
              <a:t>p</a:t>
            </a:r>
            <a:r>
              <a:rPr kumimoji="1" lang="en-US" altLang="zh-TW" dirty="0" smtClean="0">
                <a:solidFill>
                  <a:srgbClr val="FF0000"/>
                </a:solidFill>
              </a:rPr>
              <a:t>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檢查版本 </a:t>
            </a:r>
            <a:r>
              <a:rPr kumimoji="1" lang="en-US" altLang="zh-TW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 err="1" smtClean="0"/>
              <a:t>conda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create -n </a:t>
            </a:r>
            <a:r>
              <a:rPr kumimoji="1" lang="zh-TW" altLang="en-US" dirty="0"/>
              <a:t>虛擬環境名稱 </a:t>
            </a:r>
            <a:r>
              <a:rPr kumimoji="1" lang="en-US" altLang="zh-TW" dirty="0"/>
              <a:t>python=</a:t>
            </a:r>
            <a:r>
              <a:rPr kumimoji="1" lang="zh-TW" altLang="en-US" dirty="0"/>
              <a:t>版本 </a:t>
            </a:r>
            <a:r>
              <a:rPr kumimoji="1" lang="en-US" altLang="zh-TW" dirty="0"/>
              <a:t>anaconda 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 err="1">
                <a:solidFill>
                  <a:srgbClr val="FF0000"/>
                </a:solidFill>
              </a:rPr>
              <a:t>conda</a:t>
            </a:r>
            <a:r>
              <a:rPr kumimoji="1" lang="en-US" altLang="zh-TW" dirty="0">
                <a:solidFill>
                  <a:srgbClr val="FF0000"/>
                </a:solidFill>
              </a:rPr>
              <a:t> create -n </a:t>
            </a:r>
            <a:r>
              <a:rPr kumimoji="1" lang="en-US" altLang="zh-TW" dirty="0" err="1">
                <a:solidFill>
                  <a:srgbClr val="FF0000"/>
                </a:solidFill>
              </a:rPr>
              <a:t>keras</a:t>
            </a:r>
            <a:r>
              <a:rPr kumimoji="1" lang="en-US" altLang="zh-TW" dirty="0">
                <a:solidFill>
                  <a:srgbClr val="FF0000"/>
                </a:solidFill>
              </a:rPr>
              <a:t> python=3.7 anaconda</a:t>
            </a:r>
          </a:p>
          <a:p>
            <a:pPr>
              <a:buFont typeface="Wingdings" pitchFamily="2" charset="2"/>
              <a:buChar char="ü"/>
            </a:pPr>
            <a:r>
              <a:rPr kumimoji="1" lang="zh-TW" altLang="en-US" dirty="0"/>
              <a:t>虛擬環境切換</a:t>
            </a:r>
            <a:endParaRPr kumimoji="1" lang="en-US" altLang="zh-TW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/>
              <a:t>activate </a:t>
            </a:r>
            <a:r>
              <a:rPr kumimoji="1" lang="zh-TW" altLang="en-US" dirty="0"/>
              <a:t>虛擬環境名稱</a:t>
            </a:r>
            <a:endParaRPr kumimoji="1" lang="en-US" altLang="zh-TW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 err="1">
                <a:solidFill>
                  <a:srgbClr val="FF0000"/>
                </a:solidFill>
              </a:rPr>
              <a:t>conda</a:t>
            </a:r>
            <a:r>
              <a:rPr kumimoji="1" lang="en-US" altLang="zh-TW" dirty="0">
                <a:solidFill>
                  <a:srgbClr val="FF0000"/>
                </a:solidFill>
              </a:rPr>
              <a:t> activate </a:t>
            </a:r>
            <a:r>
              <a:rPr kumimoji="1" lang="en-US" altLang="zh-TW" dirty="0" err="1">
                <a:solidFill>
                  <a:srgbClr val="FF0000"/>
                </a:solidFill>
              </a:rPr>
              <a:t>keras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984" y="3289330"/>
            <a:ext cx="6172633" cy="33420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9" y="4543425"/>
            <a:ext cx="47910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EBCA4-30E9-754C-B7EB-9CF1545A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LSTM</a:t>
            </a:r>
            <a:r>
              <a:rPr kumimoji="1" lang="zh-TW" altLang="en-US" b="1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80E0B-E7D5-4D4D-B45C-ED894352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請開啟</a:t>
            </a:r>
            <a:r>
              <a:rPr kumimoji="1" lang="en-US" altLang="zh-TW" dirty="0"/>
              <a:t>”</a:t>
            </a:r>
            <a:r>
              <a:rPr kumimoji="1" lang="en-US" altLang="zh-TW" dirty="0" err="1"/>
              <a:t>Keras_Mnist_LSTM.py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6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70F0-8835-D241-94AA-B0C3D3A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在虛擬環境安裝</a:t>
            </a:r>
            <a:r>
              <a:rPr kumimoji="1" lang="en-US" altLang="zh-TW" b="1" dirty="0" err="1"/>
              <a:t>tensorflow</a:t>
            </a:r>
            <a:r>
              <a:rPr kumimoji="1" lang="en-US" altLang="zh-TW" b="1" dirty="0"/>
              <a:t> </a:t>
            </a:r>
            <a:r>
              <a:rPr kumimoji="1" lang="zh-TW" altLang="en-US" b="1" dirty="0"/>
              <a:t>和 </a:t>
            </a:r>
            <a:r>
              <a:rPr kumimoji="1" lang="en-US" altLang="zh-TW" b="1" dirty="0" err="1"/>
              <a:t>keras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FE70AE3-700A-CD4C-B952-AF3410E6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431"/>
            <a:ext cx="10515600" cy="965200"/>
          </a:xfr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8E730DE7-AB67-9E4A-AE82-FF1798D70E32}"/>
              </a:ext>
            </a:extLst>
          </p:cNvPr>
          <p:cNvSpPr/>
          <p:nvPr/>
        </p:nvSpPr>
        <p:spPr>
          <a:xfrm>
            <a:off x="826168" y="1882399"/>
            <a:ext cx="930442" cy="34344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5D8411-4306-AD4D-A344-BF5008DF3C00}"/>
              </a:ext>
            </a:extLst>
          </p:cNvPr>
          <p:cNvSpPr txBox="1"/>
          <p:nvPr/>
        </p:nvSpPr>
        <p:spPr>
          <a:xfrm>
            <a:off x="9180769" y="3063374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</a:t>
            </a:r>
            <a:r>
              <a:rPr kumimoji="1" lang="en-US" altLang="zh-TW" dirty="0" err="1"/>
              <a:t>keras</a:t>
            </a:r>
            <a:r>
              <a:rPr kumimoji="1" lang="zh-TW" altLang="en-US" dirty="0"/>
              <a:t>安裝過程相同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3746804"/>
            <a:ext cx="7439025" cy="1400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3119647"/>
            <a:ext cx="215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pip install tensorflow</a:t>
            </a:r>
          </a:p>
        </p:txBody>
      </p:sp>
      <p:sp>
        <p:nvSpPr>
          <p:cNvPr id="8" name="矩形 7"/>
          <p:cNvSpPr/>
          <p:nvPr/>
        </p:nvSpPr>
        <p:spPr>
          <a:xfrm>
            <a:off x="826168" y="5220138"/>
            <a:ext cx="162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pip install keras</a:t>
            </a:r>
          </a:p>
        </p:txBody>
      </p:sp>
    </p:spTree>
    <p:extLst>
      <p:ext uri="{BB962C8B-B14F-4D97-AF65-F5344CB8AC3E}">
        <p14:creationId xmlns:p14="http://schemas.microsoft.com/office/powerpoint/2010/main" val="10502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4CB93-F363-724C-BA94-733803CD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多層感知器</a:t>
            </a:r>
            <a:r>
              <a:rPr kumimoji="1" lang="en-US" altLang="zh-TW" b="1" dirty="0"/>
              <a:t>(MLP)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23433E-5D8B-8041-877D-5364DF9D4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91" y="2194270"/>
            <a:ext cx="4635500" cy="26797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6869CF-DBBE-0642-8D13-952FDD00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770"/>
            <a:ext cx="5588000" cy="27432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8BC729-BD47-2E41-A165-B6F370C8816D}"/>
              </a:ext>
            </a:extLst>
          </p:cNvPr>
          <p:cNvSpPr txBox="1"/>
          <p:nvPr/>
        </p:nvSpPr>
        <p:spPr>
          <a:xfrm>
            <a:off x="253666" y="1679859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dirty="0"/>
              <a:t>感知器</a:t>
            </a:r>
            <a:r>
              <a:rPr kumimoji="1" lang="en-US" altLang="zh-TW" dirty="0"/>
              <a:t>(Perceptron)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40EC30-F1F8-A84F-B9D5-BECD0D3E44FB}"/>
              </a:ext>
            </a:extLst>
          </p:cNvPr>
          <p:cNvSpPr txBox="1"/>
          <p:nvPr/>
        </p:nvSpPr>
        <p:spPr>
          <a:xfrm>
            <a:off x="5110413" y="1679840"/>
            <a:ext cx="381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dirty="0"/>
              <a:t>多層感知器</a:t>
            </a:r>
            <a:r>
              <a:rPr kumimoji="1" lang="en-US" altLang="zh-TW" dirty="0"/>
              <a:t>(Multilayer Perceptron)</a:t>
            </a:r>
            <a:endParaRPr kumimoji="1" lang="zh-TW" altLang="en-US" dirty="0"/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40E18D87-7594-764C-8E47-DCF449811C60}"/>
              </a:ext>
            </a:extLst>
          </p:cNvPr>
          <p:cNvSpPr/>
          <p:nvPr/>
        </p:nvSpPr>
        <p:spPr>
          <a:xfrm>
            <a:off x="8403468" y="2049172"/>
            <a:ext cx="1046748" cy="2486733"/>
          </a:xfrm>
          <a:prstGeom prst="frame">
            <a:avLst>
              <a:gd name="adj1" fmla="val 56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655863-1CE7-3741-8681-1C269835E11A}"/>
              </a:ext>
            </a:extLst>
          </p:cNvPr>
          <p:cNvSpPr txBox="1"/>
          <p:nvPr/>
        </p:nvSpPr>
        <p:spPr>
          <a:xfrm>
            <a:off x="8890000" y="4832789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隱藏層提高學習的準確率</a:t>
            </a:r>
          </a:p>
        </p:txBody>
      </p:sp>
    </p:spTree>
    <p:extLst>
      <p:ext uri="{BB962C8B-B14F-4D97-AF65-F5344CB8AC3E}">
        <p14:creationId xmlns:p14="http://schemas.microsoft.com/office/powerpoint/2010/main" val="28941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A8240-FE9E-6D47-98A8-0F33E5E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多層感知器</a:t>
            </a:r>
            <a:r>
              <a:rPr kumimoji="1" lang="en-US" altLang="zh-TW" b="1" dirty="0"/>
              <a:t>(MLP)---</a:t>
            </a:r>
            <a:r>
              <a:rPr kumimoji="1" lang="zh-TW" altLang="en-US" b="1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18A76E-83B0-A245-944B-20B22513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77" y="2254250"/>
            <a:ext cx="6781800" cy="23495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7DE20A-A4D7-594F-8198-264F2F94B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80" y="1557421"/>
            <a:ext cx="4568420" cy="37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FED94-2682-1649-94CB-3EF3E710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多層感知器</a:t>
            </a:r>
            <a:r>
              <a:rPr kumimoji="1" lang="en-US" altLang="zh-TW" b="1" dirty="0"/>
              <a:t>(MLP)---</a:t>
            </a:r>
            <a:r>
              <a:rPr kumimoji="1" lang="zh-TW" altLang="en-US" b="1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38A6F8-E47E-6644-ACB8-0257ABE2B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474" y="1564106"/>
            <a:ext cx="5994400" cy="25019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7C311E-0CD3-8A45-930D-C65C08B7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74" y="4066006"/>
            <a:ext cx="6299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60107-4ADC-6A4A-AE83-3912ADE9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MLP</a:t>
            </a:r>
            <a:r>
              <a:rPr kumimoji="1" lang="zh-TW" altLang="en-US" b="1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1D5A5-21F9-E945-BB61-DACEA826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請開啟</a:t>
            </a:r>
            <a:r>
              <a:rPr kumimoji="1" lang="en-US" altLang="zh-TW" dirty="0"/>
              <a:t> ” ﻿</a:t>
            </a:r>
            <a:r>
              <a:rPr kumimoji="1" lang="en-US" altLang="zh-TW" dirty="0" err="1"/>
              <a:t>Keras_Mnist_First_MLP.py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7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DE651-339F-4D47-9E87-F5EAC4C3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名詞解釋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BBACA-AFB3-D548-9CDE-0267A84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zh-TW" altLang="en-US" dirty="0"/>
              <a:t>損失函數</a:t>
            </a:r>
            <a:r>
              <a:rPr kumimoji="1" lang="en-US" altLang="zh-TW" dirty="0"/>
              <a:t>(Loss function)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TW" altLang="en-US" dirty="0"/>
              <a:t>真實值與預測值的差異。</a:t>
            </a:r>
            <a:endParaRPr kumimoji="1" lang="en-US" altLang="zh-TW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/>
              <a:t>ex: MSE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crossentropy</a:t>
            </a:r>
            <a:endParaRPr kumimoji="1" lang="en-US" altLang="zh-TW" dirty="0"/>
          </a:p>
          <a:p>
            <a:pPr>
              <a:buFont typeface="Wingdings" pitchFamily="2" charset="2"/>
              <a:buChar char="ü"/>
            </a:pPr>
            <a:r>
              <a:rPr kumimoji="1" lang="zh-TW" altLang="en-US" dirty="0"/>
              <a:t>激勵函數</a:t>
            </a:r>
            <a:endParaRPr kumimoji="1"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激勵函數，主要是利用非線性方程式，解決非線性問題。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ex: </a:t>
            </a:r>
            <a:r>
              <a:rPr lang="en-US" altLang="zh-TW" dirty="0" err="1"/>
              <a:t>relu</a:t>
            </a:r>
            <a:r>
              <a:rPr lang="zh-TW" altLang="en-US" dirty="0"/>
              <a:t>、</a:t>
            </a:r>
            <a:r>
              <a:rPr lang="en-US" altLang="zh-TW" dirty="0"/>
              <a:t>sigmoid</a:t>
            </a:r>
            <a:endParaRPr kumimoji="1" lang="en-US" altLang="zh-TW" dirty="0"/>
          </a:p>
          <a:p>
            <a:pPr>
              <a:buFont typeface="Wingdings" pitchFamily="2" charset="2"/>
              <a:buChar char="ü"/>
            </a:pPr>
            <a:r>
              <a:rPr kumimoji="1" lang="en-US" altLang="zh-TW" dirty="0"/>
              <a:t>One hot encoding(</a:t>
            </a:r>
            <a:r>
              <a:rPr kumimoji="1" lang="zh-TW" altLang="en-US" dirty="0"/>
              <a:t>獨熱編碼</a:t>
            </a:r>
            <a:r>
              <a:rPr kumimoji="1"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01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41818-E300-5B45-B745-03A8B52E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名詞解釋</a:t>
            </a:r>
            <a:r>
              <a:rPr kumimoji="1" lang="en-US" altLang="zh-TW" b="1" dirty="0"/>
              <a:t>---batch size / iteration / epoch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15C80-96F1-8648-9D76-E70DD0B0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batch size: 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批量大小將決定我們一次訓練的樣本數目。</a:t>
            </a:r>
            <a:endParaRPr lang="en-US" altLang="zh-TW" dirty="0"/>
          </a:p>
          <a:p>
            <a:r>
              <a:rPr lang="en" altLang="zh-TW" dirty="0"/>
              <a:t>iteration: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" altLang="zh-TW" dirty="0"/>
              <a:t>iteration</a:t>
            </a:r>
            <a:r>
              <a:rPr lang="zh-TW" altLang="en-US" dirty="0"/>
              <a:t>等於使用</a:t>
            </a:r>
            <a:r>
              <a:rPr lang="en" altLang="zh-TW" dirty="0" err="1"/>
              <a:t>batchsize</a:t>
            </a:r>
            <a:r>
              <a:rPr lang="zh-TW" altLang="en-US" dirty="0"/>
              <a:t>個樣本訓練一次；等於使用</a:t>
            </a:r>
            <a:r>
              <a:rPr lang="en" altLang="zh-TW" dirty="0" err="1"/>
              <a:t>batchsize</a:t>
            </a:r>
            <a:r>
              <a:rPr lang="zh-TW" altLang="en-US" dirty="0"/>
              <a:t>個樣本訓練一次；</a:t>
            </a:r>
            <a:endParaRPr lang="en-US" altLang="zh-TW" dirty="0"/>
          </a:p>
          <a:p>
            <a:r>
              <a:rPr lang="en" altLang="zh-TW" dirty="0"/>
              <a:t>epoch</a:t>
            </a:r>
            <a:r>
              <a:rPr lang="zh-TW" altLang="en" dirty="0"/>
              <a:t>：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en" altLang="zh-TW" dirty="0"/>
              <a:t>1</a:t>
            </a:r>
            <a:r>
              <a:rPr lang="zh-TW" altLang="en-US" dirty="0"/>
              <a:t>個</a:t>
            </a:r>
            <a:r>
              <a:rPr lang="en" altLang="zh-TW" dirty="0"/>
              <a:t>epoch</a:t>
            </a:r>
            <a:r>
              <a:rPr lang="zh-TW" altLang="en-US" dirty="0"/>
              <a:t>等於使用訓練集中的全部樣本訓練一次；</a:t>
            </a:r>
            <a:endParaRPr lang="en" altLang="zh-TW" dirty="0"/>
          </a:p>
          <a:p>
            <a:r>
              <a:rPr lang="en" altLang="zh-TW" dirty="0" err="1"/>
              <a:t>Batch_Size</a:t>
            </a:r>
            <a:r>
              <a:rPr lang="zh-TW" altLang="en-US" dirty="0"/>
              <a:t>的正確選擇是為了在記憶體效率和記憶體容量之間尋找最佳平衡。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69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663</Words>
  <Application>Microsoft Office PowerPoint</Application>
  <PresentationFormat>寬螢幕</PresentationFormat>
  <Paragraphs>82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Wingdings</vt:lpstr>
      <vt:lpstr>Office 佈景主題</vt:lpstr>
      <vt:lpstr>深度學習簡介</vt:lpstr>
      <vt:lpstr>建置開發keras的虛擬環境</vt:lpstr>
      <vt:lpstr>在虛擬環境安裝tensorflow 和 keras</vt:lpstr>
      <vt:lpstr>多層感知器(MLP)</vt:lpstr>
      <vt:lpstr>多層感知器(MLP)---範例</vt:lpstr>
      <vt:lpstr>多層感知器(MLP)---範例</vt:lpstr>
      <vt:lpstr>MLP程式碼</vt:lpstr>
      <vt:lpstr>名詞解釋</vt:lpstr>
      <vt:lpstr>名詞解釋---batch size / iteration / epoch</vt:lpstr>
      <vt:lpstr>卷積神經網路 (Convolutional Neural , CNN)</vt:lpstr>
      <vt:lpstr>卷積神經網路 (Convolutional Neural , CNN)</vt:lpstr>
      <vt:lpstr>Convolution Layer 卷積層---特色</vt:lpstr>
      <vt:lpstr>卷積神經網路 (Convolutional Neural , CNN)</vt:lpstr>
      <vt:lpstr>Pooling Layer 池化層---特色</vt:lpstr>
      <vt:lpstr>卷積神經網路 (Convolutional Neural , CNN)</vt:lpstr>
      <vt:lpstr>CNN程式碼</vt:lpstr>
      <vt:lpstr>循環神經網路（Recurrent Neural Network)</vt:lpstr>
      <vt:lpstr>RNN程式碼</vt:lpstr>
      <vt:lpstr>長短期記憶模型 （long short-term memory，LSTM）</vt:lpstr>
      <vt:lpstr>LSTM程式碼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30</cp:revision>
  <dcterms:created xsi:type="dcterms:W3CDTF">2021-01-19T06:09:14Z</dcterms:created>
  <dcterms:modified xsi:type="dcterms:W3CDTF">2021-02-18T06:18:28Z</dcterms:modified>
</cp:coreProperties>
</file>