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1" r:id="rId5"/>
    <p:sldId id="262" r:id="rId6"/>
    <p:sldId id="263" r:id="rId7"/>
    <p:sldId id="258" r:id="rId8"/>
    <p:sldId id="266" r:id="rId9"/>
    <p:sldId id="267" r:id="rId10"/>
    <p:sldId id="268" r:id="rId11"/>
    <p:sldId id="265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17BA1"/>
    <a:srgbClr val="6BA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101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DF1355-F431-460E-B2D1-2992AAADC54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49C661-0B9B-4420-B2D2-C06474253297}">
      <dgm:prSet phldrT="[Text]" custT="1"/>
      <dgm:spPr/>
      <dgm:t>
        <a:bodyPr/>
        <a:lstStyle/>
        <a:p>
          <a:pPr algn="ctr"/>
          <a:r>
            <a:rPr lang="en-US" sz="1800" dirty="0"/>
            <a:t>Identify financial protection gap for Singapore residents and  How to address the Gap</a:t>
          </a:r>
        </a:p>
      </dgm:t>
    </dgm:pt>
    <dgm:pt modelId="{C254AF0B-5BC7-4005-9FF6-759CF6D155E6}" type="parTrans" cxnId="{F8DF78FA-D326-43A1-948C-FB9626E6F93D}">
      <dgm:prSet/>
      <dgm:spPr/>
      <dgm:t>
        <a:bodyPr/>
        <a:lstStyle/>
        <a:p>
          <a:endParaRPr lang="en-US"/>
        </a:p>
      </dgm:t>
    </dgm:pt>
    <dgm:pt modelId="{ECC47303-3BA9-4D81-9F42-260E680A7EFA}" type="sibTrans" cxnId="{F8DF78FA-D326-43A1-948C-FB9626E6F93D}">
      <dgm:prSet/>
      <dgm:spPr/>
      <dgm:t>
        <a:bodyPr/>
        <a:lstStyle/>
        <a:p>
          <a:r>
            <a:rPr lang="en-US" b="1" dirty="0"/>
            <a:t>Query</a:t>
          </a:r>
        </a:p>
      </dgm:t>
    </dgm:pt>
    <dgm:pt modelId="{6604E37A-00E1-442E-8B3D-3E1E2C0D6554}">
      <dgm:prSet phldrT="[Text]" custT="1"/>
      <dgm:spPr/>
      <dgm:t>
        <a:bodyPr/>
        <a:lstStyle/>
        <a:p>
          <a:r>
            <a:rPr lang="en-US" sz="1100" b="1" dirty="0"/>
            <a:t>Are you underinsured?</a:t>
          </a:r>
        </a:p>
        <a:p>
          <a:r>
            <a:rPr lang="en-US" sz="1100" b="1" dirty="0"/>
            <a:t>What’s your insurance need?</a:t>
          </a:r>
        </a:p>
        <a:p>
          <a:r>
            <a:rPr lang="en-US" sz="1100" b="1" dirty="0"/>
            <a:t>Can your insurance coverage keep up with the rising cost?</a:t>
          </a:r>
        </a:p>
        <a:p>
          <a:r>
            <a:rPr lang="en-US" sz="1100" b="1" dirty="0"/>
            <a:t>Are you properly covered pre and post retirement?</a:t>
          </a:r>
        </a:p>
      </dgm:t>
    </dgm:pt>
    <dgm:pt modelId="{8C0026B6-6B38-4FDF-B305-290F677AAD57}" type="parTrans" cxnId="{1CB7B088-4870-461D-ABDA-FCCADB560A0F}">
      <dgm:prSet/>
      <dgm:spPr/>
      <dgm:t>
        <a:bodyPr/>
        <a:lstStyle/>
        <a:p>
          <a:endParaRPr lang="en-US"/>
        </a:p>
      </dgm:t>
    </dgm:pt>
    <dgm:pt modelId="{AD55CCF2-79E3-4260-8CA2-5193A7D3848B}" type="sibTrans" cxnId="{1CB7B088-4870-461D-ABDA-FCCADB560A0F}">
      <dgm:prSet/>
      <dgm:spPr/>
      <dgm:t>
        <a:bodyPr/>
        <a:lstStyle/>
        <a:p>
          <a:r>
            <a:rPr lang="en-US" b="1" dirty="0"/>
            <a:t>Focus</a:t>
          </a:r>
        </a:p>
      </dgm:t>
    </dgm:pt>
    <dgm:pt modelId="{8319C3CA-9B36-43AD-92F7-5300D60533DD}">
      <dgm:prSet phldrT="[Text]" custT="1"/>
      <dgm:spPr/>
      <dgm:t>
        <a:bodyPr/>
        <a:lstStyle/>
        <a:p>
          <a:r>
            <a:rPr lang="en-US" sz="1800" dirty="0"/>
            <a:t>Critical Illness protection gap, Family Expense and life expectancy</a:t>
          </a:r>
        </a:p>
      </dgm:t>
    </dgm:pt>
    <dgm:pt modelId="{EDB57955-E4A3-4BF2-9E9E-878AE35D57FC}" type="parTrans" cxnId="{B592957D-BE34-41A9-99E6-4B832DBA6677}">
      <dgm:prSet/>
      <dgm:spPr/>
      <dgm:t>
        <a:bodyPr/>
        <a:lstStyle/>
        <a:p>
          <a:endParaRPr lang="en-US"/>
        </a:p>
      </dgm:t>
    </dgm:pt>
    <dgm:pt modelId="{EABF2CF8-6170-48C3-805A-FB80A655E534}" type="sibTrans" cxnId="{B592957D-BE34-41A9-99E6-4B832DBA6677}">
      <dgm:prSet/>
      <dgm:spPr/>
      <dgm:t>
        <a:bodyPr/>
        <a:lstStyle/>
        <a:p>
          <a:endParaRPr lang="en-US"/>
        </a:p>
      </dgm:t>
    </dgm:pt>
    <dgm:pt modelId="{2231EA59-A120-4956-93F7-79D16543F23C}" type="pres">
      <dgm:prSet presAssocID="{95DF1355-F431-460E-B2D1-2992AAADC54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834613-A263-4027-B833-694D5E9A7215}" type="pres">
      <dgm:prSet presAssocID="{95DF1355-F431-460E-B2D1-2992AAADC54A}" presName="dummyMaxCanvas" presStyleCnt="0">
        <dgm:presLayoutVars/>
      </dgm:prSet>
      <dgm:spPr/>
    </dgm:pt>
    <dgm:pt modelId="{19F5B415-FDEB-4F53-9A94-8E603E8F3393}" type="pres">
      <dgm:prSet presAssocID="{95DF1355-F431-460E-B2D1-2992AAADC54A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6AE57C-6EBF-44B1-BBB0-7AC8E8647980}" type="pres">
      <dgm:prSet presAssocID="{95DF1355-F431-460E-B2D1-2992AAADC54A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2162A2-D382-4CDB-A30F-CD8B43B3D7EB}" type="pres">
      <dgm:prSet presAssocID="{95DF1355-F431-460E-B2D1-2992AAADC54A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F69EA1-3C5A-447F-9889-D16A6FAB297B}" type="pres">
      <dgm:prSet presAssocID="{95DF1355-F431-460E-B2D1-2992AAADC54A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841EDE-A6FC-4942-BEB1-4753FFDB07C3}" type="pres">
      <dgm:prSet presAssocID="{95DF1355-F431-460E-B2D1-2992AAADC54A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DE8415-EF35-4082-B08D-6534B98F3E9D}" type="pres">
      <dgm:prSet presAssocID="{95DF1355-F431-460E-B2D1-2992AAADC54A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26688F-77B7-4820-A659-E44653C52664}" type="pres">
      <dgm:prSet presAssocID="{95DF1355-F431-460E-B2D1-2992AAADC54A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501320-F790-4F28-9E7F-D1587A3AA5E0}" type="pres">
      <dgm:prSet presAssocID="{95DF1355-F431-460E-B2D1-2992AAADC54A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25A54B-29F4-43E4-920B-DA98E341775C}" type="presOf" srcId="{6D49C661-0B9B-4420-B2D2-C06474253297}" destId="{19F5B415-FDEB-4F53-9A94-8E603E8F3393}" srcOrd="0" destOrd="0" presId="urn:microsoft.com/office/officeart/2005/8/layout/vProcess5"/>
    <dgm:cxn modelId="{32736DFE-E422-42BA-83EE-85BC5A38FA5B}" type="presOf" srcId="{ECC47303-3BA9-4D81-9F42-260E680A7EFA}" destId="{CDF69EA1-3C5A-447F-9889-D16A6FAB297B}" srcOrd="0" destOrd="0" presId="urn:microsoft.com/office/officeart/2005/8/layout/vProcess5"/>
    <dgm:cxn modelId="{0BA663EF-A7D5-4403-B3FA-B742A924A5EA}" type="presOf" srcId="{8319C3CA-9B36-43AD-92F7-5300D60533DD}" destId="{67501320-F790-4F28-9E7F-D1587A3AA5E0}" srcOrd="1" destOrd="0" presId="urn:microsoft.com/office/officeart/2005/8/layout/vProcess5"/>
    <dgm:cxn modelId="{A36CE1E2-7DA2-4B50-9C0E-173F90C7596E}" type="presOf" srcId="{6D49C661-0B9B-4420-B2D2-C06474253297}" destId="{C9DE8415-EF35-4082-B08D-6534B98F3E9D}" srcOrd="1" destOrd="0" presId="urn:microsoft.com/office/officeart/2005/8/layout/vProcess5"/>
    <dgm:cxn modelId="{567C9555-953B-448F-9964-9B4FCB0A0048}" type="presOf" srcId="{8319C3CA-9B36-43AD-92F7-5300D60533DD}" destId="{AA2162A2-D382-4CDB-A30F-CD8B43B3D7EB}" srcOrd="0" destOrd="0" presId="urn:microsoft.com/office/officeart/2005/8/layout/vProcess5"/>
    <dgm:cxn modelId="{4143505E-6C9A-46D9-8A69-D8AC704C1A81}" type="presOf" srcId="{95DF1355-F431-460E-B2D1-2992AAADC54A}" destId="{2231EA59-A120-4956-93F7-79D16543F23C}" srcOrd="0" destOrd="0" presId="urn:microsoft.com/office/officeart/2005/8/layout/vProcess5"/>
    <dgm:cxn modelId="{A5516870-A5CC-4899-AB62-87A672053A11}" type="presOf" srcId="{AD55CCF2-79E3-4260-8CA2-5193A7D3848B}" destId="{72841EDE-A6FC-4942-BEB1-4753FFDB07C3}" srcOrd="0" destOrd="0" presId="urn:microsoft.com/office/officeart/2005/8/layout/vProcess5"/>
    <dgm:cxn modelId="{032EF565-6DED-4643-8F99-E7E52638568A}" type="presOf" srcId="{6604E37A-00E1-442E-8B3D-3E1E2C0D6554}" destId="{616AE57C-6EBF-44B1-BBB0-7AC8E8647980}" srcOrd="0" destOrd="0" presId="urn:microsoft.com/office/officeart/2005/8/layout/vProcess5"/>
    <dgm:cxn modelId="{1CB7B088-4870-461D-ABDA-FCCADB560A0F}" srcId="{95DF1355-F431-460E-B2D1-2992AAADC54A}" destId="{6604E37A-00E1-442E-8B3D-3E1E2C0D6554}" srcOrd="1" destOrd="0" parTransId="{8C0026B6-6B38-4FDF-B305-290F677AAD57}" sibTransId="{AD55CCF2-79E3-4260-8CA2-5193A7D3848B}"/>
    <dgm:cxn modelId="{F8DF78FA-D326-43A1-948C-FB9626E6F93D}" srcId="{95DF1355-F431-460E-B2D1-2992AAADC54A}" destId="{6D49C661-0B9B-4420-B2D2-C06474253297}" srcOrd="0" destOrd="0" parTransId="{C254AF0B-5BC7-4005-9FF6-759CF6D155E6}" sibTransId="{ECC47303-3BA9-4D81-9F42-260E680A7EFA}"/>
    <dgm:cxn modelId="{CC82CCB4-8879-4926-A304-43BF9A8E4C29}" type="presOf" srcId="{6604E37A-00E1-442E-8B3D-3E1E2C0D6554}" destId="{3826688F-77B7-4820-A659-E44653C52664}" srcOrd="1" destOrd="0" presId="urn:microsoft.com/office/officeart/2005/8/layout/vProcess5"/>
    <dgm:cxn modelId="{B592957D-BE34-41A9-99E6-4B832DBA6677}" srcId="{95DF1355-F431-460E-B2D1-2992AAADC54A}" destId="{8319C3CA-9B36-43AD-92F7-5300D60533DD}" srcOrd="2" destOrd="0" parTransId="{EDB57955-E4A3-4BF2-9E9E-878AE35D57FC}" sibTransId="{EABF2CF8-6170-48C3-805A-FB80A655E534}"/>
    <dgm:cxn modelId="{C330DF09-1E44-4C5E-B5F3-E2C69357D701}" type="presParOf" srcId="{2231EA59-A120-4956-93F7-79D16543F23C}" destId="{48834613-A263-4027-B833-694D5E9A7215}" srcOrd="0" destOrd="0" presId="urn:microsoft.com/office/officeart/2005/8/layout/vProcess5"/>
    <dgm:cxn modelId="{9912957A-1EC8-4567-80C2-B6311FD3D501}" type="presParOf" srcId="{2231EA59-A120-4956-93F7-79D16543F23C}" destId="{19F5B415-FDEB-4F53-9A94-8E603E8F3393}" srcOrd="1" destOrd="0" presId="urn:microsoft.com/office/officeart/2005/8/layout/vProcess5"/>
    <dgm:cxn modelId="{4734CA61-0FB5-4539-A9DA-47EB9754977B}" type="presParOf" srcId="{2231EA59-A120-4956-93F7-79D16543F23C}" destId="{616AE57C-6EBF-44B1-BBB0-7AC8E8647980}" srcOrd="2" destOrd="0" presId="urn:microsoft.com/office/officeart/2005/8/layout/vProcess5"/>
    <dgm:cxn modelId="{A5F59A36-3C8C-412F-A55E-9ACAB1F9188B}" type="presParOf" srcId="{2231EA59-A120-4956-93F7-79D16543F23C}" destId="{AA2162A2-D382-4CDB-A30F-CD8B43B3D7EB}" srcOrd="3" destOrd="0" presId="urn:microsoft.com/office/officeart/2005/8/layout/vProcess5"/>
    <dgm:cxn modelId="{2D5EB83B-B7B1-42F7-9A33-43B03A7C2C67}" type="presParOf" srcId="{2231EA59-A120-4956-93F7-79D16543F23C}" destId="{CDF69EA1-3C5A-447F-9889-D16A6FAB297B}" srcOrd="4" destOrd="0" presId="urn:microsoft.com/office/officeart/2005/8/layout/vProcess5"/>
    <dgm:cxn modelId="{061BA0BC-E695-48CB-858E-67C320D21B66}" type="presParOf" srcId="{2231EA59-A120-4956-93F7-79D16543F23C}" destId="{72841EDE-A6FC-4942-BEB1-4753FFDB07C3}" srcOrd="5" destOrd="0" presId="urn:microsoft.com/office/officeart/2005/8/layout/vProcess5"/>
    <dgm:cxn modelId="{2F2A2886-2B73-4A71-AA7E-4616C452B065}" type="presParOf" srcId="{2231EA59-A120-4956-93F7-79D16543F23C}" destId="{C9DE8415-EF35-4082-B08D-6534B98F3E9D}" srcOrd="6" destOrd="0" presId="urn:microsoft.com/office/officeart/2005/8/layout/vProcess5"/>
    <dgm:cxn modelId="{A0624735-8E8B-4956-A43F-DA0EE18DA6DD}" type="presParOf" srcId="{2231EA59-A120-4956-93F7-79D16543F23C}" destId="{3826688F-77B7-4820-A659-E44653C52664}" srcOrd="7" destOrd="0" presId="urn:microsoft.com/office/officeart/2005/8/layout/vProcess5"/>
    <dgm:cxn modelId="{1F0FF802-BA0F-4687-96A7-744DEF30FA3C}" type="presParOf" srcId="{2231EA59-A120-4956-93F7-79D16543F23C}" destId="{67501320-F790-4F28-9E7F-D1587A3AA5E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2A4DFE-72C3-4EC8-9E8A-4D783A3E09F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3F418F-C662-4D74-A990-6606D95848E7}" type="pres">
      <dgm:prSet presAssocID="{192A4DFE-72C3-4EC8-9E8A-4D783A3E09F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926287F4-E9A6-4424-BE0B-36979F9CBEEF}" type="presOf" srcId="{192A4DFE-72C3-4EC8-9E8A-4D783A3E09F6}" destId="{9E3F418F-C662-4D74-A990-6606D95848E7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12619D-B213-446E-A856-71ADD8613062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F8DE9B6F-0B51-4FF3-8EFB-642DC01DCC15}">
      <dgm:prSet phldrT="[Text]"/>
      <dgm:spPr/>
      <dgm:t>
        <a:bodyPr/>
        <a:lstStyle/>
        <a:p>
          <a:r>
            <a:rPr lang="en-US" dirty="0"/>
            <a:t>L</a:t>
          </a:r>
        </a:p>
      </dgm:t>
    </dgm:pt>
    <dgm:pt modelId="{18480FCB-D452-4C48-ABF6-EC75CD3D6A5E}" type="parTrans" cxnId="{24A16FD4-1CD0-464F-A234-0CD1F1FAE897}">
      <dgm:prSet/>
      <dgm:spPr/>
      <dgm:t>
        <a:bodyPr/>
        <a:lstStyle/>
        <a:p>
          <a:endParaRPr lang="en-US"/>
        </a:p>
      </dgm:t>
    </dgm:pt>
    <dgm:pt modelId="{4C2952AB-553A-4457-A1EF-F6DEFD85D8A0}" type="sibTrans" cxnId="{24A16FD4-1CD0-464F-A234-0CD1F1FAE897}">
      <dgm:prSet/>
      <dgm:spPr/>
      <dgm:t>
        <a:bodyPr/>
        <a:lstStyle/>
        <a:p>
          <a:endParaRPr lang="en-US"/>
        </a:p>
      </dgm:t>
    </dgm:pt>
    <dgm:pt modelId="{C671439F-F953-48E5-A1DD-09B100B7590B}">
      <dgm:prSet phldrT="[Text]"/>
      <dgm:spPr/>
      <dgm:t>
        <a:bodyPr/>
        <a:lstStyle/>
        <a:p>
          <a:r>
            <a:rPr lang="en-US" dirty="0"/>
            <a:t>T</a:t>
          </a:r>
        </a:p>
      </dgm:t>
    </dgm:pt>
    <dgm:pt modelId="{F8AF914D-1103-4740-8AC7-92945F9AD836}" type="parTrans" cxnId="{480957E4-461E-4CB5-B9C6-AC9689E3C814}">
      <dgm:prSet/>
      <dgm:spPr/>
      <dgm:t>
        <a:bodyPr/>
        <a:lstStyle/>
        <a:p>
          <a:endParaRPr lang="en-US"/>
        </a:p>
      </dgm:t>
    </dgm:pt>
    <dgm:pt modelId="{5A332CE8-4836-4D8F-8914-5B21C161B971}" type="sibTrans" cxnId="{480957E4-461E-4CB5-B9C6-AC9689E3C814}">
      <dgm:prSet/>
      <dgm:spPr/>
      <dgm:t>
        <a:bodyPr/>
        <a:lstStyle/>
        <a:p>
          <a:endParaRPr lang="en-US"/>
        </a:p>
      </dgm:t>
    </dgm:pt>
    <dgm:pt modelId="{D84709C8-7749-447F-9BA8-0917074E5C93}">
      <dgm:prSet phldrT="[Text]"/>
      <dgm:spPr/>
      <dgm:t>
        <a:bodyPr/>
        <a:lstStyle/>
        <a:p>
          <a:r>
            <a:rPr lang="en-US" dirty="0"/>
            <a:t>E</a:t>
          </a:r>
        </a:p>
      </dgm:t>
    </dgm:pt>
    <dgm:pt modelId="{443C3BF7-A9FE-4B4D-93D5-E105AB2FC2C5}" type="parTrans" cxnId="{EC70AE26-9628-45BD-BA73-C9FC5E262F70}">
      <dgm:prSet/>
      <dgm:spPr/>
      <dgm:t>
        <a:bodyPr/>
        <a:lstStyle/>
        <a:p>
          <a:endParaRPr lang="en-US"/>
        </a:p>
      </dgm:t>
    </dgm:pt>
    <dgm:pt modelId="{E5C0BC9C-CA57-4291-A97B-5F3074D0ADC2}" type="sibTrans" cxnId="{EC70AE26-9628-45BD-BA73-C9FC5E262F70}">
      <dgm:prSet/>
      <dgm:spPr/>
      <dgm:t>
        <a:bodyPr/>
        <a:lstStyle/>
        <a:p>
          <a:endParaRPr lang="en-US"/>
        </a:p>
      </dgm:t>
    </dgm:pt>
    <dgm:pt modelId="{1EA2BE2A-8861-47D5-A4EA-FE13A67906AE}" type="pres">
      <dgm:prSet presAssocID="{B812619D-B213-446E-A856-71ADD861306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E9B58C7-837B-46B9-B255-DE1BD034B4E0}" type="pres">
      <dgm:prSet presAssocID="{F8DE9B6F-0B51-4FF3-8EFB-642DC01DCC15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C81835-4628-487A-9816-2A011512D085}" type="pres">
      <dgm:prSet presAssocID="{F8DE9B6F-0B51-4FF3-8EFB-642DC01DCC15}" presName="gear1srcNode" presStyleLbl="node1" presStyleIdx="0" presStyleCnt="3"/>
      <dgm:spPr/>
      <dgm:t>
        <a:bodyPr/>
        <a:lstStyle/>
        <a:p>
          <a:endParaRPr lang="en-US"/>
        </a:p>
      </dgm:t>
    </dgm:pt>
    <dgm:pt modelId="{C2506857-6285-471D-995A-117B9DF3BF40}" type="pres">
      <dgm:prSet presAssocID="{F8DE9B6F-0B51-4FF3-8EFB-642DC01DCC15}" presName="gear1dstNode" presStyleLbl="node1" presStyleIdx="0" presStyleCnt="3"/>
      <dgm:spPr/>
      <dgm:t>
        <a:bodyPr/>
        <a:lstStyle/>
        <a:p>
          <a:endParaRPr lang="en-US"/>
        </a:p>
      </dgm:t>
    </dgm:pt>
    <dgm:pt modelId="{394782E2-AEA1-455A-8FF4-BAE9304A959F}" type="pres">
      <dgm:prSet presAssocID="{C671439F-F953-48E5-A1DD-09B100B7590B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905F72-F51B-4D05-B870-90A7220B06BE}" type="pres">
      <dgm:prSet presAssocID="{C671439F-F953-48E5-A1DD-09B100B7590B}" presName="gear2srcNode" presStyleLbl="node1" presStyleIdx="1" presStyleCnt="3"/>
      <dgm:spPr/>
      <dgm:t>
        <a:bodyPr/>
        <a:lstStyle/>
        <a:p>
          <a:endParaRPr lang="en-US"/>
        </a:p>
      </dgm:t>
    </dgm:pt>
    <dgm:pt modelId="{CD9A3F00-2DCA-48A2-8BCB-550A5CE5FA57}" type="pres">
      <dgm:prSet presAssocID="{C671439F-F953-48E5-A1DD-09B100B7590B}" presName="gear2dstNode" presStyleLbl="node1" presStyleIdx="1" presStyleCnt="3"/>
      <dgm:spPr/>
      <dgm:t>
        <a:bodyPr/>
        <a:lstStyle/>
        <a:p>
          <a:endParaRPr lang="en-US"/>
        </a:p>
      </dgm:t>
    </dgm:pt>
    <dgm:pt modelId="{753C5FFE-FA49-4031-AC23-08294526EEFD}" type="pres">
      <dgm:prSet presAssocID="{D84709C8-7749-447F-9BA8-0917074E5C93}" presName="gear3" presStyleLbl="node1" presStyleIdx="2" presStyleCnt="3"/>
      <dgm:spPr/>
      <dgm:t>
        <a:bodyPr/>
        <a:lstStyle/>
        <a:p>
          <a:endParaRPr lang="en-US"/>
        </a:p>
      </dgm:t>
    </dgm:pt>
    <dgm:pt modelId="{37E88B15-9C59-4FB9-A8B0-9B418FB56C14}" type="pres">
      <dgm:prSet presAssocID="{D84709C8-7749-447F-9BA8-0917074E5C93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BE87FE-9BA8-42B8-B979-3CA9010C6452}" type="pres">
      <dgm:prSet presAssocID="{D84709C8-7749-447F-9BA8-0917074E5C93}" presName="gear3srcNode" presStyleLbl="node1" presStyleIdx="2" presStyleCnt="3"/>
      <dgm:spPr/>
      <dgm:t>
        <a:bodyPr/>
        <a:lstStyle/>
        <a:p>
          <a:endParaRPr lang="en-US"/>
        </a:p>
      </dgm:t>
    </dgm:pt>
    <dgm:pt modelId="{41560192-D6A4-498F-9A04-E0A48F732268}" type="pres">
      <dgm:prSet presAssocID="{D84709C8-7749-447F-9BA8-0917074E5C93}" presName="gear3dstNode" presStyleLbl="node1" presStyleIdx="2" presStyleCnt="3"/>
      <dgm:spPr/>
      <dgm:t>
        <a:bodyPr/>
        <a:lstStyle/>
        <a:p>
          <a:endParaRPr lang="en-US"/>
        </a:p>
      </dgm:t>
    </dgm:pt>
    <dgm:pt modelId="{9E1A2326-301D-49BF-A38D-A0E255131BE0}" type="pres">
      <dgm:prSet presAssocID="{4C2952AB-553A-4457-A1EF-F6DEFD85D8A0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4D06648-F594-4F98-834B-C1DF60AB896F}" type="pres">
      <dgm:prSet presAssocID="{5A332CE8-4836-4D8F-8914-5B21C161B971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A59B6F41-8A0B-4542-9FE5-867BE3AD55E7}" type="pres">
      <dgm:prSet presAssocID="{E5C0BC9C-CA57-4291-A97B-5F3074D0ADC2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24A16FD4-1CD0-464F-A234-0CD1F1FAE897}" srcId="{B812619D-B213-446E-A856-71ADD8613062}" destId="{F8DE9B6F-0B51-4FF3-8EFB-642DC01DCC15}" srcOrd="0" destOrd="0" parTransId="{18480FCB-D452-4C48-ABF6-EC75CD3D6A5E}" sibTransId="{4C2952AB-553A-4457-A1EF-F6DEFD85D8A0}"/>
    <dgm:cxn modelId="{84CC0988-9157-4299-A3C7-B18B469683A1}" type="presOf" srcId="{D84709C8-7749-447F-9BA8-0917074E5C93}" destId="{41560192-D6A4-498F-9A04-E0A48F732268}" srcOrd="3" destOrd="0" presId="urn:microsoft.com/office/officeart/2005/8/layout/gear1"/>
    <dgm:cxn modelId="{EC70AE26-9628-45BD-BA73-C9FC5E262F70}" srcId="{B812619D-B213-446E-A856-71ADD8613062}" destId="{D84709C8-7749-447F-9BA8-0917074E5C93}" srcOrd="2" destOrd="0" parTransId="{443C3BF7-A9FE-4B4D-93D5-E105AB2FC2C5}" sibTransId="{E5C0BC9C-CA57-4291-A97B-5F3074D0ADC2}"/>
    <dgm:cxn modelId="{01C84927-2D93-4E24-8B67-756250F8FE9A}" type="presOf" srcId="{C671439F-F953-48E5-A1DD-09B100B7590B}" destId="{BB905F72-F51B-4D05-B870-90A7220B06BE}" srcOrd="1" destOrd="0" presId="urn:microsoft.com/office/officeart/2005/8/layout/gear1"/>
    <dgm:cxn modelId="{97E565E9-48D6-400D-8CA6-9DC6BE871128}" type="presOf" srcId="{D84709C8-7749-447F-9BA8-0917074E5C93}" destId="{74BE87FE-9BA8-42B8-B979-3CA9010C6452}" srcOrd="2" destOrd="0" presId="urn:microsoft.com/office/officeart/2005/8/layout/gear1"/>
    <dgm:cxn modelId="{C6036861-18D0-40E8-B7C3-743AB7C26BC8}" type="presOf" srcId="{E5C0BC9C-CA57-4291-A97B-5F3074D0ADC2}" destId="{A59B6F41-8A0B-4542-9FE5-867BE3AD55E7}" srcOrd="0" destOrd="0" presId="urn:microsoft.com/office/officeart/2005/8/layout/gear1"/>
    <dgm:cxn modelId="{B277BFAD-E30F-49F1-AB92-E9BBCA66B60A}" type="presOf" srcId="{D84709C8-7749-447F-9BA8-0917074E5C93}" destId="{753C5FFE-FA49-4031-AC23-08294526EEFD}" srcOrd="0" destOrd="0" presId="urn:microsoft.com/office/officeart/2005/8/layout/gear1"/>
    <dgm:cxn modelId="{2D6628E9-9AD0-45D8-AF38-88DEFD996220}" type="presOf" srcId="{5A332CE8-4836-4D8F-8914-5B21C161B971}" destId="{74D06648-F594-4F98-834B-C1DF60AB896F}" srcOrd="0" destOrd="0" presId="urn:microsoft.com/office/officeart/2005/8/layout/gear1"/>
    <dgm:cxn modelId="{F291DF4E-A375-46C6-ABC9-2399BF20C35D}" type="presOf" srcId="{4C2952AB-553A-4457-A1EF-F6DEFD85D8A0}" destId="{9E1A2326-301D-49BF-A38D-A0E255131BE0}" srcOrd="0" destOrd="0" presId="urn:microsoft.com/office/officeart/2005/8/layout/gear1"/>
    <dgm:cxn modelId="{E0202B6E-23FC-4E84-96CE-17C397F92BDB}" type="presOf" srcId="{C671439F-F953-48E5-A1DD-09B100B7590B}" destId="{CD9A3F00-2DCA-48A2-8BCB-550A5CE5FA57}" srcOrd="2" destOrd="0" presId="urn:microsoft.com/office/officeart/2005/8/layout/gear1"/>
    <dgm:cxn modelId="{7C1B2D2E-047A-45CA-8D8A-AA472878E998}" type="presOf" srcId="{F8DE9B6F-0B51-4FF3-8EFB-642DC01DCC15}" destId="{C2506857-6285-471D-995A-117B9DF3BF40}" srcOrd="2" destOrd="0" presId="urn:microsoft.com/office/officeart/2005/8/layout/gear1"/>
    <dgm:cxn modelId="{36EB70BC-355D-4E6B-9033-4EF59A14A254}" type="presOf" srcId="{D84709C8-7749-447F-9BA8-0917074E5C93}" destId="{37E88B15-9C59-4FB9-A8B0-9B418FB56C14}" srcOrd="1" destOrd="0" presId="urn:microsoft.com/office/officeart/2005/8/layout/gear1"/>
    <dgm:cxn modelId="{480957E4-461E-4CB5-B9C6-AC9689E3C814}" srcId="{B812619D-B213-446E-A856-71ADD8613062}" destId="{C671439F-F953-48E5-A1DD-09B100B7590B}" srcOrd="1" destOrd="0" parTransId="{F8AF914D-1103-4740-8AC7-92945F9AD836}" sibTransId="{5A332CE8-4836-4D8F-8914-5B21C161B971}"/>
    <dgm:cxn modelId="{1238A356-EE96-4832-8B69-068439F2E3CD}" type="presOf" srcId="{F8DE9B6F-0B51-4FF3-8EFB-642DC01DCC15}" destId="{69C81835-4628-487A-9816-2A011512D085}" srcOrd="1" destOrd="0" presId="urn:microsoft.com/office/officeart/2005/8/layout/gear1"/>
    <dgm:cxn modelId="{6BE64F55-6336-47D8-A681-6906F6655FAF}" type="presOf" srcId="{C671439F-F953-48E5-A1DD-09B100B7590B}" destId="{394782E2-AEA1-455A-8FF4-BAE9304A959F}" srcOrd="0" destOrd="0" presId="urn:microsoft.com/office/officeart/2005/8/layout/gear1"/>
    <dgm:cxn modelId="{54A92F03-0DCD-47DC-8760-CAC57AD3C240}" type="presOf" srcId="{F8DE9B6F-0B51-4FF3-8EFB-642DC01DCC15}" destId="{DE9B58C7-837B-46B9-B255-DE1BD034B4E0}" srcOrd="0" destOrd="0" presId="urn:microsoft.com/office/officeart/2005/8/layout/gear1"/>
    <dgm:cxn modelId="{236C2C94-2796-479D-83D2-6246AA134CE7}" type="presOf" srcId="{B812619D-B213-446E-A856-71ADD8613062}" destId="{1EA2BE2A-8861-47D5-A4EA-FE13A67906AE}" srcOrd="0" destOrd="0" presId="urn:microsoft.com/office/officeart/2005/8/layout/gear1"/>
    <dgm:cxn modelId="{5AA19FA5-D0B9-4C16-9C67-40DC258DD06B}" type="presParOf" srcId="{1EA2BE2A-8861-47D5-A4EA-FE13A67906AE}" destId="{DE9B58C7-837B-46B9-B255-DE1BD034B4E0}" srcOrd="0" destOrd="0" presId="urn:microsoft.com/office/officeart/2005/8/layout/gear1"/>
    <dgm:cxn modelId="{E382A057-B3CF-4890-A7A4-99A501B3AD0F}" type="presParOf" srcId="{1EA2BE2A-8861-47D5-A4EA-FE13A67906AE}" destId="{69C81835-4628-487A-9816-2A011512D085}" srcOrd="1" destOrd="0" presId="urn:microsoft.com/office/officeart/2005/8/layout/gear1"/>
    <dgm:cxn modelId="{DD16265C-2BD7-4877-80B2-0518B5EED858}" type="presParOf" srcId="{1EA2BE2A-8861-47D5-A4EA-FE13A67906AE}" destId="{C2506857-6285-471D-995A-117B9DF3BF40}" srcOrd="2" destOrd="0" presId="urn:microsoft.com/office/officeart/2005/8/layout/gear1"/>
    <dgm:cxn modelId="{04E1A039-7F9F-4CE6-AF25-A3CDCDF0D44F}" type="presParOf" srcId="{1EA2BE2A-8861-47D5-A4EA-FE13A67906AE}" destId="{394782E2-AEA1-455A-8FF4-BAE9304A959F}" srcOrd="3" destOrd="0" presId="urn:microsoft.com/office/officeart/2005/8/layout/gear1"/>
    <dgm:cxn modelId="{641DCD51-0B14-4576-A242-FADDBB7755E6}" type="presParOf" srcId="{1EA2BE2A-8861-47D5-A4EA-FE13A67906AE}" destId="{BB905F72-F51B-4D05-B870-90A7220B06BE}" srcOrd="4" destOrd="0" presId="urn:microsoft.com/office/officeart/2005/8/layout/gear1"/>
    <dgm:cxn modelId="{5DF7D3F6-9F6E-412C-A68B-C3A788BC93CF}" type="presParOf" srcId="{1EA2BE2A-8861-47D5-A4EA-FE13A67906AE}" destId="{CD9A3F00-2DCA-48A2-8BCB-550A5CE5FA57}" srcOrd="5" destOrd="0" presId="urn:microsoft.com/office/officeart/2005/8/layout/gear1"/>
    <dgm:cxn modelId="{D49FE368-E8B6-4215-B622-8E6DA8D236BB}" type="presParOf" srcId="{1EA2BE2A-8861-47D5-A4EA-FE13A67906AE}" destId="{753C5FFE-FA49-4031-AC23-08294526EEFD}" srcOrd="6" destOrd="0" presId="urn:microsoft.com/office/officeart/2005/8/layout/gear1"/>
    <dgm:cxn modelId="{D042D069-8738-4225-8F32-287AD737F151}" type="presParOf" srcId="{1EA2BE2A-8861-47D5-A4EA-FE13A67906AE}" destId="{37E88B15-9C59-4FB9-A8B0-9B418FB56C14}" srcOrd="7" destOrd="0" presId="urn:microsoft.com/office/officeart/2005/8/layout/gear1"/>
    <dgm:cxn modelId="{EDDC80EE-31B7-4F54-AC89-4B17ACE2D002}" type="presParOf" srcId="{1EA2BE2A-8861-47D5-A4EA-FE13A67906AE}" destId="{74BE87FE-9BA8-42B8-B979-3CA9010C6452}" srcOrd="8" destOrd="0" presId="urn:microsoft.com/office/officeart/2005/8/layout/gear1"/>
    <dgm:cxn modelId="{1EFE0B87-4ECC-40D6-A764-351454DC5A76}" type="presParOf" srcId="{1EA2BE2A-8861-47D5-A4EA-FE13A67906AE}" destId="{41560192-D6A4-498F-9A04-E0A48F732268}" srcOrd="9" destOrd="0" presId="urn:microsoft.com/office/officeart/2005/8/layout/gear1"/>
    <dgm:cxn modelId="{D9045654-ECB6-44A2-890E-3D14D9F3235E}" type="presParOf" srcId="{1EA2BE2A-8861-47D5-A4EA-FE13A67906AE}" destId="{9E1A2326-301D-49BF-A38D-A0E255131BE0}" srcOrd="10" destOrd="0" presId="urn:microsoft.com/office/officeart/2005/8/layout/gear1"/>
    <dgm:cxn modelId="{21431FA6-076B-4CFD-AE17-B109875F9EFF}" type="presParOf" srcId="{1EA2BE2A-8861-47D5-A4EA-FE13A67906AE}" destId="{74D06648-F594-4F98-834B-C1DF60AB896F}" srcOrd="11" destOrd="0" presId="urn:microsoft.com/office/officeart/2005/8/layout/gear1"/>
    <dgm:cxn modelId="{1CD2BBFB-003C-4089-9B12-0206A5FBC9D9}" type="presParOf" srcId="{1EA2BE2A-8861-47D5-A4EA-FE13A67906AE}" destId="{A59B6F41-8A0B-4542-9FE5-867BE3AD55E7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221E80-23C9-4BFA-ACF3-AF1D9C742B3E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E28553-399A-4AC7-B5E3-53F13A4BA665}">
      <dgm:prSet phldrT="[Text]"/>
      <dgm:spPr/>
      <dgm:t>
        <a:bodyPr/>
        <a:lstStyle/>
        <a:p>
          <a:r>
            <a:rPr lang="en-US" dirty="0" smtClean="0"/>
            <a:t>Find </a:t>
          </a:r>
          <a:r>
            <a:rPr lang="en-US" dirty="0" smtClean="0">
              <a:latin typeface="Century Gothic" panose="020B0502020202020204" pitchFamily="34" charset="0"/>
            </a:rPr>
            <a:t>Insurance</a:t>
          </a:r>
          <a:r>
            <a:rPr lang="en-US" dirty="0" smtClean="0"/>
            <a:t> Gap</a:t>
          </a:r>
          <a:endParaRPr lang="en-US" dirty="0"/>
        </a:p>
      </dgm:t>
    </dgm:pt>
    <dgm:pt modelId="{A16AC10E-0184-4E4E-92B9-922BBBE5373D}" type="parTrans" cxnId="{2677379A-8E58-4BE8-BFB3-F6E6380F2CA2}">
      <dgm:prSet/>
      <dgm:spPr/>
      <dgm:t>
        <a:bodyPr/>
        <a:lstStyle/>
        <a:p>
          <a:endParaRPr lang="en-US"/>
        </a:p>
      </dgm:t>
    </dgm:pt>
    <dgm:pt modelId="{439EB319-21EA-4650-B6C0-49CBD5B2AF2C}" type="sibTrans" cxnId="{2677379A-8E58-4BE8-BFB3-F6E6380F2CA2}">
      <dgm:prSet/>
      <dgm:spPr/>
      <dgm:t>
        <a:bodyPr/>
        <a:lstStyle/>
        <a:p>
          <a:endParaRPr lang="en-US"/>
        </a:p>
      </dgm:t>
    </dgm:pt>
    <dgm:pt modelId="{2C3039F1-10AE-47A4-A1C0-F0ACB215CC69}">
      <dgm:prSet phldrT="[Text]"/>
      <dgm:spPr/>
      <dgm:t>
        <a:bodyPr/>
        <a:lstStyle/>
        <a:p>
          <a:r>
            <a:rPr lang="en-US" dirty="0" smtClean="0">
              <a:latin typeface="Century Gothic" panose="020B0502020202020204" pitchFamily="34" charset="0"/>
            </a:rPr>
            <a:t>Call</a:t>
          </a:r>
          <a:r>
            <a:rPr lang="en-US" dirty="0" smtClean="0"/>
            <a:t> Agent</a:t>
          </a:r>
          <a:endParaRPr lang="en-US" dirty="0"/>
        </a:p>
      </dgm:t>
    </dgm:pt>
    <dgm:pt modelId="{3CE0FFB3-4416-4D3F-A160-1C1BB4C070BA}" type="parTrans" cxnId="{3104A9F0-3F5E-4B64-A962-CC6AC6E22273}">
      <dgm:prSet/>
      <dgm:spPr/>
      <dgm:t>
        <a:bodyPr/>
        <a:lstStyle/>
        <a:p>
          <a:endParaRPr lang="en-US"/>
        </a:p>
      </dgm:t>
    </dgm:pt>
    <dgm:pt modelId="{8EEA691F-519E-4B9F-80A3-A3C1F7FC4E1B}" type="sibTrans" cxnId="{3104A9F0-3F5E-4B64-A962-CC6AC6E22273}">
      <dgm:prSet/>
      <dgm:spPr/>
      <dgm:t>
        <a:bodyPr/>
        <a:lstStyle/>
        <a:p>
          <a:endParaRPr lang="en-US"/>
        </a:p>
      </dgm:t>
    </dgm:pt>
    <dgm:pt modelId="{03860169-A90A-4ACD-BD37-3AC0E0FA7F52}">
      <dgm:prSet phldrT="[Text]"/>
      <dgm:spPr/>
      <dgm:t>
        <a:bodyPr/>
        <a:lstStyle/>
        <a:p>
          <a:r>
            <a:rPr lang="en-US" dirty="0" smtClean="0"/>
            <a:t>Review Life policy</a:t>
          </a:r>
          <a:endParaRPr lang="en-US" dirty="0"/>
        </a:p>
      </dgm:t>
    </dgm:pt>
    <dgm:pt modelId="{F635952C-F898-4182-AFCB-B6212BEFC9AC}" type="parTrans" cxnId="{F85595E3-5ACF-4433-A8B3-89A395BC147A}">
      <dgm:prSet/>
      <dgm:spPr/>
      <dgm:t>
        <a:bodyPr/>
        <a:lstStyle/>
        <a:p>
          <a:endParaRPr lang="en-US"/>
        </a:p>
      </dgm:t>
    </dgm:pt>
    <dgm:pt modelId="{CBFE8898-725D-4AD3-958F-10550DC2DB63}" type="sibTrans" cxnId="{F85595E3-5ACF-4433-A8B3-89A395BC147A}">
      <dgm:prSet/>
      <dgm:spPr/>
      <dgm:t>
        <a:bodyPr/>
        <a:lstStyle/>
        <a:p>
          <a:endParaRPr lang="en-US"/>
        </a:p>
      </dgm:t>
    </dgm:pt>
    <dgm:pt modelId="{8F860434-DB40-46AF-85FE-D25C45E5A73A}">
      <dgm:prSet phldrT="[Text]"/>
      <dgm:spPr/>
      <dgm:t>
        <a:bodyPr/>
        <a:lstStyle/>
        <a:p>
          <a:r>
            <a:rPr lang="en-US" dirty="0" smtClean="0">
              <a:latin typeface="Century Gothic" panose="020B0502020202020204" pitchFamily="34" charset="0"/>
            </a:rPr>
            <a:t>Review</a:t>
          </a:r>
          <a:r>
            <a:rPr lang="en-US" dirty="0" smtClean="0"/>
            <a:t> CI Policy</a:t>
          </a:r>
          <a:endParaRPr lang="en-US" dirty="0"/>
        </a:p>
      </dgm:t>
    </dgm:pt>
    <dgm:pt modelId="{645FC206-048E-49E9-A6D8-7F895B6946B3}" type="parTrans" cxnId="{ECFE7AF0-82CE-4F80-AA3D-07CBA9B81B65}">
      <dgm:prSet/>
      <dgm:spPr/>
      <dgm:t>
        <a:bodyPr/>
        <a:lstStyle/>
        <a:p>
          <a:endParaRPr lang="en-US"/>
        </a:p>
      </dgm:t>
    </dgm:pt>
    <dgm:pt modelId="{2119AAD1-A7C9-445A-99AA-ACC471CD1986}" type="sibTrans" cxnId="{ECFE7AF0-82CE-4F80-AA3D-07CBA9B81B65}">
      <dgm:prSet/>
      <dgm:spPr/>
      <dgm:t>
        <a:bodyPr/>
        <a:lstStyle/>
        <a:p>
          <a:endParaRPr lang="en-US"/>
        </a:p>
      </dgm:t>
    </dgm:pt>
    <dgm:pt modelId="{C012FEF8-71E1-46BF-8C08-9BC7694A562A}">
      <dgm:prSet phldrT="[Text]"/>
      <dgm:spPr/>
      <dgm:t>
        <a:bodyPr/>
        <a:lstStyle/>
        <a:p>
          <a:r>
            <a:rPr lang="en-US" dirty="0" smtClean="0"/>
            <a:t>Discuss </a:t>
          </a:r>
          <a:r>
            <a:rPr lang="en-US" dirty="0" smtClean="0">
              <a:latin typeface="Century Gothic" panose="020B0502020202020204" pitchFamily="34" charset="0"/>
            </a:rPr>
            <a:t>with</a:t>
          </a:r>
          <a:r>
            <a:rPr lang="en-US" dirty="0" smtClean="0"/>
            <a:t> others</a:t>
          </a:r>
          <a:endParaRPr lang="en-US" dirty="0"/>
        </a:p>
      </dgm:t>
    </dgm:pt>
    <dgm:pt modelId="{77E0A3C8-A05C-4B81-A6B4-01A7BAE05958}" type="parTrans" cxnId="{B752499A-D30F-466A-B6F2-AA83E179A0E0}">
      <dgm:prSet/>
      <dgm:spPr/>
      <dgm:t>
        <a:bodyPr/>
        <a:lstStyle/>
        <a:p>
          <a:endParaRPr lang="en-US"/>
        </a:p>
      </dgm:t>
    </dgm:pt>
    <dgm:pt modelId="{A29FEDCA-75EC-4E7E-828F-DD0782224C1A}" type="sibTrans" cxnId="{B752499A-D30F-466A-B6F2-AA83E179A0E0}">
      <dgm:prSet/>
      <dgm:spPr/>
      <dgm:t>
        <a:bodyPr/>
        <a:lstStyle/>
        <a:p>
          <a:endParaRPr lang="en-US"/>
        </a:p>
      </dgm:t>
    </dgm:pt>
    <dgm:pt modelId="{B1AB2F4A-CAFA-4A1C-90BA-6B615C2E4CEA}" type="pres">
      <dgm:prSet presAssocID="{60221E80-23C9-4BFA-ACF3-AF1D9C742B3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470A581-C8E8-4BB0-83EB-8EDDA877E147}" type="pres">
      <dgm:prSet presAssocID="{46E28553-399A-4AC7-B5E3-53F13A4BA665}" presName="centerShape" presStyleLbl="node0" presStyleIdx="0" presStyleCnt="1"/>
      <dgm:spPr/>
      <dgm:t>
        <a:bodyPr/>
        <a:lstStyle/>
        <a:p>
          <a:endParaRPr lang="en-US"/>
        </a:p>
      </dgm:t>
    </dgm:pt>
    <dgm:pt modelId="{1F61008A-415F-4FD4-8F9A-3B7519211EF6}" type="pres">
      <dgm:prSet presAssocID="{2C3039F1-10AE-47A4-A1C0-F0ACB215CC69}" presName="node" presStyleLbl="node1" presStyleIdx="0" presStyleCnt="4">
        <dgm:presLayoutVars>
          <dgm:bulletEnabled val="1"/>
        </dgm:presLayoutVars>
      </dgm:prSet>
      <dgm:spPr/>
    </dgm:pt>
    <dgm:pt modelId="{1302A83F-F134-40BC-B115-76C00D25EB70}" type="pres">
      <dgm:prSet presAssocID="{2C3039F1-10AE-47A4-A1C0-F0ACB215CC69}" presName="dummy" presStyleCnt="0"/>
      <dgm:spPr/>
    </dgm:pt>
    <dgm:pt modelId="{5197E585-209A-48C1-B284-3507AB22C47C}" type="pres">
      <dgm:prSet presAssocID="{8EEA691F-519E-4B9F-80A3-A3C1F7FC4E1B}" presName="sibTrans" presStyleLbl="sibTrans2D1" presStyleIdx="0" presStyleCnt="4"/>
      <dgm:spPr/>
    </dgm:pt>
    <dgm:pt modelId="{3D4C4227-B1B3-4FE7-903C-0AED874C4E37}" type="pres">
      <dgm:prSet presAssocID="{03860169-A90A-4ACD-BD37-3AC0E0FA7F5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7F4FC-E96F-4C86-BCEF-C0318AB326AA}" type="pres">
      <dgm:prSet presAssocID="{03860169-A90A-4ACD-BD37-3AC0E0FA7F52}" presName="dummy" presStyleCnt="0"/>
      <dgm:spPr/>
    </dgm:pt>
    <dgm:pt modelId="{D11E67FE-CD24-434B-BAF7-982394F13BC2}" type="pres">
      <dgm:prSet presAssocID="{CBFE8898-725D-4AD3-958F-10550DC2DB63}" presName="sibTrans" presStyleLbl="sibTrans2D1" presStyleIdx="1" presStyleCnt="4"/>
      <dgm:spPr/>
    </dgm:pt>
    <dgm:pt modelId="{E6BE509C-ADD5-4228-BEB5-3A9D012B9FEB}" type="pres">
      <dgm:prSet presAssocID="{8F860434-DB40-46AF-85FE-D25C45E5A73A}" presName="node" presStyleLbl="node1" presStyleIdx="2" presStyleCnt="4">
        <dgm:presLayoutVars>
          <dgm:bulletEnabled val="1"/>
        </dgm:presLayoutVars>
      </dgm:prSet>
      <dgm:spPr/>
    </dgm:pt>
    <dgm:pt modelId="{024A8319-DE34-43DD-9FF9-6AC287D3E768}" type="pres">
      <dgm:prSet presAssocID="{8F860434-DB40-46AF-85FE-D25C45E5A73A}" presName="dummy" presStyleCnt="0"/>
      <dgm:spPr/>
    </dgm:pt>
    <dgm:pt modelId="{F62176AD-7F23-4CEE-A9DF-5591FAD418FE}" type="pres">
      <dgm:prSet presAssocID="{2119AAD1-A7C9-445A-99AA-ACC471CD1986}" presName="sibTrans" presStyleLbl="sibTrans2D1" presStyleIdx="2" presStyleCnt="4"/>
      <dgm:spPr/>
    </dgm:pt>
    <dgm:pt modelId="{BB819C61-FA86-4193-8B25-DEB6B6E24670}" type="pres">
      <dgm:prSet presAssocID="{C012FEF8-71E1-46BF-8C08-9BC7694A562A}" presName="node" presStyleLbl="node1" presStyleIdx="3" presStyleCnt="4">
        <dgm:presLayoutVars>
          <dgm:bulletEnabled val="1"/>
        </dgm:presLayoutVars>
      </dgm:prSet>
      <dgm:spPr/>
    </dgm:pt>
    <dgm:pt modelId="{7C3EEB26-2687-460E-8748-485DC0158FDB}" type="pres">
      <dgm:prSet presAssocID="{C012FEF8-71E1-46BF-8C08-9BC7694A562A}" presName="dummy" presStyleCnt="0"/>
      <dgm:spPr/>
    </dgm:pt>
    <dgm:pt modelId="{92FDC506-35E0-4358-9408-400F900387E8}" type="pres">
      <dgm:prSet presAssocID="{A29FEDCA-75EC-4E7E-828F-DD0782224C1A}" presName="sibTrans" presStyleLbl="sibTrans2D1" presStyleIdx="3" presStyleCnt="4" custLinFactNeighborX="1141" custLinFactNeighborY="-3745"/>
      <dgm:spPr/>
    </dgm:pt>
  </dgm:ptLst>
  <dgm:cxnLst>
    <dgm:cxn modelId="{A8B6171D-1341-4548-8568-276C0F108089}" type="presOf" srcId="{60221E80-23C9-4BFA-ACF3-AF1D9C742B3E}" destId="{B1AB2F4A-CAFA-4A1C-90BA-6B615C2E4CEA}" srcOrd="0" destOrd="0" presId="urn:microsoft.com/office/officeart/2005/8/layout/radial6"/>
    <dgm:cxn modelId="{CB7A4799-A209-49B0-ADA8-686C041321E0}" type="presOf" srcId="{A29FEDCA-75EC-4E7E-828F-DD0782224C1A}" destId="{92FDC506-35E0-4358-9408-400F900387E8}" srcOrd="0" destOrd="0" presId="urn:microsoft.com/office/officeart/2005/8/layout/radial6"/>
    <dgm:cxn modelId="{C94C586F-DF26-4F89-85F1-4F77EC792D17}" type="presOf" srcId="{CBFE8898-725D-4AD3-958F-10550DC2DB63}" destId="{D11E67FE-CD24-434B-BAF7-982394F13BC2}" srcOrd="0" destOrd="0" presId="urn:microsoft.com/office/officeart/2005/8/layout/radial6"/>
    <dgm:cxn modelId="{181EAEEE-5487-4A14-8555-6C5A570207AC}" type="presOf" srcId="{46E28553-399A-4AC7-B5E3-53F13A4BA665}" destId="{2470A581-C8E8-4BB0-83EB-8EDDA877E147}" srcOrd="0" destOrd="0" presId="urn:microsoft.com/office/officeart/2005/8/layout/radial6"/>
    <dgm:cxn modelId="{F85595E3-5ACF-4433-A8B3-89A395BC147A}" srcId="{46E28553-399A-4AC7-B5E3-53F13A4BA665}" destId="{03860169-A90A-4ACD-BD37-3AC0E0FA7F52}" srcOrd="1" destOrd="0" parTransId="{F635952C-F898-4182-AFCB-B6212BEFC9AC}" sibTransId="{CBFE8898-725D-4AD3-958F-10550DC2DB63}"/>
    <dgm:cxn modelId="{C33DB0F1-CEAE-409E-AB09-50E5E2F377D7}" type="presOf" srcId="{2119AAD1-A7C9-445A-99AA-ACC471CD1986}" destId="{F62176AD-7F23-4CEE-A9DF-5591FAD418FE}" srcOrd="0" destOrd="0" presId="urn:microsoft.com/office/officeart/2005/8/layout/radial6"/>
    <dgm:cxn modelId="{B752499A-D30F-466A-B6F2-AA83E179A0E0}" srcId="{46E28553-399A-4AC7-B5E3-53F13A4BA665}" destId="{C012FEF8-71E1-46BF-8C08-9BC7694A562A}" srcOrd="3" destOrd="0" parTransId="{77E0A3C8-A05C-4B81-A6B4-01A7BAE05958}" sibTransId="{A29FEDCA-75EC-4E7E-828F-DD0782224C1A}"/>
    <dgm:cxn modelId="{A67B09BE-5163-4631-B8B4-D01C996FD4B9}" type="presOf" srcId="{2C3039F1-10AE-47A4-A1C0-F0ACB215CC69}" destId="{1F61008A-415F-4FD4-8F9A-3B7519211EF6}" srcOrd="0" destOrd="0" presId="urn:microsoft.com/office/officeart/2005/8/layout/radial6"/>
    <dgm:cxn modelId="{2677379A-8E58-4BE8-BFB3-F6E6380F2CA2}" srcId="{60221E80-23C9-4BFA-ACF3-AF1D9C742B3E}" destId="{46E28553-399A-4AC7-B5E3-53F13A4BA665}" srcOrd="0" destOrd="0" parTransId="{A16AC10E-0184-4E4E-92B9-922BBBE5373D}" sibTransId="{439EB319-21EA-4650-B6C0-49CBD5B2AF2C}"/>
    <dgm:cxn modelId="{A52C0F21-E29D-47F7-A7BC-213C0300CE7C}" type="presOf" srcId="{03860169-A90A-4ACD-BD37-3AC0E0FA7F52}" destId="{3D4C4227-B1B3-4FE7-903C-0AED874C4E37}" srcOrd="0" destOrd="0" presId="urn:microsoft.com/office/officeart/2005/8/layout/radial6"/>
    <dgm:cxn modelId="{ECFE7AF0-82CE-4F80-AA3D-07CBA9B81B65}" srcId="{46E28553-399A-4AC7-B5E3-53F13A4BA665}" destId="{8F860434-DB40-46AF-85FE-D25C45E5A73A}" srcOrd="2" destOrd="0" parTransId="{645FC206-048E-49E9-A6D8-7F895B6946B3}" sibTransId="{2119AAD1-A7C9-445A-99AA-ACC471CD1986}"/>
    <dgm:cxn modelId="{2AB453BF-EF91-4BB2-B652-222C33E1B9C8}" type="presOf" srcId="{C012FEF8-71E1-46BF-8C08-9BC7694A562A}" destId="{BB819C61-FA86-4193-8B25-DEB6B6E24670}" srcOrd="0" destOrd="0" presId="urn:microsoft.com/office/officeart/2005/8/layout/radial6"/>
    <dgm:cxn modelId="{28041FE1-7322-4D71-9D48-774B8BF80C9D}" type="presOf" srcId="{8EEA691F-519E-4B9F-80A3-A3C1F7FC4E1B}" destId="{5197E585-209A-48C1-B284-3507AB22C47C}" srcOrd="0" destOrd="0" presId="urn:microsoft.com/office/officeart/2005/8/layout/radial6"/>
    <dgm:cxn modelId="{59CC47E8-4AA8-44F4-9FBD-7E979F2AA82D}" type="presOf" srcId="{8F860434-DB40-46AF-85FE-D25C45E5A73A}" destId="{E6BE509C-ADD5-4228-BEB5-3A9D012B9FEB}" srcOrd="0" destOrd="0" presId="urn:microsoft.com/office/officeart/2005/8/layout/radial6"/>
    <dgm:cxn modelId="{3104A9F0-3F5E-4B64-A962-CC6AC6E22273}" srcId="{46E28553-399A-4AC7-B5E3-53F13A4BA665}" destId="{2C3039F1-10AE-47A4-A1C0-F0ACB215CC69}" srcOrd="0" destOrd="0" parTransId="{3CE0FFB3-4416-4D3F-A160-1C1BB4C070BA}" sibTransId="{8EEA691F-519E-4B9F-80A3-A3C1F7FC4E1B}"/>
    <dgm:cxn modelId="{F907DE7B-B53C-45BA-ACCD-4858E55EE9FE}" type="presParOf" srcId="{B1AB2F4A-CAFA-4A1C-90BA-6B615C2E4CEA}" destId="{2470A581-C8E8-4BB0-83EB-8EDDA877E147}" srcOrd="0" destOrd="0" presId="urn:microsoft.com/office/officeart/2005/8/layout/radial6"/>
    <dgm:cxn modelId="{947E964A-FD94-4026-B604-D358AF9721DF}" type="presParOf" srcId="{B1AB2F4A-CAFA-4A1C-90BA-6B615C2E4CEA}" destId="{1F61008A-415F-4FD4-8F9A-3B7519211EF6}" srcOrd="1" destOrd="0" presId="urn:microsoft.com/office/officeart/2005/8/layout/radial6"/>
    <dgm:cxn modelId="{2A3C1AE5-0AD4-4F5F-A2BB-FD66837373D4}" type="presParOf" srcId="{B1AB2F4A-CAFA-4A1C-90BA-6B615C2E4CEA}" destId="{1302A83F-F134-40BC-B115-76C00D25EB70}" srcOrd="2" destOrd="0" presId="urn:microsoft.com/office/officeart/2005/8/layout/radial6"/>
    <dgm:cxn modelId="{15AA5C15-F76D-40CD-9A42-D821C0D36A94}" type="presParOf" srcId="{B1AB2F4A-CAFA-4A1C-90BA-6B615C2E4CEA}" destId="{5197E585-209A-48C1-B284-3507AB22C47C}" srcOrd="3" destOrd="0" presId="urn:microsoft.com/office/officeart/2005/8/layout/radial6"/>
    <dgm:cxn modelId="{84F63518-AA46-4E98-B138-5064F311D075}" type="presParOf" srcId="{B1AB2F4A-CAFA-4A1C-90BA-6B615C2E4CEA}" destId="{3D4C4227-B1B3-4FE7-903C-0AED874C4E37}" srcOrd="4" destOrd="0" presId="urn:microsoft.com/office/officeart/2005/8/layout/radial6"/>
    <dgm:cxn modelId="{89666B01-17A5-4F4E-8314-A0D19B321E1C}" type="presParOf" srcId="{B1AB2F4A-CAFA-4A1C-90BA-6B615C2E4CEA}" destId="{96D7F4FC-E96F-4C86-BCEF-C0318AB326AA}" srcOrd="5" destOrd="0" presId="urn:microsoft.com/office/officeart/2005/8/layout/radial6"/>
    <dgm:cxn modelId="{DE5015EB-A2A4-47A6-8747-A00B51A71AB1}" type="presParOf" srcId="{B1AB2F4A-CAFA-4A1C-90BA-6B615C2E4CEA}" destId="{D11E67FE-CD24-434B-BAF7-982394F13BC2}" srcOrd="6" destOrd="0" presId="urn:microsoft.com/office/officeart/2005/8/layout/radial6"/>
    <dgm:cxn modelId="{E6E32FF7-9535-4636-A2AD-A31272E6B04B}" type="presParOf" srcId="{B1AB2F4A-CAFA-4A1C-90BA-6B615C2E4CEA}" destId="{E6BE509C-ADD5-4228-BEB5-3A9D012B9FEB}" srcOrd="7" destOrd="0" presId="urn:microsoft.com/office/officeart/2005/8/layout/radial6"/>
    <dgm:cxn modelId="{BD814713-E0DD-43B6-9F7A-A846EC834D52}" type="presParOf" srcId="{B1AB2F4A-CAFA-4A1C-90BA-6B615C2E4CEA}" destId="{024A8319-DE34-43DD-9FF9-6AC287D3E768}" srcOrd="8" destOrd="0" presId="urn:microsoft.com/office/officeart/2005/8/layout/radial6"/>
    <dgm:cxn modelId="{C51117C1-EF25-4DA2-8B6C-A52A682E00FB}" type="presParOf" srcId="{B1AB2F4A-CAFA-4A1C-90BA-6B615C2E4CEA}" destId="{F62176AD-7F23-4CEE-A9DF-5591FAD418FE}" srcOrd="9" destOrd="0" presId="urn:microsoft.com/office/officeart/2005/8/layout/radial6"/>
    <dgm:cxn modelId="{D94DF872-1E98-40BF-B2E3-8EB0FE1E5DD0}" type="presParOf" srcId="{B1AB2F4A-CAFA-4A1C-90BA-6B615C2E4CEA}" destId="{BB819C61-FA86-4193-8B25-DEB6B6E24670}" srcOrd="10" destOrd="0" presId="urn:microsoft.com/office/officeart/2005/8/layout/radial6"/>
    <dgm:cxn modelId="{723F17AA-8189-43E9-AC1A-D48DA0653B3D}" type="presParOf" srcId="{B1AB2F4A-CAFA-4A1C-90BA-6B615C2E4CEA}" destId="{7C3EEB26-2687-460E-8748-485DC0158FDB}" srcOrd="11" destOrd="0" presId="urn:microsoft.com/office/officeart/2005/8/layout/radial6"/>
    <dgm:cxn modelId="{300F0A92-0578-479F-BE46-2BCF4027B12F}" type="presParOf" srcId="{B1AB2F4A-CAFA-4A1C-90BA-6B615C2E4CEA}" destId="{92FDC506-35E0-4358-9408-400F900387E8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F5B415-FDEB-4F53-9A94-8E603E8F3393}">
      <dsp:nvSpPr>
        <dsp:cNvPr id="0" name=""/>
        <dsp:cNvSpPr/>
      </dsp:nvSpPr>
      <dsp:spPr>
        <a:xfrm>
          <a:off x="0" y="0"/>
          <a:ext cx="5611448" cy="916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Identify financial protection gap for Singapore residents and  How to address the Gap</a:t>
          </a:r>
        </a:p>
      </dsp:txBody>
      <dsp:txXfrm>
        <a:off x="26837" y="26837"/>
        <a:ext cx="4622704" cy="862612"/>
      </dsp:txXfrm>
    </dsp:sp>
    <dsp:sp modelId="{616AE57C-6EBF-44B1-BBB0-7AC8E8647980}">
      <dsp:nvSpPr>
        <dsp:cNvPr id="0" name=""/>
        <dsp:cNvSpPr/>
      </dsp:nvSpPr>
      <dsp:spPr>
        <a:xfrm>
          <a:off x="495127" y="1069000"/>
          <a:ext cx="5611448" cy="916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/>
            <a:t>Are you underinsured?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/>
            <a:t>What’s your insurance need?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/>
            <a:t>Can your insurance coverage keep up with the rising cost?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/>
            <a:t>Are you properly covered pre and post retirement?</a:t>
          </a:r>
        </a:p>
      </dsp:txBody>
      <dsp:txXfrm>
        <a:off x="521964" y="1095837"/>
        <a:ext cx="4467060" cy="862612"/>
      </dsp:txXfrm>
    </dsp:sp>
    <dsp:sp modelId="{AA2162A2-D382-4CDB-A30F-CD8B43B3D7EB}">
      <dsp:nvSpPr>
        <dsp:cNvPr id="0" name=""/>
        <dsp:cNvSpPr/>
      </dsp:nvSpPr>
      <dsp:spPr>
        <a:xfrm>
          <a:off x="990255" y="2138001"/>
          <a:ext cx="5611448" cy="916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Critical Illness protection gap, Family Expense and life expectancy</a:t>
          </a:r>
        </a:p>
      </dsp:txBody>
      <dsp:txXfrm>
        <a:off x="1017092" y="2164838"/>
        <a:ext cx="4467060" cy="862612"/>
      </dsp:txXfrm>
    </dsp:sp>
    <dsp:sp modelId="{CDF69EA1-3C5A-447F-9889-D16A6FAB297B}">
      <dsp:nvSpPr>
        <dsp:cNvPr id="0" name=""/>
        <dsp:cNvSpPr/>
      </dsp:nvSpPr>
      <dsp:spPr>
        <a:xfrm>
          <a:off x="5015862" y="694850"/>
          <a:ext cx="595586" cy="59558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/>
            <a:t>Query</a:t>
          </a:r>
        </a:p>
      </dsp:txBody>
      <dsp:txXfrm>
        <a:off x="5149869" y="694850"/>
        <a:ext cx="327572" cy="448178"/>
      </dsp:txXfrm>
    </dsp:sp>
    <dsp:sp modelId="{72841EDE-A6FC-4942-BEB1-4753FFDB07C3}">
      <dsp:nvSpPr>
        <dsp:cNvPr id="0" name=""/>
        <dsp:cNvSpPr/>
      </dsp:nvSpPr>
      <dsp:spPr>
        <a:xfrm>
          <a:off x="5510990" y="1757742"/>
          <a:ext cx="595586" cy="59558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/>
            <a:t>Focus</a:t>
          </a:r>
        </a:p>
      </dsp:txBody>
      <dsp:txXfrm>
        <a:off x="5644997" y="1757742"/>
        <a:ext cx="327572" cy="4481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B58C7-837B-46B9-B255-DE1BD034B4E0}">
      <dsp:nvSpPr>
        <dsp:cNvPr id="0" name=""/>
        <dsp:cNvSpPr/>
      </dsp:nvSpPr>
      <dsp:spPr>
        <a:xfrm>
          <a:off x="423628" y="408636"/>
          <a:ext cx="499445" cy="499445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L</a:t>
          </a:r>
        </a:p>
      </dsp:txBody>
      <dsp:txXfrm>
        <a:off x="524039" y="525629"/>
        <a:ext cx="298623" cy="256725"/>
      </dsp:txXfrm>
    </dsp:sp>
    <dsp:sp modelId="{394782E2-AEA1-455A-8FF4-BAE9304A959F}">
      <dsp:nvSpPr>
        <dsp:cNvPr id="0" name=""/>
        <dsp:cNvSpPr/>
      </dsp:nvSpPr>
      <dsp:spPr>
        <a:xfrm>
          <a:off x="133042" y="290586"/>
          <a:ext cx="363232" cy="36323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T</a:t>
          </a:r>
        </a:p>
      </dsp:txBody>
      <dsp:txXfrm>
        <a:off x="224487" y="382583"/>
        <a:ext cx="180342" cy="179238"/>
      </dsp:txXfrm>
    </dsp:sp>
    <dsp:sp modelId="{753C5FFE-FA49-4031-AC23-08294526EEFD}">
      <dsp:nvSpPr>
        <dsp:cNvPr id="0" name=""/>
        <dsp:cNvSpPr/>
      </dsp:nvSpPr>
      <dsp:spPr>
        <a:xfrm rot="20700000">
          <a:off x="336490" y="39992"/>
          <a:ext cx="355894" cy="35589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E</a:t>
          </a:r>
        </a:p>
      </dsp:txBody>
      <dsp:txXfrm rot="-20700000">
        <a:off x="414548" y="118050"/>
        <a:ext cx="199778" cy="199778"/>
      </dsp:txXfrm>
    </dsp:sp>
    <dsp:sp modelId="{9E1A2326-301D-49BF-A38D-A0E255131BE0}">
      <dsp:nvSpPr>
        <dsp:cNvPr id="0" name=""/>
        <dsp:cNvSpPr/>
      </dsp:nvSpPr>
      <dsp:spPr>
        <a:xfrm>
          <a:off x="357039" y="347388"/>
          <a:ext cx="639289" cy="639289"/>
        </a:xfrm>
        <a:prstGeom prst="circularArrow">
          <a:avLst>
            <a:gd name="adj1" fmla="val 4687"/>
            <a:gd name="adj2" fmla="val 299029"/>
            <a:gd name="adj3" fmla="val 2277502"/>
            <a:gd name="adj4" fmla="val 16537240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06648-F594-4F98-834B-C1DF60AB896F}">
      <dsp:nvSpPr>
        <dsp:cNvPr id="0" name=""/>
        <dsp:cNvSpPr/>
      </dsp:nvSpPr>
      <dsp:spPr>
        <a:xfrm>
          <a:off x="68714" y="224319"/>
          <a:ext cx="464483" cy="46448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9B6F41-8A0B-4542-9FE5-867BE3AD55E7}">
      <dsp:nvSpPr>
        <dsp:cNvPr id="0" name=""/>
        <dsp:cNvSpPr/>
      </dsp:nvSpPr>
      <dsp:spPr>
        <a:xfrm>
          <a:off x="254168" y="-23858"/>
          <a:ext cx="500807" cy="50080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FDC506-35E0-4358-9408-400F900387E8}">
      <dsp:nvSpPr>
        <dsp:cNvPr id="0" name=""/>
        <dsp:cNvSpPr/>
      </dsp:nvSpPr>
      <dsp:spPr>
        <a:xfrm>
          <a:off x="435561" y="472662"/>
          <a:ext cx="2696526" cy="2696526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176AD-7F23-4CEE-A9DF-5591FAD418FE}">
      <dsp:nvSpPr>
        <dsp:cNvPr id="0" name=""/>
        <dsp:cNvSpPr/>
      </dsp:nvSpPr>
      <dsp:spPr>
        <a:xfrm>
          <a:off x="404793" y="573647"/>
          <a:ext cx="2696526" cy="2696526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E67FE-CD24-434B-BAF7-982394F13BC2}">
      <dsp:nvSpPr>
        <dsp:cNvPr id="0" name=""/>
        <dsp:cNvSpPr/>
      </dsp:nvSpPr>
      <dsp:spPr>
        <a:xfrm>
          <a:off x="404793" y="573647"/>
          <a:ext cx="2696526" cy="2696526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7E585-209A-48C1-B284-3507AB22C47C}">
      <dsp:nvSpPr>
        <dsp:cNvPr id="0" name=""/>
        <dsp:cNvSpPr/>
      </dsp:nvSpPr>
      <dsp:spPr>
        <a:xfrm>
          <a:off x="404793" y="573647"/>
          <a:ext cx="2696526" cy="2696526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0A581-C8E8-4BB0-83EB-8EDDA877E147}">
      <dsp:nvSpPr>
        <dsp:cNvPr id="0" name=""/>
        <dsp:cNvSpPr/>
      </dsp:nvSpPr>
      <dsp:spPr>
        <a:xfrm>
          <a:off x="1132467" y="1301321"/>
          <a:ext cx="1241178" cy="12411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Find </a:t>
          </a:r>
          <a:r>
            <a:rPr lang="en-US" sz="1400" kern="1200" dirty="0" smtClean="0">
              <a:latin typeface="Century Gothic" panose="020B0502020202020204" pitchFamily="34" charset="0"/>
            </a:rPr>
            <a:t>Insurance</a:t>
          </a:r>
          <a:r>
            <a:rPr lang="en-US" sz="1400" kern="1200" dirty="0" smtClean="0"/>
            <a:t> Gap</a:t>
          </a:r>
          <a:endParaRPr lang="en-US" sz="1400" kern="1200" dirty="0"/>
        </a:p>
      </dsp:txBody>
      <dsp:txXfrm>
        <a:off x="1314233" y="1483087"/>
        <a:ext cx="877646" cy="877646"/>
      </dsp:txXfrm>
    </dsp:sp>
    <dsp:sp modelId="{1F61008A-415F-4FD4-8F9A-3B7519211EF6}">
      <dsp:nvSpPr>
        <dsp:cNvPr id="0" name=""/>
        <dsp:cNvSpPr/>
      </dsp:nvSpPr>
      <dsp:spPr>
        <a:xfrm>
          <a:off x="1318644" y="170513"/>
          <a:ext cx="868824" cy="8688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Century Gothic" panose="020B0502020202020204" pitchFamily="34" charset="0"/>
            </a:rPr>
            <a:t>Call</a:t>
          </a:r>
          <a:r>
            <a:rPr lang="en-US" sz="1300" kern="1200" dirty="0" smtClean="0"/>
            <a:t> Agent</a:t>
          </a:r>
          <a:endParaRPr lang="en-US" sz="1300" kern="1200" dirty="0"/>
        </a:p>
      </dsp:txBody>
      <dsp:txXfrm>
        <a:off x="1445880" y="297749"/>
        <a:ext cx="614352" cy="614352"/>
      </dsp:txXfrm>
    </dsp:sp>
    <dsp:sp modelId="{3D4C4227-B1B3-4FE7-903C-0AED874C4E37}">
      <dsp:nvSpPr>
        <dsp:cNvPr id="0" name=""/>
        <dsp:cNvSpPr/>
      </dsp:nvSpPr>
      <dsp:spPr>
        <a:xfrm>
          <a:off x="2635630" y="1487498"/>
          <a:ext cx="868824" cy="8688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Review Life policy</a:t>
          </a:r>
          <a:endParaRPr lang="en-US" sz="1300" kern="1200" dirty="0"/>
        </a:p>
      </dsp:txBody>
      <dsp:txXfrm>
        <a:off x="2762866" y="1614734"/>
        <a:ext cx="614352" cy="614352"/>
      </dsp:txXfrm>
    </dsp:sp>
    <dsp:sp modelId="{E6BE509C-ADD5-4228-BEB5-3A9D012B9FEB}">
      <dsp:nvSpPr>
        <dsp:cNvPr id="0" name=""/>
        <dsp:cNvSpPr/>
      </dsp:nvSpPr>
      <dsp:spPr>
        <a:xfrm>
          <a:off x="1318644" y="2804484"/>
          <a:ext cx="868824" cy="8688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Century Gothic" panose="020B0502020202020204" pitchFamily="34" charset="0"/>
            </a:rPr>
            <a:t>Review</a:t>
          </a:r>
          <a:r>
            <a:rPr lang="en-US" sz="1300" kern="1200" dirty="0" smtClean="0"/>
            <a:t> CI Policy</a:t>
          </a:r>
          <a:endParaRPr lang="en-US" sz="1300" kern="1200" dirty="0"/>
        </a:p>
      </dsp:txBody>
      <dsp:txXfrm>
        <a:off x="1445880" y="2931720"/>
        <a:ext cx="614352" cy="614352"/>
      </dsp:txXfrm>
    </dsp:sp>
    <dsp:sp modelId="{BB819C61-FA86-4193-8B25-DEB6B6E24670}">
      <dsp:nvSpPr>
        <dsp:cNvPr id="0" name=""/>
        <dsp:cNvSpPr/>
      </dsp:nvSpPr>
      <dsp:spPr>
        <a:xfrm>
          <a:off x="1659" y="1487498"/>
          <a:ext cx="868824" cy="8688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Discuss </a:t>
          </a:r>
          <a:r>
            <a:rPr lang="en-US" sz="1300" kern="1200" dirty="0" smtClean="0">
              <a:latin typeface="Century Gothic" panose="020B0502020202020204" pitchFamily="34" charset="0"/>
            </a:rPr>
            <a:t>with</a:t>
          </a:r>
          <a:r>
            <a:rPr lang="en-US" sz="1300" kern="1200" dirty="0" smtClean="0"/>
            <a:t> others</a:t>
          </a:r>
          <a:endParaRPr lang="en-US" sz="1300" kern="1200" dirty="0"/>
        </a:p>
      </dsp:txBody>
      <dsp:txXfrm>
        <a:off x="128895" y="1614734"/>
        <a:ext cx="614352" cy="614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98827-B011-4B4A-BE16-D23AE82FA2E2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3C458-3039-4127-A61F-FE50CEBE6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4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8045" y="4192525"/>
            <a:ext cx="7772400" cy="859205"/>
          </a:xfrm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9645" y="5342235"/>
            <a:ext cx="6400800" cy="835455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rgbClr val="017BA1"/>
                </a:solidFill>
              </a:defRPr>
            </a:lvl1pPr>
          </a:lstStyle>
          <a:p>
            <a:r>
              <a:rPr lang="en-US"/>
              <a:t>PPTTemplate.net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274638"/>
            <a:ext cx="6710784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17BA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443836"/>
            <a:ext cx="6710784" cy="427574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rgbClr val="017BA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383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73697"/>
            <a:ext cx="4040188" cy="3798583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383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73697"/>
            <a:ext cx="4041775" cy="3798583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medicine&amp;utm_content=0037&amp;utm_campaign=pp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steve7an#!/vizhome/AreyouFinanciallyProtected/FinancialProtection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ppttemplate.net/?utm_source=ppt&amp;utm_medium=logo&amp;utm_term=medicine&amp;utm_content=0037&amp;utm_campaign=pp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medicine&amp;utm_content=0037&amp;utm_campaign=ppt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lia.org.sg/pgc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4.xml"/><Relationship Id="rId2" Type="http://schemas.openxmlformats.org/officeDocument/2006/relationships/hyperlink" Target="http://ppttemplate.net/?utm_source=ppt&amp;utm_medium=logo&amp;utm_term=medicine&amp;utm_content=0037&amp;utm_campaign=ppt" TargetMode="Externa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hyperlink" Target="http://www.lia.org.sg/pg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medicine&amp;utm_content=0037&amp;utm_campaign=pp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hyperlink" Target="http://ppttemplate.net/?utm_source=ppt&amp;utm_medium=logo&amp;utm_term=medicine&amp;utm_content=0037&amp;utm_campaign=ppt" TargetMode="Externa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ppttemplate.net/?utm_source=ppt&amp;utm_medium=logo&amp;utm_term=medicine&amp;utm_content=0037&amp;utm_campaign=ppt" TargetMode="Externa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9.jpg"/><Relationship Id="rId17" Type="http://schemas.microsoft.com/office/2007/relationships/diagramDrawing" Target="../diagrams/drawing3.xml"/><Relationship Id="rId2" Type="http://schemas.openxmlformats.org/officeDocument/2006/relationships/image" Target="../media/image6.pn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8.jpg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3.xml"/><Relationship Id="rId10" Type="http://schemas.openxmlformats.org/officeDocument/2006/relationships/image" Target="../media/image7.jpg"/><Relationship Id="rId4" Type="http://schemas.openxmlformats.org/officeDocument/2006/relationships/diagramLayout" Target="../diagrams/layout2.xml"/><Relationship Id="rId9" Type="http://schemas.openxmlformats.org/officeDocument/2006/relationships/image" Target="../media/image4.png"/><Relationship Id="rId1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pttemplate.net/?utm_source=ppt&amp;utm_medium=logo&amp;utm_term=medicine&amp;utm_content=0037&amp;utm_campaign=ppt" TargetMode="Externa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pttemplate.net/?utm_source=ppt&amp;utm_medium=logo&amp;utm_term=medicine&amp;utm_content=0037&amp;utm_campaign=ppt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pttemplate.net/?utm_source=ppt&amp;utm_medium=logo&amp;utm_term=medicine&amp;utm_content=0037&amp;utm_campaign=ppt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pttemplate.net/?utm_source=ppt&amp;utm_medium=logo&amp;utm_term=medicine&amp;utm_content=0037&amp;utm_campaign=ppt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pttemplate.net/?utm_source=ppt&amp;utm_medium=logo&amp;utm_term=medicine&amp;utm_content=0037&amp;utm_campaign=ppt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>
                <a:latin typeface="Century Gothic" panose="020B0502020202020204" pitchFamily="34" charset="0"/>
              </a:rPr>
              <a:t>We are </a:t>
            </a:r>
            <a:r>
              <a:rPr lang="en-US" b="1" dirty="0">
                <a:latin typeface="Century Gothic" panose="020B0502020202020204" pitchFamily="34" charset="0"/>
              </a:rPr>
              <a:t>INSUREU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9645" y="5261461"/>
            <a:ext cx="6400800" cy="916230"/>
          </a:xfrm>
        </p:spPr>
        <p:txBody>
          <a:bodyPr>
            <a:normAutofit fontScale="55000" lnSpcReduction="20000"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de-DE" dirty="0">
                <a:solidFill>
                  <a:schemeClr val="bg1"/>
                </a:solidFill>
                <a:latin typeface="Century Gothic" panose="020B0502020202020204" pitchFamily="34" charset="0"/>
              </a:rPr>
              <a:t>Laxman Singh(A0178223E) &lt;e0267534@u.nus.edu&gt;</a:t>
            </a:r>
          </a:p>
          <a:p>
            <a:pPr lvl="0">
              <a:spcBef>
                <a:spcPts val="600"/>
              </a:spcBef>
            </a:pPr>
            <a:r>
              <a:rPr lang="de-DE" dirty="0">
                <a:solidFill>
                  <a:schemeClr val="bg1"/>
                </a:solidFill>
                <a:latin typeface="Century Gothic" panose="020B0502020202020204" pitchFamily="34" charset="0"/>
              </a:rPr>
              <a:t>Ramasamy Muthuraman(A0179756H) &lt;e0269775@u.nus.edu&gt;</a:t>
            </a:r>
          </a:p>
          <a:p>
            <a:pPr lvl="0">
              <a:spcBef>
                <a:spcPts val="600"/>
              </a:spcBef>
            </a:pPr>
            <a:r>
              <a:rPr lang="de-DE" dirty="0">
                <a:solidFill>
                  <a:schemeClr val="bg1"/>
                </a:solidFill>
                <a:latin typeface="Century Gothic" panose="020B0502020202020204" pitchFamily="34" charset="0"/>
              </a:rPr>
              <a:t>Tan Chee Wei(A0179723U) &lt;cw.tan@u.nus.edu&gt;</a:t>
            </a:r>
          </a:p>
        </p:txBody>
      </p:sp>
      <p:pic>
        <p:nvPicPr>
          <p:cNvPr id="4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50" y="6630045"/>
            <a:ext cx="947603" cy="2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71121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latin typeface="Century Gothic" panose="020B0502020202020204" pitchFamily="34" charset="0"/>
              </a:rPr>
              <a:t>Visualization (Dashboard </a:t>
            </a:r>
            <a:r>
              <a:rPr lang="en-US" altLang="zh-CN" dirty="0">
                <a:latin typeface="Century Gothic" panose="020B0502020202020204" pitchFamily="34" charset="0"/>
              </a:rPr>
              <a:t>4</a:t>
            </a:r>
            <a:r>
              <a:rPr lang="en-US" dirty="0">
                <a:latin typeface="Century Gothic" panose="020B0502020202020204" pitchFamily="34" charset="0"/>
              </a:rPr>
              <a:t> of </a:t>
            </a:r>
            <a:r>
              <a:rPr lang="en-US" altLang="zh-CN" dirty="0">
                <a:latin typeface="Century Gothic" panose="020B0502020202020204" pitchFamily="34" charset="0"/>
              </a:rPr>
              <a:t>4</a:t>
            </a:r>
            <a:r>
              <a:rPr lang="en-US" dirty="0"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Critical Illness Protection Gap Breakdown by Age Group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5167EA63-0B59-4A1F-A69A-E6CEFB24BF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2207360"/>
            <a:ext cx="5708820" cy="274869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66020" y="2970885"/>
            <a:ext cx="2522960" cy="792467"/>
          </a:xfrm>
        </p:spPr>
        <p:txBody>
          <a:bodyPr>
            <a:no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Access the public hosted dashboard </a:t>
            </a:r>
            <a:r>
              <a:rPr lang="en-US" sz="1600" dirty="0">
                <a:latin typeface="Century Gothic" panose="020B0502020202020204" pitchFamily="34" charset="0"/>
                <a:hlinkClick r:id="rId3"/>
              </a:rPr>
              <a:t>click here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9" name="Picture 2" descr="E:\cloud\drive\websites\ppttemplate\ppt\logo-ppttemplate.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547" y="6630045"/>
            <a:ext cx="947603" cy="2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80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Conclusion</a:t>
            </a:r>
          </a:p>
        </p:txBody>
      </p:sp>
      <p:pic>
        <p:nvPicPr>
          <p:cNvPr id="6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50" y="6630045"/>
            <a:ext cx="947603" cy="2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6484" y="1291131"/>
            <a:ext cx="7329840" cy="1679754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>
                <a:solidFill>
                  <a:srgbClr val="FF6600"/>
                </a:solidFill>
                <a:latin typeface="Century Gothic" panose="020B0502020202020204" pitchFamily="34" charset="0"/>
              </a:rPr>
              <a:t>Determine and plan </a:t>
            </a:r>
            <a:r>
              <a:rPr lang="en-US" dirty="0">
                <a:latin typeface="Century Gothic" panose="020B0502020202020204" pitchFamily="34" charset="0"/>
              </a:rPr>
              <a:t>coverage based on CI and Term/whole life needs </a:t>
            </a:r>
            <a:endParaRPr lang="en-US" dirty="0" smtClean="0">
              <a:latin typeface="Century Gothic" panose="020B0502020202020204" pitchFamily="34" charset="0"/>
            </a:endParaRP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Use </a:t>
            </a:r>
            <a:r>
              <a:rPr lang="en-US" dirty="0">
                <a:latin typeface="Century Gothic" panose="020B0502020202020204" pitchFamily="34" charset="0"/>
                <a:hlinkClick r:id="rId4"/>
              </a:rPr>
              <a:t>online calculator </a:t>
            </a:r>
            <a:r>
              <a:rPr lang="en-US" dirty="0">
                <a:latin typeface="Century Gothic" panose="020B0502020202020204" pitchFamily="34" charset="0"/>
              </a:rPr>
              <a:t>to determine your protection gap.</a:t>
            </a:r>
          </a:p>
          <a:p>
            <a:pPr lvl="1"/>
            <a:r>
              <a:rPr lang="en-US" dirty="0" smtClean="0">
                <a:latin typeface="Century Gothic" panose="020B0502020202020204" pitchFamily="34" charset="0"/>
              </a:rPr>
              <a:t>Follow “Action items” </a:t>
            </a:r>
            <a:r>
              <a:rPr lang="en-US" dirty="0">
                <a:latin typeface="Century Gothic" panose="020B0502020202020204" pitchFamily="34" charset="0"/>
              </a:rPr>
              <a:t>mentioned in next </a:t>
            </a:r>
            <a:r>
              <a:rPr lang="en-US" dirty="0" smtClean="0">
                <a:latin typeface="Century Gothic" panose="020B0502020202020204" pitchFamily="34" charset="0"/>
              </a:rPr>
              <a:t>slide</a:t>
            </a:r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Select </a:t>
            </a:r>
            <a:r>
              <a:rPr lang="en-US" b="1" dirty="0">
                <a:solidFill>
                  <a:srgbClr val="FF6600"/>
                </a:solidFill>
                <a:latin typeface="Century Gothic" panose="020B0502020202020204" pitchFamily="34" charset="0"/>
              </a:rPr>
              <a:t>right Insurance type </a:t>
            </a:r>
            <a:r>
              <a:rPr lang="en-US" dirty="0">
                <a:latin typeface="Century Gothic" panose="020B0502020202020204" pitchFamily="34" charset="0"/>
              </a:rPr>
              <a:t>based on purpose will reduce or fulfill individual </a:t>
            </a:r>
            <a:r>
              <a:rPr lang="en-US" b="1" dirty="0">
                <a:solidFill>
                  <a:srgbClr val="FF6600"/>
                </a:solidFill>
                <a:latin typeface="Century Gothic" panose="020B0502020202020204" pitchFamily="34" charset="0"/>
              </a:rPr>
              <a:t>protection gap 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Top </a:t>
            </a:r>
            <a:r>
              <a:rPr lang="en-US" dirty="0">
                <a:latin typeface="Century Gothic" panose="020B0502020202020204" pitchFamily="34" charset="0"/>
              </a:rPr>
              <a:t>5 insurance types with reasons to take and recommended coverage are as follows</a:t>
            </a:r>
            <a:r>
              <a:rPr lang="en-US" dirty="0" smtClean="0">
                <a:latin typeface="Century Gothic" panose="020B0502020202020204" pitchFamily="34" charset="0"/>
              </a:rPr>
              <a:t>,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222715"/>
              </p:ext>
            </p:extLst>
          </p:nvPr>
        </p:nvGraphicFramePr>
        <p:xfrm>
          <a:off x="1721100" y="2818180"/>
          <a:ext cx="7126640" cy="36094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8478">
                  <a:extLst>
                    <a:ext uri="{9D8B030D-6E8A-4147-A177-3AD203B41FA5}">
                      <a16:colId xmlns:a16="http://schemas.microsoft.com/office/drawing/2014/main" val="201808440"/>
                    </a:ext>
                  </a:extLst>
                </a:gridCol>
                <a:gridCol w="1084489">
                  <a:extLst>
                    <a:ext uri="{9D8B030D-6E8A-4147-A177-3AD203B41FA5}">
                      <a16:colId xmlns:a16="http://schemas.microsoft.com/office/drawing/2014/main" val="3701109834"/>
                    </a:ext>
                  </a:extLst>
                </a:gridCol>
                <a:gridCol w="2014050">
                  <a:extLst>
                    <a:ext uri="{9D8B030D-6E8A-4147-A177-3AD203B41FA5}">
                      <a16:colId xmlns:a16="http://schemas.microsoft.com/office/drawing/2014/main" val="999241138"/>
                    </a:ext>
                  </a:extLst>
                </a:gridCol>
                <a:gridCol w="1704197">
                  <a:extLst>
                    <a:ext uri="{9D8B030D-6E8A-4147-A177-3AD203B41FA5}">
                      <a16:colId xmlns:a16="http://schemas.microsoft.com/office/drawing/2014/main" val="3881707797"/>
                    </a:ext>
                  </a:extLst>
                </a:gridCol>
                <a:gridCol w="1755426">
                  <a:extLst>
                    <a:ext uri="{9D8B030D-6E8A-4147-A177-3AD203B41FA5}">
                      <a16:colId xmlns:a16="http://schemas.microsoft.com/office/drawing/2014/main" val="1635298279"/>
                    </a:ext>
                  </a:extLst>
                </a:gridCol>
              </a:tblGrid>
              <a:tr h="1527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entury Gothic" panose="020B0502020202020204" pitchFamily="34" charset="0"/>
                        </a:rPr>
                        <a:t>Rank</a:t>
                      </a:r>
                      <a:endParaRPr lang="en-US" sz="11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3846" marR="638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entury Gothic" panose="020B0502020202020204" pitchFamily="34" charset="0"/>
                        </a:rPr>
                        <a:t>Type</a:t>
                      </a:r>
                      <a:endParaRPr lang="en-US" sz="11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3846" marR="638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entury Gothic" panose="020B0502020202020204" pitchFamily="34" charset="0"/>
                        </a:rPr>
                        <a:t>Reasons</a:t>
                      </a:r>
                      <a:endParaRPr lang="en-US" sz="11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3846" marR="638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entury Gothic" panose="020B0502020202020204" pitchFamily="34" charset="0"/>
                        </a:rPr>
                        <a:t>Recommendation</a:t>
                      </a:r>
                      <a:endParaRPr lang="en-US" sz="11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3846" marR="638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entury Gothic" panose="020B0502020202020204" pitchFamily="34" charset="0"/>
                        </a:rPr>
                        <a:t>Analysis</a:t>
                      </a:r>
                      <a:endParaRPr lang="en-US" sz="11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3846" marR="63846" marT="0" marB="0"/>
                </a:tc>
                <a:extLst>
                  <a:ext uri="{0D108BD9-81ED-4DB2-BD59-A6C34878D82A}">
                    <a16:rowId xmlns:a16="http://schemas.microsoft.com/office/drawing/2014/main" val="1978005159"/>
                  </a:ext>
                </a:extLst>
              </a:tr>
              <a:tr h="7145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entury Gothic" panose="020B0502020202020204" pitchFamily="34" charset="0"/>
                        </a:rPr>
                        <a:t>1 </a:t>
                      </a:r>
                      <a:endParaRPr lang="en-US" sz="11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3846" marR="638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entury Gothic" panose="020B0502020202020204" pitchFamily="34" charset="0"/>
                        </a:rPr>
                        <a:t>Health (H&amp;S)</a:t>
                      </a:r>
                      <a:endParaRPr lang="en-US" sz="11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3846" marR="638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entury Gothic" panose="020B0502020202020204" pitchFamily="34" charset="0"/>
                        </a:rPr>
                        <a:t>High cost of Hospital and Surgical bills &amp; outpatient care</a:t>
                      </a:r>
                      <a:endParaRPr lang="en-US" sz="11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3846" marR="638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entury Gothic" panose="020B0502020202020204" pitchFamily="34" charset="0"/>
                        </a:rPr>
                        <a:t>Private hospital and Public A</a:t>
                      </a:r>
                      <a:endParaRPr lang="en-US" sz="11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3846" marR="638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entury Gothic" panose="020B0502020202020204" pitchFamily="34" charset="0"/>
                        </a:rPr>
                        <a:t>Singaporeans / PRs are covered for this. No study is done on this further. </a:t>
                      </a:r>
                      <a:endParaRPr lang="en-US" sz="11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3846" marR="63846" marT="0" marB="0"/>
                </a:tc>
                <a:extLst>
                  <a:ext uri="{0D108BD9-81ED-4DB2-BD59-A6C34878D82A}">
                    <a16:rowId xmlns:a16="http://schemas.microsoft.com/office/drawing/2014/main" val="2979136147"/>
                  </a:ext>
                </a:extLst>
              </a:tr>
              <a:tr h="5954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entury Gothic" panose="020B0502020202020204" pitchFamily="34" charset="0"/>
                        </a:rPr>
                        <a:t>2 </a:t>
                      </a:r>
                      <a:endParaRPr lang="en-US" sz="11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3846" marR="638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entury Gothic" panose="020B0502020202020204" pitchFamily="34" charset="0"/>
                        </a:rPr>
                        <a:t>Term/Whole life</a:t>
                      </a:r>
                      <a:endParaRPr lang="en-US" sz="11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3846" marR="638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entury Gothic" panose="020B0502020202020204" pitchFamily="34" charset="0"/>
                        </a:rPr>
                        <a:t>Death of an individual assure amount to the family members or dependent</a:t>
                      </a:r>
                      <a:endParaRPr lang="en-US" sz="11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3846" marR="638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entury Gothic" panose="020B0502020202020204" pitchFamily="34" charset="0"/>
                        </a:rPr>
                        <a:t>Five times of your yearly income or based on your liabilities</a:t>
                      </a:r>
                      <a:endParaRPr lang="en-US" sz="11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3846" marR="638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entury Gothic" panose="020B0502020202020204" pitchFamily="34" charset="0"/>
                        </a:rPr>
                        <a:t>Dashboard covers representation for this.</a:t>
                      </a:r>
                      <a:endParaRPr lang="en-US" sz="1100" b="1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3846" marR="63846" marT="0" marB="0"/>
                </a:tc>
                <a:extLst>
                  <a:ext uri="{0D108BD9-81ED-4DB2-BD59-A6C34878D82A}">
                    <a16:rowId xmlns:a16="http://schemas.microsoft.com/office/drawing/2014/main" val="1356116405"/>
                  </a:ext>
                </a:extLst>
              </a:tr>
              <a:tr h="7145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  <a:endParaRPr lang="en-US" sz="11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3846" marR="638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entury Gothic" panose="020B0502020202020204" pitchFamily="34" charset="0"/>
                        </a:rPr>
                        <a:t>Critical illness (CI)</a:t>
                      </a:r>
                      <a:endParaRPr lang="en-US" sz="11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3846" marR="638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entury Gothic" panose="020B0502020202020204" pitchFamily="34" charset="0"/>
                        </a:rPr>
                        <a:t>Sum assured to meet huge cost of medical expenses with the discovery of CI. </a:t>
                      </a:r>
                      <a:endParaRPr lang="en-US" sz="11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3846" marR="638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entury Gothic" panose="020B0502020202020204" pitchFamily="34" charset="0"/>
                        </a:rPr>
                        <a:t>Payout tied to life insurance</a:t>
                      </a:r>
                      <a:endParaRPr lang="en-US" sz="11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3846" marR="638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entury Gothic" panose="020B0502020202020204" pitchFamily="34" charset="0"/>
                        </a:rPr>
                        <a:t>Dashboard covers representation for this. </a:t>
                      </a:r>
                      <a:endParaRPr lang="en-US" sz="1100" b="1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3846" marR="63846" marT="0" marB="0"/>
                </a:tc>
                <a:extLst>
                  <a:ext uri="{0D108BD9-81ED-4DB2-BD59-A6C34878D82A}">
                    <a16:rowId xmlns:a16="http://schemas.microsoft.com/office/drawing/2014/main" val="703535958"/>
                  </a:ext>
                </a:extLst>
              </a:tr>
              <a:tr h="795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  <a:endParaRPr lang="en-US" sz="11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3846" marR="638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entury Gothic" panose="020B0502020202020204" pitchFamily="34" charset="0"/>
                        </a:rPr>
                        <a:t>Disability</a:t>
                      </a:r>
                      <a:endParaRPr lang="en-US" sz="11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3846" marR="638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entury Gothic" panose="020B0502020202020204" pitchFamily="34" charset="0"/>
                        </a:rPr>
                        <a:t>Monthly sum payout to meet your minimum expenses in case of loss of pay</a:t>
                      </a:r>
                      <a:endParaRPr lang="en-US" sz="11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3846" marR="638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entury Gothic" panose="020B0502020202020204" pitchFamily="34" charset="0"/>
                        </a:rPr>
                        <a:t>It should be greater than 3000 SGD or depends upon your current income and minimum monthly expenses</a:t>
                      </a:r>
                      <a:endParaRPr lang="en-US" sz="11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3846" marR="638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entury Gothic" panose="020B0502020202020204" pitchFamily="34" charset="0"/>
                        </a:rPr>
                        <a:t>This is not in scope of the report</a:t>
                      </a:r>
                      <a:endParaRPr lang="en-US" sz="11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3846" marR="63846" marT="0" marB="0"/>
                </a:tc>
                <a:extLst>
                  <a:ext uri="{0D108BD9-81ED-4DB2-BD59-A6C34878D82A}">
                    <a16:rowId xmlns:a16="http://schemas.microsoft.com/office/drawing/2014/main" val="1675931492"/>
                  </a:ext>
                </a:extLst>
              </a:tr>
              <a:tr h="6364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  <a:endParaRPr lang="en-US" sz="11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3846" marR="638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entury Gothic" panose="020B0502020202020204" pitchFamily="34" charset="0"/>
                        </a:rPr>
                        <a:t>Personal Accident</a:t>
                      </a:r>
                      <a:endParaRPr lang="en-US" sz="11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3846" marR="638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entury Gothic" panose="020B0502020202020204" pitchFamily="34" charset="0"/>
                        </a:rPr>
                        <a:t>Huge cost of outpatient medical expenses</a:t>
                      </a:r>
                      <a:endParaRPr lang="en-US" sz="11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3846" marR="638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entury Gothic" panose="020B0502020202020204" pitchFamily="34" charset="0"/>
                        </a:rPr>
                        <a:t>Totally payout linked to insurance and paid by them based on expenses incurred</a:t>
                      </a:r>
                      <a:endParaRPr lang="en-US" sz="11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3846" marR="638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entury Gothic" panose="020B0502020202020204" pitchFamily="34" charset="0"/>
                        </a:rPr>
                        <a:t>This is not in scope of the report. </a:t>
                      </a:r>
                      <a:endParaRPr lang="en-US" sz="11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3846" marR="63846" marT="0" marB="0"/>
                </a:tc>
                <a:extLst>
                  <a:ext uri="{0D108BD9-81ED-4DB2-BD59-A6C34878D82A}">
                    <a16:rowId xmlns:a16="http://schemas.microsoft.com/office/drawing/2014/main" val="3712338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77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Action items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6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50" y="6630045"/>
            <a:ext cx="947603" cy="2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8419476"/>
              </p:ext>
            </p:extLst>
          </p:nvPr>
        </p:nvGraphicFramePr>
        <p:xfrm>
          <a:off x="5488230" y="1417638"/>
          <a:ext cx="3506114" cy="3843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70605" y="1417638"/>
            <a:ext cx="4275740" cy="36649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Assessment and review is an iterative process.</a:t>
            </a:r>
          </a:p>
          <a:p>
            <a:pPr marL="0" indent="0">
              <a:buNone/>
            </a:pPr>
            <a:endParaRPr lang="en-US" sz="1600" b="1" dirty="0" smtClean="0">
              <a:latin typeface="Century Gothic" panose="020B0502020202020204" pitchFamily="34" charset="0"/>
            </a:endParaRP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Call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Agent </a:t>
            </a:r>
            <a:r>
              <a:rPr lang="en-US" sz="1600" dirty="0">
                <a:latin typeface="Century Gothic" panose="020B0502020202020204" pitchFamily="34" charset="0"/>
              </a:rPr>
              <a:t>and review insurance policies. </a:t>
            </a:r>
          </a:p>
          <a:p>
            <a:pPr lvl="1"/>
            <a:r>
              <a:rPr lang="en-US" sz="1600" dirty="0">
                <a:latin typeface="Century Gothic" panose="020B0502020202020204" pitchFamily="34" charset="0"/>
                <a:hlinkClick r:id="rId9"/>
              </a:rPr>
              <a:t>Online calculator </a:t>
            </a:r>
            <a:r>
              <a:rPr lang="en-US" sz="1600" dirty="0">
                <a:latin typeface="Century Gothic" panose="020B0502020202020204" pitchFamily="34" charset="0"/>
              </a:rPr>
              <a:t>is available to calculate protection gap. </a:t>
            </a:r>
            <a:endParaRPr lang="en-US" sz="1600" dirty="0" smtClean="0">
              <a:latin typeface="Century Gothic" panose="020B0502020202020204" pitchFamily="34" charset="0"/>
            </a:endParaRP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Review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Insurance policies </a:t>
            </a:r>
            <a:r>
              <a:rPr lang="en-US" sz="1600" dirty="0">
                <a:latin typeface="Century Gothic" panose="020B0502020202020204" pitchFamily="34" charset="0"/>
              </a:rPr>
              <a:t>and determine protection </a:t>
            </a:r>
            <a:r>
              <a:rPr lang="en-US" sz="1600" dirty="0" smtClean="0">
                <a:latin typeface="Century Gothic" panose="020B0502020202020204" pitchFamily="34" charset="0"/>
              </a:rPr>
              <a:t>gap. At least </a:t>
            </a:r>
            <a:r>
              <a:rPr lang="en-US" sz="1600" dirty="0">
                <a:latin typeface="Century Gothic" panose="020B0502020202020204" pitchFamily="34" charset="0"/>
              </a:rPr>
              <a:t>the following policies,</a:t>
            </a:r>
          </a:p>
          <a:p>
            <a:pPr lvl="1"/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smtClean="0">
                <a:latin typeface="Century Gothic" panose="020B0502020202020204" pitchFamily="34" charset="0"/>
              </a:rPr>
              <a:t>CI / Health </a:t>
            </a:r>
            <a:r>
              <a:rPr lang="en-US" sz="1600" dirty="0">
                <a:latin typeface="Century Gothic" panose="020B0502020202020204" pitchFamily="34" charset="0"/>
              </a:rPr>
              <a:t>policy (hospitalization &amp; surgical, private hospital coverage)</a:t>
            </a:r>
          </a:p>
          <a:p>
            <a:pPr lvl="1"/>
            <a:r>
              <a:rPr lang="en-US" sz="1600" dirty="0">
                <a:latin typeface="Century Gothic" panose="020B0502020202020204" pitchFamily="34" charset="0"/>
              </a:rPr>
              <a:t> Life policy (term or life) 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Review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Gaps</a:t>
            </a:r>
          </a:p>
          <a:p>
            <a:pPr lvl="1"/>
            <a:r>
              <a:rPr lang="en-US" sz="1600" dirty="0" smtClean="0">
                <a:latin typeface="Century Gothic" panose="020B0502020202020204" pitchFamily="34" charset="0"/>
              </a:rPr>
              <a:t>Discuss </a:t>
            </a:r>
            <a:r>
              <a:rPr lang="en-US" sz="1600" dirty="0">
                <a:latin typeface="Century Gothic" panose="020B0502020202020204" pitchFamily="34" charset="0"/>
              </a:rPr>
              <a:t>your policies with others, insurance agents and go for the best which suites your needs. </a:t>
            </a:r>
          </a:p>
        </p:txBody>
      </p:sp>
    </p:spTree>
    <p:extLst>
      <p:ext uri="{BB962C8B-B14F-4D97-AF65-F5344CB8AC3E}">
        <p14:creationId xmlns:p14="http://schemas.microsoft.com/office/powerpoint/2010/main" val="176896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entury Gothic" panose="020B0502020202020204" pitchFamily="34" charset="0"/>
              </a:rPr>
              <a:t>Agenda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Business Problem Statement</a:t>
            </a:r>
          </a:p>
          <a:p>
            <a:r>
              <a:rPr lang="en-US" dirty="0">
                <a:latin typeface="Century Gothic" panose="020B0502020202020204" pitchFamily="34" charset="0"/>
              </a:rPr>
              <a:t>Architecture</a:t>
            </a:r>
          </a:p>
          <a:p>
            <a:r>
              <a:rPr lang="en-US" dirty="0">
                <a:latin typeface="Century Gothic" panose="020B0502020202020204" pitchFamily="34" charset="0"/>
              </a:rPr>
              <a:t>Design </a:t>
            </a:r>
            <a:r>
              <a:rPr lang="en-US" dirty="0" smtClean="0">
                <a:latin typeface="Century Gothic" panose="020B0502020202020204" pitchFamily="34" charset="0"/>
              </a:rPr>
              <a:t>- Logical Data Model</a:t>
            </a:r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Design </a:t>
            </a:r>
            <a:r>
              <a:rPr lang="en-US" dirty="0">
                <a:latin typeface="Century Gothic" panose="020B0502020202020204" pitchFamily="34" charset="0"/>
              </a:rPr>
              <a:t>-</a:t>
            </a:r>
            <a:r>
              <a:rPr lang="en-US" dirty="0" smtClean="0">
                <a:latin typeface="Century Gothic" panose="020B0502020202020204" pitchFamily="34" charset="0"/>
              </a:rPr>
              <a:t> Physical Data Model</a:t>
            </a:r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Dashboard </a:t>
            </a:r>
            <a:r>
              <a:rPr lang="en-US" dirty="0" smtClean="0">
                <a:latin typeface="Century Gothic" panose="020B0502020202020204" pitchFamily="34" charset="0"/>
              </a:rPr>
              <a:t>(4 slides)</a:t>
            </a:r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Conclusion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Action items</a:t>
            </a:r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4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50" y="6630045"/>
            <a:ext cx="947603" cy="2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Business Problem Statement</a:t>
            </a:r>
          </a:p>
        </p:txBody>
      </p:sp>
      <p:pic>
        <p:nvPicPr>
          <p:cNvPr id="6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50" y="6630045"/>
            <a:ext cx="947603" cy="2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364897"/>
              </p:ext>
            </p:extLst>
          </p:nvPr>
        </p:nvGraphicFramePr>
        <p:xfrm>
          <a:off x="1932390" y="1196089"/>
          <a:ext cx="6601704" cy="305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935" y="4345230"/>
            <a:ext cx="3276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1456298" y="4534936"/>
            <a:ext cx="4256088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Five Most important Insurance types: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entury Gothic" panose="020B0502020202020204" pitchFamily="34" charset="0"/>
              </a:rPr>
              <a:t>Health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6600"/>
                </a:solidFill>
                <a:latin typeface="Century Gothic" panose="020B0502020202020204" pitchFamily="34" charset="0"/>
              </a:rPr>
              <a:t>Term Life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entury Gothic" panose="020B0502020202020204" pitchFamily="34" charset="0"/>
              </a:rPr>
              <a:t>Whole life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6600"/>
                </a:solidFill>
                <a:latin typeface="Century Gothic" panose="020B0502020202020204" pitchFamily="34" charset="0"/>
              </a:rPr>
              <a:t>Critical Illness (CI)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entury Gothic" panose="020B0502020202020204" pitchFamily="34" charset="0"/>
              </a:rPr>
              <a:t>Personal Accident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763" y="1829069"/>
            <a:ext cx="1835044" cy="95029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Architecture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05024"/>
              </p:ext>
            </p:extLst>
          </p:nvPr>
        </p:nvGraphicFramePr>
        <p:xfrm>
          <a:off x="1824037" y="1444625"/>
          <a:ext cx="7319963" cy="4275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2" descr="E:\cloud\drive\websites\ppttemplate\ppt\logo-ppttemplate.pn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50" y="6630045"/>
            <a:ext cx="947603" cy="2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owchart: Process 6"/>
          <p:cNvSpPr/>
          <p:nvPr/>
        </p:nvSpPr>
        <p:spPr>
          <a:xfrm>
            <a:off x="1365195" y="2512770"/>
            <a:ext cx="916230" cy="3054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Excel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1365195" y="3123590"/>
            <a:ext cx="916230" cy="3054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PDF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1365195" y="3734410"/>
            <a:ext cx="916230" cy="3054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1365195" y="4345324"/>
            <a:ext cx="916230" cy="3054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CSV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2892245" y="2512770"/>
            <a:ext cx="916230" cy="21379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ETL</a:t>
            </a:r>
          </a:p>
          <a:p>
            <a:pPr algn="ctr"/>
            <a:endParaRPr lang="en-US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4266590" y="2512771"/>
            <a:ext cx="1068935" cy="21379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  <a:p>
            <a:pPr algn="ctr"/>
            <a:r>
              <a:rPr lang="en-US" dirty="0"/>
              <a:t>(DWH)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754704" y="3225324"/>
            <a:ext cx="1109422" cy="1428329"/>
            <a:chOff x="5826882" y="2980823"/>
            <a:chExt cx="1109422" cy="142832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6882" y="2980823"/>
              <a:ext cx="1072290" cy="105899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5868097" y="4039820"/>
              <a:ext cx="1068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Desktop</a:t>
              </a: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476" y="2054655"/>
            <a:ext cx="610820" cy="6108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48" y="1769699"/>
            <a:ext cx="1069029" cy="10690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47" y="3389089"/>
            <a:ext cx="1069029" cy="1069029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2281425" y="2585885"/>
            <a:ext cx="610820" cy="13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2266538" y="3198531"/>
            <a:ext cx="610820" cy="13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2281425" y="3824398"/>
            <a:ext cx="610820" cy="13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2281425" y="4418533"/>
            <a:ext cx="610820" cy="13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3823362" y="3429000"/>
            <a:ext cx="460394" cy="209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5334797" y="3638718"/>
            <a:ext cx="443955" cy="208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6200000">
            <a:off x="6084160" y="2878230"/>
            <a:ext cx="427974" cy="212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6831363" y="3712847"/>
            <a:ext cx="1121984" cy="248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7306712" y="2195063"/>
            <a:ext cx="646635" cy="317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Diagram 31"/>
          <p:cNvGraphicFramePr/>
          <p:nvPr>
            <p:extLst>
              <p:ext uri="{D42A27DB-BD31-4B8C-83A1-F6EECF244321}">
                <p14:modId xmlns:p14="http://schemas.microsoft.com/office/powerpoint/2010/main" val="2546972253"/>
              </p:ext>
            </p:extLst>
          </p:nvPr>
        </p:nvGraphicFramePr>
        <p:xfrm>
          <a:off x="2830697" y="3589947"/>
          <a:ext cx="938066" cy="908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64346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Design </a:t>
            </a:r>
            <a:r>
              <a:rPr lang="en-US" dirty="0" smtClean="0">
                <a:latin typeface="Century Gothic" panose="020B0502020202020204" pitchFamily="34" charset="0"/>
              </a:rPr>
              <a:t>– Logical Data Model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10" y="1417638"/>
            <a:ext cx="6710362" cy="4176029"/>
          </a:xfrm>
        </p:spPr>
      </p:pic>
      <p:pic>
        <p:nvPicPr>
          <p:cNvPr id="6" name="Picture 2" descr="E:\cloud\drive\websites\ppttemplate\ppt\logo-ppttemplate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50" y="6630045"/>
            <a:ext cx="947603" cy="2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91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Design </a:t>
            </a:r>
            <a:r>
              <a:rPr lang="en-US" dirty="0" smtClean="0">
                <a:latin typeface="Century Gothic" panose="020B0502020202020204" pitchFamily="34" charset="0"/>
              </a:rPr>
              <a:t>– Physical Data model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00" y="1138425"/>
            <a:ext cx="7589432" cy="4452637"/>
          </a:xfrm>
        </p:spPr>
      </p:pic>
      <p:pic>
        <p:nvPicPr>
          <p:cNvPr id="6" name="Picture 2" descr="E:\cloud\drive\websites\ppttemplate\ppt\logo-ppttemplate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50" y="6630045"/>
            <a:ext cx="947603" cy="2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45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entury Gothic" panose="020B0502020202020204" pitchFamily="34" charset="0"/>
              </a:rPr>
              <a:t>Visualization (Dashboard 1 of </a:t>
            </a:r>
            <a:r>
              <a:rPr lang="en-US" altLang="zh-CN" dirty="0">
                <a:latin typeface="Century Gothic" panose="020B0502020202020204" pitchFamily="34" charset="0"/>
              </a:rPr>
              <a:t>4</a:t>
            </a:r>
            <a:r>
              <a:rPr lang="en-US" dirty="0"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42723" y="1502215"/>
            <a:ext cx="4040188" cy="639762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Average </a:t>
            </a:r>
            <a:r>
              <a:rPr lang="en-SG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L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ife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Expectancy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E8965485-323E-4F40-8A29-8BD8314919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2723" y="2083597"/>
            <a:ext cx="4495531" cy="2604756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049857" y="1449598"/>
            <a:ext cx="4041775" cy="639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Average Annual Income</a:t>
            </a:r>
          </a:p>
        </p:txBody>
      </p:sp>
      <p:pic>
        <p:nvPicPr>
          <p:cNvPr id="9" name="Picture 2" descr="E:\cloud\drive\websites\ppttemplate\ppt\logo-ppttemplate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547" y="6630045"/>
            <a:ext cx="947603" cy="2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40673D-2029-4D0B-8F41-7EC2CFE65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0115" y="2109794"/>
            <a:ext cx="3814563" cy="257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entury Gothic" panose="020B0502020202020204" pitchFamily="34" charset="0"/>
              </a:rPr>
              <a:t>Visualization (Dashboard 2 of </a:t>
            </a:r>
            <a:r>
              <a:rPr lang="en-US" altLang="zh-CN" dirty="0">
                <a:latin typeface="Century Gothic" panose="020B0502020202020204" pitchFamily="34" charset="0"/>
              </a:rPr>
              <a:t>4</a:t>
            </a:r>
            <a:r>
              <a:rPr lang="en-US" dirty="0"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7069" y="1446797"/>
            <a:ext cx="4040188" cy="63976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Mortality Protection Gap Breakdown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0FCF32C7-0951-44A4-AF12-9EB263EBAE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7069" y="2054655"/>
            <a:ext cx="4424931" cy="2846256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793926" y="1417638"/>
            <a:ext cx="4041775" cy="639762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Mortality Protection Gap Changes Between 2012 vs 2017</a:t>
            </a:r>
          </a:p>
        </p:txBody>
      </p:sp>
      <p:pic>
        <p:nvPicPr>
          <p:cNvPr id="9" name="Picture 2" descr="E:\cloud\drive\websites\ppttemplate\ppt\logo-ppttemplate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547" y="6630045"/>
            <a:ext cx="947603" cy="2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F61669-0A56-4A46-AD4A-D5E904856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926" y="2054655"/>
            <a:ext cx="4242621" cy="346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6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entury Gothic" panose="020B0502020202020204" pitchFamily="34" charset="0"/>
              </a:rPr>
              <a:t>Visualization (Dashboard </a:t>
            </a:r>
            <a:r>
              <a:rPr lang="en-US" altLang="zh-CN" dirty="0">
                <a:latin typeface="Century Gothic" panose="020B0502020202020204" pitchFamily="34" charset="0"/>
              </a:rPr>
              <a:t>3</a:t>
            </a:r>
            <a:r>
              <a:rPr lang="en-US" dirty="0">
                <a:latin typeface="Century Gothic" panose="020B0502020202020204" pitchFamily="34" charset="0"/>
              </a:rPr>
              <a:t> of </a:t>
            </a:r>
            <a:r>
              <a:rPr lang="en-US" altLang="zh-CN" dirty="0">
                <a:latin typeface="Century Gothic" panose="020B0502020202020204" pitchFamily="34" charset="0"/>
              </a:rPr>
              <a:t>4</a:t>
            </a:r>
            <a:r>
              <a:rPr lang="en-US" dirty="0"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Mortality Protection Gap Breakdown by Age Group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87234A7D-194A-42ED-8486-0C4366235D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6260" y="2125424"/>
            <a:ext cx="4040188" cy="2001056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Critical Illness Protection Gap Breakdown</a:t>
            </a:r>
          </a:p>
        </p:txBody>
      </p:sp>
      <p:pic>
        <p:nvPicPr>
          <p:cNvPr id="9" name="Picture 2" descr="E:\cloud\drive\websites\ppttemplate\ppt\logo-ppttemplate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547" y="6630045"/>
            <a:ext cx="947603" cy="2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A4E9E7-6804-4E67-AF17-07B1D3FA84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4308" y="2072982"/>
            <a:ext cx="4323208" cy="302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551</Words>
  <Application>Microsoft Office PowerPoint</Application>
  <PresentationFormat>On-screen Show (4:3)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MS PGothic</vt:lpstr>
      <vt:lpstr>SimSun</vt:lpstr>
      <vt:lpstr>Arial</vt:lpstr>
      <vt:lpstr>Calibri</vt:lpstr>
      <vt:lpstr>Century Gothic</vt:lpstr>
      <vt:lpstr>Times New Roman</vt:lpstr>
      <vt:lpstr>Office Theme</vt:lpstr>
      <vt:lpstr>We are INSUREU</vt:lpstr>
      <vt:lpstr>Agenda</vt:lpstr>
      <vt:lpstr>Business Problem Statement</vt:lpstr>
      <vt:lpstr>Architecture</vt:lpstr>
      <vt:lpstr>Design – Logical Data Model</vt:lpstr>
      <vt:lpstr>Design – Physical Data model</vt:lpstr>
      <vt:lpstr>Visualization (Dashboard 1 of 4)</vt:lpstr>
      <vt:lpstr>Visualization (Dashboard 2 of 4)</vt:lpstr>
      <vt:lpstr>Visualization (Dashboard 3 of 4)</vt:lpstr>
      <vt:lpstr>Visualization (Dashboard 4 of 4)</vt:lpstr>
      <vt:lpstr>Conclusion</vt:lpstr>
      <vt:lpstr>Action items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Ramasamy Muthuraman</cp:lastModifiedBy>
  <cp:revision>44</cp:revision>
  <dcterms:created xsi:type="dcterms:W3CDTF">2013-08-21T19:17:07Z</dcterms:created>
  <dcterms:modified xsi:type="dcterms:W3CDTF">2018-08-11T06:26:28Z</dcterms:modified>
</cp:coreProperties>
</file>