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4" r:id="rId6"/>
    <p:sldId id="271" r:id="rId7"/>
    <p:sldId id="272" r:id="rId8"/>
    <p:sldId id="273" r:id="rId9"/>
    <p:sldId id="274" r:id="rId10"/>
    <p:sldId id="275" r:id="rId11"/>
    <p:sldId id="259" r:id="rId12"/>
    <p:sldId id="267" r:id="rId13"/>
    <p:sldId id="25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AA"/>
    <a:srgbClr val="2597FF"/>
    <a:srgbClr val="009A46"/>
    <a:srgbClr val="FE8602"/>
    <a:srgbClr val="9A4D00"/>
    <a:srgbClr val="C46700"/>
    <a:srgbClr val="D68B1C"/>
    <a:srgbClr val="0097CC"/>
    <a:srgbClr val="5B9DFF"/>
    <a:srgbClr val="6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6E5AE-D124-4231-989A-A00E1EE00162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EB494-EDDD-4CC0-B97B-CF400929F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7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054655"/>
            <a:ext cx="8246070" cy="1374345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2597FF"/>
                </a:solidFill>
                <a:effectLst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429000"/>
            <a:ext cx="7787956" cy="122164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527605"/>
            <a:ext cx="7940659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2597FF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443835"/>
            <a:ext cx="7940661" cy="4581148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4" y="374900"/>
            <a:ext cx="6108201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2597FF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451856"/>
            <a:ext cx="6108201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68488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2597FF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443834"/>
            <a:ext cx="4123035" cy="571629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2597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054654"/>
            <a:ext cx="4123035" cy="3493173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443835"/>
            <a:ext cx="4106566" cy="571630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2597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54655"/>
            <a:ext cx="4106566" cy="3493173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1901950"/>
            <a:ext cx="8093365" cy="152705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E600AA"/>
                </a:solidFill>
              </a:rPr>
              <a:t>V </a:t>
            </a:r>
            <a:r>
              <a:rPr lang="en-US" b="1" dirty="0" err="1">
                <a:solidFill>
                  <a:srgbClr val="E600AA"/>
                </a:solidFill>
              </a:rPr>
              <a:t>HireU</a:t>
            </a:r>
            <a:endParaRPr lang="en-US" b="1" dirty="0">
              <a:solidFill>
                <a:srgbClr val="E600AA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50" y="5108755"/>
            <a:ext cx="7635250" cy="1221640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de-DE" sz="1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Frank Tran (A0178233A)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de-DE" sz="1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Laxman Singh(A0178223E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de-DE" sz="1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Ramasamy Muthuraman(A0179756H) 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de-DE" sz="1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Tan Chee Wei(A0179723U)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Visualization Dash </a:t>
            </a:r>
            <a:r>
              <a:rPr lang="en-US" b="1"/>
              <a:t>board 5 of 5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7E7AA-8478-48AE-9EA5-ACCB8A733A1E}"/>
              </a:ext>
            </a:extLst>
          </p:cNvPr>
          <p:cNvSpPr txBox="1"/>
          <p:nvPr/>
        </p:nvSpPr>
        <p:spPr>
          <a:xfrm>
            <a:off x="1168225" y="4836721"/>
            <a:ext cx="274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Career Switch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300A9-EABD-4CD4-B16A-33055E593333}"/>
              </a:ext>
            </a:extLst>
          </p:cNvPr>
          <p:cNvSpPr txBox="1"/>
          <p:nvPr/>
        </p:nvSpPr>
        <p:spPr>
          <a:xfrm>
            <a:off x="5293178" y="4803345"/>
            <a:ext cx="274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Candidates current company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1180B-1ACE-40B2-BE7A-E94428C8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09" y="1847225"/>
            <a:ext cx="4113885" cy="2934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36C301-3F16-4FEC-9E0C-8E4FE3345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705" y="1847225"/>
            <a:ext cx="4266590" cy="26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analyze ISS </a:t>
            </a:r>
            <a:r>
              <a:rPr lang="en-US" dirty="0" err="1"/>
              <a:t>M.Tech</a:t>
            </a:r>
            <a:r>
              <a:rPr lang="en-US" dirty="0"/>
              <a:t> student Career Progression and benefits</a:t>
            </a:r>
          </a:p>
          <a:p>
            <a:pPr lvl="1"/>
            <a:r>
              <a:rPr lang="en-US" dirty="0"/>
              <a:t>Higher probability to move to data science</a:t>
            </a:r>
          </a:p>
          <a:p>
            <a:pPr lvl="1"/>
            <a:r>
              <a:rPr lang="en-US" dirty="0"/>
              <a:t>Overview of real trends</a:t>
            </a:r>
          </a:p>
          <a:p>
            <a:pPr lvl="1"/>
            <a:r>
              <a:rPr lang="en-US" dirty="0"/>
              <a:t>ROI</a:t>
            </a:r>
          </a:p>
          <a:p>
            <a:pPr lvl="2"/>
            <a:r>
              <a:rPr lang="en-US" dirty="0"/>
              <a:t>Stepping stone to next level</a:t>
            </a:r>
          </a:p>
          <a:p>
            <a:pPr lvl="2"/>
            <a:r>
              <a:rPr lang="en-US" dirty="0"/>
              <a:t>Salary and Job band change</a:t>
            </a:r>
          </a:p>
          <a:p>
            <a:pPr lvl="2"/>
            <a:r>
              <a:rPr lang="en-US" dirty="0"/>
              <a:t>Value addition to student to move to new career</a:t>
            </a:r>
          </a:p>
          <a:p>
            <a:pPr lvl="1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92245" y="374900"/>
            <a:ext cx="5955495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2597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Illustrate benefits to professionals to scale up their capabilities.</a:t>
            </a:r>
          </a:p>
          <a:p>
            <a:r>
              <a:rPr lang="en-US" dirty="0"/>
              <a:t>Career progression to new roles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92245" y="374900"/>
            <a:ext cx="5955495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2597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96018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540"/>
            <a:ext cx="9143999" cy="5261460"/>
          </a:xfr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961180" y="374900"/>
            <a:ext cx="4886560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2597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6" y="4192525"/>
            <a:ext cx="2584580" cy="258458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892245" y="374900"/>
            <a:ext cx="5955495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2597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23" y="1443835"/>
            <a:ext cx="2748690" cy="2748690"/>
          </a:xfrm>
          <a:prstGeom prst="rect">
            <a:avLst/>
          </a:prstGeom>
        </p:spPr>
      </p:pic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14" y="2054655"/>
            <a:ext cx="4192526" cy="4192526"/>
          </a:xfrm>
        </p:spPr>
      </p:pic>
    </p:spTree>
    <p:extLst>
      <p:ext uri="{BB962C8B-B14F-4D97-AF65-F5344CB8AC3E}">
        <p14:creationId xmlns:p14="http://schemas.microsoft.com/office/powerpoint/2010/main" val="297018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3" y="1156872"/>
            <a:ext cx="6871726" cy="488655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latin typeface="Century Gothic" panose="020B0502020202020204" pitchFamily="34" charset="0"/>
              </a:rPr>
              <a:t>Business Problem Statement</a:t>
            </a:r>
          </a:p>
          <a:p>
            <a:r>
              <a:rPr lang="en-US" dirty="0">
                <a:latin typeface="Century Gothic" panose="020B0502020202020204" pitchFamily="34" charset="0"/>
              </a:rPr>
              <a:t>Architecture</a:t>
            </a:r>
          </a:p>
          <a:p>
            <a:r>
              <a:rPr lang="en-US" dirty="0">
                <a:latin typeface="Century Gothic" panose="020B0502020202020204" pitchFamily="34" charset="0"/>
              </a:rPr>
              <a:t>Design - Data Model</a:t>
            </a:r>
          </a:p>
          <a:p>
            <a:r>
              <a:rPr lang="en-US" dirty="0">
                <a:latin typeface="Century Gothic" panose="020B0502020202020204" pitchFamily="34" charset="0"/>
              </a:rPr>
              <a:t>Visualization Dashboard (4 slides)</a:t>
            </a:r>
          </a:p>
          <a:p>
            <a:r>
              <a:rPr lang="en-US" dirty="0">
                <a:latin typeface="Century Gothic" panose="020B0502020202020204" pitchFamily="34" charset="0"/>
              </a:rPr>
              <a:t>Conclusion</a:t>
            </a:r>
          </a:p>
          <a:p>
            <a:r>
              <a:rPr lang="en-US" dirty="0">
                <a:latin typeface="Century Gothic" panose="020B0502020202020204" pitchFamily="34" charset="0"/>
              </a:rPr>
              <a:t>Next Steps</a:t>
            </a:r>
          </a:p>
          <a:p>
            <a:r>
              <a:rPr lang="en-US" dirty="0">
                <a:latin typeface="Century Gothic" panose="020B0502020202020204" pitchFamily="34" charset="0"/>
              </a:rPr>
              <a:t>Q&amp;A </a:t>
            </a:r>
          </a:p>
          <a:p>
            <a:r>
              <a:rPr lang="en-US" dirty="0">
                <a:latin typeface="Century Gothic" panose="020B0502020202020204" pitchFamily="34" charset="0"/>
              </a:rPr>
              <a:t>Demo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5168-A5DD-4999-A6DE-856AF4EB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341" y="527605"/>
            <a:ext cx="7940659" cy="610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Business Problem Statement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A8B2-C3E7-44DF-9A41-94987980A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70" y="1443835"/>
            <a:ext cx="8093365" cy="4581148"/>
          </a:xfrm>
        </p:spPr>
        <p:txBody>
          <a:bodyPr/>
          <a:lstStyle/>
          <a:p>
            <a:r>
              <a:rPr lang="en-US" dirty="0"/>
              <a:t>To analyze ISS </a:t>
            </a:r>
            <a:r>
              <a:rPr lang="en-US" dirty="0" err="1"/>
              <a:t>M.Tech</a:t>
            </a:r>
            <a:r>
              <a:rPr lang="en-US" dirty="0"/>
              <a:t> student Career Progression benefits</a:t>
            </a:r>
          </a:p>
          <a:p>
            <a:pPr lvl="1"/>
            <a:r>
              <a:rPr lang="en-US" dirty="0"/>
              <a:t>Stepping stone to next level/position after course</a:t>
            </a:r>
          </a:p>
          <a:p>
            <a:pPr lvl="1"/>
            <a:r>
              <a:rPr lang="en-US" dirty="0"/>
              <a:t>Career change and benefits</a:t>
            </a:r>
          </a:p>
          <a:p>
            <a:pPr lvl="1"/>
            <a:r>
              <a:rPr lang="en-US" dirty="0"/>
              <a:t>Change career path to data science domain</a:t>
            </a:r>
          </a:p>
          <a:p>
            <a:pPr lvl="1"/>
            <a:r>
              <a:rPr lang="en-US" dirty="0"/>
              <a:t>Evaluate value of ROI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939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49F7-4FA4-47FC-AC3C-F9E33E35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/>
              <a:t>Architecture</a:t>
            </a:r>
          </a:p>
        </p:txBody>
      </p:sp>
      <p:pic>
        <p:nvPicPr>
          <p:cNvPr id="45" name="Content Placeholder 44">
            <a:extLst>
              <a:ext uri="{FF2B5EF4-FFF2-40B4-BE49-F238E27FC236}">
                <a16:creationId xmlns:a16="http://schemas.microsoft.com/office/drawing/2014/main" id="{95211FFD-0F34-4E03-8574-146BCA1E2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0" y="5163716"/>
            <a:ext cx="1400807" cy="220675"/>
          </a:xfrm>
          <a:ln>
            <a:solidFill>
              <a:srgbClr val="0070C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669D81-E728-4E7E-84DF-8905D625CC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709" y="1807948"/>
            <a:ext cx="836279" cy="692432"/>
          </a:xfrm>
          <a:prstGeom prst="rect">
            <a:avLst/>
          </a:prstGeom>
        </p:spPr>
      </p:pic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C2C3790-23D7-4B64-B911-EAE7483B7AB2}"/>
              </a:ext>
            </a:extLst>
          </p:cNvPr>
          <p:cNvSpPr/>
          <p:nvPr/>
        </p:nvSpPr>
        <p:spPr>
          <a:xfrm>
            <a:off x="2473220" y="2112552"/>
            <a:ext cx="632660" cy="3054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PDF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482F55D-6E79-4F47-BC25-62A102691862}"/>
              </a:ext>
            </a:extLst>
          </p:cNvPr>
          <p:cNvSpPr/>
          <p:nvPr/>
        </p:nvSpPr>
        <p:spPr>
          <a:xfrm>
            <a:off x="2488001" y="3108277"/>
            <a:ext cx="632660" cy="4201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JSON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76E8C39-2914-4210-92D3-372B685644D0}"/>
              </a:ext>
            </a:extLst>
          </p:cNvPr>
          <p:cNvSpPr/>
          <p:nvPr/>
        </p:nvSpPr>
        <p:spPr>
          <a:xfrm>
            <a:off x="2498882" y="4527972"/>
            <a:ext cx="632660" cy="3737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CSV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4E51E34-45B6-4A35-AD5B-A6A91EF098A6}"/>
              </a:ext>
            </a:extLst>
          </p:cNvPr>
          <p:cNvSpPr/>
          <p:nvPr/>
        </p:nvSpPr>
        <p:spPr>
          <a:xfrm>
            <a:off x="3352773" y="2064858"/>
            <a:ext cx="285718" cy="33992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Data Integration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7D4534-3E67-420E-8154-4527398356EC}"/>
              </a:ext>
            </a:extLst>
          </p:cNvPr>
          <p:cNvGrpSpPr/>
          <p:nvPr/>
        </p:nvGrpSpPr>
        <p:grpSpPr>
          <a:xfrm>
            <a:off x="6462420" y="3194130"/>
            <a:ext cx="774189" cy="858115"/>
            <a:chOff x="5826882" y="2980823"/>
            <a:chExt cx="1109422" cy="15605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019386A-F105-4129-B16F-324EC0197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882" y="2980823"/>
              <a:ext cx="1072290" cy="105899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6BFA17-A8E7-44E4-A352-3E0C7CF2621F}"/>
                </a:ext>
              </a:extLst>
            </p:cNvPr>
            <p:cNvSpPr txBox="1"/>
            <p:nvPr/>
          </p:nvSpPr>
          <p:spPr>
            <a:xfrm>
              <a:off x="5868097" y="4039821"/>
              <a:ext cx="1068207" cy="501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0630A71-1864-4855-B2C4-9236B07642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3" y="2014785"/>
            <a:ext cx="409624" cy="4096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76A7EB-C51F-4AFA-B3A9-E33C33F614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833" y="1900539"/>
            <a:ext cx="774600" cy="774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8B1103-AF09-4317-B685-A79325FEA3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453" y="3335388"/>
            <a:ext cx="774600" cy="774600"/>
          </a:xfrm>
          <a:prstGeom prst="rect">
            <a:avLst/>
          </a:prstGeom>
        </p:spPr>
      </p:pic>
      <p:sp>
        <p:nvSpPr>
          <p:cNvPr id="19" name="Right Arrow 17">
            <a:extLst>
              <a:ext uri="{FF2B5EF4-FFF2-40B4-BE49-F238E27FC236}">
                <a16:creationId xmlns:a16="http://schemas.microsoft.com/office/drawing/2014/main" id="{6F3535F8-0B1A-4B40-904C-824728DBB76A}"/>
              </a:ext>
            </a:extLst>
          </p:cNvPr>
          <p:cNvSpPr/>
          <p:nvPr/>
        </p:nvSpPr>
        <p:spPr>
          <a:xfrm>
            <a:off x="2277626" y="3280599"/>
            <a:ext cx="193374" cy="136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Right Arrow 19">
            <a:extLst>
              <a:ext uri="{FF2B5EF4-FFF2-40B4-BE49-F238E27FC236}">
                <a16:creationId xmlns:a16="http://schemas.microsoft.com/office/drawing/2014/main" id="{ABAB5172-B5FF-4977-9935-CDF18E1AD921}"/>
              </a:ext>
            </a:extLst>
          </p:cNvPr>
          <p:cNvSpPr/>
          <p:nvPr/>
        </p:nvSpPr>
        <p:spPr>
          <a:xfrm>
            <a:off x="2268174" y="4666999"/>
            <a:ext cx="193374" cy="136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ight Arrow 20">
            <a:extLst>
              <a:ext uri="{FF2B5EF4-FFF2-40B4-BE49-F238E27FC236}">
                <a16:creationId xmlns:a16="http://schemas.microsoft.com/office/drawing/2014/main" id="{C962432E-700D-4800-931E-618497F521C7}"/>
              </a:ext>
            </a:extLst>
          </p:cNvPr>
          <p:cNvSpPr/>
          <p:nvPr/>
        </p:nvSpPr>
        <p:spPr>
          <a:xfrm>
            <a:off x="3627800" y="3622429"/>
            <a:ext cx="460394" cy="209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25D9B087-B23B-43D5-B202-99FAD6FEE413}"/>
              </a:ext>
            </a:extLst>
          </p:cNvPr>
          <p:cNvSpPr/>
          <p:nvPr/>
        </p:nvSpPr>
        <p:spPr>
          <a:xfrm rot="16200000">
            <a:off x="6486205" y="2750742"/>
            <a:ext cx="660942" cy="160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BD70027-C129-4476-B69B-73C1A36C876E}"/>
              </a:ext>
            </a:extLst>
          </p:cNvPr>
          <p:cNvSpPr/>
          <p:nvPr/>
        </p:nvSpPr>
        <p:spPr>
          <a:xfrm>
            <a:off x="7326904" y="3533568"/>
            <a:ext cx="327247" cy="189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BAD6A6C-089A-4CB8-ACE4-B822C30FE67F}"/>
              </a:ext>
            </a:extLst>
          </p:cNvPr>
          <p:cNvSpPr/>
          <p:nvPr/>
        </p:nvSpPr>
        <p:spPr>
          <a:xfrm>
            <a:off x="7185611" y="2084339"/>
            <a:ext cx="468540" cy="22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54">
            <a:extLst>
              <a:ext uri="{FF2B5EF4-FFF2-40B4-BE49-F238E27FC236}">
                <a16:creationId xmlns:a16="http://schemas.microsoft.com/office/drawing/2014/main" id="{DADBB8C8-1E64-43EE-B873-2F9D4FA7E0E3}"/>
              </a:ext>
            </a:extLst>
          </p:cNvPr>
          <p:cNvSpPr/>
          <p:nvPr/>
        </p:nvSpPr>
        <p:spPr>
          <a:xfrm>
            <a:off x="5909115" y="3574484"/>
            <a:ext cx="521335" cy="201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A318297-01B4-4D9F-BF28-FBCD404EA5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4" y="4112191"/>
            <a:ext cx="968268" cy="22067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FAAF527-F5DE-49D6-ADE2-A451EAF94F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28" y="4614110"/>
            <a:ext cx="433317" cy="37848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E1B036-E344-4D69-AAD3-095F37E298D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29" y="3422414"/>
            <a:ext cx="459531" cy="4595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6DFD7F2-889E-4962-ACBC-9A8165A341A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52" y="2779804"/>
            <a:ext cx="510535" cy="510535"/>
          </a:xfrm>
          <a:prstGeom prst="rect">
            <a:avLst/>
          </a:prstGeom>
        </p:spPr>
      </p:pic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117246EF-CD08-4D45-B89B-D4BD50E7B856}"/>
              </a:ext>
            </a:extLst>
          </p:cNvPr>
          <p:cNvSpPr/>
          <p:nvPr/>
        </p:nvSpPr>
        <p:spPr>
          <a:xfrm>
            <a:off x="1969357" y="2596716"/>
            <a:ext cx="280812" cy="28633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Data Scraping</a:t>
            </a:r>
          </a:p>
        </p:txBody>
      </p:sp>
      <p:sp>
        <p:nvSpPr>
          <p:cNvPr id="35" name="Right Arrow 62">
            <a:extLst>
              <a:ext uri="{FF2B5EF4-FFF2-40B4-BE49-F238E27FC236}">
                <a16:creationId xmlns:a16="http://schemas.microsoft.com/office/drawing/2014/main" id="{6891AB9B-A17C-4AD1-985E-292C6926DCA6}"/>
              </a:ext>
            </a:extLst>
          </p:cNvPr>
          <p:cNvSpPr/>
          <p:nvPr/>
        </p:nvSpPr>
        <p:spPr>
          <a:xfrm>
            <a:off x="3109459" y="3261933"/>
            <a:ext cx="217402" cy="155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Right Arrow 63">
            <a:extLst>
              <a:ext uri="{FF2B5EF4-FFF2-40B4-BE49-F238E27FC236}">
                <a16:creationId xmlns:a16="http://schemas.microsoft.com/office/drawing/2014/main" id="{63880686-BED2-475A-AE93-3044253D8F06}"/>
              </a:ext>
            </a:extLst>
          </p:cNvPr>
          <p:cNvSpPr/>
          <p:nvPr/>
        </p:nvSpPr>
        <p:spPr>
          <a:xfrm>
            <a:off x="3118946" y="2197015"/>
            <a:ext cx="219046" cy="136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Right Arrow 64">
            <a:extLst>
              <a:ext uri="{FF2B5EF4-FFF2-40B4-BE49-F238E27FC236}">
                <a16:creationId xmlns:a16="http://schemas.microsoft.com/office/drawing/2014/main" id="{EA12ABAA-8F83-42FB-9E87-C15DE3ECE1CA}"/>
              </a:ext>
            </a:extLst>
          </p:cNvPr>
          <p:cNvSpPr/>
          <p:nvPr/>
        </p:nvSpPr>
        <p:spPr>
          <a:xfrm>
            <a:off x="3153402" y="4657974"/>
            <a:ext cx="193374" cy="136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ight Arrow 65">
            <a:extLst>
              <a:ext uri="{FF2B5EF4-FFF2-40B4-BE49-F238E27FC236}">
                <a16:creationId xmlns:a16="http://schemas.microsoft.com/office/drawing/2014/main" id="{BABE0613-39A8-452D-A7E6-3E534441AFBE}"/>
              </a:ext>
            </a:extLst>
          </p:cNvPr>
          <p:cNvSpPr/>
          <p:nvPr/>
        </p:nvSpPr>
        <p:spPr>
          <a:xfrm>
            <a:off x="1720644" y="2973727"/>
            <a:ext cx="227145" cy="14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ight Arrow 66">
            <a:extLst>
              <a:ext uri="{FF2B5EF4-FFF2-40B4-BE49-F238E27FC236}">
                <a16:creationId xmlns:a16="http://schemas.microsoft.com/office/drawing/2014/main" id="{70811D36-1D14-4B34-91CF-8518A68C3CB9}"/>
              </a:ext>
            </a:extLst>
          </p:cNvPr>
          <p:cNvSpPr/>
          <p:nvPr/>
        </p:nvSpPr>
        <p:spPr>
          <a:xfrm>
            <a:off x="1755197" y="3583379"/>
            <a:ext cx="193374" cy="136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Right Arrow 67">
            <a:extLst>
              <a:ext uri="{FF2B5EF4-FFF2-40B4-BE49-F238E27FC236}">
                <a16:creationId xmlns:a16="http://schemas.microsoft.com/office/drawing/2014/main" id="{F979D4D3-9FC4-40B3-8CAF-9AE7026A8C7A}"/>
              </a:ext>
            </a:extLst>
          </p:cNvPr>
          <p:cNvSpPr/>
          <p:nvPr/>
        </p:nvSpPr>
        <p:spPr>
          <a:xfrm>
            <a:off x="1754415" y="4154287"/>
            <a:ext cx="193374" cy="136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Right Arrow 68">
            <a:extLst>
              <a:ext uri="{FF2B5EF4-FFF2-40B4-BE49-F238E27FC236}">
                <a16:creationId xmlns:a16="http://schemas.microsoft.com/office/drawing/2014/main" id="{4E7EE163-2F73-4C0F-B4A7-70C6CE6AE9C5}"/>
              </a:ext>
            </a:extLst>
          </p:cNvPr>
          <p:cNvSpPr/>
          <p:nvPr/>
        </p:nvSpPr>
        <p:spPr>
          <a:xfrm>
            <a:off x="1754415" y="4748422"/>
            <a:ext cx="193374" cy="136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Right Arrow 68">
            <a:extLst>
              <a:ext uri="{FF2B5EF4-FFF2-40B4-BE49-F238E27FC236}">
                <a16:creationId xmlns:a16="http://schemas.microsoft.com/office/drawing/2014/main" id="{F69EF0DA-E06E-45E6-A9C7-29A5DF0F703E}"/>
              </a:ext>
            </a:extLst>
          </p:cNvPr>
          <p:cNvSpPr/>
          <p:nvPr/>
        </p:nvSpPr>
        <p:spPr>
          <a:xfrm>
            <a:off x="1756857" y="5212656"/>
            <a:ext cx="193374" cy="136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Right Arrow 20">
            <a:extLst>
              <a:ext uri="{FF2B5EF4-FFF2-40B4-BE49-F238E27FC236}">
                <a16:creationId xmlns:a16="http://schemas.microsoft.com/office/drawing/2014/main" id="{7D4A10BC-6A0A-4638-A8D6-CA9357F74D40}"/>
              </a:ext>
            </a:extLst>
          </p:cNvPr>
          <p:cNvSpPr/>
          <p:nvPr/>
        </p:nvSpPr>
        <p:spPr>
          <a:xfrm>
            <a:off x="4796412" y="3585811"/>
            <a:ext cx="368287" cy="2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37F64D-CF4A-4A8A-96C5-6C57A69B6CBA}"/>
              </a:ext>
            </a:extLst>
          </p:cNvPr>
          <p:cNvSpPr txBox="1"/>
          <p:nvPr/>
        </p:nvSpPr>
        <p:spPr>
          <a:xfrm>
            <a:off x="7691659" y="4245291"/>
            <a:ext cx="96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Desktop</a:t>
            </a:r>
          </a:p>
          <a:p>
            <a:pPr algn="ctr"/>
            <a:r>
              <a:rPr lang="en-SG" dirty="0"/>
              <a:t>Users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09DB99-D26B-4CDF-A3F2-02A6DCFD4013}"/>
              </a:ext>
            </a:extLst>
          </p:cNvPr>
          <p:cNvSpPr txBox="1"/>
          <p:nvPr/>
        </p:nvSpPr>
        <p:spPr>
          <a:xfrm>
            <a:off x="7654151" y="2567727"/>
            <a:ext cx="96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Internet</a:t>
            </a:r>
          </a:p>
          <a:p>
            <a:pPr algn="ctr"/>
            <a:r>
              <a:rPr lang="en-SG" dirty="0"/>
              <a:t>Users</a:t>
            </a:r>
          </a:p>
        </p:txBody>
      </p:sp>
      <p:sp>
        <p:nvSpPr>
          <p:cNvPr id="3" name="Can 2"/>
          <p:cNvSpPr/>
          <p:nvPr/>
        </p:nvSpPr>
        <p:spPr>
          <a:xfrm>
            <a:off x="4113885" y="2084339"/>
            <a:ext cx="693635" cy="33757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Lake</a:t>
            </a:r>
          </a:p>
          <a:p>
            <a:pPr algn="ctr"/>
            <a:r>
              <a:rPr lang="en-US" sz="1200" dirty="0"/>
              <a:t>(Mongo DB)</a:t>
            </a:r>
          </a:p>
        </p:txBody>
      </p:sp>
      <p:sp>
        <p:nvSpPr>
          <p:cNvPr id="43" name="Can 42"/>
          <p:cNvSpPr/>
          <p:nvPr/>
        </p:nvSpPr>
        <p:spPr>
          <a:xfrm>
            <a:off x="5200843" y="2102813"/>
            <a:ext cx="693635" cy="33757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DWH </a:t>
            </a:r>
            <a:r>
              <a:rPr lang="en-US" sz="1200" dirty="0"/>
              <a:t>(Data Ware house)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7783" y="3168265"/>
            <a:ext cx="815181" cy="8617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1400" dirty="0"/>
              <a:t>Desktop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1896" y="1578129"/>
            <a:ext cx="146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Tableau public cloud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43670" y="1764480"/>
            <a:ext cx="1439754" cy="1032276"/>
            <a:chOff x="343670" y="1764480"/>
            <a:chExt cx="1439754" cy="1032276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A38422E-F325-4CB5-81E9-44BE3CEA6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670" y="1764480"/>
              <a:ext cx="1439754" cy="1032276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1233942" y="2424409"/>
              <a:ext cx="283958" cy="250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212490" y="2426460"/>
              <a:ext cx="30541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 flipV="1">
            <a:off x="1059785" y="2417962"/>
            <a:ext cx="458115" cy="644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8">
            <a:extLst>
              <a:ext uri="{FF2B5EF4-FFF2-40B4-BE49-F238E27FC236}">
                <a16:creationId xmlns:a16="http://schemas.microsoft.com/office/drawing/2014/main" id="{CCEA67D0-E6F8-410C-A78D-5CB15090170D}"/>
              </a:ext>
            </a:extLst>
          </p:cNvPr>
          <p:cNvSpPr/>
          <p:nvPr/>
        </p:nvSpPr>
        <p:spPr>
          <a:xfrm>
            <a:off x="1670605" y="2197016"/>
            <a:ext cx="769218" cy="161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1001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Data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1749244"/>
            <a:ext cx="8792730" cy="47338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1443834"/>
            <a:ext cx="1823310" cy="5191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Lake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(Mongo DB)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4270" y="1443833"/>
            <a:ext cx="7284720" cy="5191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8475" y="1419083"/>
            <a:ext cx="368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Warehouse (SQL Server)</a:t>
            </a:r>
          </a:p>
        </p:txBody>
      </p:sp>
    </p:spTree>
    <p:extLst>
      <p:ext uri="{BB962C8B-B14F-4D97-AF65-F5344CB8AC3E}">
        <p14:creationId xmlns:p14="http://schemas.microsoft.com/office/powerpoint/2010/main" val="97938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Visualization Dash board 1 of 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2B4EC8-4347-489B-8E5B-14A71F078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55" y="2054655"/>
            <a:ext cx="4287815" cy="2748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37E7AA-8478-48AE-9EA5-ACCB8A733A1E}"/>
              </a:ext>
            </a:extLst>
          </p:cNvPr>
          <p:cNvSpPr txBox="1"/>
          <p:nvPr/>
        </p:nvSpPr>
        <p:spPr>
          <a:xfrm>
            <a:off x="915320" y="4956050"/>
            <a:ext cx="274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candidates profiles for the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CD0E2-4CE2-4457-AE7D-CA20EC801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650" y="2054655"/>
            <a:ext cx="3966496" cy="2738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B300A9-EABD-4CD4-B16A-33055E593333}"/>
              </a:ext>
            </a:extLst>
          </p:cNvPr>
          <p:cNvSpPr txBox="1"/>
          <p:nvPr/>
        </p:nvSpPr>
        <p:spPr>
          <a:xfrm>
            <a:off x="5040273" y="4922674"/>
            <a:ext cx="274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Graduation year of the candidates</a:t>
            </a:r>
          </a:p>
        </p:txBody>
      </p:sp>
    </p:spTree>
    <p:extLst>
      <p:ext uri="{BB962C8B-B14F-4D97-AF65-F5344CB8AC3E}">
        <p14:creationId xmlns:p14="http://schemas.microsoft.com/office/powerpoint/2010/main" val="80416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Visualization Dash board 2 of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7E7AA-8478-48AE-9EA5-ACCB8A733A1E}"/>
              </a:ext>
            </a:extLst>
          </p:cNvPr>
          <p:cNvSpPr txBox="1"/>
          <p:nvPr/>
        </p:nvSpPr>
        <p:spPr>
          <a:xfrm>
            <a:off x="1168225" y="4836721"/>
            <a:ext cx="274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candidate’s work experience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300A9-EABD-4CD4-B16A-33055E593333}"/>
              </a:ext>
            </a:extLst>
          </p:cNvPr>
          <p:cNvSpPr txBox="1"/>
          <p:nvPr/>
        </p:nvSpPr>
        <p:spPr>
          <a:xfrm>
            <a:off x="5293178" y="4803345"/>
            <a:ext cx="274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salary range of the candidates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9FB761-DD5F-4D27-B332-640D0D91C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2163237"/>
            <a:ext cx="4113885" cy="25207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8DC39E-6A4B-4DC0-A47C-4F8AAEF0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10" y="2207360"/>
            <a:ext cx="4123035" cy="24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1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Visualization Dash board 3 of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7E7AA-8478-48AE-9EA5-ACCB8A733A1E}"/>
              </a:ext>
            </a:extLst>
          </p:cNvPr>
          <p:cNvSpPr txBox="1"/>
          <p:nvPr/>
        </p:nvSpPr>
        <p:spPr>
          <a:xfrm>
            <a:off x="1168225" y="4836721"/>
            <a:ext cx="274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Industry breakdown by salary (Previous)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300A9-EABD-4CD4-B16A-33055E593333}"/>
              </a:ext>
            </a:extLst>
          </p:cNvPr>
          <p:cNvSpPr txBox="1"/>
          <p:nvPr/>
        </p:nvSpPr>
        <p:spPr>
          <a:xfrm>
            <a:off x="5293178" y="4803345"/>
            <a:ext cx="274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vs Current Salary of Candidates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B491E-ABEB-4D0A-B995-2156F0D07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2207359"/>
            <a:ext cx="4455957" cy="2054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BFE295-8243-4F78-8C0B-D507CFAFD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10" y="1787768"/>
            <a:ext cx="4113885" cy="28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Visualization Dash board 4 of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7E7AA-8478-48AE-9EA5-ACCB8A733A1E}"/>
              </a:ext>
            </a:extLst>
          </p:cNvPr>
          <p:cNvSpPr txBox="1"/>
          <p:nvPr/>
        </p:nvSpPr>
        <p:spPr>
          <a:xfrm>
            <a:off x="1168225" y="4836721"/>
            <a:ext cx="274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Industry breakdown by salary (Current)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300A9-EABD-4CD4-B16A-33055E593333}"/>
              </a:ext>
            </a:extLst>
          </p:cNvPr>
          <p:cNvSpPr txBox="1"/>
          <p:nvPr/>
        </p:nvSpPr>
        <p:spPr>
          <a:xfrm>
            <a:off x="5293178" y="4803345"/>
            <a:ext cx="274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Salary range (Post study)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D47DC-CE93-4758-A6C6-C9E2E7C99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2360065"/>
            <a:ext cx="4241032" cy="1956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3DFB25-F7DB-4F19-8F75-7CEEFE670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705" y="1749245"/>
            <a:ext cx="4085378" cy="29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7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Office Theme</vt:lpstr>
      <vt:lpstr>V HireU</vt:lpstr>
      <vt:lpstr>Agenda</vt:lpstr>
      <vt:lpstr>Business Problem Statement</vt:lpstr>
      <vt:lpstr>Architecture</vt:lpstr>
      <vt:lpstr>Design Data Model</vt:lpstr>
      <vt:lpstr>Visualization Dash board 1 of 5</vt:lpstr>
      <vt:lpstr>Visualization Dash board 2 of 5</vt:lpstr>
      <vt:lpstr>Visualization Dash board 3 of 5</vt:lpstr>
      <vt:lpstr>Visualization Dash board 4 of 5</vt:lpstr>
      <vt:lpstr>Visualization Dash board 5 of 5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2014-06-03T04:58:32Z</dcterms:created>
  <dcterms:modified xsi:type="dcterms:W3CDTF">2018-08-24T17:12:00Z</dcterms:modified>
</cp:coreProperties>
</file>