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xfile\users2\IT_Root\SOLM\BI\Steve\Agriculture_model_ML\&#1502;&#1513;&#1512;&#1491;_&#1492;&#1495;&#1511;&#1500;&#1488;&#1493;&#151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[משרד_החקלאות.xlsx]COUNTRY OF IMPORT!PivotTable10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261891088603425E-2"/>
          <c:y val="1.4039064865297409E-2"/>
          <c:w val="0.85844898713729267"/>
          <c:h val="0.80477478534619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 OF IMPORT'!$B$3:$B$4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'COUNTRY OF IMPORT'!$A$5:$A$25</c:f>
              <c:strCache>
                <c:ptCount val="20"/>
                <c:pt idx="0">
                  <c:v>USA</c:v>
                </c:pt>
                <c:pt idx="1">
                  <c:v>China</c:v>
                </c:pt>
                <c:pt idx="2">
                  <c:v>Ethiopia</c:v>
                </c:pt>
                <c:pt idx="3">
                  <c:v>Italy</c:v>
                </c:pt>
                <c:pt idx="4">
                  <c:v>Turkey</c:v>
                </c:pt>
                <c:pt idx="5">
                  <c:v>The Netherlands</c:v>
                </c:pt>
                <c:pt idx="6">
                  <c:v>Spain</c:v>
                </c:pt>
                <c:pt idx="7">
                  <c:v>France</c:v>
                </c:pt>
                <c:pt idx="8">
                  <c:v>Ukraine</c:v>
                </c:pt>
                <c:pt idx="9">
                  <c:v>England</c:v>
                </c:pt>
                <c:pt idx="10">
                  <c:v>India</c:v>
                </c:pt>
                <c:pt idx="11">
                  <c:v>Thailand</c:v>
                </c:pt>
                <c:pt idx="12">
                  <c:v>Germany</c:v>
                </c:pt>
                <c:pt idx="13">
                  <c:v>Cyprus</c:v>
                </c:pt>
                <c:pt idx="14">
                  <c:v>Belgium</c:v>
                </c:pt>
                <c:pt idx="15">
                  <c:v>Vietnam</c:v>
                </c:pt>
                <c:pt idx="16">
                  <c:v>Argentina</c:v>
                </c:pt>
                <c:pt idx="17">
                  <c:v>Switzerland</c:v>
                </c:pt>
                <c:pt idx="18">
                  <c:v>Canada</c:v>
                </c:pt>
                <c:pt idx="19">
                  <c:v>Different countries</c:v>
                </c:pt>
              </c:strCache>
            </c:strRef>
          </c:cat>
          <c:val>
            <c:numRef>
              <c:f>'COUNTRY OF IMPORT'!$B$5:$B$25</c:f>
              <c:numCache>
                <c:formatCode>0.00%</c:formatCode>
                <c:ptCount val="20"/>
                <c:pt idx="0">
                  <c:v>0.94484398561651783</c:v>
                </c:pt>
                <c:pt idx="1">
                  <c:v>0.93800362976406537</c:v>
                </c:pt>
                <c:pt idx="2">
                  <c:v>0.80143112701252239</c:v>
                </c:pt>
                <c:pt idx="3">
                  <c:v>0.94525168655941882</c:v>
                </c:pt>
                <c:pt idx="4">
                  <c:v>0.96226760692371094</c:v>
                </c:pt>
                <c:pt idx="5">
                  <c:v>0.96529626343290942</c:v>
                </c:pt>
                <c:pt idx="6">
                  <c:v>0.92968315730961648</c:v>
                </c:pt>
                <c:pt idx="7">
                  <c:v>0.94110244147998989</c:v>
                </c:pt>
                <c:pt idx="8">
                  <c:v>0.937900776240297</c:v>
                </c:pt>
                <c:pt idx="9">
                  <c:v>0.96440516005733401</c:v>
                </c:pt>
                <c:pt idx="10">
                  <c:v>0.98820815175596</c:v>
                </c:pt>
                <c:pt idx="11">
                  <c:v>0.97397547113371219</c:v>
                </c:pt>
                <c:pt idx="12">
                  <c:v>0.98747315676449532</c:v>
                </c:pt>
                <c:pt idx="13">
                  <c:v>0.991051028179741</c:v>
                </c:pt>
                <c:pt idx="14">
                  <c:v>0.98968284294994269</c:v>
                </c:pt>
                <c:pt idx="15">
                  <c:v>0.99329421626152559</c:v>
                </c:pt>
                <c:pt idx="16">
                  <c:v>0.98604946100190238</c:v>
                </c:pt>
                <c:pt idx="17">
                  <c:v>0.99817215021601857</c:v>
                </c:pt>
                <c:pt idx="18">
                  <c:v>0.99697783747481528</c:v>
                </c:pt>
                <c:pt idx="19">
                  <c:v>0.99588900308324768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D-404E-9145-A8509A7CD666}"/>
            </c:ext>
          </c:extLst>
        </c:ser>
        <c:ser>
          <c:idx val="1"/>
          <c:order val="1"/>
          <c:tx>
            <c:strRef>
              <c:f>'COUNTRY OF IMPORT'!$C$3:$C$4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'COUNTRY OF IMPORT'!$A$5:$A$25</c:f>
              <c:strCache>
                <c:ptCount val="20"/>
                <c:pt idx="0">
                  <c:v>USA</c:v>
                </c:pt>
                <c:pt idx="1">
                  <c:v>China</c:v>
                </c:pt>
                <c:pt idx="2">
                  <c:v>Ethiopia</c:v>
                </c:pt>
                <c:pt idx="3">
                  <c:v>Italy</c:v>
                </c:pt>
                <c:pt idx="4">
                  <c:v>Turkey</c:v>
                </c:pt>
                <c:pt idx="5">
                  <c:v>The Netherlands</c:v>
                </c:pt>
                <c:pt idx="6">
                  <c:v>Spain</c:v>
                </c:pt>
                <c:pt idx="7">
                  <c:v>France</c:v>
                </c:pt>
                <c:pt idx="8">
                  <c:v>Ukraine</c:v>
                </c:pt>
                <c:pt idx="9">
                  <c:v>England</c:v>
                </c:pt>
                <c:pt idx="10">
                  <c:v>India</c:v>
                </c:pt>
                <c:pt idx="11">
                  <c:v>Thailand</c:v>
                </c:pt>
                <c:pt idx="12">
                  <c:v>Germany</c:v>
                </c:pt>
                <c:pt idx="13">
                  <c:v>Cyprus</c:v>
                </c:pt>
                <c:pt idx="14">
                  <c:v>Belgium</c:v>
                </c:pt>
                <c:pt idx="15">
                  <c:v>Vietnam</c:v>
                </c:pt>
                <c:pt idx="16">
                  <c:v>Argentina</c:v>
                </c:pt>
                <c:pt idx="17">
                  <c:v>Switzerland</c:v>
                </c:pt>
                <c:pt idx="18">
                  <c:v>Canada</c:v>
                </c:pt>
                <c:pt idx="19">
                  <c:v>Different countries</c:v>
                </c:pt>
              </c:strCache>
            </c:strRef>
          </c:cat>
          <c:val>
            <c:numRef>
              <c:f>'COUNTRY OF IMPORT'!$C$5:$C$25</c:f>
              <c:numCache>
                <c:formatCode>0.00%</c:formatCode>
                <c:ptCount val="20"/>
                <c:pt idx="0">
                  <c:v>5.5156014383482194E-2</c:v>
                </c:pt>
                <c:pt idx="1">
                  <c:v>6.1996370235934663E-2</c:v>
                </c:pt>
                <c:pt idx="2">
                  <c:v>0.19856887298747763</c:v>
                </c:pt>
                <c:pt idx="3">
                  <c:v>5.4748313440581217E-2</c:v>
                </c:pt>
                <c:pt idx="4">
                  <c:v>3.7732393076289041E-2</c:v>
                </c:pt>
                <c:pt idx="5">
                  <c:v>3.4703736567090603E-2</c:v>
                </c:pt>
                <c:pt idx="6">
                  <c:v>7.0316842690383546E-2</c:v>
                </c:pt>
                <c:pt idx="7">
                  <c:v>5.8897558520010065E-2</c:v>
                </c:pt>
                <c:pt idx="8">
                  <c:v>6.2099223759703004E-2</c:v>
                </c:pt>
                <c:pt idx="9">
                  <c:v>3.5594839942666032E-2</c:v>
                </c:pt>
                <c:pt idx="10">
                  <c:v>1.179184824403999E-2</c:v>
                </c:pt>
                <c:pt idx="11">
                  <c:v>2.6024528866287765E-2</c:v>
                </c:pt>
                <c:pt idx="12">
                  <c:v>1.2526843235504653E-2</c:v>
                </c:pt>
                <c:pt idx="13">
                  <c:v>8.9489718202589493E-3</c:v>
                </c:pt>
                <c:pt idx="14">
                  <c:v>1.0317157050057318E-2</c:v>
                </c:pt>
                <c:pt idx="15">
                  <c:v>6.7057837384744343E-3</c:v>
                </c:pt>
                <c:pt idx="16">
                  <c:v>1.3950538998097653E-2</c:v>
                </c:pt>
                <c:pt idx="17">
                  <c:v>1.8278497839813892E-3</c:v>
                </c:pt>
                <c:pt idx="18">
                  <c:v>3.0221625251846875E-3</c:v>
                </c:pt>
                <c:pt idx="19">
                  <c:v>4.1109969167523125E-3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D-404E-9145-A8509A7CD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662912"/>
        <c:axId val="809663328"/>
      </c:barChart>
      <c:catAx>
        <c:axId val="80966291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09663328"/>
        <c:crosses val="autoZero"/>
        <c:auto val="1"/>
        <c:lblAlgn val="ctr"/>
        <c:lblOffset val="100"/>
        <c:noMultiLvlLbl val="0"/>
      </c:catAx>
      <c:valAx>
        <c:axId val="8096633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0966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6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36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36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09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2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79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6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698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8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2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4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6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65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3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6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0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3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EFD935-1B01-4DE3-9999-85CCAA00D18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C6C1715-1A0F-441D-BAC3-C5C32A7C7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54955" y="942446"/>
            <a:ext cx="8825658" cy="2677648"/>
          </a:xfrm>
        </p:spPr>
        <p:txBody>
          <a:bodyPr/>
          <a:lstStyle/>
          <a:p>
            <a:pPr algn="r"/>
            <a:r>
              <a:rPr lang="he-IL" dirty="0" smtClean="0"/>
              <a:t>	מודל על בסיס בדיקות של משרד                   	החקלאות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94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המודל בצורה של עץ החלטה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138"/>
            <a:ext cx="12192000" cy="4500562"/>
          </a:xfrm>
        </p:spPr>
      </p:pic>
    </p:spTree>
    <p:extLst>
      <p:ext uri="{BB962C8B-B14F-4D97-AF65-F5344CB8AC3E}">
        <p14:creationId xmlns:p14="http://schemas.microsoft.com/office/powerpoint/2010/main" val="39099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בעיה עסקית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4955" y="2457450"/>
            <a:ext cx="9117758" cy="356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200" dirty="0" smtClean="0"/>
              <a:t>יש לנו טבלה עם כמה נתונים של תוצאות הבדיקות של משרד החקלאות. המטרה היא לזהות חוקים שחוזרים על עצמם על מנת להפוך את הבדיקות העתידות ליותר יעילות.</a:t>
            </a:r>
          </a:p>
        </p:txBody>
      </p:sp>
    </p:spTree>
    <p:extLst>
      <p:ext uri="{BB962C8B-B14F-4D97-AF65-F5344CB8AC3E}">
        <p14:creationId xmlns:p14="http://schemas.microsoft.com/office/powerpoint/2010/main" val="180749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 smtClean="0"/>
              <a:t>הדטסט</a:t>
            </a:r>
            <a:endParaRPr lang="he-IL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268509"/>
              </p:ext>
            </p:extLst>
          </p:nvPr>
        </p:nvGraphicFramePr>
        <p:xfrm>
          <a:off x="103240" y="2928120"/>
          <a:ext cx="11975688" cy="1295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1687">
                  <a:extLst>
                    <a:ext uri="{9D8B030D-6E8A-4147-A177-3AD203B41FA5}">
                      <a16:colId xmlns:a16="http://schemas.microsoft.com/office/drawing/2014/main" val="3312938187"/>
                    </a:ext>
                  </a:extLst>
                </a:gridCol>
                <a:gridCol w="1013035">
                  <a:extLst>
                    <a:ext uri="{9D8B030D-6E8A-4147-A177-3AD203B41FA5}">
                      <a16:colId xmlns:a16="http://schemas.microsoft.com/office/drawing/2014/main" val="1664571073"/>
                    </a:ext>
                  </a:extLst>
                </a:gridCol>
                <a:gridCol w="998765">
                  <a:extLst>
                    <a:ext uri="{9D8B030D-6E8A-4147-A177-3AD203B41FA5}">
                      <a16:colId xmlns:a16="http://schemas.microsoft.com/office/drawing/2014/main" val="2929600117"/>
                    </a:ext>
                  </a:extLst>
                </a:gridCol>
                <a:gridCol w="884624">
                  <a:extLst>
                    <a:ext uri="{9D8B030D-6E8A-4147-A177-3AD203B41FA5}">
                      <a16:colId xmlns:a16="http://schemas.microsoft.com/office/drawing/2014/main" val="2274219862"/>
                    </a:ext>
                  </a:extLst>
                </a:gridCol>
                <a:gridCol w="898890">
                  <a:extLst>
                    <a:ext uri="{9D8B030D-6E8A-4147-A177-3AD203B41FA5}">
                      <a16:colId xmlns:a16="http://schemas.microsoft.com/office/drawing/2014/main" val="2987267913"/>
                    </a:ext>
                  </a:extLst>
                </a:gridCol>
                <a:gridCol w="984498">
                  <a:extLst>
                    <a:ext uri="{9D8B030D-6E8A-4147-A177-3AD203B41FA5}">
                      <a16:colId xmlns:a16="http://schemas.microsoft.com/office/drawing/2014/main" val="1413672862"/>
                    </a:ext>
                  </a:extLst>
                </a:gridCol>
                <a:gridCol w="1212788">
                  <a:extLst>
                    <a:ext uri="{9D8B030D-6E8A-4147-A177-3AD203B41FA5}">
                      <a16:colId xmlns:a16="http://schemas.microsoft.com/office/drawing/2014/main" val="3086287449"/>
                    </a:ext>
                  </a:extLst>
                </a:gridCol>
                <a:gridCol w="941693">
                  <a:extLst>
                    <a:ext uri="{9D8B030D-6E8A-4147-A177-3AD203B41FA5}">
                      <a16:colId xmlns:a16="http://schemas.microsoft.com/office/drawing/2014/main" val="2014991890"/>
                    </a:ext>
                  </a:extLst>
                </a:gridCol>
                <a:gridCol w="770300">
                  <a:extLst>
                    <a:ext uri="{9D8B030D-6E8A-4147-A177-3AD203B41FA5}">
                      <a16:colId xmlns:a16="http://schemas.microsoft.com/office/drawing/2014/main" val="3016563615"/>
                    </a:ext>
                  </a:extLst>
                </a:gridCol>
                <a:gridCol w="1004031">
                  <a:extLst>
                    <a:ext uri="{9D8B030D-6E8A-4147-A177-3AD203B41FA5}">
                      <a16:colId xmlns:a16="http://schemas.microsoft.com/office/drawing/2014/main" val="727680260"/>
                    </a:ext>
                  </a:extLst>
                </a:gridCol>
                <a:gridCol w="836728">
                  <a:extLst>
                    <a:ext uri="{9D8B030D-6E8A-4147-A177-3AD203B41FA5}">
                      <a16:colId xmlns:a16="http://schemas.microsoft.com/office/drawing/2014/main" val="70498259"/>
                    </a:ext>
                  </a:extLst>
                </a:gridCol>
                <a:gridCol w="1098649">
                  <a:extLst>
                    <a:ext uri="{9D8B030D-6E8A-4147-A177-3AD203B41FA5}">
                      <a16:colId xmlns:a16="http://schemas.microsoft.com/office/drawing/2014/main" val="993393981"/>
                    </a:ext>
                  </a:extLst>
                </a:gridCol>
              </a:tblGrid>
              <a:tr h="7294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request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 of entrance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 Form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 of origin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 check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Way of 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 of import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640071"/>
                  </a:ext>
                </a:extLst>
              </a:tr>
              <a:tr h="566222"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HAIFA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תפוח עץ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פירות טריים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איטליה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למאכל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משלוח תקין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Italy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359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1713" y="5029200"/>
            <a:ext cx="89582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זה דוגמה של שורה ולכל שורה כזאת נתון אם היבוא תקין או לא.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08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התפלגויות בין לקוי ללא לקוי לכל קטגוריה</a:t>
            </a:r>
            <a:endParaRPr lang="he-IL" dirty="0"/>
          </a:p>
        </p:txBody>
      </p:sp>
      <p:graphicFrame>
        <p:nvGraphicFramePr>
          <p:cNvPr id="6" name="תרשים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433686"/>
              </p:ext>
            </p:extLst>
          </p:nvPr>
        </p:nvGraphicFramePr>
        <p:xfrm>
          <a:off x="100013" y="1689625"/>
          <a:ext cx="11987212" cy="496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79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עמודות חדשות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7262" y="2371725"/>
            <a:ext cx="9915525" cy="364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 smtClean="0"/>
              <a:t>על מנת לזהות קורלציות בין עמודות שונות יצרנו עמודות חדשות.</a:t>
            </a:r>
          </a:p>
          <a:p>
            <a:pPr marL="0" indent="0">
              <a:buNone/>
            </a:pPr>
            <a:r>
              <a:rPr lang="he-IL" sz="2000" dirty="0" smtClean="0"/>
              <a:t>העמודות החדשות הן :</a:t>
            </a:r>
          </a:p>
          <a:p>
            <a:pPr marL="0" indent="0">
              <a:buNone/>
            </a:pPr>
            <a:endParaRPr lang="he-IL" sz="2000" dirty="0" smtClean="0"/>
          </a:p>
          <a:p>
            <a:pPr marL="0" indent="0">
              <a:buNone/>
            </a:pPr>
            <a:endParaRPr lang="he-IL" sz="2000" dirty="0" smtClean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</p:txBody>
      </p:sp>
      <p:graphicFrame>
        <p:nvGraphicFramePr>
          <p:cNvPr id="5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132379"/>
              </p:ext>
            </p:extLst>
          </p:nvPr>
        </p:nvGraphicFramePr>
        <p:xfrm>
          <a:off x="117988" y="3467862"/>
          <a:ext cx="11901946" cy="13724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49487">
                  <a:extLst>
                    <a:ext uri="{9D8B030D-6E8A-4147-A177-3AD203B41FA5}">
                      <a16:colId xmlns:a16="http://schemas.microsoft.com/office/drawing/2014/main" val="2274219862"/>
                    </a:ext>
                  </a:extLst>
                </a:gridCol>
                <a:gridCol w="1879311">
                  <a:extLst>
                    <a:ext uri="{9D8B030D-6E8A-4147-A177-3AD203B41FA5}">
                      <a16:colId xmlns:a16="http://schemas.microsoft.com/office/drawing/2014/main" val="2987267913"/>
                    </a:ext>
                  </a:extLst>
                </a:gridCol>
                <a:gridCol w="2058294">
                  <a:extLst>
                    <a:ext uri="{9D8B030D-6E8A-4147-A177-3AD203B41FA5}">
                      <a16:colId xmlns:a16="http://schemas.microsoft.com/office/drawing/2014/main" val="1413672862"/>
                    </a:ext>
                  </a:extLst>
                </a:gridCol>
                <a:gridCol w="2535581">
                  <a:extLst>
                    <a:ext uri="{9D8B030D-6E8A-4147-A177-3AD203B41FA5}">
                      <a16:colId xmlns:a16="http://schemas.microsoft.com/office/drawing/2014/main" val="3086287449"/>
                    </a:ext>
                  </a:extLst>
                </a:gridCol>
                <a:gridCol w="1420810">
                  <a:extLst>
                    <a:ext uri="{9D8B030D-6E8A-4147-A177-3AD203B41FA5}">
                      <a16:colId xmlns:a16="http://schemas.microsoft.com/office/drawing/2014/main" val="2014991890"/>
                    </a:ext>
                  </a:extLst>
                </a:gridCol>
                <a:gridCol w="2158463">
                  <a:extLst>
                    <a:ext uri="{9D8B030D-6E8A-4147-A177-3AD203B41FA5}">
                      <a16:colId xmlns:a16="http://schemas.microsoft.com/office/drawing/2014/main" val="3016563615"/>
                    </a:ext>
                  </a:extLst>
                </a:gridCol>
              </a:tblGrid>
              <a:tr h="8061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 of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import&amp;Port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entrance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 of import&amp;Importer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Country of import&amp;Product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 of entrance&amp;Importer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 of entrance&amp;Product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Importer&amp;Product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640071"/>
                  </a:ext>
                </a:extLst>
              </a:tr>
              <a:tr h="5662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Italy&amp;HAIFA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Italy&amp;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ביכורי השדה צפון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Italy&amp;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תפוח עץ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HAIFA&amp;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ביכורי השדה צפון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HAIFA&amp;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תפוח עץ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ביכורי השדה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צפון&amp;תפוח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עץ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35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0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סימון 10% </a:t>
            </a:r>
            <a:r>
              <a:rPr lang="he-IL" dirty="0"/>
              <a:t>ה</a:t>
            </a:r>
            <a:r>
              <a:rPr lang="he-IL" dirty="0" smtClean="0"/>
              <a:t>חשודים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61719"/>
              </p:ext>
            </p:extLst>
          </p:nvPr>
        </p:nvGraphicFramePr>
        <p:xfrm>
          <a:off x="214311" y="3200398"/>
          <a:ext cx="11487151" cy="1271590"/>
        </p:xfrm>
        <a:graphic>
          <a:graphicData uri="http://schemas.openxmlformats.org/drawingml/2006/table">
            <a:tbl>
              <a:tblPr rtl="1"/>
              <a:tblGrid>
                <a:gridCol w="1840228">
                  <a:extLst>
                    <a:ext uri="{9D8B030D-6E8A-4147-A177-3AD203B41FA5}">
                      <a16:colId xmlns:a16="http://schemas.microsoft.com/office/drawing/2014/main" val="1208323499"/>
                    </a:ext>
                  </a:extLst>
                </a:gridCol>
                <a:gridCol w="2522430">
                  <a:extLst>
                    <a:ext uri="{9D8B030D-6E8A-4147-A177-3AD203B41FA5}">
                      <a16:colId xmlns:a16="http://schemas.microsoft.com/office/drawing/2014/main" val="108454520"/>
                    </a:ext>
                  </a:extLst>
                </a:gridCol>
                <a:gridCol w="2453637">
                  <a:extLst>
                    <a:ext uri="{9D8B030D-6E8A-4147-A177-3AD203B41FA5}">
                      <a16:colId xmlns:a16="http://schemas.microsoft.com/office/drawing/2014/main" val="821481813"/>
                    </a:ext>
                  </a:extLst>
                </a:gridCol>
                <a:gridCol w="1788632">
                  <a:extLst>
                    <a:ext uri="{9D8B030D-6E8A-4147-A177-3AD203B41FA5}">
                      <a16:colId xmlns:a16="http://schemas.microsoft.com/office/drawing/2014/main" val="3593451352"/>
                    </a:ext>
                  </a:extLst>
                </a:gridCol>
                <a:gridCol w="2882224">
                  <a:extLst>
                    <a:ext uri="{9D8B030D-6E8A-4147-A177-3AD203B41FA5}">
                      <a16:colId xmlns:a16="http://schemas.microsoft.com/office/drawing/2014/main" val="4151024924"/>
                    </a:ext>
                  </a:extLst>
                </a:gridCol>
              </a:tblGrid>
              <a:tr h="6357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RiskH.Importer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RiskH.Product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RiskH.Product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RiskH.Supplier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RiskH.Country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import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64449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3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9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בניית מודל :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000" dirty="0" smtClean="0"/>
              <a:t>כדי לבנות מודל צריך להפוך את כל הנתונים למספרים.</a:t>
            </a:r>
          </a:p>
          <a:p>
            <a:pPr marL="0" indent="0">
              <a:buNone/>
            </a:pPr>
            <a:r>
              <a:rPr lang="he-IL" sz="2000" dirty="0" smtClean="0"/>
              <a:t>כדי לעזור למודל החלפנו את הנתונים בפורמת טקסט עם יחס הליקוי שלו.</a:t>
            </a:r>
          </a:p>
          <a:p>
            <a:pPr marL="0" indent="0">
              <a:buNone/>
            </a:pPr>
            <a:r>
              <a:rPr lang="he-IL" sz="2000" dirty="0" smtClean="0"/>
              <a:t>לדוגמה בעמודה </a:t>
            </a:r>
            <a:r>
              <a:rPr lang="en-US" sz="2000" dirty="0" smtClean="0"/>
              <a:t>IMPORTER</a:t>
            </a:r>
            <a:r>
              <a:rPr lang="he-IL" sz="2000" dirty="0" smtClean="0"/>
              <a:t> נחליף את </a:t>
            </a:r>
            <a:r>
              <a:rPr lang="en-US" sz="2000" dirty="0" smtClean="0"/>
              <a:t>IKEA</a:t>
            </a:r>
            <a:r>
              <a:rPr lang="he-IL" sz="2000" dirty="0" smtClean="0"/>
              <a:t> עם יחס הליקוי שלו . </a:t>
            </a:r>
          </a:p>
          <a:p>
            <a:pPr marL="0" indent="0">
              <a:buNone/>
            </a:pPr>
            <a:endParaRPr lang="he-IL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 smtClean="0"/>
              <a:t> בנוסף בחרנו מודל של עץ החלטה כדי להפיק חוקים מהמודל.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2000" dirty="0" smtClean="0"/>
              <a:t>מאמנים את המודל על 90% </a:t>
            </a:r>
            <a:r>
              <a:rPr lang="he-IL" sz="2000" dirty="0" err="1" smtClean="0"/>
              <a:t>מהדטה</a:t>
            </a:r>
            <a:r>
              <a:rPr lang="he-IL" sz="2000" dirty="0" smtClean="0"/>
              <a:t>  ובודקים את האמינות של המודל על ה10% שנשארים.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0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תוצאות המודל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 smtClean="0"/>
              <a:t>על כל בדיקה שמודל מזהה  כלא תקינה המודל צודק ב23% </a:t>
            </a:r>
            <a:r>
              <a:rPr lang="he-IL" sz="2000" dirty="0" err="1" smtClean="0"/>
              <a:t>מהמיקרים</a:t>
            </a:r>
            <a:r>
              <a:rPr lang="he-IL" sz="2000" dirty="0" smtClean="0"/>
              <a:t>.</a:t>
            </a:r>
          </a:p>
          <a:p>
            <a:pPr marL="0" indent="0">
              <a:buNone/>
            </a:pPr>
            <a:r>
              <a:rPr lang="he-IL" sz="2000" dirty="0" smtClean="0"/>
              <a:t>ובבדיקות </a:t>
            </a:r>
            <a:r>
              <a:rPr lang="he-IL" sz="2000" dirty="0" err="1" smtClean="0"/>
              <a:t>שזהוו</a:t>
            </a:r>
            <a:r>
              <a:rPr lang="he-IL" sz="2000" dirty="0" smtClean="0"/>
              <a:t> כלא תקינות 55% מסך הבדיקות הלא תקינות זוהו.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 smtClean="0"/>
              <a:t>עם העץ המקוצר על </a:t>
            </a:r>
            <a:r>
              <a:rPr lang="he-IL" sz="2000" dirty="0"/>
              <a:t>כל בדיקה שמודל מזהה  כלא תקינה המודל צודק </a:t>
            </a:r>
            <a:r>
              <a:rPr lang="he-IL" sz="2000" dirty="0" smtClean="0"/>
              <a:t>ב18% </a:t>
            </a:r>
            <a:r>
              <a:rPr lang="he-IL" sz="2000" dirty="0" err="1"/>
              <a:t>מהמיקרים</a:t>
            </a:r>
            <a:r>
              <a:rPr lang="he-IL" sz="2000" dirty="0"/>
              <a:t>.</a:t>
            </a:r>
          </a:p>
          <a:p>
            <a:pPr marL="0" indent="0">
              <a:buNone/>
            </a:pPr>
            <a:r>
              <a:rPr lang="he-IL" sz="2000" dirty="0"/>
              <a:t>ובבדיקות </a:t>
            </a:r>
            <a:r>
              <a:rPr lang="he-IL" sz="2000" dirty="0" err="1"/>
              <a:t>שזהוו</a:t>
            </a:r>
            <a:r>
              <a:rPr lang="he-IL" sz="2000" dirty="0"/>
              <a:t> כלא תקינות </a:t>
            </a:r>
            <a:r>
              <a:rPr lang="he-IL" sz="2000" dirty="0" smtClean="0"/>
              <a:t>70% </a:t>
            </a:r>
            <a:r>
              <a:rPr lang="he-IL" sz="2000" dirty="0"/>
              <a:t>מסך הבדיקות הלא תקינות זוהו.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62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תוצאות המודל בצורה של עץ החלטה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4" y="2200275"/>
            <a:ext cx="11387136" cy="4471987"/>
          </a:xfrm>
        </p:spPr>
      </p:pic>
    </p:spTree>
    <p:extLst>
      <p:ext uri="{BB962C8B-B14F-4D97-AF65-F5344CB8AC3E}">
        <p14:creationId xmlns:p14="http://schemas.microsoft.com/office/powerpoint/2010/main" val="223683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5219</TotalTime>
  <Words>307</Words>
  <Application>Microsoft Office PowerPoint</Application>
  <PresentationFormat>מסך רחב</PresentationFormat>
  <Paragraphs>71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יונים - חדר ישיבות</vt:lpstr>
      <vt:lpstr> מודל על בסיס בדיקות של משרד                    החקלאות</vt:lpstr>
      <vt:lpstr>בעיה עסקית </vt:lpstr>
      <vt:lpstr>הדטסט</vt:lpstr>
      <vt:lpstr>התפלגויות בין לקוי ללא לקוי לכל קטגוריה</vt:lpstr>
      <vt:lpstr>עמודות חדשות</vt:lpstr>
      <vt:lpstr>סימון 10% החשודים</vt:lpstr>
      <vt:lpstr>בניית מודל : </vt:lpstr>
      <vt:lpstr>תוצאות המודל</vt:lpstr>
      <vt:lpstr>תוצאות המודל בצורה של עץ החלטה</vt:lpstr>
      <vt:lpstr>תוצאות המודל בצורה של עץ החלטה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על בסיס בדיקות של משרד                  החקלאות</dc:title>
  <dc:creator>סטיב אביקסיס</dc:creator>
  <cp:lastModifiedBy>סטיב אביקסיס</cp:lastModifiedBy>
  <cp:revision>16</cp:revision>
  <dcterms:created xsi:type="dcterms:W3CDTF">2021-02-09T08:31:00Z</dcterms:created>
  <dcterms:modified xsi:type="dcterms:W3CDTF">2021-02-17T13:50:33Z</dcterms:modified>
</cp:coreProperties>
</file>