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61" r:id="rId2"/>
    <p:sldMasterId id="2147483773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7438-2B8B-4F03-85EC-652E337D2CD2}" type="datetimeFigureOut">
              <a:rPr lang="es-CR" smtClean="0"/>
              <a:t>25/9/2018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7C53-DE4E-4932-A908-79DD71E31B6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453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A28-D271-4B54-9F1E-B1617EE22C60}" type="datetime1">
              <a:rPr lang="es-CR" smtClean="0"/>
              <a:t>25/9/2018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85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B9D3-976E-4911-B043-F1DD50658FAC}" type="datetime1">
              <a:rPr lang="es-CR" smtClean="0"/>
              <a:t>25/9/2018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127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D82-6A5C-4239-83E1-78E022B288E7}" type="datetime1">
              <a:rPr lang="es-CR" smtClean="0"/>
              <a:t>25/9/2018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877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B074-8CAA-4D8D-97F4-7E8DEE84073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2661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6507-C617-447E-BB43-0585855B3FF0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2198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0D8-F881-455C-A5F3-B23A26C0C1EB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9234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0249-6B79-4B57-8846-C05A5CB7AAE8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5812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A1E-4BD7-4DBD-928A-771B8CCDE02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876-8934-4A99-B6C8-233BFF9B68C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7720-AB5D-45C5-9A18-D3E0D195AC91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58303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D49F-6F72-463F-ABAE-49E4254C0145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80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206-89A8-49D7-BCB4-94B186605787}" type="datetime1">
              <a:rPr lang="es-CR" smtClean="0"/>
              <a:t>25/9/2018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170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EDF-0B83-470C-A46C-CCF317E13CC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7657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1C6D-C749-4947-BE67-97F1DB24ABC9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754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E0E5-EEE3-4886-90E2-7AFFA3FF8E7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95910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01FB88-7E84-44B4-BF4C-D9F0FB54C92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61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4136-BB2D-449F-98C9-E97A1CF1B8F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4419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7662-F8F5-4AE4-827D-D2FCFCE76704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60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3AF-7C01-49A3-B70F-6B74858FF420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79299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D996-6587-49DA-A128-44E2499CE58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01225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9ACA-EB31-4145-993B-2B1F59F3749B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42283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D61-5665-41C3-A243-5A8F974E54F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6864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FB7D-2BB9-4A4C-BC23-678C39783FD2}" type="datetime1">
              <a:rPr lang="es-CR" smtClean="0"/>
              <a:t>25/9/2018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4023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16C-6ACF-4A94-8858-E79DB4123899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4803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7B04-5ED1-4277-9585-D3C8C72BD33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06611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A3AC-3C1A-4BAA-A11A-147CE785553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56119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6CE0-C3E9-4508-88C2-8C0E1A925F96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51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B87-B4D9-4E0C-A369-89E9E4E39318}" type="datetime1">
              <a:rPr lang="es-CR" smtClean="0"/>
              <a:t>25/9/2018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16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7221-9842-44C4-80FC-A9F1921B7EA8}" type="datetime1">
              <a:rPr lang="es-CR" smtClean="0"/>
              <a:t>25/9/2018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57B-A4C2-4495-8F03-947CA6180EF2}" type="datetime1">
              <a:rPr lang="es-CR" smtClean="0"/>
              <a:t>25/9/2018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0CF8-BABC-4898-A5BA-CC3CA88B916C}" type="datetime1">
              <a:rPr lang="es-CR" smtClean="0"/>
              <a:t>25/9/2018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77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BDAE-0AD6-47F7-B88A-25DE7F5A1303}" type="datetime1">
              <a:rPr lang="es-CR" smtClean="0"/>
              <a:t>25/9/2018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16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E3-885A-4181-B53E-F7B8FF3E6558}" type="datetime1">
              <a:rPr lang="es-CR" smtClean="0"/>
              <a:t>25/9/2018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51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06F4F7-BE72-47CE-BC35-66C678F62ECC}" type="datetime1">
              <a:rPr lang="es-CR" smtClean="0"/>
              <a:t>25/9/2018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35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625131-0FC1-49F8-B55E-433E985171E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5492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689A3E0-724E-4BA7-B978-395057C8D876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126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 smtClean="0">
                <a:solidFill>
                  <a:schemeClr val="tx1"/>
                </a:solidFill>
                <a:effectLst/>
              </a:rPr>
              <a:t>Mesa de trabajo</a:t>
            </a:r>
            <a:r>
              <a:rPr lang="es-CR" sz="6600" dirty="0" smtClean="0">
                <a:solidFill>
                  <a:schemeClr val="tx1"/>
                </a:solidFill>
                <a:effectLst/>
              </a:rPr>
              <a:t/>
            </a:r>
            <a:br>
              <a:rPr lang="es-CR" sz="6600" dirty="0" smtClean="0">
                <a:solidFill>
                  <a:schemeClr val="tx1"/>
                </a:solidFill>
                <a:effectLst/>
              </a:rPr>
            </a:br>
            <a:r>
              <a:rPr lang="es-CR" sz="4800" dirty="0" smtClean="0">
                <a:solidFill>
                  <a:schemeClr val="tx1"/>
                </a:solidFill>
                <a:effectLst/>
              </a:rPr>
              <a:t>propuestas de solución</a:t>
            </a:r>
            <a:endParaRPr lang="es-CR" sz="5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Steve Mena Navarro</a:t>
            </a:r>
          </a:p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Setiembre </a:t>
            </a:r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2018</a:t>
            </a:r>
            <a:endParaRPr lang="es-CR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51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Agenda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>
                <a:solidFill>
                  <a:schemeClr val="tx1"/>
                </a:solidFill>
              </a:rPr>
              <a:t>Programa PINN del MICITT</a:t>
            </a:r>
            <a:endParaRPr lang="es-CR" sz="2800" dirty="0" smtClean="0">
              <a:solidFill>
                <a:schemeClr val="tx1"/>
              </a:solidFill>
            </a:endParaRPr>
          </a:p>
          <a:p>
            <a:r>
              <a:rPr lang="es-CR" sz="2800" dirty="0" smtClean="0">
                <a:solidFill>
                  <a:schemeClr val="tx1"/>
                </a:solidFill>
              </a:rPr>
              <a:t>Propuestas </a:t>
            </a:r>
            <a:r>
              <a:rPr lang="es-CR" sz="2800" dirty="0" smtClean="0">
                <a:solidFill>
                  <a:schemeClr val="tx1"/>
                </a:solidFill>
              </a:rPr>
              <a:t>de solución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Propuesta 1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Propuesta 2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Propuesta 3</a:t>
            </a:r>
            <a:endParaRPr lang="es-CR" sz="2600" dirty="0" smtClean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551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Programa PINN del MICITT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3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52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Propuestas </a:t>
            </a:r>
            <a:r>
              <a:rPr lang="es-CR" dirty="0" smtClean="0">
                <a:solidFill>
                  <a:schemeClr val="tx1"/>
                </a:solidFill>
              </a:rPr>
              <a:t>de </a:t>
            </a:r>
            <a:r>
              <a:rPr lang="es-CR" dirty="0" smtClean="0">
                <a:solidFill>
                  <a:schemeClr val="tx1"/>
                </a:solidFill>
              </a:rPr>
              <a:t>solución para dispositivo medidor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4</a:t>
            </a:fld>
            <a:endParaRPr lang="es-C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71743"/>
              </p:ext>
            </p:extLst>
          </p:nvPr>
        </p:nvGraphicFramePr>
        <p:xfrm>
          <a:off x="12515295" y="2790420"/>
          <a:ext cx="5998027" cy="2157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9470">
                  <a:extLst>
                    <a:ext uri="{9D8B030D-6E8A-4147-A177-3AD203B41FA5}">
                      <a16:colId xmlns:a16="http://schemas.microsoft.com/office/drawing/2014/main" val="4238947611"/>
                    </a:ext>
                  </a:extLst>
                </a:gridCol>
                <a:gridCol w="1518530">
                  <a:extLst>
                    <a:ext uri="{9D8B030D-6E8A-4147-A177-3AD203B41FA5}">
                      <a16:colId xmlns:a16="http://schemas.microsoft.com/office/drawing/2014/main" val="1291406790"/>
                    </a:ext>
                  </a:extLst>
                </a:gridCol>
                <a:gridCol w="1564733">
                  <a:extLst>
                    <a:ext uri="{9D8B030D-6E8A-4147-A177-3AD203B41FA5}">
                      <a16:colId xmlns:a16="http://schemas.microsoft.com/office/drawing/2014/main" val="3520066546"/>
                    </a:ext>
                  </a:extLst>
                </a:gridCol>
                <a:gridCol w="1275294">
                  <a:extLst>
                    <a:ext uri="{9D8B030D-6E8A-4147-A177-3AD203B41FA5}">
                      <a16:colId xmlns:a16="http://schemas.microsoft.com/office/drawing/2014/main" val="3228532141"/>
                    </a:ext>
                  </a:extLst>
                </a:gridCol>
              </a:tblGrid>
              <a:tr h="614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Materia prima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Tamaño de la dosis (kg)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Precisión máxima requerida (g)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Precisión requerida (%)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657863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Concentrado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5,00 – 7,00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50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1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7725949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Adicional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0,400 – 0,600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5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1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5334660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Mineral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0,050 – 0,150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1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2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012321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Levadura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0,0050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0,1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2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34655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515294" y="1965960"/>
            <a:ext cx="5998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Tabla: </a:t>
            </a: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Requerimientos de las dosis para cada tolva y su precisi</a:t>
            </a: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n.</a:t>
            </a:r>
            <a:endParaRPr kumimoji="0" lang="es-CR" altLang="es-C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2876" y="2075594"/>
            <a:ext cx="9872871" cy="4038600"/>
          </a:xfrm>
        </p:spPr>
        <p:txBody>
          <a:bodyPr/>
          <a:lstStyle/>
          <a:p>
            <a:pPr lvl="1"/>
            <a:r>
              <a:rPr lang="es-CR" dirty="0">
                <a:solidFill>
                  <a:schemeClr val="tx1"/>
                </a:solidFill>
              </a:rPr>
              <a:t>Descripción de la propuesta.</a:t>
            </a:r>
          </a:p>
          <a:p>
            <a:pPr lvl="1"/>
            <a:r>
              <a:rPr lang="es-CR" dirty="0">
                <a:solidFill>
                  <a:schemeClr val="tx1"/>
                </a:solidFill>
              </a:rPr>
              <a:t>Diagrama de flujo.</a:t>
            </a:r>
          </a:p>
          <a:p>
            <a:pPr lvl="1"/>
            <a:r>
              <a:rPr lang="es-CR" dirty="0">
                <a:solidFill>
                  <a:schemeClr val="tx1"/>
                </a:solidFill>
              </a:rPr>
              <a:t>Detalles importantes.</a:t>
            </a:r>
          </a:p>
          <a:p>
            <a:pPr lvl="1"/>
            <a:r>
              <a:rPr lang="es-CR" dirty="0">
                <a:solidFill>
                  <a:schemeClr val="tx1"/>
                </a:solidFill>
              </a:rPr>
              <a:t>Argumentos a favor.</a:t>
            </a:r>
          </a:p>
          <a:p>
            <a:pPr lvl="1"/>
            <a:r>
              <a:rPr lang="es-CR" dirty="0">
                <a:solidFill>
                  <a:schemeClr val="tx1"/>
                </a:solidFill>
              </a:rPr>
              <a:t>Argumentos en contra.</a:t>
            </a:r>
          </a:p>
          <a:p>
            <a:pPr marL="274320" lvl="1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05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1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5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0" y="2057400"/>
            <a:ext cx="5798127" cy="4038600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chemeClr val="tx1"/>
                </a:solidFill>
              </a:rPr>
              <a:t>Los alimentos se almacenan en tolvas separadas, las tolvas del concentrado y adicional tienen una pared divisoria.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Los alimentos son transportados por un TSF con ligera inclinación pesados en una tolva por sumatoria.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El mineral es medido en una tolva aparte.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La levadura es dosificada por volumen accionado por un motor a pasos.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La compuerta general es abierta y cerrada por un servomotor y trancada por un solenoide.</a:t>
            </a:r>
          </a:p>
          <a:p>
            <a:endParaRPr lang="es-CR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7" y="432263"/>
            <a:ext cx="2823784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243" y="719234"/>
            <a:ext cx="9875520" cy="135636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Descripción del proceso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6</a:t>
            </a:fld>
            <a:endParaRPr lang="es-CR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80243" y="2075594"/>
            <a:ext cx="4656033" cy="4038600"/>
          </a:xfrm>
        </p:spPr>
        <p:txBody>
          <a:bodyPr/>
          <a:lstStyle/>
          <a:p>
            <a:pPr lvl="1"/>
            <a:r>
              <a:rPr lang="es-CR" dirty="0">
                <a:solidFill>
                  <a:schemeClr val="tx1"/>
                </a:solidFill>
              </a:rPr>
              <a:t>L</a:t>
            </a:r>
            <a:r>
              <a:rPr lang="es-CR" dirty="0" smtClean="0">
                <a:solidFill>
                  <a:schemeClr val="tx1"/>
                </a:solidFill>
              </a:rPr>
              <a:t>levar el sistema a la posición de inicio. 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Comenzar a dosificar el concentrado por los tornillo sin fin.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Tarar la tolva y se inicia con la dosificación del adicional, y el mineral.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Depositar la levadura.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Abrir la tolva romana.</a:t>
            </a:r>
          </a:p>
          <a:p>
            <a:pPr marL="274320" lvl="1" indent="0">
              <a:buNone/>
            </a:pP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7" y="292552"/>
            <a:ext cx="2470313" cy="62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Argumentos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7</a:t>
            </a:fld>
            <a:endParaRPr lang="es-C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413571"/>
              </p:ext>
            </p:extLst>
          </p:nvPr>
        </p:nvGraphicFramePr>
        <p:xfrm>
          <a:off x="1143000" y="2057400"/>
          <a:ext cx="9872664" cy="3322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1287396384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8868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Favor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Contra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4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Sencillez</a:t>
                      </a:r>
                      <a:r>
                        <a:rPr lang="es-CR" sz="1600" baseline="0" dirty="0" smtClean="0"/>
                        <a:t> en el diseño del tornillo sin fin (TSF).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Puede existir rotura</a:t>
                      </a:r>
                      <a:r>
                        <a:rPr lang="es-CR" sz="1600" baseline="0" dirty="0" smtClean="0"/>
                        <a:t> en cadena de las celdas de carga (LC).</a:t>
                      </a:r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Pocas partes móviles </a:t>
                      </a:r>
                      <a:r>
                        <a:rPr lang="es-CR" sz="1600" baseline="0" dirty="0" smtClean="0"/>
                        <a:t>comparado con otros.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Requiere de calibraciones más complejas</a:t>
                      </a:r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Es auto limpiante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Es posible que dure más de 30 s por tener que dosificar en secuencia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0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Permite</a:t>
                      </a:r>
                      <a:r>
                        <a:rPr lang="es-CR" sz="1600" baseline="0" dirty="0" smtClean="0"/>
                        <a:t> dosificación controlada y variable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Dificultad</a:t>
                      </a:r>
                      <a:r>
                        <a:rPr lang="es-CR" sz="1600" baseline="0" dirty="0" smtClean="0"/>
                        <a:t> de manufactura de TSF</a:t>
                      </a:r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Medición “directa” del peso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Puede colarse levadura en las superficies internas del</a:t>
                      </a:r>
                      <a:r>
                        <a:rPr lang="es-CR" sz="1600" baseline="0" dirty="0" smtClean="0"/>
                        <a:t> tambor.</a:t>
                      </a:r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Minimiza movilización de materiales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2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La</a:t>
                      </a:r>
                      <a:r>
                        <a:rPr lang="es-CR" sz="1600" baseline="0" dirty="0" smtClean="0"/>
                        <a:t> mesa de trabajo se </a:t>
                      </a:r>
                      <a:r>
                        <a:rPr lang="es-CR" sz="1600" baseline="0" dirty="0" err="1" smtClean="0"/>
                        <a:t>compactifica</a:t>
                      </a:r>
                      <a:r>
                        <a:rPr lang="es-CR" sz="1600" baseline="0" dirty="0" smtClean="0"/>
                        <a:t>.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7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2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400"/>
            <a:ext cx="4908665" cy="403860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Se presenta una tolva principal de concentrado que funciona como cama para los otros alimentos.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Transportados con banda en V.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Flujo de alimentos es controlado mediante una </a:t>
            </a:r>
            <a:r>
              <a:rPr lang="es-CR" dirty="0" err="1" smtClean="0">
                <a:solidFill>
                  <a:schemeClr val="tx1"/>
                </a:solidFill>
              </a:rPr>
              <a:t>valvula</a:t>
            </a:r>
            <a:r>
              <a:rPr lang="es-CR" dirty="0" smtClean="0">
                <a:solidFill>
                  <a:schemeClr val="tx1"/>
                </a:solidFill>
              </a:rPr>
              <a:t> de cuchilla.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Celdas de carga se mide </a:t>
            </a:r>
            <a:r>
              <a:rPr lang="es-CR" smtClean="0">
                <a:solidFill>
                  <a:schemeClr val="tx1"/>
                </a:solidFill>
              </a:rPr>
              <a:t>por diferencia.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8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82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1EF70FF-1FC5-4946-B96B-E9A33B7C3F39}" vid="{4231F8C6-F215-4DBB-B240-373ED837C2FB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262</TotalTime>
  <Words>372</Words>
  <Application>Microsoft Office PowerPoint</Application>
  <PresentationFormat>Panorámica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Times New Roman</vt:lpstr>
      <vt:lpstr>Wingdings 2</vt:lpstr>
      <vt:lpstr>Tema1</vt:lpstr>
      <vt:lpstr>1_HDOfficeLightV0</vt:lpstr>
      <vt:lpstr>Base</vt:lpstr>
      <vt:lpstr>Mesa de trabajo propuestas de solución</vt:lpstr>
      <vt:lpstr>Agenda</vt:lpstr>
      <vt:lpstr>Programa PINN del MICITT</vt:lpstr>
      <vt:lpstr>Propuestas de solución para dispositivo medidor</vt:lpstr>
      <vt:lpstr>Propuesta 1</vt:lpstr>
      <vt:lpstr>Descripción del proceso</vt:lpstr>
      <vt:lpstr>Argumentos</vt:lpstr>
      <vt:lpstr>Propuesta 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 alimentador automático</dc:title>
  <dc:creator>Steve Mena Navarro</dc:creator>
  <cp:lastModifiedBy>Steve Alberto Mena Navarro</cp:lastModifiedBy>
  <cp:revision>26</cp:revision>
  <dcterms:created xsi:type="dcterms:W3CDTF">2018-07-20T20:52:12Z</dcterms:created>
  <dcterms:modified xsi:type="dcterms:W3CDTF">2018-09-25T17:51:18Z</dcterms:modified>
</cp:coreProperties>
</file>