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61" r:id="rId2"/>
    <p:sldMasterId id="2147483773" r:id="rId3"/>
  </p:sldMasterIdLst>
  <p:notesMasterIdLst>
    <p:notesMasterId r:id="rId22"/>
  </p:notesMasterIdLst>
  <p:sldIdLst>
    <p:sldId id="256" r:id="rId4"/>
    <p:sldId id="257" r:id="rId5"/>
    <p:sldId id="258" r:id="rId6"/>
    <p:sldId id="275" r:id="rId7"/>
    <p:sldId id="259" r:id="rId8"/>
    <p:sldId id="260" r:id="rId9"/>
    <p:sldId id="261" r:id="rId10"/>
    <p:sldId id="270" r:id="rId11"/>
    <p:sldId id="271" r:id="rId12"/>
    <p:sldId id="262" r:id="rId13"/>
    <p:sldId id="263" r:id="rId14"/>
    <p:sldId id="264" r:id="rId15"/>
    <p:sldId id="272" r:id="rId16"/>
    <p:sldId id="265" r:id="rId17"/>
    <p:sldId id="266" r:id="rId18"/>
    <p:sldId id="269" r:id="rId19"/>
    <p:sldId id="27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2907" autoAdjust="0"/>
  </p:normalViewPr>
  <p:slideViewPr>
    <p:cSldViewPr snapToGrid="0">
      <p:cViewPr varScale="1">
        <p:scale>
          <a:sx n="72" d="100"/>
          <a:sy n="72" d="100"/>
        </p:scale>
        <p:origin x="2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7438-2B8B-4F03-85EC-652E337D2CD2}" type="datetimeFigureOut">
              <a:rPr lang="es-CR" smtClean="0"/>
              <a:t>25/9/2018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7C53-DE4E-4932-A908-79DD71E31B6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0453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Tributos</a:t>
            </a:r>
            <a:r>
              <a:rPr lang="es-CR" baseline="0" dirty="0" smtClean="0"/>
              <a:t> incluye: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Impuestos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FODESAF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CCSS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Esto se verifica en línea.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3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5592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CR" dirty="0" smtClean="0"/>
              <a:t>Networking:</a:t>
            </a:r>
            <a:r>
              <a:rPr lang="es-CR" baseline="0" dirty="0" smtClean="0"/>
              <a:t> Es una estrategia para ampliar la red de contactos profesionales.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R" dirty="0" smtClean="0"/>
              <a:t>Sectores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dirty="0" smtClean="0"/>
              <a:t>Salud</a:t>
            </a:r>
            <a:r>
              <a:rPr lang="es-CR" baseline="0" dirty="0" smtClean="0"/>
              <a:t> y bienestar.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Agroalimentario.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Nosotros caemos en la frontera 2.4: “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automático aplicado a buenas prácticas productivas”. </a:t>
            </a:r>
            <a:endParaRPr lang="es-C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Ambiente y energía.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Sociedades inteligentes.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baseline="0" dirty="0" smtClean="0"/>
              <a:t>Hay un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4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9524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dirty="0" smtClean="0"/>
              <a:t>Hacer hincapié en</a:t>
            </a:r>
            <a:r>
              <a:rPr lang="es-CR" baseline="0" dirty="0" smtClean="0"/>
              <a:t> hacer preguntas al final de discutir cada una de las propuestas.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5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8947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6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9773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Justificar</a:t>
            </a:r>
            <a:r>
              <a:rPr lang="es-CR" baseline="0" dirty="0" smtClean="0"/>
              <a:t> por qué usar volumen en levadura en lugar de masa.</a:t>
            </a:r>
          </a:p>
          <a:p>
            <a:r>
              <a:rPr lang="es-CR" baseline="0" dirty="0" smtClean="0"/>
              <a:t>Saber defender muy bien el punto de levadura en el centro que se pueda quedar pegado.</a:t>
            </a:r>
          </a:p>
          <a:p>
            <a:r>
              <a:rPr lang="es-CR" baseline="0" dirty="0" smtClean="0"/>
              <a:t>Argumento que es un consumible</a:t>
            </a:r>
            <a:r>
              <a:rPr lang="es-CR" baseline="0" dirty="0" smtClean="0"/>
              <a:t>.</a:t>
            </a:r>
          </a:p>
          <a:p>
            <a:r>
              <a:rPr lang="es-CR" baseline="0" dirty="0" smtClean="0"/>
              <a:t>Argumento que el acero es más duro que la levadura, los implementos de cocina de acero inoxidable no se rayan fácilmente. Cuando se bate la levadura.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9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3000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En</a:t>
            </a:r>
            <a:r>
              <a:rPr lang="es-CR" baseline="0" dirty="0" smtClean="0"/>
              <a:t> caso que me pregunten por el re trabajo: Justificar que en el caso de tener un transportador que llena la tolva es re trabajo. Eso son perdidas.</a:t>
            </a:r>
            <a:endParaRPr lang="es-CR" dirty="0" smtClean="0"/>
          </a:p>
          <a:p>
            <a:r>
              <a:rPr lang="es-CR" dirty="0" smtClean="0"/>
              <a:t>Hacer mucho énfasis</a:t>
            </a:r>
            <a:r>
              <a:rPr lang="es-CR" baseline="0" dirty="0" smtClean="0"/>
              <a:t> en esto.</a:t>
            </a:r>
          </a:p>
          <a:p>
            <a:endParaRPr lang="es-CR" baseline="0" dirty="0" smtClean="0"/>
          </a:p>
          <a:p>
            <a:r>
              <a:rPr lang="es-CR" baseline="0" dirty="0" smtClean="0"/>
              <a:t>Las calibraciones son en el sentido de nivelar la tolva romana, si bien es cierto que la tolva tolera diferencias en los sistemas de medición. Es mejor que esté nivelada.</a:t>
            </a:r>
          </a:p>
          <a:p>
            <a:r>
              <a:rPr lang="es-CR" baseline="0" dirty="0" smtClean="0"/>
              <a:t>Justificar la levadura con esos puntos.</a:t>
            </a:r>
          </a:p>
          <a:p>
            <a:endParaRPr lang="es-CR" baseline="0" dirty="0" smtClean="0"/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10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6501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Mencionar que tampoco es</a:t>
            </a:r>
            <a:r>
              <a:rPr lang="es-CR" baseline="0" dirty="0" smtClean="0"/>
              <a:t> que diseñar un TSF sea demasiado difícil.</a:t>
            </a:r>
          </a:p>
          <a:p>
            <a:r>
              <a:rPr lang="es-CR" baseline="0" dirty="0" smtClean="0"/>
              <a:t>Mencionar el cálculo de las 20 vacas máximo por la celda de carga.</a:t>
            </a:r>
          </a:p>
          <a:p>
            <a:r>
              <a:rPr lang="es-CR" dirty="0" smtClean="0"/>
              <a:t>Mencionar que las calibraciones es porque ahora se están sosteniendo mucho peso</a:t>
            </a:r>
            <a:r>
              <a:rPr lang="es-CR" baseline="0" dirty="0" smtClean="0"/>
              <a:t> sobre la celda, y que ahí sí importa más que esté nivelado.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7C53-DE4E-4932-A908-79DD71E31B6D}" type="slidenum">
              <a:rPr lang="es-CR" smtClean="0"/>
              <a:t>14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9588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A28-D271-4B54-9F1E-B1617EE22C60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5855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B9D3-976E-4911-B043-F1DD50658FAC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2127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D82-6A5C-4239-83E1-78E022B288E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877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B074-8CAA-4D8D-97F4-7E8DEE84073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2661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6507-C617-447E-BB43-0585855B3FF0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2198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0D8-F881-455C-A5F3-B23A26C0C1EB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9234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0249-6B79-4B57-8846-C05A5CB7AAE8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5812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9A1E-4BD7-4DBD-928A-771B8CCDE023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876-8934-4A99-B6C8-233BFF9B68C3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2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7720-AB5D-45C5-9A18-D3E0D195AC91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58303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D49F-6F72-463F-ABAE-49E4254C0145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802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3206-89A8-49D7-BCB4-94B18660578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9170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EDF-0B83-470C-A46C-CCF317E13CC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77657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1C6D-C749-4947-BE67-97F1DB24ABC9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7549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E0E5-EEE3-4886-90E2-7AFFA3FF8E73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95910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601FB88-7E84-44B4-BF4C-D9F0FB54C92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61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4136-BB2D-449F-98C9-E97A1CF1B8F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74419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7662-F8F5-4AE4-827D-D2FCFCE76704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60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C3AF-7C01-49A3-B70F-6B74858FF420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79299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D996-6587-49DA-A128-44E2499CE58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01225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9ACA-EB31-4145-993B-2B1F59F3749B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42283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D61-5665-41C3-A243-5A8F974E54F7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6864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FB7D-2BB9-4A4C-BC23-678C39783FD2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34023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16C-6ACF-4A94-8858-E79DB4123899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84803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7B04-5ED1-4277-9585-D3C8C72BD33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06611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A3AC-3C1A-4BAA-A11A-147CE785553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561196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6CE0-C3E9-4508-88C2-8C0E1A925F96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518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CB87-B4D9-4E0C-A369-89E9E4E39318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16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7221-9842-44C4-80FC-A9F1921B7EA8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57B-A4C2-4495-8F03-947CA6180EF2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0CF8-BABC-4898-A5BA-CC3CA88B916C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177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BDAE-0AD6-47F7-B88A-25DE7F5A1303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168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DFE3-885A-4181-B53E-F7B8FF3E6558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8511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06F4F7-BE72-47CE-BC35-66C678F62ECC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0413-1EBC-4395-8CA4-E3A4FBBEEA35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35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625131-0FC1-49F8-B55E-433E985171EE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5492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689A3E0-724E-4BA7-B978-395057C8D876}" type="datetime1">
              <a:rPr lang="es-CR" smtClean="0"/>
              <a:t>25/9/2018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B27CDC1-117D-4425-A72F-8A90F6D88CD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126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 smtClean="0">
                <a:solidFill>
                  <a:schemeClr val="tx1"/>
                </a:solidFill>
                <a:effectLst/>
              </a:rPr>
              <a:t>Mesa de trabajo</a:t>
            </a:r>
            <a:r>
              <a:rPr lang="es-CR" sz="6600" dirty="0" smtClean="0">
                <a:solidFill>
                  <a:schemeClr val="tx1"/>
                </a:solidFill>
                <a:effectLst/>
              </a:rPr>
              <a:t/>
            </a:r>
            <a:br>
              <a:rPr lang="es-CR" sz="6600" dirty="0" smtClean="0">
                <a:solidFill>
                  <a:schemeClr val="tx1"/>
                </a:solidFill>
                <a:effectLst/>
              </a:rPr>
            </a:br>
            <a:r>
              <a:rPr lang="es-CR" sz="4800" dirty="0" smtClean="0">
                <a:solidFill>
                  <a:schemeClr val="tx1"/>
                </a:solidFill>
                <a:effectLst/>
              </a:rPr>
              <a:t>propuestas de solución</a:t>
            </a:r>
            <a:endParaRPr lang="es-CR" sz="5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sz="2800" b="1" dirty="0" smtClean="0">
                <a:solidFill>
                  <a:schemeClr val="tx1"/>
                </a:solidFill>
                <a:latin typeface="+mj-lt"/>
              </a:rPr>
              <a:t>Steve Mena Navarro</a:t>
            </a:r>
          </a:p>
          <a:p>
            <a:r>
              <a:rPr lang="es-CR" sz="2800" b="1" dirty="0" smtClean="0">
                <a:solidFill>
                  <a:schemeClr val="tx1"/>
                </a:solidFill>
                <a:latin typeface="+mj-lt"/>
              </a:rPr>
              <a:t>Setiembre 2018</a:t>
            </a:r>
            <a:endParaRPr lang="es-CR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51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Argumentos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10</a:t>
            </a:fld>
            <a:endParaRPr lang="es-C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27375"/>
              </p:ext>
            </p:extLst>
          </p:nvPr>
        </p:nvGraphicFramePr>
        <p:xfrm>
          <a:off x="1143000" y="2057400"/>
          <a:ext cx="9872664" cy="400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1287396384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28868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Favor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Contra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4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Sencillez</a:t>
                      </a:r>
                      <a:r>
                        <a:rPr lang="es-CR" sz="1400" baseline="0" dirty="0" smtClean="0"/>
                        <a:t> en el diseño del tornillo sin fin (TSF).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Puede existir rotura</a:t>
                      </a:r>
                      <a:r>
                        <a:rPr lang="es-CR" sz="1400" baseline="0" dirty="0" smtClean="0"/>
                        <a:t> en cadena de las celdas de carga (LC).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Es auto </a:t>
                      </a:r>
                      <a:r>
                        <a:rPr lang="es-CR" sz="1400" dirty="0" smtClean="0"/>
                        <a:t>limpiante.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Requiere de calibraciones más complejas.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Permite</a:t>
                      </a:r>
                      <a:r>
                        <a:rPr lang="es-CR" sz="1400" baseline="0" dirty="0" smtClean="0"/>
                        <a:t> dosificación controlada y </a:t>
                      </a:r>
                      <a:r>
                        <a:rPr lang="es-CR" sz="1400" baseline="0" dirty="0" smtClean="0"/>
                        <a:t>variable.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Es posible que dure más de 30 s por tener que dosificar en secuencia.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0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Medición “directa” del </a:t>
                      </a:r>
                      <a:r>
                        <a:rPr lang="es-CR" sz="1400" dirty="0" smtClean="0"/>
                        <a:t>peso.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Dificultad</a:t>
                      </a:r>
                      <a:r>
                        <a:rPr lang="es-CR" sz="1400" baseline="0" dirty="0" smtClean="0"/>
                        <a:t> de manufactura de TSF.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Minimiza </a:t>
                      </a:r>
                      <a:r>
                        <a:rPr lang="es-CR" sz="1400" dirty="0" smtClean="0"/>
                        <a:t>re trabajos</a:t>
                      </a:r>
                      <a:r>
                        <a:rPr lang="es-CR" sz="1400" baseline="0" dirty="0" smtClean="0"/>
                        <a:t> por movimiento de </a:t>
                      </a:r>
                      <a:r>
                        <a:rPr lang="es-CR" sz="1400" dirty="0" smtClean="0"/>
                        <a:t>materiales.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Puede colarse levadura en las superficies internas del</a:t>
                      </a:r>
                      <a:r>
                        <a:rPr lang="es-CR" sz="1400" baseline="0" dirty="0" smtClean="0"/>
                        <a:t> tambor.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7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La</a:t>
                      </a:r>
                      <a:r>
                        <a:rPr lang="es-CR" sz="1400" baseline="0" dirty="0" smtClean="0"/>
                        <a:t> mesa de trabajo se compacta.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2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Permite</a:t>
                      </a:r>
                      <a:r>
                        <a:rPr lang="es-CR" sz="1400" baseline="0" dirty="0" smtClean="0"/>
                        <a:t> proteger la tolva de </a:t>
                      </a:r>
                      <a:r>
                        <a:rPr lang="es-CR" sz="1400" baseline="0" dirty="0" smtClean="0"/>
                        <a:t>romana ante </a:t>
                      </a:r>
                      <a:r>
                        <a:rPr lang="es-CR" sz="1400" baseline="0" dirty="0" smtClean="0"/>
                        <a:t>golpes o accidentes.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7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Simplifica</a:t>
                      </a:r>
                      <a:r>
                        <a:rPr lang="es-CR" sz="1400" baseline="0" dirty="0" smtClean="0"/>
                        <a:t> el mantenimiento </a:t>
                      </a:r>
                      <a:r>
                        <a:rPr lang="es-CR" sz="1400" baseline="0" dirty="0" smtClean="0"/>
                        <a:t>de los aparatos de medición ya </a:t>
                      </a:r>
                      <a:r>
                        <a:rPr lang="es-CR" sz="1400" baseline="0" dirty="0" smtClean="0"/>
                        <a:t>que solo es necesario retirar </a:t>
                      </a:r>
                      <a:r>
                        <a:rPr lang="es-CR" sz="1400" baseline="0" dirty="0" smtClean="0"/>
                        <a:t>una tolva.</a:t>
                      </a:r>
                      <a:endParaRPr lang="es-C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6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baseline="0" dirty="0" smtClean="0"/>
                        <a:t>Es fácilmente escalable para más vacas.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8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9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2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057400"/>
            <a:ext cx="4908665" cy="403860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Las tolvas de almacenamiento están soportadas por celdas de carga y poseen una válvula de cuchilla accionada por pistones neumáticos.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Los alimentos son transportador mediante una banda en V.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La banda en la parte inferior tiene un sistema que limpia los residuos.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Los materiales caen por un cono hasta los tubos.</a:t>
            </a:r>
          </a:p>
          <a:p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11</a:t>
            </a:fld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204" y="2279963"/>
            <a:ext cx="3037073" cy="21424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367" y="1965960"/>
            <a:ext cx="2991219" cy="36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243" y="719234"/>
            <a:ext cx="9875520" cy="135636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Descripción del proceso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12</a:t>
            </a:fld>
            <a:endParaRPr lang="es-CR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80243" y="2075594"/>
            <a:ext cx="4656033" cy="4038600"/>
          </a:xfrm>
        </p:spPr>
        <p:txBody>
          <a:bodyPr/>
          <a:lstStyle/>
          <a:p>
            <a:pPr lvl="1"/>
            <a:r>
              <a:rPr lang="es-CR" dirty="0" smtClean="0">
                <a:solidFill>
                  <a:schemeClr val="tx1"/>
                </a:solidFill>
              </a:rPr>
              <a:t>La banda transportadora siempre está funcionando.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Abrir los pistones.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Depositar los alimentos uno a uno.</a:t>
            </a:r>
          </a:p>
          <a:p>
            <a:pPr marL="274320" lvl="1" indent="0">
              <a:buNone/>
            </a:pPr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27" y="719234"/>
            <a:ext cx="4802288" cy="49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Puntos clave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13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3000" y="2057400"/>
            <a:ext cx="5798127" cy="545123"/>
          </a:xfrm>
        </p:spPr>
        <p:txBody>
          <a:bodyPr>
            <a:normAutofit/>
          </a:bodyPr>
          <a:lstStyle/>
          <a:p>
            <a:r>
              <a:rPr lang="es-CR" sz="2000" dirty="0" smtClean="0">
                <a:solidFill>
                  <a:schemeClr val="tx1"/>
                </a:solidFill>
              </a:rPr>
              <a:t>Banda en V</a:t>
            </a:r>
          </a:p>
          <a:p>
            <a:pPr marL="45720" indent="0">
              <a:buNone/>
            </a:pPr>
            <a:endParaRPr lang="es-CR" dirty="0" smtClean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5770684" y="2057399"/>
            <a:ext cx="5798127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2000" dirty="0" smtClean="0">
                <a:solidFill>
                  <a:schemeClr val="tx1"/>
                </a:solidFill>
              </a:rPr>
              <a:t>Válvula accionada por pistón</a:t>
            </a:r>
          </a:p>
          <a:p>
            <a:pPr marL="45720" indent="0">
              <a:buFont typeface="Corbel" pitchFamily="34" charset="0"/>
              <a:buNone/>
            </a:pPr>
            <a:endParaRPr lang="es-CR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97" y="2513082"/>
            <a:ext cx="2486293" cy="38933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86" y="2787160"/>
            <a:ext cx="3862328" cy="30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Argumentos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14</a:t>
            </a:fld>
            <a:endParaRPr lang="es-C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056692"/>
              </p:ext>
            </p:extLst>
          </p:nvPr>
        </p:nvGraphicFramePr>
        <p:xfrm>
          <a:off x="1143000" y="2057400"/>
          <a:ext cx="9872664" cy="4150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1287396384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28868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Favor</a:t>
                      </a:r>
                      <a:endParaRPr lang="es-CR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Contra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4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Simplifica el diseño al evitar usar TSF.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Requiere de un mecanismo de</a:t>
                      </a:r>
                      <a:r>
                        <a:rPr lang="es-CR" sz="1400" baseline="0" dirty="0" smtClean="0"/>
                        <a:t> control para los pistones</a:t>
                      </a:r>
                      <a:endParaRPr lang="es-C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1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No</a:t>
                      </a:r>
                      <a:r>
                        <a:rPr lang="es-CR" sz="1400" baseline="0" dirty="0" smtClean="0"/>
                        <a:t> existe movimiento relativo entre la banda y los alimentos.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Obliga a cargar máximo ración para 20 vacas.</a:t>
                      </a:r>
                      <a:endParaRPr lang="es-C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Banda es</a:t>
                      </a:r>
                      <a:r>
                        <a:rPr lang="es-CR" sz="1400" baseline="0" dirty="0" smtClean="0"/>
                        <a:t> posible conseguirla en central de mangueras.</a:t>
                      </a:r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Capacidad</a:t>
                      </a:r>
                      <a:r>
                        <a:rPr lang="es-CR" sz="1400" baseline="0" dirty="0" smtClean="0"/>
                        <a:t> para almacenar más alimentos aumenta el costo (375 USD /LC)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Fuerza</a:t>
                      </a:r>
                      <a:r>
                        <a:rPr lang="es-CR" sz="1400" baseline="0" dirty="0" smtClean="0"/>
                        <a:t> de los pistones permite cierres rápidos y elimina la necesidad de cierres eléctricos.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Requiere de </a:t>
                      </a:r>
                      <a:r>
                        <a:rPr lang="es-CR" sz="1400" dirty="0" smtClean="0"/>
                        <a:t>calibraciones</a:t>
                      </a:r>
                      <a:r>
                        <a:rPr lang="es-CR" sz="1400" baseline="0" dirty="0" smtClean="0"/>
                        <a:t> aún </a:t>
                      </a:r>
                      <a:r>
                        <a:rPr lang="es-CR" sz="1400" dirty="0" smtClean="0"/>
                        <a:t>más </a:t>
                      </a:r>
                      <a:r>
                        <a:rPr lang="es-CR" sz="1400" dirty="0" smtClean="0"/>
                        <a:t>complejas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 posible mover la cinta si se va la electricidad.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Si de tiene que cambiar</a:t>
                      </a:r>
                      <a:r>
                        <a:rPr lang="es-CR" sz="1400" baseline="0" dirty="0" smtClean="0"/>
                        <a:t> cada celda es necesario retirar toda la tolva.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0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Alimentos</a:t>
                      </a:r>
                      <a:r>
                        <a:rPr lang="es-CR" sz="1400" baseline="0" dirty="0" smtClean="0"/>
                        <a:t> están a la intemperie en ciertos tramos de la banda.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Existe riesgo</a:t>
                      </a:r>
                      <a:r>
                        <a:rPr lang="es-CR" sz="1400" baseline="0" dirty="0" smtClean="0"/>
                        <a:t> de falla en cadena.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7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aseline="0" dirty="0" smtClean="0"/>
                        <a:t>Obliga a aislar muy bien los silos ante golpes o accidentes.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1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baseline="0" dirty="0" smtClean="0"/>
                        <a:t>Inconvenientes en el mantenimiento de sistemas neumáticos.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5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8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3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2057400"/>
            <a:ext cx="4908665" cy="4038600"/>
          </a:xfrm>
        </p:spPr>
        <p:txBody>
          <a:bodyPr>
            <a:normAutofit lnSpcReduction="10000"/>
          </a:bodyPr>
          <a:lstStyle/>
          <a:p>
            <a:r>
              <a:rPr lang="es-CR" dirty="0" smtClean="0">
                <a:solidFill>
                  <a:schemeClr val="tx1"/>
                </a:solidFill>
              </a:rPr>
              <a:t>Cuatro celdas de carga contienen los alimentos. 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Los gruesos son dosificados por </a:t>
            </a:r>
            <a:r>
              <a:rPr lang="es-CR" dirty="0" smtClean="0">
                <a:solidFill>
                  <a:schemeClr val="tx1"/>
                </a:solidFill>
              </a:rPr>
              <a:t>TSF </a:t>
            </a:r>
            <a:r>
              <a:rPr lang="es-CR" dirty="0" smtClean="0">
                <a:solidFill>
                  <a:schemeClr val="tx1"/>
                </a:solidFill>
              </a:rPr>
              <a:t>mientras que los finos por vibradores.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Cada alimento cae a una tolva romana soportada por LC.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Estas tolvas son accionadas neumáticamente.</a:t>
            </a:r>
            <a:endParaRPr lang="es-CR" dirty="0">
              <a:solidFill>
                <a:schemeClr val="tx1"/>
              </a:solidFill>
            </a:endParaRPr>
          </a:p>
          <a:p>
            <a:r>
              <a:rPr lang="es-CR" dirty="0" smtClean="0">
                <a:solidFill>
                  <a:schemeClr val="tx1"/>
                </a:solidFill>
              </a:rPr>
              <a:t>Todos los alimentos son recogidos por una gran </a:t>
            </a:r>
            <a:r>
              <a:rPr lang="es-CR" dirty="0" smtClean="0">
                <a:solidFill>
                  <a:schemeClr val="tx1"/>
                </a:solidFill>
              </a:rPr>
              <a:t>embudo que </a:t>
            </a:r>
            <a:r>
              <a:rPr lang="es-CR" dirty="0" smtClean="0">
                <a:solidFill>
                  <a:schemeClr val="tx1"/>
                </a:solidFill>
              </a:rPr>
              <a:t>los dirige a los tubos por gravedad.</a:t>
            </a:r>
          </a:p>
          <a:p>
            <a:pPr marL="45720" indent="0">
              <a:buNone/>
            </a:pP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15</a:t>
            </a:fld>
            <a:endParaRPr lang="es-C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83" y="1070695"/>
            <a:ext cx="2906895" cy="404994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844" y="1130531"/>
            <a:ext cx="2526749" cy="3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243" y="719234"/>
            <a:ext cx="9875520" cy="135636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Descripción del proceso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16</a:t>
            </a:fld>
            <a:endParaRPr lang="es-CR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80243" y="2075594"/>
            <a:ext cx="4656033" cy="4038600"/>
          </a:xfrm>
        </p:spPr>
        <p:txBody>
          <a:bodyPr/>
          <a:lstStyle/>
          <a:p>
            <a:pPr lvl="1"/>
            <a:r>
              <a:rPr lang="es-CR" dirty="0">
                <a:solidFill>
                  <a:schemeClr val="tx1"/>
                </a:solidFill>
              </a:rPr>
              <a:t>L</a:t>
            </a:r>
            <a:r>
              <a:rPr lang="es-CR" dirty="0" smtClean="0">
                <a:solidFill>
                  <a:schemeClr val="tx1"/>
                </a:solidFill>
              </a:rPr>
              <a:t>levar el sistema a la posición de inicio y tarar todas las tolvas. 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Dosificar cada uno de los materiales (TSF </a:t>
            </a:r>
            <a:r>
              <a:rPr lang="es-CR" dirty="0">
                <a:solidFill>
                  <a:schemeClr val="tx1"/>
                </a:solidFill>
              </a:rPr>
              <a:t>y</a:t>
            </a:r>
            <a:r>
              <a:rPr lang="es-CR" dirty="0" smtClean="0">
                <a:solidFill>
                  <a:schemeClr val="tx1"/>
                </a:solidFill>
              </a:rPr>
              <a:t> vibradores).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Detener el transporte una vez alcanzado el peso.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Abrir las tolvas y esperar a que a evacuar los alimentos.</a:t>
            </a:r>
          </a:p>
          <a:p>
            <a:pPr marL="274320" lvl="1" indent="0">
              <a:buNone/>
            </a:pPr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646" y="1397414"/>
            <a:ext cx="4802288" cy="40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Puntos clave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17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3000" y="2057400"/>
            <a:ext cx="5798127" cy="545123"/>
          </a:xfrm>
        </p:spPr>
        <p:txBody>
          <a:bodyPr>
            <a:normAutofit/>
          </a:bodyPr>
          <a:lstStyle/>
          <a:p>
            <a:r>
              <a:rPr lang="es-CR" sz="2000" dirty="0" smtClean="0">
                <a:solidFill>
                  <a:schemeClr val="tx1"/>
                </a:solidFill>
              </a:rPr>
              <a:t>Vibradores</a:t>
            </a:r>
          </a:p>
          <a:p>
            <a:pPr marL="45720" indent="0">
              <a:buNone/>
            </a:pPr>
            <a:endParaRPr lang="es-CR" dirty="0" smtClean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5770684" y="2057399"/>
            <a:ext cx="5798127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2000" dirty="0" smtClean="0">
                <a:solidFill>
                  <a:schemeClr val="tx1"/>
                </a:solidFill>
              </a:rPr>
              <a:t>Tolvas romanas</a:t>
            </a:r>
          </a:p>
          <a:p>
            <a:pPr marL="45720" indent="0">
              <a:buFont typeface="Corbel" pitchFamily="34" charset="0"/>
              <a:buNone/>
            </a:pPr>
            <a:endParaRPr lang="es-CR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2" y="2329960"/>
            <a:ext cx="2558178" cy="4070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859" y="2693961"/>
            <a:ext cx="3948961" cy="32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Argumentos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18</a:t>
            </a:fld>
            <a:endParaRPr lang="es-C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770758"/>
              </p:ext>
            </p:extLst>
          </p:nvPr>
        </p:nvGraphicFramePr>
        <p:xfrm>
          <a:off x="1143000" y="1724891"/>
          <a:ext cx="9872664" cy="4622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1287396384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288683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Favor</a:t>
                      </a:r>
                      <a:endParaRPr lang="es-CR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Contra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4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De todos los diseño es el más rápido ya que </a:t>
                      </a:r>
                      <a:r>
                        <a:rPr lang="es-CR" sz="1200" dirty="0" smtClean="0"/>
                        <a:t>dosifica </a:t>
                      </a:r>
                      <a:r>
                        <a:rPr lang="es-CR" sz="1200" dirty="0" smtClean="0"/>
                        <a:t>simultáneamente.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Repuestos para el TSF deben importarse o fabricarse en</a:t>
                      </a:r>
                      <a:r>
                        <a:rPr lang="es-CR" sz="1200" baseline="0" dirty="0" smtClean="0"/>
                        <a:t> planta.</a:t>
                      </a:r>
                      <a:endParaRPr lang="es-C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1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Vibradores permiten dosificar</a:t>
                      </a:r>
                      <a:r>
                        <a:rPr lang="es-CR" sz="1200" baseline="0" dirty="0" smtClean="0"/>
                        <a:t> hasta la levadura con ”alta” precisión.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Costo de vibradores</a:t>
                      </a:r>
                      <a:r>
                        <a:rPr lang="es-CR" sz="1200" baseline="0" dirty="0" smtClean="0"/>
                        <a:t> (desde 300 a 1 000 USD usados en </a:t>
                      </a:r>
                      <a:r>
                        <a:rPr lang="es-CR" sz="1200" baseline="0" dirty="0" smtClean="0"/>
                        <a:t>eBay).</a:t>
                      </a:r>
                      <a:endParaRPr lang="es-C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Poco mantenimiento ya que tanto vibradores como TSF son auto</a:t>
                      </a:r>
                      <a:r>
                        <a:rPr lang="es-CR" sz="1200" baseline="0" dirty="0" smtClean="0"/>
                        <a:t> </a:t>
                      </a:r>
                      <a:r>
                        <a:rPr lang="es-CR" sz="1200" dirty="0" smtClean="0"/>
                        <a:t>limpiantes.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Si</a:t>
                      </a:r>
                      <a:r>
                        <a:rPr lang="es-CR" sz="1200" baseline="0" dirty="0" smtClean="0"/>
                        <a:t> se va la electricidad es difícil dosificar los alimentos vibrados.</a:t>
                      </a:r>
                      <a:endParaRPr lang="es-C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Es posible lograr</a:t>
                      </a:r>
                      <a:r>
                        <a:rPr lang="es-CR" sz="1200" baseline="0" dirty="0" smtClean="0"/>
                        <a:t> dosificación controlada y es posible variar su velocidad.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Inconvenientes</a:t>
                      </a:r>
                      <a:r>
                        <a:rPr lang="es-CR" sz="1200" baseline="0" dirty="0" smtClean="0"/>
                        <a:t> propios de los equipos neumáticos.</a:t>
                      </a:r>
                      <a:endParaRPr lang="es-C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baseline="0" dirty="0" smtClean="0"/>
                        <a:t>Los pistones permite mayor fuerza en el cierre que otros sistemas, son rápidos y eliminan la necesidad de cierres eléctricos.</a:t>
                      </a:r>
                      <a:endParaRPr lang="es-C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Complejidad</a:t>
                      </a:r>
                      <a:r>
                        <a:rPr lang="es-CR" sz="1200" baseline="0" dirty="0" smtClean="0"/>
                        <a:t> en la manufactura del TSF.</a:t>
                      </a:r>
                      <a:endParaRPr lang="es-C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0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No requiere software</a:t>
                      </a:r>
                      <a:r>
                        <a:rPr lang="es-CR" sz="1200" baseline="0" dirty="0" smtClean="0"/>
                        <a:t> complejo para su control.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Es una medición </a:t>
                      </a:r>
                      <a:r>
                        <a:rPr lang="es-CR" sz="1200" b="1" dirty="0" smtClean="0"/>
                        <a:t>directa </a:t>
                      </a:r>
                      <a:r>
                        <a:rPr lang="es-CR" sz="1200" dirty="0" smtClean="0"/>
                        <a:t>de</a:t>
                      </a:r>
                      <a:r>
                        <a:rPr lang="es-CR" sz="1200" baseline="0" dirty="0" smtClean="0"/>
                        <a:t> la masas.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7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Le</a:t>
                      </a:r>
                      <a:r>
                        <a:rPr lang="es-CR" sz="1200" baseline="0" dirty="0" smtClean="0"/>
                        <a:t> medición no depende de la geometría de la esclusa ni distribución de masa de los alimentos.</a:t>
                      </a:r>
                      <a:endParaRPr lang="es-C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1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Es posible encontrar vibradores en CR (LabsCR).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Es</a:t>
                      </a:r>
                      <a:r>
                        <a:rPr lang="es-CR" sz="1200" baseline="0" dirty="0" smtClean="0"/>
                        <a:t> fácilmente escalable.</a:t>
                      </a:r>
                      <a:endParaRPr lang="es-C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1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sz="1200" dirty="0" smtClean="0"/>
                        <a:t>El</a:t>
                      </a:r>
                      <a:r>
                        <a:rPr lang="es-CR" sz="1200" baseline="0" dirty="0" smtClean="0"/>
                        <a:t> aislamiento de las tolvas de pesaje es sencillo debido a su tamaño.</a:t>
                      </a:r>
                      <a:endParaRPr lang="es-C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Agenda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>
                <a:solidFill>
                  <a:schemeClr val="tx1"/>
                </a:solidFill>
              </a:rPr>
              <a:t>Programas </a:t>
            </a:r>
            <a:r>
              <a:rPr lang="es-CR" sz="2800" dirty="0" smtClean="0">
                <a:solidFill>
                  <a:schemeClr val="tx1"/>
                </a:solidFill>
              </a:rPr>
              <a:t>del MICITT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PINN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PITS</a:t>
            </a:r>
            <a:endParaRPr lang="es-CR" sz="2600" dirty="0" smtClean="0">
              <a:solidFill>
                <a:schemeClr val="tx1"/>
              </a:solidFill>
            </a:endParaRPr>
          </a:p>
          <a:p>
            <a:r>
              <a:rPr lang="es-CR" sz="2800" dirty="0" smtClean="0">
                <a:solidFill>
                  <a:schemeClr val="tx1"/>
                </a:solidFill>
              </a:rPr>
              <a:t>Propuestas de solución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Propuesta 1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Propuesta 2</a:t>
            </a:r>
          </a:p>
          <a:p>
            <a:pPr lvl="1"/>
            <a:r>
              <a:rPr lang="es-CR" sz="2600" dirty="0" smtClean="0">
                <a:solidFill>
                  <a:schemeClr val="tx1"/>
                </a:solidFill>
              </a:rPr>
              <a:t>Propuesta 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2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551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Programa PINN del MICITT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3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>
                <a:solidFill>
                  <a:schemeClr val="tx1"/>
                </a:solidFill>
              </a:rPr>
              <a:t>Objetivo: </a:t>
            </a:r>
            <a:r>
              <a:rPr lang="es-CR" i="1" dirty="0" smtClean="0">
                <a:solidFill>
                  <a:schemeClr val="tx1"/>
                </a:solidFill>
              </a:rPr>
              <a:t>“…</a:t>
            </a:r>
            <a:r>
              <a:rPr lang="es-MX" i="1" dirty="0" smtClean="0">
                <a:solidFill>
                  <a:schemeClr val="tx1"/>
                </a:solidFill>
              </a:rPr>
              <a:t>contribuir </a:t>
            </a:r>
            <a:r>
              <a:rPr lang="es-MX" i="1" dirty="0">
                <a:solidFill>
                  <a:schemeClr val="tx1"/>
                </a:solidFill>
              </a:rPr>
              <a:t>al crecimiento de la productividad mediante el apoyo </a:t>
            </a:r>
            <a:r>
              <a:rPr lang="es-MX" i="1" dirty="0" smtClean="0">
                <a:solidFill>
                  <a:schemeClr val="tx1"/>
                </a:solidFill>
              </a:rPr>
              <a:t>a las </a:t>
            </a:r>
            <a:r>
              <a:rPr lang="es-MX" i="1" dirty="0">
                <a:solidFill>
                  <a:schemeClr val="tx1"/>
                </a:solidFill>
              </a:rPr>
              <a:t>actividades de innovación del </a:t>
            </a:r>
            <a:r>
              <a:rPr lang="es-MX" i="1" dirty="0" smtClean="0">
                <a:solidFill>
                  <a:schemeClr val="tx1"/>
                </a:solidFill>
              </a:rPr>
              <a:t>sector productivo…”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Requisitos:</a:t>
            </a:r>
          </a:p>
          <a:p>
            <a:pPr lvl="1"/>
            <a:r>
              <a:rPr lang="es-MX" b="1" dirty="0" smtClean="0">
                <a:solidFill>
                  <a:schemeClr val="tx1"/>
                </a:solidFill>
              </a:rPr>
              <a:t>Tener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alianza con algún centro de desarrollo tecnológico.</a:t>
            </a:r>
          </a:p>
          <a:p>
            <a:pPr lvl="1"/>
            <a:r>
              <a:rPr lang="es-MX" dirty="0" smtClean="0">
                <a:solidFill>
                  <a:schemeClr val="tx1"/>
                </a:solidFill>
              </a:rPr>
              <a:t>Ser </a:t>
            </a:r>
            <a:r>
              <a:rPr lang="es-MX" dirty="0" smtClean="0">
                <a:solidFill>
                  <a:schemeClr val="tx1"/>
                </a:solidFill>
              </a:rPr>
              <a:t>Pyme </a:t>
            </a:r>
            <a:r>
              <a:rPr lang="es-MX" dirty="0" smtClean="0">
                <a:solidFill>
                  <a:schemeClr val="tx1"/>
                </a:solidFill>
              </a:rPr>
              <a:t>inscrita ante el MEIC.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Estar al día </a:t>
            </a:r>
            <a:r>
              <a:rPr lang="es-CR" dirty="0" smtClean="0">
                <a:solidFill>
                  <a:schemeClr val="tx1"/>
                </a:solidFill>
              </a:rPr>
              <a:t>con responsabilidades tributarias.</a:t>
            </a:r>
            <a:endParaRPr lang="es-CR" dirty="0" smtClean="0">
              <a:solidFill>
                <a:schemeClr val="tx1"/>
              </a:solidFill>
            </a:endParaRP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Presentar certificación de propiedad y naturaleza de acciones.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Beneficios: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Dinero no reembolsable.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Financiamiento hasta </a:t>
            </a:r>
            <a:r>
              <a:rPr lang="es-CR" dirty="0" smtClean="0">
                <a:solidFill>
                  <a:schemeClr val="tx1"/>
                </a:solidFill>
              </a:rPr>
              <a:t>el </a:t>
            </a:r>
            <a:r>
              <a:rPr lang="es-CR" dirty="0" smtClean="0">
                <a:solidFill>
                  <a:schemeClr val="tx1"/>
                </a:solidFill>
              </a:rPr>
              <a:t>80% </a:t>
            </a:r>
            <a:r>
              <a:rPr lang="es-CR" dirty="0" smtClean="0">
                <a:solidFill>
                  <a:schemeClr val="tx1"/>
                </a:solidFill>
              </a:rPr>
              <a:t>del costo del proyecto.</a:t>
            </a:r>
            <a:endParaRPr lang="es-CR" dirty="0" smtClean="0">
              <a:solidFill>
                <a:schemeClr val="tx1"/>
              </a:solidFill>
            </a:endParaRP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Monto es fijado de acuerdo a cada caso.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Duración máxima del proyecto </a:t>
            </a:r>
            <a:r>
              <a:rPr lang="es-CR" dirty="0" smtClean="0">
                <a:solidFill>
                  <a:schemeClr val="tx1"/>
                </a:solidFill>
              </a:rPr>
              <a:t>es de 24 </a:t>
            </a:r>
            <a:r>
              <a:rPr lang="es-CR" dirty="0" smtClean="0">
                <a:solidFill>
                  <a:schemeClr val="tx1"/>
                </a:solidFill>
              </a:rPr>
              <a:t>meses.</a:t>
            </a:r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058" y="4583724"/>
            <a:ext cx="3190455" cy="15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Programa PITS del MICITT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4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Iniciativa del </a:t>
            </a:r>
            <a:r>
              <a:rPr lang="es-MX" dirty="0" smtClean="0">
                <a:solidFill>
                  <a:schemeClr val="tx1"/>
                </a:solidFill>
              </a:rPr>
              <a:t>MICITT </a:t>
            </a:r>
            <a:r>
              <a:rPr lang="es-MX" dirty="0" smtClean="0">
                <a:solidFill>
                  <a:schemeClr val="tx1"/>
                </a:solidFill>
              </a:rPr>
              <a:t>ejecutado por </a:t>
            </a:r>
            <a:r>
              <a:rPr lang="es-MX" dirty="0" smtClean="0">
                <a:solidFill>
                  <a:schemeClr val="tx1"/>
                </a:solidFill>
              </a:rPr>
              <a:t>la UCR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Fomento de proyectos y empresas tecnológicas en diferentes sectores</a:t>
            </a:r>
            <a:endParaRPr lang="es-MX" dirty="0" smtClean="0">
              <a:solidFill>
                <a:schemeClr val="tx1"/>
              </a:solidFill>
            </a:endParaRPr>
          </a:p>
          <a:p>
            <a:r>
              <a:rPr lang="es-CR" dirty="0" smtClean="0">
                <a:solidFill>
                  <a:schemeClr val="tx1"/>
                </a:solidFill>
              </a:rPr>
              <a:t>Para participar: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Ser investigador, diseñador, desarrollador de tecnología o emprendedor.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Postularse para el taller de capacitación y </a:t>
            </a:r>
            <a:r>
              <a:rPr lang="es-CR" i="1" dirty="0" smtClean="0">
                <a:solidFill>
                  <a:schemeClr val="tx1"/>
                </a:solidFill>
              </a:rPr>
              <a:t>networking</a:t>
            </a:r>
            <a:r>
              <a:rPr lang="es-CR" i="1" dirty="0" smtClean="0">
                <a:solidFill>
                  <a:schemeClr val="tx1"/>
                </a:solidFill>
              </a:rPr>
              <a:t> </a:t>
            </a:r>
            <a:r>
              <a:rPr lang="es-CR" dirty="0" smtClean="0">
                <a:solidFill>
                  <a:schemeClr val="tx1"/>
                </a:solidFill>
              </a:rPr>
              <a:t>(Finales de Junio).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 Participar en sesiones “</a:t>
            </a:r>
            <a:r>
              <a:rPr lang="es-CR" i="1" dirty="0" smtClean="0">
                <a:solidFill>
                  <a:schemeClr val="tx1"/>
                </a:solidFill>
              </a:rPr>
              <a:t>Sprint</a:t>
            </a:r>
            <a:r>
              <a:rPr lang="es-CR" dirty="0" smtClean="0">
                <a:solidFill>
                  <a:schemeClr val="tx1"/>
                </a:solidFill>
              </a:rPr>
              <a:t>” para optar por recursos de MICITT y SBD. (Mes de Agosto)</a:t>
            </a:r>
            <a:endParaRPr lang="es-CR" dirty="0" smtClean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115" y="4572000"/>
            <a:ext cx="3635756" cy="16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Propuestas de solución para dispositivo medidor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5</a:t>
            </a:fld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2876" y="2075594"/>
            <a:ext cx="9872871" cy="4038600"/>
          </a:xfrm>
        </p:spPr>
        <p:txBody>
          <a:bodyPr/>
          <a:lstStyle/>
          <a:p>
            <a:pPr lvl="1"/>
            <a:r>
              <a:rPr lang="es-CR" sz="2200" dirty="0">
                <a:solidFill>
                  <a:schemeClr val="tx1"/>
                </a:solidFill>
              </a:rPr>
              <a:t>Descripción de la propuesta.</a:t>
            </a:r>
          </a:p>
          <a:p>
            <a:pPr lvl="1"/>
            <a:r>
              <a:rPr lang="es-CR" sz="2200" dirty="0" smtClean="0">
                <a:solidFill>
                  <a:schemeClr val="tx1"/>
                </a:solidFill>
              </a:rPr>
              <a:t>Descripción del proceso.</a:t>
            </a:r>
            <a:endParaRPr lang="es-CR" sz="2200" dirty="0">
              <a:solidFill>
                <a:schemeClr val="tx1"/>
              </a:solidFill>
            </a:endParaRPr>
          </a:p>
          <a:p>
            <a:pPr lvl="1"/>
            <a:r>
              <a:rPr lang="es-CR" sz="2200" dirty="0">
                <a:solidFill>
                  <a:schemeClr val="tx1"/>
                </a:solidFill>
              </a:rPr>
              <a:t>Puntos clave.</a:t>
            </a:r>
            <a:endParaRPr lang="es-CR" sz="2200" dirty="0">
              <a:solidFill>
                <a:schemeClr val="tx1"/>
              </a:solidFill>
            </a:endParaRPr>
          </a:p>
          <a:p>
            <a:pPr lvl="1"/>
            <a:r>
              <a:rPr lang="es-CR" sz="2200" dirty="0" smtClean="0">
                <a:solidFill>
                  <a:schemeClr val="tx1"/>
                </a:solidFill>
              </a:rPr>
              <a:t>Puntos a favor a favor y en contra</a:t>
            </a:r>
            <a:r>
              <a:rPr lang="es-CR" sz="2200" dirty="0">
                <a:solidFill>
                  <a:schemeClr val="tx1"/>
                </a:solidFill>
              </a:rPr>
              <a:t>.</a:t>
            </a:r>
          </a:p>
          <a:p>
            <a:pPr marL="274320" lvl="1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05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Propuesta 1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6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3001" y="2057400"/>
            <a:ext cx="4765010" cy="4038600"/>
          </a:xfrm>
        </p:spPr>
        <p:txBody>
          <a:bodyPr>
            <a:normAutofit lnSpcReduction="10000"/>
          </a:bodyPr>
          <a:lstStyle/>
          <a:p>
            <a:r>
              <a:rPr lang="es-CR" sz="2000" dirty="0" smtClean="0">
                <a:solidFill>
                  <a:schemeClr val="tx1"/>
                </a:solidFill>
              </a:rPr>
              <a:t>Los alimentos se almacenan en tolvas separadas, </a:t>
            </a:r>
            <a:r>
              <a:rPr lang="es-CR" sz="2000" dirty="0" smtClean="0">
                <a:solidFill>
                  <a:schemeClr val="tx1"/>
                </a:solidFill>
              </a:rPr>
              <a:t>la del </a:t>
            </a:r>
            <a:r>
              <a:rPr lang="es-CR" sz="2000" dirty="0" smtClean="0">
                <a:solidFill>
                  <a:schemeClr val="tx1"/>
                </a:solidFill>
              </a:rPr>
              <a:t>concentrado y adicional </a:t>
            </a:r>
            <a:r>
              <a:rPr lang="es-CR" sz="2000" dirty="0" smtClean="0">
                <a:solidFill>
                  <a:schemeClr val="tx1"/>
                </a:solidFill>
              </a:rPr>
              <a:t>podrían tener una </a:t>
            </a:r>
            <a:r>
              <a:rPr lang="es-CR" sz="2000" dirty="0" smtClean="0">
                <a:solidFill>
                  <a:schemeClr val="tx1"/>
                </a:solidFill>
              </a:rPr>
              <a:t>pared divisoria.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Estos son </a:t>
            </a:r>
            <a:r>
              <a:rPr lang="es-CR" sz="2000" dirty="0" smtClean="0">
                <a:solidFill>
                  <a:schemeClr val="tx1"/>
                </a:solidFill>
              </a:rPr>
              <a:t>transportados por un TSF con ligera inclinación y </a:t>
            </a:r>
            <a:r>
              <a:rPr lang="es-CR" sz="2000" dirty="0" smtClean="0">
                <a:solidFill>
                  <a:schemeClr val="tx1"/>
                </a:solidFill>
              </a:rPr>
              <a:t>medidos en </a:t>
            </a:r>
            <a:r>
              <a:rPr lang="es-CR" sz="2000" dirty="0" smtClean="0">
                <a:solidFill>
                  <a:schemeClr val="tx1"/>
                </a:solidFill>
              </a:rPr>
              <a:t>una tolva por sumatoria.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El mineral es medido en una tolva aparte.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La levadura es dosificada por volumen accionado por un motor a pasos.</a:t>
            </a:r>
          </a:p>
          <a:p>
            <a:r>
              <a:rPr lang="es-CR" sz="2000" dirty="0" smtClean="0">
                <a:solidFill>
                  <a:schemeClr val="tx1"/>
                </a:solidFill>
              </a:rPr>
              <a:t>La compuerta general es abierta y cerrada por un servomotor y trancada por un solenoide.</a:t>
            </a:r>
          </a:p>
          <a:p>
            <a:endParaRPr lang="es-CR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609600"/>
            <a:ext cx="2823784" cy="590203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293" y="806335"/>
            <a:ext cx="2750618" cy="503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243" y="719234"/>
            <a:ext cx="9875520" cy="1356360"/>
          </a:xfrm>
        </p:spPr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Descripción del proceso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7</a:t>
            </a:fld>
            <a:endParaRPr lang="es-CR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80243" y="2075594"/>
            <a:ext cx="4656033" cy="4038600"/>
          </a:xfrm>
        </p:spPr>
        <p:txBody>
          <a:bodyPr/>
          <a:lstStyle/>
          <a:p>
            <a:pPr lvl="1"/>
            <a:r>
              <a:rPr lang="es-CR" dirty="0">
                <a:solidFill>
                  <a:schemeClr val="tx1"/>
                </a:solidFill>
              </a:rPr>
              <a:t>L</a:t>
            </a:r>
            <a:r>
              <a:rPr lang="es-CR" dirty="0" smtClean="0">
                <a:solidFill>
                  <a:schemeClr val="tx1"/>
                </a:solidFill>
              </a:rPr>
              <a:t>levar el sistema a la posición de inicio. 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Comenzar a dosificar el concentrado </a:t>
            </a:r>
            <a:r>
              <a:rPr lang="es-CR" dirty="0" smtClean="0">
                <a:solidFill>
                  <a:schemeClr val="tx1"/>
                </a:solidFill>
              </a:rPr>
              <a:t>con el TSF.</a:t>
            </a:r>
            <a:endParaRPr lang="es-CR" dirty="0" smtClean="0">
              <a:solidFill>
                <a:schemeClr val="tx1"/>
              </a:solidFill>
            </a:endParaRP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Tarar la tolva y se inicia con la dosificación del adicional, y el mineral.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Depositar la levadura.</a:t>
            </a:r>
          </a:p>
          <a:p>
            <a:pPr lvl="1"/>
            <a:r>
              <a:rPr lang="es-CR" dirty="0" smtClean="0">
                <a:solidFill>
                  <a:schemeClr val="tx1"/>
                </a:solidFill>
              </a:rPr>
              <a:t>Abrir la tolva romana.</a:t>
            </a:r>
          </a:p>
          <a:p>
            <a:pPr marL="274320" lvl="1" indent="0">
              <a:buNone/>
            </a:pPr>
            <a:endParaRPr lang="es-CR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98" y="587837"/>
            <a:ext cx="2168196" cy="55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Puntos clave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8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3000" y="2057400"/>
            <a:ext cx="5798127" cy="545123"/>
          </a:xfrm>
        </p:spPr>
        <p:txBody>
          <a:bodyPr>
            <a:normAutofit/>
          </a:bodyPr>
          <a:lstStyle/>
          <a:p>
            <a:r>
              <a:rPr lang="es-CR" sz="2000" dirty="0" smtClean="0">
                <a:solidFill>
                  <a:schemeClr val="tx1"/>
                </a:solidFill>
              </a:rPr>
              <a:t>Transportador sin fin</a:t>
            </a:r>
          </a:p>
          <a:p>
            <a:pPr marL="45720" indent="0">
              <a:buNone/>
            </a:pPr>
            <a:endParaRPr lang="es-CR" dirty="0" smtClean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5770684" y="2057399"/>
            <a:ext cx="5798127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2000" dirty="0" smtClean="0">
                <a:solidFill>
                  <a:schemeClr val="tx1"/>
                </a:solidFill>
              </a:rPr>
              <a:t>Esclusa de mineral</a:t>
            </a:r>
          </a:p>
          <a:p>
            <a:pPr marL="45720" indent="0">
              <a:buFont typeface="Corbel" pitchFamily="34" charset="0"/>
              <a:buNone/>
            </a:pPr>
            <a:endParaRPr lang="es-CR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5468"/>
            <a:ext cx="3162115" cy="40906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85" y="2518848"/>
            <a:ext cx="4679915" cy="34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tx1"/>
                </a:solidFill>
              </a:rPr>
              <a:t>Dosificadores para levadura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C1-117D-4425-A72F-8A90F6D88CD2}" type="slidenum">
              <a:rPr lang="es-CR" smtClean="0"/>
              <a:t>9</a:t>
            </a:fld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3000" y="1965960"/>
            <a:ext cx="5798127" cy="4038600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chemeClr val="tx1"/>
                </a:solidFill>
              </a:rPr>
              <a:t>T</a:t>
            </a:r>
            <a:r>
              <a:rPr lang="es-CR" dirty="0" smtClean="0">
                <a:solidFill>
                  <a:schemeClr val="tx1"/>
                </a:solidFill>
              </a:rPr>
              <a:t>ambor giratorio vertical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2796"/>
          <a:stretch/>
        </p:blipFill>
        <p:spPr>
          <a:xfrm>
            <a:off x="1541829" y="2321168"/>
            <a:ext cx="2959833" cy="3947747"/>
          </a:xfrm>
          <a:prstGeom prst="rect">
            <a:avLst/>
          </a:prstGeom>
        </p:spPr>
      </p:pic>
      <p:sp>
        <p:nvSpPr>
          <p:cNvPr id="6" name="Marcador de contenido 4"/>
          <p:cNvSpPr txBox="1">
            <a:spLocks/>
          </p:cNvSpPr>
          <p:nvPr/>
        </p:nvSpPr>
        <p:spPr>
          <a:xfrm>
            <a:off x="5294558" y="1965960"/>
            <a:ext cx="5798127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 smtClean="0">
                <a:solidFill>
                  <a:schemeClr val="tx1"/>
                </a:solidFill>
              </a:rPr>
              <a:t>Tambor giratorio horizontal</a:t>
            </a:r>
          </a:p>
          <a:p>
            <a:pPr marL="45720" indent="0">
              <a:buNone/>
            </a:pPr>
            <a:endParaRPr lang="es-CR" dirty="0" smtClean="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t="2822" b="2287"/>
          <a:stretch/>
        </p:blipFill>
        <p:spPr>
          <a:xfrm>
            <a:off x="5829301" y="2329962"/>
            <a:ext cx="2503509" cy="41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1EF70FF-1FC5-4946-B96B-E9A33B7C3F39}" vid="{4231F8C6-F215-4DBB-B240-373ED837C2FB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712</TotalTime>
  <Words>1294</Words>
  <Application>Microsoft Office PowerPoint</Application>
  <PresentationFormat>Panorámica</PresentationFormat>
  <Paragraphs>183</Paragraphs>
  <Slides>18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Wingdings 2</vt:lpstr>
      <vt:lpstr>Tema1</vt:lpstr>
      <vt:lpstr>1_HDOfficeLightV0</vt:lpstr>
      <vt:lpstr>Base</vt:lpstr>
      <vt:lpstr>Mesa de trabajo propuestas de solución</vt:lpstr>
      <vt:lpstr>Agenda</vt:lpstr>
      <vt:lpstr>Programa PINN del MICITT</vt:lpstr>
      <vt:lpstr>Programa PITS del MICITT</vt:lpstr>
      <vt:lpstr>Propuestas de solución para dispositivo medidor</vt:lpstr>
      <vt:lpstr>Propuesta 1</vt:lpstr>
      <vt:lpstr>Descripción del proceso</vt:lpstr>
      <vt:lpstr>Puntos clave</vt:lpstr>
      <vt:lpstr>Dosificadores para levadura</vt:lpstr>
      <vt:lpstr>Argumentos</vt:lpstr>
      <vt:lpstr>Propuesta 2</vt:lpstr>
      <vt:lpstr>Descripción del proceso</vt:lpstr>
      <vt:lpstr>Puntos clave</vt:lpstr>
      <vt:lpstr>Argumentos</vt:lpstr>
      <vt:lpstr>Propuesta 3</vt:lpstr>
      <vt:lpstr>Descripción del proceso</vt:lpstr>
      <vt:lpstr>Puntos clave</vt:lpstr>
      <vt:lpstr>Argumentos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Carro alimentador automático</dc:title>
  <dc:creator>Steve Mena Navarro</dc:creator>
  <cp:lastModifiedBy>Steve Alberto Mena Navarro</cp:lastModifiedBy>
  <cp:revision>75</cp:revision>
  <dcterms:created xsi:type="dcterms:W3CDTF">2018-07-20T20:52:12Z</dcterms:created>
  <dcterms:modified xsi:type="dcterms:W3CDTF">2018-09-26T03:07:43Z</dcterms:modified>
</cp:coreProperties>
</file>