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6d842532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6d842532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6d84253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6d84253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6d842532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6d842532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6d84253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6d84253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6d84253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6d84253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6d84253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6d84253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6d84253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6d84253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6d842532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6d842532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6d842532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6d842532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6d842532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6d842532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Using LLMs for Page Similarity Detection in PDFs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Emily Adams, Tony Xu, and Andrew Zhao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LLama3.1 vs. OpenAI (Mismatch)</a:t>
            </a:r>
            <a:endParaRPr/>
          </a:p>
        </p:txBody>
      </p:sp>
      <p:sp>
        <p:nvSpPr>
          <p:cNvPr id="110" name="Google Shape;110;p22"/>
          <p:cNvSpPr txBox="1"/>
          <p:nvPr/>
        </p:nvSpPr>
        <p:spPr>
          <a:xfrm>
            <a:off x="4572000" y="1452075"/>
            <a:ext cx="4109400" cy="3691500"/>
          </a:xfrm>
          <a:prstGeom prst="rect">
            <a:avLst/>
          </a:prstGeom>
          <a:solidFill>
            <a:srgbClr val="F4CCCC"/>
          </a:solidFill>
          <a:ln cap="flat" cmpd="sng" w="9525">
            <a:solidFill>
              <a:srgbClr val="EA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1"/>
                </a:solidFill>
              </a:rPr>
              <a:t>        --- LLama3.1 Answer ---</a:t>
            </a:r>
            <a:r>
              <a:rPr lang="en" sz="1600">
                <a:solidFill>
                  <a:schemeClr val="dk1"/>
                </a:solidFill>
              </a:rPr>
              <a:t>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a:t>
            </a:r>
            <a:r>
              <a:rPr b="1" lang="en" sz="1600">
                <a:solidFill>
                  <a:schemeClr val="dk1"/>
                </a:solidFill>
              </a:rPr>
              <a:t>Relevance</a:t>
            </a:r>
            <a:r>
              <a:rPr lang="en" sz="1600">
                <a:solidFill>
                  <a:schemeClr val="dk1"/>
                </a:solidFill>
              </a:rPr>
              <a:t>: false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rPr>
              <a:t>Why</a:t>
            </a:r>
            <a:r>
              <a:rPr lang="en" sz="1600">
                <a:solidFill>
                  <a:schemeClr val="dk1"/>
                </a:solidFill>
              </a:rPr>
              <a:t>: The text does not talk about digital evidence.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rPr>
              <a:t>Segments</a:t>
            </a:r>
            <a:r>
              <a:rPr lang="en" sz="1600">
                <a:solidFill>
                  <a:schemeClr val="dk1"/>
                </a:solidFill>
              </a:rPr>
              <a:t>: N/A}</a:t>
            </a:r>
            <a:endParaRPr b="1" sz="1100">
              <a:solidFill>
                <a:schemeClr val="dk1"/>
              </a:solidFill>
            </a:endParaRPr>
          </a:p>
        </p:txBody>
      </p:sp>
      <p:sp>
        <p:nvSpPr>
          <p:cNvPr id="111" name="Google Shape;111;p22"/>
          <p:cNvSpPr txBox="1"/>
          <p:nvPr>
            <p:ph idx="1" type="body"/>
          </p:nvPr>
        </p:nvSpPr>
        <p:spPr>
          <a:xfrm>
            <a:off x="311700" y="1452075"/>
            <a:ext cx="4260300" cy="3691500"/>
          </a:xfrm>
          <a:prstGeom prst="rect">
            <a:avLst/>
          </a:prstGeom>
          <a:solidFill>
            <a:srgbClr val="D9EAD3"/>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        --- ChatGPT Answer ---</a:t>
            </a:r>
            <a:endParaRPr b="1" sz="1100">
              <a:solidFill>
                <a:schemeClr val="dk1"/>
              </a:solidFill>
            </a:endParaRPr>
          </a:p>
          <a:p>
            <a:pPr indent="0" lvl="0" marL="0" rtl="0" algn="l">
              <a:spcBef>
                <a:spcPts val="0"/>
              </a:spcBef>
              <a:spcAft>
                <a:spcPts val="0"/>
              </a:spcAft>
              <a:buNone/>
            </a:pPr>
            <a:r>
              <a:rPr lang="en" sz="1100">
                <a:solidFill>
                  <a:schemeClr val="dk1"/>
                </a:solidFill>
              </a:rPr>
              <a:t>{</a:t>
            </a:r>
            <a:r>
              <a:rPr b="1" lang="en" sz="1100">
                <a:solidFill>
                  <a:schemeClr val="dk1"/>
                </a:solidFill>
              </a:rPr>
              <a:t>Relevance</a:t>
            </a:r>
            <a:r>
              <a:rPr lang="en" sz="1100">
                <a:solidFill>
                  <a:schemeClr val="dk1"/>
                </a:solidFill>
              </a:rPr>
              <a:t>: true</a:t>
            </a:r>
            <a:endParaRPr sz="1100">
              <a:solidFill>
                <a:schemeClr val="dk1"/>
              </a:solidFill>
            </a:endParaRPr>
          </a:p>
          <a:p>
            <a:pPr indent="0" lvl="0" marL="0" rtl="0" algn="l">
              <a:spcBef>
                <a:spcPts val="0"/>
              </a:spcBef>
              <a:spcAft>
                <a:spcPts val="0"/>
              </a:spcAft>
              <a:buNone/>
            </a:pPr>
            <a:r>
              <a:rPr b="1" lang="en" sz="1100">
                <a:solidFill>
                  <a:schemeClr val="dk1"/>
                </a:solidFill>
              </a:rPr>
              <a:t>Why:</a:t>
            </a:r>
            <a:r>
              <a:rPr lang="en" sz="1100">
                <a:solidFill>
                  <a:schemeClr val="dk1"/>
                </a:solidFill>
              </a:rPr>
              <a:t> The topic input "digital evidence" relates to the admissibility and handling of electronic documents, which includes electronic signatures and data compilations. The text discusses how electronic documents are treated legally and provides conditions for their admissibility, making it directly relevant to the topic.</a:t>
            </a:r>
            <a:endParaRPr sz="1100">
              <a:solidFill>
                <a:schemeClr val="dk1"/>
              </a:solidFill>
            </a:endParaRPr>
          </a:p>
          <a:p>
            <a:pPr indent="0" lvl="0" marL="0" rtl="0" algn="l">
              <a:spcBef>
                <a:spcPts val="0"/>
              </a:spcBef>
              <a:spcAft>
                <a:spcPts val="0"/>
              </a:spcAft>
              <a:buNone/>
            </a:pPr>
            <a:r>
              <a:rPr b="1" lang="en" sz="1100">
                <a:solidFill>
                  <a:schemeClr val="dk1"/>
                </a:solidFill>
              </a:rPr>
              <a:t>Segments</a:t>
            </a:r>
            <a:r>
              <a:rPr lang="en" sz="1100">
                <a:solidFill>
                  <a:schemeClr val="dk1"/>
                </a:solidFill>
              </a:rPr>
              <a:t>: "An electronic document, including an electronic signature, is admissible to the same extent as a non-electronic document unless a genuine question is raised as to the security or integrity of the electronic document system by or in which the electronic document or electronic signature was recorded or stored."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"The contents of an official record, including data compilations in any form, if otherwise admissible, may be proved by a copy certified as correct."}</a:t>
            </a:r>
            <a:endParaRPr sz="1600">
              <a:solidFill>
                <a:schemeClr val="dk1"/>
              </a:solidFill>
            </a:endParaRPr>
          </a:p>
        </p:txBody>
      </p:sp>
      <p:sp>
        <p:nvSpPr>
          <p:cNvPr id="112" name="Google Shape;112;p22"/>
          <p:cNvSpPr txBox="1"/>
          <p:nvPr/>
        </p:nvSpPr>
        <p:spPr>
          <a:xfrm>
            <a:off x="311700" y="1098075"/>
            <a:ext cx="38151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INPUT:</a:t>
            </a:r>
            <a:r>
              <a:rPr lang="en" sz="1100">
                <a:solidFill>
                  <a:schemeClr val="dk1"/>
                </a:solidFill>
              </a:rPr>
              <a:t>        The Evidence Act of Bhutan, 2005 - Page 14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Include OCR </a:t>
            </a:r>
            <a:r>
              <a:rPr lang="en"/>
              <a:t>preprocessing</a:t>
            </a:r>
            <a:r>
              <a:rPr lang="en"/>
              <a:t> if PDFs are not text-formatted</a:t>
            </a:r>
            <a:endParaRPr/>
          </a:p>
          <a:p>
            <a:pPr indent="0" lvl="0" marL="0" rtl="0" algn="l">
              <a:spcBef>
                <a:spcPts val="1200"/>
              </a:spcBef>
              <a:spcAft>
                <a:spcPts val="0"/>
              </a:spcAft>
              <a:buNone/>
            </a:pPr>
            <a:r>
              <a:rPr lang="en"/>
              <a:t>Expanding the legal corpus</a:t>
            </a:r>
            <a:endParaRPr/>
          </a:p>
          <a:p>
            <a:pPr indent="0" lvl="0" marL="0" rtl="0" algn="l">
              <a:spcBef>
                <a:spcPts val="1200"/>
              </a:spcBef>
              <a:spcAft>
                <a:spcPts val="0"/>
              </a:spcAft>
              <a:buClr>
                <a:schemeClr val="dk1"/>
              </a:buClr>
              <a:buSzPts val="1100"/>
              <a:buFont typeface="Arial"/>
              <a:buNone/>
            </a:pPr>
            <a:r>
              <a:rPr lang="en"/>
              <a:t>Extending to multi-language PDF support.</a:t>
            </a:r>
            <a:endParaRPr/>
          </a:p>
          <a:p>
            <a:pPr indent="0" lvl="0" marL="0" rtl="0" algn="l">
              <a:spcBef>
                <a:spcPts val="1200"/>
              </a:spcBef>
              <a:spcAft>
                <a:spcPts val="0"/>
              </a:spcAft>
              <a:buClr>
                <a:schemeClr val="dk1"/>
              </a:buClr>
              <a:buSzPts val="1100"/>
              <a:buFont typeface="Arial"/>
              <a:buNone/>
            </a:pPr>
            <a:r>
              <a:rPr lang="en"/>
              <a:t>Visualizing relevance scores in a heatmap or graph.</a:t>
            </a:r>
            <a:endParaRPr/>
          </a:p>
          <a:p>
            <a:pPr indent="0" lvl="0" marL="0" rtl="0" algn="l">
              <a:spcBef>
                <a:spcPts val="1200"/>
              </a:spcBef>
              <a:spcAft>
                <a:spcPts val="0"/>
              </a:spcAft>
              <a:buClr>
                <a:schemeClr val="dk1"/>
              </a:buClr>
              <a:buSzPts val="1100"/>
              <a:buFont typeface="Arial"/>
              <a:buNone/>
            </a:pPr>
            <a:r>
              <a:rPr lang="en"/>
              <a:t>Integration into larger document analysis systems.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Space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Laws </a:t>
            </a:r>
            <a:r>
              <a:rPr lang="en"/>
              <a:t>are</a:t>
            </a:r>
            <a:r>
              <a:rPr lang="en"/>
              <a:t> often broad-reaching documents with multiple jurisdictions</a:t>
            </a:r>
            <a:endParaRPr/>
          </a:p>
          <a:p>
            <a:pPr indent="0" lvl="0" marL="0" rtl="0" algn="l">
              <a:spcBef>
                <a:spcPts val="1200"/>
              </a:spcBef>
              <a:spcAft>
                <a:spcPts val="0"/>
              </a:spcAft>
              <a:buNone/>
            </a:pPr>
            <a:r>
              <a:rPr lang="en"/>
              <a:t>Lots of new laws in this space as countries pass Cybercrime laws in </a:t>
            </a:r>
            <a:r>
              <a:rPr lang="en"/>
              <a:t>adherence</a:t>
            </a:r>
            <a:r>
              <a:rPr lang="en"/>
              <a:t> with the Budapest Convention</a:t>
            </a:r>
            <a:endParaRPr/>
          </a:p>
          <a:p>
            <a:pPr indent="0" lvl="0" marL="0" rtl="0" algn="l">
              <a:spcBef>
                <a:spcPts val="1200"/>
              </a:spcBef>
              <a:spcAft>
                <a:spcPts val="0"/>
              </a:spcAft>
              <a:buNone/>
            </a:pPr>
            <a:r>
              <a:rPr lang="en"/>
              <a:t>Researchers interested in specific legal topics will read through an enormous amount of irrelevant information in the process of getting good data</a:t>
            </a:r>
            <a:endParaRPr/>
          </a:p>
          <a:p>
            <a:pPr indent="0" lvl="0" marL="0" rtl="0" algn="l">
              <a:spcBef>
                <a:spcPts val="1200"/>
              </a:spcBef>
              <a:spcAft>
                <a:spcPts val="0"/>
              </a:spcAft>
              <a:buNone/>
            </a:pPr>
            <a:r>
              <a:rPr lang="en"/>
              <a:t>Ensuring adherence with Leiden guidelines requires mapping entire current legal landscape, which is time-consuming and difficult</a:t>
            </a:r>
            <a:endParaRPr/>
          </a:p>
          <a:p>
            <a:pPr indent="0" lvl="0" marL="0" rtl="0" algn="l">
              <a:spcBef>
                <a:spcPts val="1200"/>
              </a:spcBef>
              <a:spcAft>
                <a:spcPts val="1200"/>
              </a:spcAft>
              <a:buNone/>
            </a:pPr>
            <a:r>
              <a:rPr lang="en"/>
              <a:t>Prosecuting international issue runs into a lot of jurisdictional issues, difficult to have a picture of the relevant laws in all relevant jurisdictions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Challenge with Large Documents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PDF documents can be lengthy and complex (e.g., legal, technical, or research papers), especially given max tokens</a:t>
            </a:r>
            <a:endParaRPr/>
          </a:p>
          <a:p>
            <a:pPr indent="0" lvl="0" marL="0" rtl="0" algn="l">
              <a:spcBef>
                <a:spcPts val="1200"/>
              </a:spcBef>
              <a:spcAft>
                <a:spcPts val="0"/>
              </a:spcAft>
              <a:buClr>
                <a:schemeClr val="dk1"/>
              </a:buClr>
              <a:buSzPts val="1100"/>
              <a:buFont typeface="Arial"/>
              <a:buNone/>
            </a:pPr>
            <a:r>
              <a:rPr lang="en"/>
              <a:t>Need for automated relevance detection with semantic understanding.</a:t>
            </a:r>
            <a:endParaRPr/>
          </a:p>
          <a:p>
            <a:pPr indent="0" lvl="0" marL="0" rtl="0" algn="l">
              <a:spcBef>
                <a:spcPts val="1200"/>
              </a:spcBef>
              <a:spcAft>
                <a:spcPts val="0"/>
              </a:spcAft>
              <a:buClr>
                <a:schemeClr val="dk1"/>
              </a:buClr>
              <a:buSzPts val="1100"/>
              <a:buFont typeface="Arial"/>
              <a:buNone/>
            </a:pPr>
            <a:r>
              <a:rPr lang="en"/>
              <a:t>Laws specifically are also formatted in a wide variety of ways across different countries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Automated Page Relevance Detection with LLMs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Extract text from each page of the PDF.</a:t>
            </a:r>
            <a:endParaRPr/>
          </a:p>
          <a:p>
            <a:pPr indent="0" lvl="0" marL="0" rtl="0" algn="l">
              <a:spcBef>
                <a:spcPts val="1200"/>
              </a:spcBef>
              <a:spcAft>
                <a:spcPts val="0"/>
              </a:spcAft>
              <a:buClr>
                <a:schemeClr val="dk1"/>
              </a:buClr>
              <a:buSzPts val="1100"/>
              <a:buFont typeface="Arial"/>
              <a:buNone/>
            </a:pPr>
            <a:r>
              <a:rPr lang="en"/>
              <a:t>Use LLM embeddings to compute semantic similarity with provided keywords.</a:t>
            </a:r>
            <a:endParaRPr/>
          </a:p>
          <a:p>
            <a:pPr indent="0" lvl="0" marL="0" rtl="0" algn="l">
              <a:spcBef>
                <a:spcPts val="1200"/>
              </a:spcBef>
              <a:spcAft>
                <a:spcPts val="0"/>
              </a:spcAft>
              <a:buClr>
                <a:schemeClr val="dk1"/>
              </a:buClr>
              <a:buSzPts val="1100"/>
              <a:buFont typeface="Arial"/>
              <a:buNone/>
            </a:pPr>
            <a:r>
              <a:rPr lang="en"/>
              <a:t>Rank pages by relevance for efficient analysis.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title="Hackathon.drawio.png"/>
          <p:cNvPicPr preferRelativeResize="0"/>
          <p:nvPr/>
        </p:nvPicPr>
        <p:blipFill>
          <a:blip r:embed="rId3">
            <a:alphaModFix/>
          </a:blip>
          <a:stretch>
            <a:fillRect/>
          </a:stretch>
        </p:blipFill>
        <p:spPr>
          <a:xfrm>
            <a:off x="1282728" y="0"/>
            <a:ext cx="6578543"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Setup</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solidFill>
                  <a:schemeClr val="dk1"/>
                </a:solidFill>
              </a:rPr>
              <a:t>Input</a:t>
            </a:r>
            <a:r>
              <a:rPr lang="en" sz="1600">
                <a:solidFill>
                  <a:schemeClr val="dk1"/>
                </a:solidFill>
              </a:rPr>
              <a:t>: </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A PDF of a legal document from our legal corpus </a:t>
            </a:r>
            <a:endParaRPr sz="1600">
              <a:solidFill>
                <a:schemeClr val="dk1"/>
              </a:solidFill>
            </a:endParaRPr>
          </a:p>
          <a:p>
            <a:pPr indent="0" lvl="0" marL="914400" rtl="0" algn="l">
              <a:spcBef>
                <a:spcPts val="1200"/>
              </a:spcBef>
              <a:spcAft>
                <a:spcPts val="0"/>
              </a:spcAft>
              <a:buNone/>
            </a:pPr>
            <a:r>
              <a:rPr lang="en" sz="1600">
                <a:solidFill>
                  <a:schemeClr val="dk1"/>
                </a:solidFill>
              </a:rPr>
              <a:t>e.g., "</a:t>
            </a:r>
            <a:r>
              <a:rPr lang="en" sz="1600">
                <a:solidFill>
                  <a:schemeClr val="dk1"/>
                </a:solidFill>
              </a:rPr>
              <a:t>(Bhutan 2005) Evidence Act ENG.pdf”</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Keywords: "digital evidence, privacy laws, chain of custody"</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Output</a:t>
            </a:r>
            <a:r>
              <a:rPr lang="en"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All </a:t>
            </a:r>
            <a:r>
              <a:rPr lang="en" sz="1600">
                <a:solidFill>
                  <a:schemeClr val="dk1"/>
                </a:solidFill>
              </a:rPr>
              <a:t>pages with relevancy, explanation of decision, and relevant segments</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Full-Prompt</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Clr>
                <a:schemeClr val="dk1"/>
              </a:buClr>
              <a:buSzPts val="1100"/>
              <a:buFont typeface="Arial"/>
              <a:buNone/>
            </a:pPr>
            <a:r>
              <a:rPr lang="en" sz="850">
                <a:solidFill>
                  <a:schemeClr val="dk1"/>
                </a:solidFill>
                <a:highlight>
                  <a:srgbClr val="F7F7F7"/>
                </a:highlight>
                <a:latin typeface="Courier New"/>
                <a:ea typeface="Courier New"/>
                <a:cs typeface="Courier New"/>
                <a:sym typeface="Courier New"/>
              </a:rPr>
              <a:t>Y</a:t>
            </a:r>
            <a:r>
              <a:rPr lang="en" sz="850">
                <a:solidFill>
                  <a:srgbClr val="A31515"/>
                </a:solidFill>
                <a:highlight>
                  <a:srgbClr val="F7F7F7"/>
                </a:highlight>
                <a:latin typeface="Courier New"/>
                <a:ea typeface="Courier New"/>
                <a:cs typeface="Courier New"/>
                <a:sym typeface="Courier New"/>
              </a:rPr>
              <a:t>ou are an AI legal assistant. You are given a page from a legal text below, followed by a question.</a:t>
            </a:r>
            <a:endParaRPr sz="850">
              <a:solidFill>
                <a:srgbClr val="A31515"/>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100"/>
              <a:buFont typeface="Arial"/>
              <a:buNone/>
            </a:pPr>
            <a:r>
              <a:rPr lang="en" sz="850">
                <a:solidFill>
                  <a:srgbClr val="A31515"/>
                </a:solidFill>
                <a:highlight>
                  <a:srgbClr val="F7F7F7"/>
                </a:highlight>
                <a:latin typeface="Courier New"/>
                <a:ea typeface="Courier New"/>
                <a:cs typeface="Courier New"/>
                <a:sym typeface="Courier New"/>
              </a:rPr>
              <a:t>       --- Page of Legal Text ---</a:t>
            </a:r>
            <a:endParaRPr sz="850">
              <a:solidFill>
                <a:srgbClr val="A31515"/>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100"/>
              <a:buFont typeface="Arial"/>
              <a:buNone/>
            </a:pPr>
            <a:r>
              <a:rPr lang="en" sz="850">
                <a:solidFill>
                  <a:srgbClr val="A31515"/>
                </a:solidFill>
                <a:highlight>
                  <a:srgbClr val="F7F7F7"/>
                </a:highlight>
                <a:latin typeface="Courier New"/>
                <a:ea typeface="Courier New"/>
                <a:cs typeface="Courier New"/>
                <a:sym typeface="Courier New"/>
              </a:rPr>
              <a:t>       </a:t>
            </a:r>
            <a:r>
              <a:rPr lang="en" sz="850">
                <a:solidFill>
                  <a:schemeClr val="dk1"/>
                </a:solidFill>
                <a:highlight>
                  <a:srgbClr val="F7F7F7"/>
                </a:highlight>
                <a:latin typeface="Courier New"/>
                <a:ea typeface="Courier New"/>
                <a:cs typeface="Courier New"/>
                <a:sym typeface="Courier New"/>
              </a:rPr>
              <a:t>{page}</a:t>
            </a:r>
            <a:endParaRPr sz="85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100"/>
              <a:buFont typeface="Arial"/>
              <a:buNone/>
            </a:pPr>
            <a:r>
              <a:rPr lang="en" sz="850">
                <a:solidFill>
                  <a:srgbClr val="A31515"/>
                </a:solidFill>
                <a:highlight>
                  <a:srgbClr val="F7F7F7"/>
                </a:highlight>
                <a:latin typeface="Courier New"/>
                <a:ea typeface="Courier New"/>
                <a:cs typeface="Courier New"/>
                <a:sym typeface="Courier New"/>
              </a:rPr>
              <a:t>       --- Topic Input ---</a:t>
            </a:r>
            <a:endParaRPr sz="850">
              <a:solidFill>
                <a:srgbClr val="A31515"/>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100"/>
              <a:buFont typeface="Arial"/>
              <a:buNone/>
            </a:pPr>
            <a:r>
              <a:rPr lang="en" sz="850">
                <a:solidFill>
                  <a:srgbClr val="A31515"/>
                </a:solidFill>
                <a:highlight>
                  <a:srgbClr val="F7F7F7"/>
                </a:highlight>
                <a:latin typeface="Courier New"/>
                <a:ea typeface="Courier New"/>
                <a:cs typeface="Courier New"/>
                <a:sym typeface="Courier New"/>
              </a:rPr>
              <a:t>       </a:t>
            </a:r>
            <a:r>
              <a:rPr lang="en" sz="850">
                <a:solidFill>
                  <a:schemeClr val="dk1"/>
                </a:solidFill>
                <a:highlight>
                  <a:srgbClr val="F7F7F7"/>
                </a:highlight>
                <a:latin typeface="Courier New"/>
                <a:ea typeface="Courier New"/>
                <a:cs typeface="Courier New"/>
                <a:sym typeface="Courier New"/>
              </a:rPr>
              <a:t>{topic}</a:t>
            </a:r>
            <a:endParaRPr sz="85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100"/>
              <a:buFont typeface="Arial"/>
              <a:buNone/>
            </a:pPr>
            <a:r>
              <a:rPr lang="en" sz="850">
                <a:solidFill>
                  <a:srgbClr val="A31515"/>
                </a:solidFill>
                <a:highlight>
                  <a:srgbClr val="F7F7F7"/>
                </a:highlight>
                <a:latin typeface="Courier New"/>
                <a:ea typeface="Courier New"/>
                <a:cs typeface="Courier New"/>
                <a:sym typeface="Courier New"/>
              </a:rPr>
              <a:t>       --- Question ---</a:t>
            </a:r>
            <a:endParaRPr sz="850">
              <a:solidFill>
                <a:srgbClr val="A31515"/>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rPr b="1" lang="en" sz="1350">
                <a:solidFill>
                  <a:srgbClr val="A31515"/>
                </a:solidFill>
                <a:highlight>
                  <a:srgbClr val="F7F7F7"/>
                </a:highlight>
                <a:latin typeface="Courier New"/>
                <a:ea typeface="Courier New"/>
                <a:cs typeface="Courier New"/>
                <a:sym typeface="Courier New"/>
              </a:rPr>
              <a:t>Does the above page contain text related to the topic input? If so, which specific text segments are related and why? Include the exact quote of the relevant text segments ONLY IF relevance is true; otherwise print N/A.</a:t>
            </a:r>
            <a:endParaRPr b="1" sz="1350">
              <a:solidFill>
                <a:srgbClr val="A31515"/>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rPr b="1" lang="en" sz="1350">
                <a:solidFill>
                  <a:srgbClr val="A31515"/>
                </a:solidFill>
                <a:highlight>
                  <a:srgbClr val="F7F7F7"/>
                </a:highlight>
                <a:latin typeface="Courier New"/>
                <a:ea typeface="Courier New"/>
                <a:cs typeface="Courier New"/>
                <a:sym typeface="Courier New"/>
              </a:rPr>
              <a:t>Please print your answer in the proceeding format exactly while replacing the sections delimited by brackets &lt;&gt; with the answers:</a:t>
            </a:r>
            <a:endParaRPr b="1" sz="1350">
              <a:solidFill>
                <a:srgbClr val="A31515"/>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rPr b="1" lang="en" sz="1350">
                <a:solidFill>
                  <a:srgbClr val="A31515"/>
                </a:solidFill>
                <a:highlight>
                  <a:srgbClr val="F7F7F7"/>
                </a:highlight>
                <a:latin typeface="Courier New"/>
                <a:ea typeface="Courier New"/>
                <a:cs typeface="Courier New"/>
                <a:sym typeface="Courier New"/>
              </a:rPr>
              <a:t>       {Relevance: &lt;true/false&gt;</a:t>
            </a:r>
            <a:endParaRPr b="1" sz="1350">
              <a:solidFill>
                <a:srgbClr val="A31515"/>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None/>
            </a:pPr>
            <a:r>
              <a:rPr b="1" lang="en" sz="1350">
                <a:solidFill>
                  <a:srgbClr val="A31515"/>
                </a:solidFill>
                <a:highlight>
                  <a:srgbClr val="F7F7F7"/>
                </a:highlight>
                <a:latin typeface="Courier New"/>
                <a:ea typeface="Courier New"/>
                <a:cs typeface="Courier New"/>
                <a:sym typeface="Courier New"/>
              </a:rPr>
              <a:t>       Explanation: &lt;explanation of relevance&gt;</a:t>
            </a:r>
            <a:endParaRPr b="1" sz="1350">
              <a:solidFill>
                <a:srgbClr val="A31515"/>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100"/>
              <a:buFont typeface="Arial"/>
              <a:buNone/>
            </a:pPr>
            <a:r>
              <a:rPr b="1" lang="en" sz="1350">
                <a:solidFill>
                  <a:srgbClr val="A31515"/>
                </a:solidFill>
                <a:highlight>
                  <a:srgbClr val="F7F7F7"/>
                </a:highlight>
                <a:latin typeface="Courier New"/>
                <a:ea typeface="Courier New"/>
                <a:cs typeface="Courier New"/>
                <a:sym typeface="Courier New"/>
              </a:rPr>
              <a:t>       Segments: &lt;text segments&gt;}</a:t>
            </a:r>
            <a:endParaRPr b="1" sz="1350">
              <a:solidFill>
                <a:srgbClr val="A31515"/>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1100"/>
              <a:buFont typeface="Arial"/>
              <a:buNone/>
            </a:pPr>
            <a:r>
              <a:rPr lang="en" sz="1350">
                <a:solidFill>
                  <a:srgbClr val="A31515"/>
                </a:solidFill>
                <a:highlight>
                  <a:srgbClr val="F7F7F7"/>
                </a:highlight>
                <a:latin typeface="Courier New"/>
                <a:ea typeface="Courier New"/>
                <a:cs typeface="Courier New"/>
                <a:sym typeface="Courier New"/>
              </a:rPr>
              <a:t> --- Answer ---</a:t>
            </a:r>
            <a:endParaRPr sz="1350">
              <a:solidFill>
                <a:srgbClr val="A31515"/>
              </a:solidFill>
              <a:highlight>
                <a:srgbClr val="F7F7F7"/>
              </a:highlight>
              <a:latin typeface="Courier New"/>
              <a:ea typeface="Courier New"/>
              <a:cs typeface="Courier New"/>
              <a:sym typeface="Courier New"/>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Code Components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Text Extraction</a:t>
            </a:r>
            <a:r>
              <a:rPr lang="en" sz="1100">
                <a:solidFill>
                  <a:schemeClr val="dk1"/>
                </a:solidFill>
              </a:rPr>
              <a:t>:</a:t>
            </a:r>
            <a:br>
              <a:rPr lang="en" sz="1100">
                <a:solidFill>
                  <a:schemeClr val="dk1"/>
                </a:solidFill>
              </a:rPr>
            </a:br>
            <a:r>
              <a:rPr lang="en" sz="1100">
                <a:solidFill>
                  <a:srgbClr val="188038"/>
                </a:solidFill>
                <a:latin typeface="Roboto Mono"/>
                <a:ea typeface="Roboto Mono"/>
                <a:cs typeface="Roboto Mono"/>
                <a:sym typeface="Roboto Mono"/>
              </a:rPr>
              <a:t>with pdfplumber.open(pdf_path) as pdf:</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for page in pdf.pages:</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pages.append(page.extract_text())</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b="1" lang="en" sz="1100">
                <a:solidFill>
                  <a:schemeClr val="dk1"/>
                </a:solidFill>
              </a:rPr>
              <a:t>Embedding Generation</a:t>
            </a:r>
            <a:r>
              <a:rPr lang="en" sz="1100">
                <a:solidFill>
                  <a:schemeClr val="dk1"/>
                </a:solidFill>
              </a:rPr>
              <a:t>:</a:t>
            </a:r>
            <a:br>
              <a:rPr lang="en" sz="1100">
                <a:solidFill>
                  <a:schemeClr val="dk1"/>
                </a:solidFill>
              </a:rPr>
            </a:br>
            <a:r>
              <a:rPr lang="en" sz="1100">
                <a:solidFill>
                  <a:srgbClr val="188038"/>
                </a:solidFill>
                <a:latin typeface="Roboto Mono"/>
                <a:ea typeface="Roboto Mono"/>
                <a:cs typeface="Roboto Mono"/>
                <a:sym typeface="Roboto Mono"/>
              </a:rPr>
              <a:t>encoded_inputs = tokenizer(texts, return_tensors="pt", padding=True, truncation=True)</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outputs = model(**encoded_inputs)</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rPr lang="en" sz="1100">
                <a:solidFill>
                  <a:srgbClr val="188038"/>
                </a:solidFill>
                <a:latin typeface="Roboto Mono"/>
                <a:ea typeface="Roboto Mono"/>
                <a:cs typeface="Roboto Mono"/>
                <a:sym typeface="Roboto Mono"/>
              </a:rPr>
              <a:t>embeddings = outputs.last_hidden_state[:, 0,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LLama3.1 vs. OpenAI (Both Correct)</a:t>
            </a:r>
            <a:endParaRPr/>
          </a:p>
        </p:txBody>
      </p:sp>
      <p:sp>
        <p:nvSpPr>
          <p:cNvPr id="102" name="Google Shape;102;p21"/>
          <p:cNvSpPr txBox="1"/>
          <p:nvPr/>
        </p:nvSpPr>
        <p:spPr>
          <a:xfrm>
            <a:off x="4572000" y="1452075"/>
            <a:ext cx="4109400" cy="3691500"/>
          </a:xfrm>
          <a:prstGeom prst="rect">
            <a:avLst/>
          </a:prstGeom>
          <a:solidFill>
            <a:srgbClr val="D9EAD3"/>
          </a:solidFill>
          <a:ln cap="flat" cmpd="sng" w="9525">
            <a:solidFill>
              <a:srgbClr val="EA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 --- LLAMA Answer ---</a:t>
            </a:r>
            <a:endParaRPr b="1" sz="1500">
              <a:solidFill>
                <a:schemeClr val="dk1"/>
              </a:solidFill>
            </a:endParaRPr>
          </a:p>
          <a:p>
            <a:pPr indent="0" lvl="0" marL="0" rtl="0" algn="l">
              <a:lnSpc>
                <a:spcPct val="115000"/>
              </a:lnSpc>
              <a:spcBef>
                <a:spcPts val="0"/>
              </a:spcBef>
              <a:spcAft>
                <a:spcPts val="0"/>
              </a:spcAft>
              <a:buNone/>
            </a:pPr>
            <a:r>
              <a:rPr lang="en" sz="1600">
                <a:solidFill>
                  <a:schemeClr val="dk1"/>
                </a:solidFill>
              </a:rPr>
              <a:t>{</a:t>
            </a:r>
            <a:r>
              <a:rPr b="1" lang="en" sz="1600">
                <a:solidFill>
                  <a:schemeClr val="dk1"/>
                </a:solidFill>
              </a:rPr>
              <a:t>Relevance</a:t>
            </a:r>
            <a:r>
              <a:rPr lang="en" sz="1600">
                <a:solidFill>
                  <a:schemeClr val="dk1"/>
                </a:solidFill>
              </a:rPr>
              <a:t>: true</a:t>
            </a:r>
            <a:endParaRPr sz="1600">
              <a:solidFill>
                <a:schemeClr val="dk1"/>
              </a:solidFill>
            </a:endParaRPr>
          </a:p>
          <a:p>
            <a:pPr indent="0" lvl="0" marL="0" rtl="0" algn="l">
              <a:lnSpc>
                <a:spcPct val="115000"/>
              </a:lnSpc>
              <a:spcBef>
                <a:spcPts val="0"/>
              </a:spcBef>
              <a:spcAft>
                <a:spcPts val="0"/>
              </a:spcAft>
              <a:buNone/>
            </a:pPr>
            <a:r>
              <a:rPr b="1" lang="en" sz="1600">
                <a:solidFill>
                  <a:schemeClr val="dk1"/>
                </a:solidFill>
              </a:rPr>
              <a:t>Why</a:t>
            </a:r>
            <a:r>
              <a:rPr lang="en" sz="1600">
                <a:solidFill>
                  <a:schemeClr val="dk1"/>
                </a:solidFill>
              </a:rPr>
              <a:t>: The text mentions "electronic records" as a type of documentary evidence.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rPr>
              <a:t>Segments</a:t>
            </a:r>
            <a:r>
              <a:rPr lang="en" sz="1600">
                <a:solidFill>
                  <a:schemeClr val="dk1"/>
                </a:solidFill>
              </a:rPr>
              <a:t>: "documentary including electronic records"}</a:t>
            </a:r>
            <a:endParaRPr b="1">
              <a:solidFill>
                <a:schemeClr val="dk1"/>
              </a:solidFill>
            </a:endParaRPr>
          </a:p>
        </p:txBody>
      </p:sp>
      <p:sp>
        <p:nvSpPr>
          <p:cNvPr id="103" name="Google Shape;103;p21"/>
          <p:cNvSpPr txBox="1"/>
          <p:nvPr>
            <p:ph idx="1" type="body"/>
          </p:nvPr>
        </p:nvSpPr>
        <p:spPr>
          <a:xfrm>
            <a:off x="311700" y="1452075"/>
            <a:ext cx="4260300" cy="3691500"/>
          </a:xfrm>
          <a:prstGeom prst="rect">
            <a:avLst/>
          </a:prstGeom>
          <a:solidFill>
            <a:srgbClr val="D9EAD3"/>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sz="1400">
                <a:solidFill>
                  <a:schemeClr val="dk1"/>
                </a:solidFill>
              </a:rPr>
              <a:t>--- CHATGPT Answer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a:t>
            </a:r>
            <a:r>
              <a:rPr b="1" lang="en" sz="1400">
                <a:solidFill>
                  <a:schemeClr val="dk1"/>
                </a:solidFill>
              </a:rPr>
              <a:t>Relevance</a:t>
            </a:r>
            <a:r>
              <a:rPr lang="en" sz="1400">
                <a:solidFill>
                  <a:schemeClr val="dk1"/>
                </a:solidFill>
              </a:rPr>
              <a:t>: true</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Why</a:t>
            </a:r>
            <a:r>
              <a:rPr lang="en" sz="1400">
                <a:solidFill>
                  <a:schemeClr val="dk1"/>
                </a:solidFill>
              </a:rPr>
              <a:t>: The text explicitly references electronic records as a form of evidence, which falls under the category of digital evidence. This is directly related to the topic input.</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Segments</a:t>
            </a:r>
            <a:r>
              <a:rPr lang="en" sz="1400">
                <a:solidFill>
                  <a:schemeClr val="dk1"/>
                </a:solidFill>
              </a:rPr>
              <a:t>: "Evidence means all types of proof or probative matter presented and permitted by the Court at a legal proceeding ... documents inclusive of electronic records and physical evidence in relation to matters under inquiry."</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"Evidence shall be categorized into the following types: ... (b) Documentary including electronic records;"}</a:t>
            </a:r>
            <a:endParaRPr sz="1400">
              <a:solidFill>
                <a:schemeClr val="dk1"/>
              </a:solidFill>
            </a:endParaRPr>
          </a:p>
          <a:p>
            <a:pPr indent="0" lvl="0" marL="0" rtl="0" algn="l">
              <a:spcBef>
                <a:spcPts val="0"/>
              </a:spcBef>
              <a:spcAft>
                <a:spcPts val="0"/>
              </a:spcAft>
              <a:buNone/>
            </a:pPr>
            <a:r>
              <a:t/>
            </a:r>
            <a:endParaRPr sz="1900"/>
          </a:p>
        </p:txBody>
      </p:sp>
      <p:sp>
        <p:nvSpPr>
          <p:cNvPr id="104" name="Google Shape;104;p21"/>
          <p:cNvSpPr txBox="1"/>
          <p:nvPr/>
        </p:nvSpPr>
        <p:spPr>
          <a:xfrm>
            <a:off x="311700" y="1098075"/>
            <a:ext cx="38151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INPUT:</a:t>
            </a:r>
            <a:r>
              <a:rPr lang="en" sz="1100">
                <a:solidFill>
                  <a:schemeClr val="dk1"/>
                </a:solidFill>
              </a:rPr>
              <a:t>        The Evidence Act of Bhutan, 2005 - Page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