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2" r:id="rId6"/>
    <p:sldId id="274" r:id="rId7"/>
    <p:sldId id="276" r:id="rId8"/>
    <p:sldId id="265" r:id="rId9"/>
    <p:sldId id="277" r:id="rId10"/>
    <p:sldId id="266" r:id="rId11"/>
    <p:sldId id="275" r:id="rId12"/>
    <p:sldId id="271" r:id="rId13"/>
    <p:sldId id="273" r:id="rId14"/>
  </p:sldIdLst>
  <p:sldSz cx="9144000" cy="5143500" type="screen16x9"/>
  <p:notesSz cx="6858000" cy="9144000"/>
  <p:embeddedFontLst>
    <p:embeddedFont>
      <p:font typeface="Bookman Old Style" panose="02050604050505020204" pitchFamily="18" charset="0"/>
      <p:regular r:id="rId16"/>
      <p:bold r:id="rId17"/>
      <p:italic r:id="rId18"/>
      <p:boldItalic r:id="rId19"/>
    </p:embeddedFont>
    <p:embeddedFont>
      <p:font typeface="Roboto" panose="020B0604020202020204" charset="0"/>
      <p:regular r:id="rId20"/>
      <p:bold r:id="rId21"/>
      <p:italic r:id="rId22"/>
      <p:boldItalic r:id="rId23"/>
    </p:embeddedFont>
    <p:embeddedFont>
      <p:font typeface="Rockwell" panose="02060603020205020403" pitchFamily="18" charset="0"/>
      <p:regular r:id="rId24"/>
      <p:bold r:id="rId25"/>
      <p:italic r:id="rId26"/>
      <p:boldItalic r:id="rId2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09" d="100"/>
          <a:sy n="209" d="100"/>
        </p:scale>
        <p:origin x="414" y="17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84146f00ea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84146f00ea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2362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84146f00e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84146f00e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84146f00ea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84146f00ea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3afbdf538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3afbdf538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3afbdf538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3afbdf538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3afbdf538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3afbdf538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3afbdf538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3afbdf538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3afbdf538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3afbdf538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821892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3afbdf538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3afbdf538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690316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84146f00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84146f00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84146f00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84146f00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17761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6452" y="841772"/>
            <a:ext cx="6751097" cy="1790700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6452" y="2701528"/>
            <a:ext cx="6751097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0138544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3217030"/>
            <a:ext cx="7775673" cy="614516"/>
          </a:xfrm>
        </p:spPr>
        <p:txBody>
          <a:bodyPr anchor="b">
            <a:normAutofit/>
          </a:bodyPr>
          <a:lstStyle>
            <a:lvl1pPr>
              <a:defRPr sz="2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355" y="465991"/>
            <a:ext cx="7775673" cy="2534801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3831546"/>
            <a:ext cx="7774499" cy="511854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633393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57201"/>
            <a:ext cx="7765322" cy="2568644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3153615"/>
            <a:ext cx="7765321" cy="1194140"/>
          </a:xfrm>
        </p:spPr>
        <p:txBody>
          <a:bodyPr anchor="ctr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2438917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457200"/>
            <a:ext cx="6977064" cy="2244678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2707524"/>
            <a:ext cx="6564224" cy="320109"/>
          </a:xfrm>
        </p:spPr>
        <p:txBody>
          <a:bodyPr anchor="t">
            <a:normAutofit/>
          </a:bodyPr>
          <a:lstStyle>
            <a:lvl1pPr marL="0" indent="0" algn="r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3153616"/>
            <a:ext cx="7765322" cy="118978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1" name="TextBox 10"/>
          <p:cNvSpPr txBox="1"/>
          <p:nvPr/>
        </p:nvSpPr>
        <p:spPr>
          <a:xfrm>
            <a:off x="627459" y="55143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93467" y="222907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404653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1595207"/>
            <a:ext cx="7766495" cy="188387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3487917"/>
            <a:ext cx="7765322" cy="855483"/>
          </a:xfrm>
        </p:spPr>
        <p:txBody>
          <a:bodyPr anchor="t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5704341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5" y="457201"/>
            <a:ext cx="7765322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566240"/>
            <a:ext cx="2474217" cy="617479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183718"/>
            <a:ext cx="2474217" cy="2159682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3658" y="1566240"/>
            <a:ext cx="2473919" cy="617478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3659" y="2183718"/>
            <a:ext cx="2474866" cy="2159682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1566240"/>
            <a:ext cx="2468408" cy="617478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2260" y="2183718"/>
            <a:ext cx="2468408" cy="2159682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3485455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457201"/>
            <a:ext cx="7765322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7" y="3146924"/>
            <a:ext cx="2474216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19015" y="1724240"/>
            <a:ext cx="2205038" cy="1143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7" y="3579121"/>
            <a:ext cx="2474216" cy="764279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26" y="3146924"/>
            <a:ext cx="2474237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1724240"/>
            <a:ext cx="2197894" cy="1143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3579120"/>
            <a:ext cx="2475252" cy="764279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0067" y="3146924"/>
            <a:ext cx="2467425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14603" y="1724240"/>
            <a:ext cx="2199085" cy="1143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973" y="3579121"/>
            <a:ext cx="2470694" cy="764278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2176888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13918295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57200"/>
            <a:ext cx="1906993" cy="38862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6" y="457200"/>
            <a:ext cx="5744029" cy="3886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18027538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14034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7717303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933" y="492920"/>
            <a:ext cx="7300134" cy="2139553"/>
          </a:xfrm>
        </p:spPr>
        <p:txBody>
          <a:bodyPr anchor="b">
            <a:normAutofit/>
          </a:bodyPr>
          <a:lstStyle>
            <a:lvl1pPr>
              <a:defRPr sz="25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1933" y="2701529"/>
            <a:ext cx="7300134" cy="112514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3631019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457200"/>
            <a:ext cx="7765321" cy="99474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6" y="1566240"/>
            <a:ext cx="3829503" cy="27771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0052" y="1566240"/>
            <a:ext cx="3820616" cy="27771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0745862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457201"/>
            <a:ext cx="7765321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354" y="1566240"/>
            <a:ext cx="3659399" cy="617934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346" y="2184174"/>
            <a:ext cx="3830406" cy="21592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1502" y="1566240"/>
            <a:ext cx="3649166" cy="617934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184174"/>
            <a:ext cx="3821518" cy="21592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4378415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4276254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04355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457200"/>
            <a:ext cx="2949178" cy="1771650"/>
          </a:xfrm>
        </p:spPr>
        <p:txBody>
          <a:bodyPr anchor="b">
            <a:normAutofit/>
          </a:bodyPr>
          <a:lstStyle>
            <a:lvl1pPr>
              <a:defRPr sz="2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8548" y="457200"/>
            <a:ext cx="4642119" cy="38862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7921" y="2228850"/>
            <a:ext cx="2949178" cy="2114549"/>
          </a:xfrm>
        </p:spPr>
        <p:txBody>
          <a:bodyPr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834022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457200"/>
            <a:ext cx="4447330" cy="1771650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68603" y="569161"/>
            <a:ext cx="2441517" cy="3662279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2228850"/>
            <a:ext cx="4451213" cy="2114550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4318891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7" y="457200"/>
            <a:ext cx="7765321" cy="9947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572048"/>
            <a:ext cx="7765322" cy="2771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4412457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6" y="4412457"/>
            <a:ext cx="500464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4412457"/>
            <a:ext cx="56515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192668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hf sldNum="0" hdr="0" ftr="0" dt="0"/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55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CSC 520: Devils Grip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By: </a:t>
            </a:r>
            <a:r>
              <a:rPr lang="en-US" dirty="0"/>
              <a:t>Steven Moody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CSC 521 Project Supervisor: Dr. Thomas Schmidt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Time Schedule</a:t>
            </a:r>
            <a:endParaRPr dirty="0"/>
          </a:p>
        </p:txBody>
      </p:sp>
      <p:grpSp>
        <p:nvGrpSpPr>
          <p:cNvPr id="123" name="Google Shape;123;p23"/>
          <p:cNvGrpSpPr/>
          <p:nvPr/>
        </p:nvGrpSpPr>
        <p:grpSpPr>
          <a:xfrm>
            <a:off x="729439" y="1751262"/>
            <a:ext cx="1356358" cy="1513366"/>
            <a:chOff x="1083025" y="1574015"/>
            <a:chExt cx="1834900" cy="2024268"/>
          </a:xfrm>
        </p:grpSpPr>
        <p:sp>
          <p:nvSpPr>
            <p:cNvPr id="124" name="Google Shape;124;p23"/>
            <p:cNvSpPr txBox="1"/>
            <p:nvPr/>
          </p:nvSpPr>
          <p:spPr>
            <a:xfrm>
              <a:off x="1510095" y="1574015"/>
              <a:ext cx="7185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 dirty="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Weeks 1-4</a:t>
              </a:r>
              <a:endParaRPr sz="800" dirty="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5" name="Google Shape;125;p23"/>
            <p:cNvSpPr txBox="1"/>
            <p:nvPr/>
          </p:nvSpPr>
          <p:spPr>
            <a:xfrm>
              <a:off x="1247746" y="3151883"/>
              <a:ext cx="1548369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" sz="1000" b="1" dirty="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" sz="1000" b="1" dirty="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" sz="1000" b="1" dirty="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" sz="1000" b="1" dirty="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" sz="1000" b="1" dirty="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 dirty="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Unity Scripting/ integration/PC playable </a:t>
              </a:r>
              <a:endParaRPr sz="1000" b="1" dirty="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27" name="Google Shape;127;p23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28" name="Google Shape;128;p23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C2C2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29" name="Google Shape;129;p23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" name="Google Shape;130;p23"/>
          <p:cNvGrpSpPr/>
          <p:nvPr/>
        </p:nvGrpSpPr>
        <p:grpSpPr>
          <a:xfrm>
            <a:off x="1995076" y="1751263"/>
            <a:ext cx="1356358" cy="1513366"/>
            <a:chOff x="1083025" y="1574026"/>
            <a:chExt cx="1834900" cy="2047579"/>
          </a:xfrm>
        </p:grpSpPr>
        <p:sp>
          <p:nvSpPr>
            <p:cNvPr id="131" name="Google Shape;131;p23"/>
            <p:cNvSpPr txBox="1"/>
            <p:nvPr/>
          </p:nvSpPr>
          <p:spPr>
            <a:xfrm>
              <a:off x="1510074" y="1574026"/>
              <a:ext cx="7185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 dirty="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Weeks 4-8</a:t>
              </a:r>
              <a:endParaRPr sz="800" dirty="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2" name="Google Shape;132;p23"/>
            <p:cNvSpPr txBox="1"/>
            <p:nvPr/>
          </p:nvSpPr>
          <p:spPr>
            <a:xfrm>
              <a:off x="1290038" y="3175205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1" dirty="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Integration with XCode/UI Development</a:t>
              </a:r>
              <a:endParaRPr sz="1000" b="1" dirty="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34" name="Google Shape;134;p23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35" name="Google Shape;135;p23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C2C2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36" name="Google Shape;136;p23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" name="Google Shape;137;p23"/>
          <p:cNvGrpSpPr/>
          <p:nvPr/>
        </p:nvGrpSpPr>
        <p:grpSpPr>
          <a:xfrm>
            <a:off x="3260670" y="1751263"/>
            <a:ext cx="1356358" cy="1513365"/>
            <a:chOff x="1083025" y="1574027"/>
            <a:chExt cx="1834900" cy="2047577"/>
          </a:xfrm>
        </p:grpSpPr>
        <p:sp>
          <p:nvSpPr>
            <p:cNvPr id="138" name="Google Shape;138;p23"/>
            <p:cNvSpPr txBox="1"/>
            <p:nvPr/>
          </p:nvSpPr>
          <p:spPr>
            <a:xfrm>
              <a:off x="1510183" y="1574027"/>
              <a:ext cx="7185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 dirty="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Weeks 8-11</a:t>
              </a:r>
              <a:endParaRPr sz="800" dirty="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9" name="Google Shape;139;p23"/>
            <p:cNvSpPr txBox="1"/>
            <p:nvPr/>
          </p:nvSpPr>
          <p:spPr>
            <a:xfrm>
              <a:off x="1248406" y="3175204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 dirty="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Design and Implement Tests</a:t>
              </a:r>
              <a:endParaRPr sz="1000" b="1" dirty="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41" name="Google Shape;141;p23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2" name="Google Shape;142;p23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C2C2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43" name="Google Shape;143;p23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" name="Google Shape;151;p23"/>
          <p:cNvGrpSpPr/>
          <p:nvPr/>
        </p:nvGrpSpPr>
        <p:grpSpPr>
          <a:xfrm>
            <a:off x="4526265" y="1778551"/>
            <a:ext cx="1553829" cy="1464268"/>
            <a:chOff x="1083025" y="1610936"/>
            <a:chExt cx="1834900" cy="1981149"/>
          </a:xfrm>
        </p:grpSpPr>
        <p:sp>
          <p:nvSpPr>
            <p:cNvPr id="152" name="Google Shape;152;p23"/>
            <p:cNvSpPr txBox="1"/>
            <p:nvPr/>
          </p:nvSpPr>
          <p:spPr>
            <a:xfrm>
              <a:off x="1176727" y="1610936"/>
              <a:ext cx="889082" cy="24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 dirty="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Weeks 11-13</a:t>
              </a:r>
              <a:endParaRPr sz="800" dirty="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3" name="Google Shape;153;p23"/>
            <p:cNvSpPr txBox="1"/>
            <p:nvPr/>
          </p:nvSpPr>
          <p:spPr>
            <a:xfrm>
              <a:off x="1209335" y="3145685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1" dirty="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B</a:t>
              </a:r>
              <a:r>
                <a:rPr lang="en" sz="1000" b="1" dirty="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ug fixes/Beta Testing and export to IOS</a:t>
              </a:r>
              <a:endParaRPr sz="1000" b="1" dirty="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55" name="Google Shape;155;p23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6" name="Google Shape;156;p23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C2C2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57" name="Google Shape;157;p23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" name="Google Shape;158;p23"/>
          <p:cNvGrpSpPr/>
          <p:nvPr/>
        </p:nvGrpSpPr>
        <p:grpSpPr>
          <a:xfrm>
            <a:off x="5975375" y="1751262"/>
            <a:ext cx="1356358" cy="1340590"/>
            <a:chOff x="1083025" y="1574026"/>
            <a:chExt cx="1834900" cy="1813814"/>
          </a:xfrm>
        </p:grpSpPr>
        <p:sp>
          <p:nvSpPr>
            <p:cNvPr id="159" name="Google Shape;159;p23"/>
            <p:cNvSpPr txBox="1"/>
            <p:nvPr/>
          </p:nvSpPr>
          <p:spPr>
            <a:xfrm>
              <a:off x="1510076" y="1574026"/>
              <a:ext cx="7185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Weeks 13-14</a:t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0" name="Google Shape;160;p23"/>
            <p:cNvSpPr txBox="1"/>
            <p:nvPr/>
          </p:nvSpPr>
          <p:spPr>
            <a:xfrm>
              <a:off x="1247324" y="2941440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Report and Presentation</a:t>
              </a:r>
              <a:endParaRPr sz="1000" b="1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62" name="Google Shape;162;p23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63" name="Google Shape;163;p23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C2C2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64" name="Google Shape;164;p23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AE1D3-2670-465F-A867-905D15C6C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 Scheme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81DA53-9098-4B05-B372-7F418EBBA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29435" y="1161440"/>
            <a:ext cx="5360893" cy="3416400"/>
          </a:xfrm>
        </p:spPr>
        <p:txBody>
          <a:bodyPr/>
          <a:lstStyle/>
          <a:p>
            <a:r>
              <a:rPr lang="en-US" sz="1800" dirty="0"/>
              <a:t>Final Presentation: 10%</a:t>
            </a:r>
          </a:p>
          <a:p>
            <a:r>
              <a:rPr lang="en-US" sz="1800" dirty="0"/>
              <a:t>Report: 10%</a:t>
            </a:r>
          </a:p>
          <a:p>
            <a:r>
              <a:rPr lang="en-US" sz="1800" dirty="0"/>
              <a:t>Test cases: 10%</a:t>
            </a:r>
          </a:p>
          <a:p>
            <a:r>
              <a:rPr lang="en-US" sz="1800" dirty="0"/>
              <a:t>Playable Game on PC (Benchmark 1): 25%</a:t>
            </a:r>
          </a:p>
          <a:p>
            <a:r>
              <a:rPr lang="en-US" sz="1800" dirty="0"/>
              <a:t>Mac integration/ Mobile Game UI(Benchmarks 2/3): 25%</a:t>
            </a:r>
          </a:p>
          <a:p>
            <a:r>
              <a:rPr lang="en-US" sz="1800" dirty="0"/>
              <a:t>IOS App/emulated (Benchmark 4): 20%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749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Deliverables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6776C-FC6C-4C7C-B87F-26CAB876CC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200" b="0" i="0" dirty="0">
                <a:effectLst/>
              </a:rPr>
              <a:t>original proposal and presentation file(s) (from CSC 520)</a:t>
            </a:r>
          </a:p>
          <a:p>
            <a:pPr algn="l"/>
            <a:r>
              <a:rPr lang="en-US" sz="1200" b="0" i="0" dirty="0">
                <a:effectLst/>
              </a:rPr>
              <a:t>amendments to the proposal (approved by the project supervisor)</a:t>
            </a:r>
          </a:p>
          <a:p>
            <a:pPr algn="l"/>
            <a:r>
              <a:rPr lang="en-US" sz="1200" b="0" i="0" dirty="0">
                <a:effectLst/>
              </a:rPr>
              <a:t>system architecture diagram(s) (UML, DFD context, etc.), enhanced with details determined during implementation </a:t>
            </a:r>
          </a:p>
          <a:p>
            <a:pPr algn="l"/>
            <a:r>
              <a:rPr lang="en-US" sz="1200" b="0" i="0" dirty="0">
                <a:effectLst/>
              </a:rPr>
              <a:t>appropriately commented source code</a:t>
            </a:r>
          </a:p>
          <a:p>
            <a:pPr algn="l"/>
            <a:r>
              <a:rPr lang="en-US" sz="1200" b="0" i="0" dirty="0">
                <a:effectLst/>
              </a:rPr>
              <a:t>documentation of project functionality (test results, screenshots, video capture of project execution, etc.) </a:t>
            </a:r>
          </a:p>
          <a:p>
            <a:pPr algn="l"/>
            <a:r>
              <a:rPr lang="en-US" sz="1200" b="0" i="0" dirty="0">
                <a:effectLst/>
              </a:rPr>
              <a:t>sample output (screen shots and/or reports)</a:t>
            </a:r>
          </a:p>
          <a:p>
            <a:pPr algn="l"/>
            <a:r>
              <a:rPr lang="en-US" sz="1200" b="0" i="0" dirty="0">
                <a:effectLst/>
              </a:rPr>
              <a:t>executables and/or projects</a:t>
            </a:r>
          </a:p>
          <a:p>
            <a:pPr algn="l"/>
            <a:r>
              <a:rPr lang="en-US" sz="1200" b="0" i="0" dirty="0">
                <a:effectLst/>
              </a:rPr>
              <a:t>presentation documents (used to support the presentation of the completed CSC 521 project), including any presentation file(s)</a:t>
            </a:r>
          </a:p>
          <a:p>
            <a:pPr algn="l"/>
            <a:r>
              <a:rPr lang="en-US" sz="1200" b="0" i="0" dirty="0">
                <a:effectLst/>
              </a:rPr>
              <a:t>project journal: a narrative of the progress of the project, in clear, concise English, including any problems encountered and how said problems were addressed</a:t>
            </a:r>
          </a:p>
          <a:p>
            <a:pPr algn="l"/>
            <a:r>
              <a:rPr lang="en-US" sz="1200" b="0" i="0" dirty="0">
                <a:effectLst/>
              </a:rPr>
              <a:t>project postmortem: a summary of what was learned from the project and (based on that experience) discussion of how various aspects of the project might have been approached differently</a:t>
            </a:r>
          </a:p>
          <a:p>
            <a:pPr algn="l"/>
            <a:r>
              <a:rPr lang="en-US" sz="1200" b="0" i="0" dirty="0">
                <a:effectLst/>
              </a:rPr>
              <a:t>a list of what areas of the proposal (if any) were not completed, including reasons why </a:t>
            </a:r>
          </a:p>
          <a:p>
            <a:pPr algn="l"/>
            <a:r>
              <a:rPr lang="en-US" sz="1200" b="0" i="0" dirty="0">
                <a:effectLst/>
              </a:rPr>
              <a:t>presentation of the completed project (PowerPoint format), including screenshots of the functioning project</a:t>
            </a:r>
          </a:p>
          <a:p>
            <a:pPr marL="11430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0"/>
          <p:cNvSpPr txBox="1">
            <a:spLocks noGrp="1"/>
          </p:cNvSpPr>
          <p:nvPr>
            <p:ph type="title"/>
          </p:nvPr>
        </p:nvSpPr>
        <p:spPr>
          <a:xfrm>
            <a:off x="311700" y="210923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Questions?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Overview</a:t>
            </a:r>
            <a:endParaRPr dirty="0"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Objectives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Problem Specifications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Solution Process/Design</a:t>
            </a:r>
          </a:p>
          <a:p>
            <a:pPr lvl="1" indent="-342900">
              <a:spcBef>
                <a:spcPts val="0"/>
              </a:spcBef>
              <a:buSzPts val="1800"/>
              <a:buChar char="-"/>
            </a:pPr>
            <a:r>
              <a:rPr lang="en" dirty="0"/>
              <a:t>Sequence Digram</a:t>
            </a:r>
          </a:p>
          <a:p>
            <a:pPr lvl="1" indent="-342900">
              <a:spcBef>
                <a:spcPts val="0"/>
              </a:spcBef>
              <a:buSzPts val="1800"/>
              <a:buChar char="-"/>
            </a:pPr>
            <a:r>
              <a:rPr lang="en" dirty="0"/>
              <a:t>UML/UI/DB Framework Design</a:t>
            </a:r>
          </a:p>
          <a:p>
            <a:pPr lvl="1" indent="-342900">
              <a:spcBef>
                <a:spcPts val="0"/>
              </a:spcBef>
              <a:buSzPts val="1800"/>
              <a:buChar char="-"/>
            </a:pPr>
            <a:r>
              <a:rPr lang="en" dirty="0"/>
              <a:t>Prototypes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Benchmark Specification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Tools List</a:t>
            </a:r>
            <a:endParaRPr strike="sngStrike" dirty="0">
              <a:solidFill>
                <a:srgbClr val="E06666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Time Schedule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Grading Scheme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Deliverables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Questions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Objectives</a:t>
            </a:r>
            <a:endParaRPr dirty="0"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Learn how to develop a mobile iOS game</a:t>
            </a:r>
            <a:endParaRPr dirty="0">
              <a:solidFill>
                <a:srgbClr val="E06666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Learn how to use The Unity Game Engine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Learn more about the C# language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Further knowledge in Development Lifecycle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Communicate with a real-world client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Specifications</a:t>
            </a:r>
            <a:endParaRPr dirty="0"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210100" y="1215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endParaRPr lang="en-US" sz="14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400" dirty="0"/>
              <a:t>During COVID, Card games became a nightly routine for my girlfriend and I </a:t>
            </a:r>
          </a:p>
          <a:p>
            <a:pPr lvl="1" indent="-342900">
              <a:spcBef>
                <a:spcPts val="0"/>
              </a:spcBef>
              <a:buSzPts val="1800"/>
              <a:buChar char="-"/>
            </a:pPr>
            <a:r>
              <a:rPr lang="en-US" sz="1200" dirty="0"/>
              <a:t>Board Games created clutter (small living space)</a:t>
            </a:r>
          </a:p>
          <a:p>
            <a:pPr lvl="1" indent="-342900">
              <a:spcBef>
                <a:spcPts val="0"/>
              </a:spcBef>
              <a:buSzPts val="1800"/>
              <a:buChar char="-"/>
            </a:pPr>
            <a:r>
              <a:rPr lang="en-US" sz="1200" dirty="0"/>
              <a:t>Lost track of cards quickly</a:t>
            </a:r>
          </a:p>
          <a:p>
            <a:pPr lvl="1" indent="-342900">
              <a:spcBef>
                <a:spcPts val="0"/>
              </a:spcBef>
              <a:buSzPts val="1800"/>
              <a:buChar char="-"/>
            </a:pPr>
            <a:r>
              <a:rPr lang="en-US" sz="1200" dirty="0"/>
              <a:t>Pet kept making a mess of the piles</a:t>
            </a:r>
          </a:p>
          <a:p>
            <a:pPr lvl="1" indent="-342900">
              <a:spcBef>
                <a:spcPts val="0"/>
              </a:spcBef>
              <a:buSzPts val="1800"/>
              <a:buChar char="-"/>
            </a:pPr>
            <a:r>
              <a:rPr lang="en-US" sz="1200" dirty="0"/>
              <a:t>Reshuffling and replaying games became annoying</a:t>
            </a:r>
          </a:p>
          <a:p>
            <a:pPr lvl="1" indent="-342900">
              <a:spcBef>
                <a:spcPts val="0"/>
              </a:spcBef>
              <a:buSzPts val="1800"/>
              <a:buChar char="-"/>
            </a:pPr>
            <a:r>
              <a:rPr lang="en-US" sz="1200" dirty="0"/>
              <a:t>Downloading various games became a potential solution</a:t>
            </a:r>
          </a:p>
          <a:p>
            <a:pPr lvl="1" indent="-342900">
              <a:spcBef>
                <a:spcPts val="0"/>
              </a:spcBef>
              <a:buSzPts val="1800"/>
              <a:buChar char="-"/>
            </a:pPr>
            <a:r>
              <a:rPr lang="en-US" sz="1200" dirty="0"/>
              <a:t>Downloading this specific game is (presumably) not possible…No app was found</a:t>
            </a:r>
          </a:p>
          <a:p>
            <a:pPr lvl="1" indent="-342900">
              <a:spcBef>
                <a:spcPts val="0"/>
              </a:spcBef>
              <a:buSzPts val="1800"/>
              <a:buChar char="-"/>
            </a:pPr>
            <a:endParaRPr lang="en-US" sz="1200" dirty="0"/>
          </a:p>
          <a:p>
            <a:pPr marL="571500" lvl="1" indent="0">
              <a:spcBef>
                <a:spcPts val="0"/>
              </a:spcBef>
              <a:buSzPts val="1800"/>
              <a:buNone/>
            </a:pPr>
            <a:endParaRPr lang="en-US" sz="1200" dirty="0"/>
          </a:p>
          <a:p>
            <a:pPr lvl="1" indent="-342900">
              <a:spcBef>
                <a:spcPts val="0"/>
              </a:spcBef>
              <a:buSzPts val="1800"/>
              <a:buChar char="-"/>
            </a:pPr>
            <a:endParaRPr lang="en-US" sz="12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400" dirty="0"/>
              <a:t>In Devils Grip, the user will be able to:</a:t>
            </a:r>
          </a:p>
          <a:p>
            <a:pPr lvl="1" indent="-342900">
              <a:spcBef>
                <a:spcPts val="0"/>
              </a:spcBef>
              <a:buSzPts val="1800"/>
              <a:buChar char="-"/>
            </a:pPr>
            <a:r>
              <a:rPr lang="en" sz="1200" dirty="0"/>
              <a:t>Play the game itself </a:t>
            </a:r>
          </a:p>
          <a:p>
            <a:pPr lvl="1" indent="-342900">
              <a:spcBef>
                <a:spcPts val="0"/>
              </a:spcBef>
              <a:buSzPts val="1800"/>
              <a:buChar char="-"/>
            </a:pPr>
            <a:r>
              <a:rPr lang="en" sz="1200" dirty="0"/>
              <a:t>Change the difficulty</a:t>
            </a:r>
          </a:p>
          <a:p>
            <a:pPr lvl="1" indent="-342900">
              <a:spcBef>
                <a:spcPts val="0"/>
              </a:spcBef>
              <a:buSzPts val="1800"/>
              <a:buChar char="-"/>
            </a:pPr>
            <a:r>
              <a:rPr lang="en-US" sz="1200" dirty="0"/>
              <a:t>T</a:t>
            </a:r>
            <a:r>
              <a:rPr lang="en" sz="1200" dirty="0"/>
              <a:t>rack their performance via a Highscore</a:t>
            </a:r>
          </a:p>
          <a:p>
            <a:pPr lvl="1" indent="-342900">
              <a:spcBef>
                <a:spcPts val="0"/>
              </a:spcBef>
              <a:buSzPts val="1800"/>
              <a:buChar char="-"/>
            </a:pPr>
            <a:r>
              <a:rPr lang="en" sz="1200" dirty="0"/>
              <a:t>Use Anywhere at anytime through IOS device</a:t>
            </a:r>
          </a:p>
          <a:p>
            <a:pPr lvl="1" indent="-342900">
              <a:spcBef>
                <a:spcPts val="0"/>
              </a:spcBef>
              <a:buSzPts val="1800"/>
              <a:buChar char="-"/>
            </a:pPr>
            <a:endParaRPr dirty="0"/>
          </a:p>
        </p:txBody>
      </p:sp>
      <p:sp>
        <p:nvSpPr>
          <p:cNvPr id="4" name="Google Shape;77;p16">
            <a:extLst>
              <a:ext uri="{FF2B5EF4-FFF2-40B4-BE49-F238E27FC236}">
                <a16:creationId xmlns:a16="http://schemas.microsoft.com/office/drawing/2014/main" id="{0AD6F9B3-529E-4D3B-B4F5-593DD67ECC2C}"/>
              </a:ext>
            </a:extLst>
          </p:cNvPr>
          <p:cNvSpPr txBox="1">
            <a:spLocks/>
          </p:cNvSpPr>
          <p:nvPr/>
        </p:nvSpPr>
        <p:spPr>
          <a:xfrm>
            <a:off x="-2660100" y="1095650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ctr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55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 sz="2000" dirty="0"/>
              <a:t>Motivation</a:t>
            </a:r>
            <a:endParaRPr lang="en-US" dirty="0"/>
          </a:p>
        </p:txBody>
      </p:sp>
      <p:sp>
        <p:nvSpPr>
          <p:cNvPr id="5" name="Google Shape;77;p16">
            <a:extLst>
              <a:ext uri="{FF2B5EF4-FFF2-40B4-BE49-F238E27FC236}">
                <a16:creationId xmlns:a16="http://schemas.microsoft.com/office/drawing/2014/main" id="{56890285-10A6-4A73-A250-C3AD9AC5EC35}"/>
              </a:ext>
            </a:extLst>
          </p:cNvPr>
          <p:cNvSpPr txBox="1">
            <a:spLocks/>
          </p:cNvSpPr>
          <p:nvPr/>
        </p:nvSpPr>
        <p:spPr>
          <a:xfrm>
            <a:off x="-1803849" y="3355725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ctr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55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 sz="2000" dirty="0"/>
              <a:t>Problem Specification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xfrm>
            <a:off x="321474" y="445025"/>
            <a:ext cx="364702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Solution Design:Sequence Diagram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5CBD00-65BF-4C46-A503-66C93E194F6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494" y="0"/>
            <a:ext cx="5175505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xfrm>
            <a:off x="321474" y="445025"/>
            <a:ext cx="364702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Solution Design:UML/UI/</a:t>
            </a:r>
            <a:br>
              <a:rPr lang="en" dirty="0"/>
            </a:br>
            <a:r>
              <a:rPr lang="en" dirty="0"/>
              <a:t>Database Design (Preliminary and subject to change upon implementation)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042C31-18B3-4B06-8F2B-9A55045772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6853" y="0"/>
            <a:ext cx="408714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490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xfrm>
            <a:off x="1940231" y="0"/>
            <a:ext cx="526353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Solution Design:Prototypes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D66AF1-FADE-47A0-B531-C0F4D76E946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70329" y="853589"/>
            <a:ext cx="2671483" cy="14593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2C70A6A-D891-4C4E-A9E9-33362D20C2F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155576" y="853588"/>
            <a:ext cx="2671483" cy="14593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09F49A-0D86-424B-9FC1-776F480814B3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140823" y="853588"/>
            <a:ext cx="2671483" cy="14593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7AA91E2-24D6-4B15-AADA-D1A6AE0E042F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170329" y="2593783"/>
            <a:ext cx="2671483" cy="14593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EF3032-E673-4CE8-A44A-A201C0E497B8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3155576" y="2571750"/>
            <a:ext cx="2671483" cy="145930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A4DE171-9623-49E5-9A87-3798711391ED}"/>
              </a:ext>
            </a:extLst>
          </p:cNvPr>
          <p:cNvPicPr/>
          <p:nvPr/>
        </p:nvPicPr>
        <p:blipFill>
          <a:blip r:embed="rId8"/>
          <a:stretch>
            <a:fillRect/>
          </a:stretch>
        </p:blipFill>
        <p:spPr>
          <a:xfrm>
            <a:off x="6140823" y="2603788"/>
            <a:ext cx="2671483" cy="1459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052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Benchmark Specification</a:t>
            </a:r>
            <a:endParaRPr dirty="0"/>
          </a:p>
        </p:txBody>
      </p:sp>
      <p:sp>
        <p:nvSpPr>
          <p:cNvPr id="116" name="Google Shape;116;p2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200" dirty="0"/>
              <a:t>Benchmark One</a:t>
            </a:r>
          </a:p>
          <a:p>
            <a:pPr lvl="1" indent="-342900">
              <a:spcBef>
                <a:spcPts val="0"/>
              </a:spcBef>
              <a:buSzPts val="1800"/>
              <a:buChar char="-"/>
            </a:pPr>
            <a:r>
              <a:rPr lang="en-US" sz="1200" dirty="0"/>
              <a:t>Playable on Windows PC through Unity Development and Implementation/playable on computer</a:t>
            </a:r>
          </a:p>
          <a:p>
            <a:pPr>
              <a:buChar char="-"/>
            </a:pPr>
            <a:endParaRPr lang="en-US" sz="1200" dirty="0"/>
          </a:p>
          <a:p>
            <a:pPr>
              <a:buChar char="-"/>
            </a:pPr>
            <a:r>
              <a:rPr lang="en-US" sz="1200" dirty="0"/>
              <a:t>Benchmark Two</a:t>
            </a:r>
          </a:p>
          <a:p>
            <a:pPr lvl="1">
              <a:buChar char="-"/>
            </a:pPr>
            <a:r>
              <a:rPr lang="en-US" sz="1200" dirty="0"/>
              <a:t>Exportation to XCode for IOS development</a:t>
            </a:r>
          </a:p>
          <a:p>
            <a:pPr>
              <a:buChar char="-"/>
            </a:pPr>
            <a:endParaRPr lang="en-US" sz="1200" dirty="0"/>
          </a:p>
          <a:p>
            <a:pPr>
              <a:buChar char="-"/>
            </a:pPr>
            <a:r>
              <a:rPr lang="en-US" sz="1200" dirty="0"/>
              <a:t>Benchmark Three</a:t>
            </a:r>
          </a:p>
          <a:p>
            <a:pPr lvl="1">
              <a:buChar char="-"/>
            </a:pPr>
            <a:r>
              <a:rPr lang="en-US" sz="1200" dirty="0"/>
              <a:t>IOS completion/debugging begins</a:t>
            </a:r>
          </a:p>
          <a:p>
            <a:pPr>
              <a:buChar char="-"/>
            </a:pPr>
            <a:endParaRPr lang="en-US" sz="1200" dirty="0"/>
          </a:p>
          <a:p>
            <a:pPr>
              <a:buChar char="-"/>
            </a:pPr>
            <a:r>
              <a:rPr lang="en-US" sz="1200" dirty="0"/>
              <a:t>Benchmark Four</a:t>
            </a:r>
          </a:p>
          <a:p>
            <a:pPr lvl="1">
              <a:buChar char="-"/>
            </a:pPr>
            <a:r>
              <a:rPr lang="en-US" sz="1200" dirty="0"/>
              <a:t>Playable on IOS Device</a:t>
            </a:r>
          </a:p>
          <a:p>
            <a:pPr marL="742950" lvl="1" indent="-285750">
              <a:spcAft>
                <a:spcPts val="1600"/>
              </a:spcAft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Tools List</a:t>
            </a:r>
            <a:endParaRPr dirty="0"/>
          </a:p>
        </p:txBody>
      </p:sp>
      <p:sp>
        <p:nvSpPr>
          <p:cNvPr id="116" name="Google Shape;116;p22"/>
          <p:cNvSpPr txBox="1">
            <a:spLocks noGrp="1"/>
          </p:cNvSpPr>
          <p:nvPr>
            <p:ph type="body" idx="1"/>
          </p:nvPr>
        </p:nvSpPr>
        <p:spPr>
          <a:xfrm>
            <a:off x="240793" y="939114"/>
            <a:ext cx="4063704" cy="40763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>
              <a:buClr>
                <a:srgbClr val="FFFFFF"/>
              </a:buClr>
              <a:buSzPts val="1100"/>
              <a:buFont typeface="Times New Roman"/>
              <a:buChar char="●"/>
            </a:pPr>
            <a:r>
              <a:rPr lang="en" sz="1400" dirty="0">
                <a:latin typeface="Times New Roman"/>
                <a:ea typeface="Times New Roman"/>
                <a:cs typeface="Times New Roman"/>
                <a:sym typeface="Times New Roman"/>
              </a:rPr>
              <a:t>IDE/Editors:</a:t>
            </a:r>
          </a:p>
          <a:p>
            <a:pPr lvl="1" indent="-298450">
              <a:spcBef>
                <a:spcPts val="0"/>
              </a:spcBef>
              <a:buClr>
                <a:srgbClr val="FFFFFF"/>
              </a:buClr>
              <a:buSzPts val="1100"/>
              <a:buFont typeface="Times New Roman"/>
              <a:buChar char="●"/>
            </a:pPr>
            <a:r>
              <a:rPr lang="en-US" sz="850" dirty="0">
                <a:latin typeface="Times New Roman"/>
                <a:ea typeface="Times New Roman"/>
                <a:cs typeface="Times New Roman"/>
                <a:sym typeface="Times New Roman"/>
              </a:rPr>
              <a:t>Visual Studio</a:t>
            </a:r>
          </a:p>
          <a:p>
            <a:pPr lvl="1" indent="-298450">
              <a:spcBef>
                <a:spcPts val="0"/>
              </a:spcBef>
              <a:buClr>
                <a:srgbClr val="FFFFFF"/>
              </a:buClr>
              <a:buSzPts val="1100"/>
              <a:buFont typeface="Times New Roman"/>
              <a:buChar char="●"/>
            </a:pPr>
            <a:r>
              <a:rPr lang="en-US" sz="850" dirty="0" err="1">
                <a:latin typeface="Times New Roman"/>
                <a:ea typeface="Times New Roman"/>
                <a:cs typeface="Times New Roman"/>
                <a:sym typeface="Times New Roman"/>
              </a:rPr>
              <a:t>Xcode</a:t>
            </a:r>
            <a:endParaRPr lang="en-US" sz="85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15950" lvl="1" indent="0">
              <a:spcBef>
                <a:spcPts val="0"/>
              </a:spcBef>
              <a:buClr>
                <a:srgbClr val="FFFFFF"/>
              </a:buClr>
              <a:buSzPts val="1100"/>
              <a:buNone/>
            </a:pPr>
            <a:endParaRPr lang="en-US" sz="85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>
              <a:buClr>
                <a:srgbClr val="FFFFFF"/>
              </a:buClr>
              <a:buSzPts val="1100"/>
              <a:buFont typeface="Times New Roman"/>
              <a:buChar char="●"/>
            </a:pPr>
            <a:r>
              <a:rPr lang="en-US" sz="1400" dirty="0">
                <a:latin typeface="Times New Roman"/>
                <a:ea typeface="Times New Roman"/>
                <a:cs typeface="Times New Roman"/>
                <a:sym typeface="Times New Roman"/>
              </a:rPr>
              <a:t>Game Engine:</a:t>
            </a:r>
          </a:p>
          <a:p>
            <a:pPr lvl="1" indent="-298450">
              <a:spcBef>
                <a:spcPts val="0"/>
              </a:spcBef>
              <a:buClr>
                <a:srgbClr val="FFFFFF"/>
              </a:buClr>
              <a:buSzPts val="1100"/>
              <a:buFont typeface="Times New Roman"/>
              <a:buChar char="●"/>
              <a:defRPr/>
            </a:pPr>
            <a:r>
              <a:rPr kumimoji="0" lang="en-US" sz="9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Unity</a:t>
            </a:r>
          </a:p>
          <a:p>
            <a:pPr marL="615950" lvl="1" indent="0">
              <a:spcBef>
                <a:spcPts val="0"/>
              </a:spcBef>
              <a:buClr>
                <a:srgbClr val="FFFFFF"/>
              </a:buClr>
              <a:buSzPts val="1100"/>
              <a:buNone/>
            </a:pPr>
            <a:endParaRPr lang="en-US" sz="85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298450" algn="l" defTabSz="6858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Times New Roman"/>
              <a:buChar char="●"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Version Control:</a:t>
            </a:r>
            <a:endParaRPr lang="en" sz="95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1" indent="-298450">
              <a:spcBef>
                <a:spcPts val="0"/>
              </a:spcBef>
              <a:buClr>
                <a:srgbClr val="FFFFFF"/>
              </a:buClr>
              <a:buSzPts val="1100"/>
              <a:buFont typeface="Times New Roman"/>
              <a:buChar char="●"/>
            </a:pPr>
            <a:r>
              <a:rPr lang="en" sz="950" dirty="0">
                <a:latin typeface="Times New Roman"/>
                <a:ea typeface="Times New Roman"/>
                <a:cs typeface="Times New Roman"/>
                <a:sym typeface="Times New Roman"/>
              </a:rPr>
              <a:t>Git/Github</a:t>
            </a:r>
          </a:p>
          <a:p>
            <a:pPr marL="615950" lvl="1" indent="0">
              <a:spcBef>
                <a:spcPts val="0"/>
              </a:spcBef>
              <a:buClr>
                <a:srgbClr val="FFFFFF"/>
              </a:buClr>
              <a:buSzPts val="1100"/>
              <a:buNone/>
            </a:pPr>
            <a:endParaRPr lang="en" sz="95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>
              <a:buClr>
                <a:srgbClr val="FFFFFF"/>
              </a:buClr>
              <a:buSzPts val="1100"/>
              <a:buFont typeface="Times New Roman"/>
              <a:buChar char="●"/>
            </a:pPr>
            <a:r>
              <a:rPr lang="en" sz="1100" dirty="0">
                <a:latin typeface="Times New Roman"/>
                <a:ea typeface="Times New Roman"/>
                <a:cs typeface="Times New Roman"/>
                <a:sym typeface="Times New Roman"/>
              </a:rPr>
              <a:t>Language:</a:t>
            </a:r>
            <a:endParaRPr sz="1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1" indent="-298450">
              <a:spcBef>
                <a:spcPts val="0"/>
              </a:spcBef>
              <a:buClr>
                <a:srgbClr val="FFFFFF"/>
              </a:buClr>
              <a:buSzPts val="1100"/>
              <a:buFont typeface="Times New Roman"/>
              <a:buChar char="●"/>
            </a:pPr>
            <a:r>
              <a:rPr lang="en-US" sz="950" dirty="0">
                <a:latin typeface="Times New Roman"/>
                <a:ea typeface="Times New Roman"/>
                <a:cs typeface="Times New Roman"/>
                <a:sym typeface="Times New Roman"/>
              </a:rPr>
              <a:t>Swift/Unity UI</a:t>
            </a:r>
          </a:p>
          <a:p>
            <a:pPr lvl="1" indent="-298450">
              <a:spcBef>
                <a:spcPts val="0"/>
              </a:spcBef>
              <a:buClr>
                <a:srgbClr val="FFFFFF"/>
              </a:buClr>
              <a:buSzPts val="1100"/>
              <a:buFont typeface="Times New Roman"/>
              <a:buChar char="●"/>
            </a:pPr>
            <a:r>
              <a:rPr lang="en-US" sz="950" dirty="0">
                <a:latin typeface="Times New Roman"/>
                <a:ea typeface="Times New Roman"/>
                <a:cs typeface="Times New Roman"/>
                <a:sym typeface="Times New Roman"/>
              </a:rPr>
              <a:t>C#</a:t>
            </a:r>
          </a:p>
          <a:p>
            <a:pPr lvl="1" indent="-298450">
              <a:spcBef>
                <a:spcPts val="0"/>
              </a:spcBef>
              <a:buClr>
                <a:srgbClr val="FFFFFF"/>
              </a:buClr>
              <a:buSzPts val="1100"/>
              <a:buFont typeface="Times New Roman"/>
              <a:buChar char="●"/>
            </a:pPr>
            <a:r>
              <a:rPr lang="en-US" sz="950" dirty="0">
                <a:latin typeface="Times New Roman"/>
                <a:ea typeface="Times New Roman"/>
                <a:cs typeface="Times New Roman"/>
                <a:sym typeface="Times New Roman"/>
              </a:rPr>
              <a:t>Swift</a:t>
            </a:r>
          </a:p>
          <a:p>
            <a:pPr marL="615950" lvl="1" indent="0">
              <a:spcBef>
                <a:spcPts val="0"/>
              </a:spcBef>
              <a:buClr>
                <a:srgbClr val="FFFFFF"/>
              </a:buClr>
              <a:buSzPts val="1100"/>
              <a:buNone/>
            </a:pPr>
            <a:endParaRPr lang="en-US" sz="95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>
              <a:buClr>
                <a:srgbClr val="FFFFFF"/>
              </a:buClr>
              <a:buSzPts val="1100"/>
              <a:buFont typeface="Times New Roman"/>
              <a:buChar char="●"/>
            </a:pPr>
            <a:r>
              <a:rPr lang="en-US" sz="1100" dirty="0">
                <a:latin typeface="Times New Roman"/>
                <a:ea typeface="Times New Roman"/>
                <a:cs typeface="Times New Roman"/>
                <a:sym typeface="Times New Roman"/>
              </a:rPr>
              <a:t>Framework:</a:t>
            </a:r>
          </a:p>
          <a:p>
            <a:pPr lvl="1" indent="-298450">
              <a:spcBef>
                <a:spcPts val="0"/>
              </a:spcBef>
              <a:buClr>
                <a:srgbClr val="FFFFFF"/>
              </a:buClr>
              <a:buSzPts val="1100"/>
              <a:buFont typeface="Times New Roman"/>
              <a:buChar char="●"/>
            </a:pPr>
            <a:r>
              <a:rPr lang="en-US" sz="950" dirty="0">
                <a:latin typeface="Times New Roman"/>
                <a:ea typeface="Times New Roman"/>
                <a:cs typeface="Times New Roman"/>
                <a:sym typeface="Times New Roman"/>
              </a:rPr>
              <a:t>Rocket Data</a:t>
            </a:r>
          </a:p>
          <a:p>
            <a:pPr lvl="1" indent="-298450">
              <a:spcBef>
                <a:spcPts val="0"/>
              </a:spcBef>
              <a:buClr>
                <a:srgbClr val="FFFFFF"/>
              </a:buClr>
              <a:buSzPts val="1100"/>
              <a:buFont typeface="Times New Roman"/>
              <a:buChar char="●"/>
            </a:pPr>
            <a:r>
              <a:rPr lang="en-US" sz="950" dirty="0">
                <a:latin typeface="Times New Roman"/>
                <a:ea typeface="Times New Roman"/>
                <a:cs typeface="Times New Roman"/>
                <a:sym typeface="Times New Roman"/>
              </a:rPr>
              <a:t>Core Data</a:t>
            </a:r>
            <a:endParaRPr lang="en" sz="1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4" name="Google Shape;116;p22">
            <a:extLst>
              <a:ext uri="{FF2B5EF4-FFF2-40B4-BE49-F238E27FC236}">
                <a16:creationId xmlns:a16="http://schemas.microsoft.com/office/drawing/2014/main" id="{B6F12C28-3856-4663-B39D-2910BCBE5D52}"/>
              </a:ext>
            </a:extLst>
          </p:cNvPr>
          <p:cNvSpPr txBox="1">
            <a:spLocks/>
          </p:cNvSpPr>
          <p:nvPr/>
        </p:nvSpPr>
        <p:spPr>
          <a:xfrm>
            <a:off x="4839503" y="939115"/>
            <a:ext cx="4063704" cy="259961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457200" lvl="0" indent="-3429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●"/>
              <a:defRPr sz="15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914400" lvl="1" indent="-317500" algn="l" defTabSz="685800" rtl="0" eaLnBrk="1" latinLnBrk="0" hangingPunct="1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35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371600" lvl="2" indent="-317500" algn="l" defTabSz="685800" rtl="0" eaLnBrk="1" latinLnBrk="0" hangingPunct="1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828800" lvl="3" indent="-317500" algn="l" defTabSz="685800" rtl="0" eaLnBrk="1" latinLnBrk="0" hangingPunct="1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05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286000" lvl="4" indent="-317500" algn="l" defTabSz="685800" rtl="0" eaLnBrk="1" latinLnBrk="0" hangingPunct="1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9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743200" lvl="5" indent="-317500" algn="l" defTabSz="685800" rtl="0" eaLnBrk="1" latinLnBrk="0" hangingPunct="1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9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3200400" lvl="6" indent="-317500" algn="l" defTabSz="685800" rtl="0" eaLnBrk="1" latinLnBrk="0" hangingPunct="1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9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657600" lvl="7" indent="-317500" algn="l" defTabSz="685800" rtl="0" eaLnBrk="1" latinLnBrk="0" hangingPunct="1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9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4114800" lvl="8" indent="-317500" algn="l" defTabSz="685800" rtl="0" eaLnBrk="1" latinLnBrk="0" hangingPunct="1">
              <a:lnSpc>
                <a:spcPct val="12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Arial" panose="020B0604020202020204" pitchFamily="34" charset="0"/>
              <a:buChar char="■"/>
              <a:defRPr sz="9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>
              <a:buClr>
                <a:srgbClr val="FFFFFF"/>
              </a:buClr>
              <a:buSzPts val="1100"/>
              <a:buFont typeface="Times New Roman"/>
              <a:buChar char="●"/>
            </a:pPr>
            <a:r>
              <a:rPr lang="en-US" sz="1100" dirty="0">
                <a:latin typeface="Times New Roman"/>
                <a:ea typeface="Times New Roman"/>
                <a:cs typeface="Times New Roman"/>
                <a:sym typeface="Times New Roman"/>
              </a:rPr>
              <a:t>Hardware:</a:t>
            </a:r>
          </a:p>
          <a:p>
            <a:pPr lvl="1" indent="-298450">
              <a:spcBef>
                <a:spcPts val="0"/>
              </a:spcBef>
              <a:buClr>
                <a:srgbClr val="FFFFFF"/>
              </a:buClr>
              <a:buSzPts val="1100"/>
              <a:buFont typeface="Times New Roman"/>
              <a:buChar char="●"/>
            </a:pPr>
            <a:r>
              <a:rPr lang="en-US" sz="950" dirty="0">
                <a:latin typeface="Times New Roman"/>
                <a:ea typeface="Times New Roman"/>
                <a:cs typeface="Times New Roman"/>
                <a:sym typeface="Times New Roman"/>
              </a:rPr>
              <a:t>Windows PC</a:t>
            </a:r>
          </a:p>
          <a:p>
            <a:pPr lvl="1" indent="-298450">
              <a:spcBef>
                <a:spcPts val="0"/>
              </a:spcBef>
              <a:buClr>
                <a:srgbClr val="FFFFFF"/>
              </a:buClr>
              <a:buSzPts val="1100"/>
              <a:buFont typeface="Times New Roman"/>
              <a:buChar char="●"/>
            </a:pPr>
            <a:r>
              <a:rPr lang="en-US" sz="950" dirty="0">
                <a:latin typeface="Times New Roman"/>
                <a:ea typeface="Times New Roman"/>
                <a:cs typeface="Times New Roman"/>
                <a:sym typeface="Times New Roman"/>
              </a:rPr>
              <a:t>Mac</a:t>
            </a:r>
          </a:p>
          <a:p>
            <a:pPr lvl="1" indent="-298450">
              <a:spcBef>
                <a:spcPts val="0"/>
              </a:spcBef>
              <a:buClr>
                <a:srgbClr val="FFFFFF"/>
              </a:buClr>
              <a:buSzPts val="1100"/>
              <a:buFont typeface="Times New Roman"/>
              <a:buChar char="●"/>
            </a:pPr>
            <a:r>
              <a:rPr lang="en-US" sz="950" dirty="0">
                <a:latin typeface="Times New Roman"/>
                <a:ea typeface="Times New Roman"/>
                <a:cs typeface="Times New Roman"/>
                <a:sym typeface="Times New Roman"/>
              </a:rPr>
              <a:t>iOS Device</a:t>
            </a:r>
          </a:p>
          <a:p>
            <a:pPr marL="615950" lvl="1" indent="0">
              <a:spcBef>
                <a:spcPts val="0"/>
              </a:spcBef>
              <a:buClr>
                <a:srgbClr val="FFFFFF"/>
              </a:buClr>
              <a:buSzPts val="1100"/>
              <a:buNone/>
            </a:pPr>
            <a:endParaRPr lang="en-US" sz="95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>
              <a:buClr>
                <a:srgbClr val="FFFFFF"/>
              </a:buClr>
              <a:buSzPts val="1100"/>
              <a:buFont typeface="Times New Roman"/>
              <a:buChar char="●"/>
            </a:pPr>
            <a:r>
              <a:rPr lang="en-US" sz="1100" dirty="0">
                <a:latin typeface="Times New Roman"/>
                <a:ea typeface="Times New Roman"/>
                <a:cs typeface="Times New Roman"/>
                <a:sym typeface="Times New Roman"/>
              </a:rPr>
              <a:t>Other Tools:</a:t>
            </a:r>
          </a:p>
          <a:p>
            <a:pPr lvl="1" indent="-298450">
              <a:spcBef>
                <a:spcPts val="0"/>
              </a:spcBef>
              <a:buClr>
                <a:srgbClr val="FFFFFF"/>
              </a:buClr>
              <a:buSzPts val="1100"/>
              <a:buFont typeface="Times New Roman"/>
              <a:buChar char="●"/>
            </a:pPr>
            <a:r>
              <a:rPr lang="en-US" sz="950" dirty="0">
                <a:latin typeface="Times New Roman"/>
                <a:ea typeface="Times New Roman"/>
                <a:cs typeface="Times New Roman"/>
                <a:sym typeface="Times New Roman"/>
              </a:rPr>
              <a:t>Proto.io </a:t>
            </a:r>
          </a:p>
          <a:p>
            <a:pPr lvl="1" indent="-298450">
              <a:spcBef>
                <a:spcPts val="0"/>
              </a:spcBef>
              <a:buClr>
                <a:srgbClr val="FFFFFF"/>
              </a:buClr>
              <a:buSzPts val="1100"/>
              <a:buFont typeface="Times New Roman"/>
              <a:buChar char="●"/>
            </a:pPr>
            <a:r>
              <a:rPr lang="en-US" sz="950" dirty="0" err="1">
                <a:latin typeface="Times New Roman"/>
                <a:ea typeface="Times New Roman"/>
                <a:cs typeface="Times New Roman"/>
                <a:sym typeface="Times New Roman"/>
              </a:rPr>
              <a:t>Xcode’s</a:t>
            </a:r>
            <a:r>
              <a:rPr lang="en-US" sz="950" dirty="0">
                <a:latin typeface="Times New Roman"/>
                <a:ea typeface="Times New Roman"/>
                <a:cs typeface="Times New Roman"/>
                <a:sym typeface="Times New Roman"/>
              </a:rPr>
              <a:t> Emulator</a:t>
            </a:r>
          </a:p>
          <a:p>
            <a:pPr lvl="1" indent="-298450">
              <a:spcBef>
                <a:spcPts val="0"/>
              </a:spcBef>
              <a:buClr>
                <a:srgbClr val="FFFFFF"/>
              </a:buClr>
              <a:buSzPts val="1100"/>
              <a:buFont typeface="Times New Roman"/>
              <a:buChar char="●"/>
            </a:pPr>
            <a:r>
              <a:rPr lang="en-US" sz="950" dirty="0">
                <a:latin typeface="Times New Roman"/>
                <a:ea typeface="Times New Roman"/>
                <a:cs typeface="Times New Roman"/>
                <a:sym typeface="Times New Roman"/>
              </a:rPr>
              <a:t>Trello/Jira</a:t>
            </a:r>
          </a:p>
          <a:p>
            <a:pPr marL="615950" lvl="1" indent="0">
              <a:lnSpc>
                <a:spcPct val="100000"/>
              </a:lnSpc>
              <a:buClr>
                <a:srgbClr val="FFFFFF"/>
              </a:buClr>
              <a:buSzPts val="1100"/>
              <a:buNone/>
            </a:pPr>
            <a:endParaRPr lang="en-US" sz="95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>
              <a:buClr>
                <a:srgbClr val="FFFFFF"/>
              </a:buClr>
              <a:buSzPts val="1100"/>
              <a:buFont typeface="Times New Roman"/>
              <a:buChar char="●"/>
            </a:pPr>
            <a:endParaRPr lang="en-US" sz="1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>
              <a:spcAft>
                <a:spcPts val="1600"/>
              </a:spcAft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8148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337</TotalTime>
  <Words>594</Words>
  <Application>Microsoft Office PowerPoint</Application>
  <PresentationFormat>On-screen Show (16:9)</PresentationFormat>
  <Paragraphs>131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Rockwell</vt:lpstr>
      <vt:lpstr>Roboto</vt:lpstr>
      <vt:lpstr>Bookman Old Style</vt:lpstr>
      <vt:lpstr>Arial</vt:lpstr>
      <vt:lpstr>Times New Roman</vt:lpstr>
      <vt:lpstr>Damask</vt:lpstr>
      <vt:lpstr>CSC 520: Devils Grip</vt:lpstr>
      <vt:lpstr>Overview</vt:lpstr>
      <vt:lpstr>Objectives</vt:lpstr>
      <vt:lpstr>Problem Specifications</vt:lpstr>
      <vt:lpstr>Solution Design:Sequence Diagram</vt:lpstr>
      <vt:lpstr>Solution Design:UML/UI/ Database Design (Preliminary and subject to change upon implementation)</vt:lpstr>
      <vt:lpstr>Solution Design:Prototypes</vt:lpstr>
      <vt:lpstr>Benchmark Specification</vt:lpstr>
      <vt:lpstr>Tools List</vt:lpstr>
      <vt:lpstr>Time Schedule</vt:lpstr>
      <vt:lpstr>Grading Scheme</vt:lpstr>
      <vt:lpstr>Deliverables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 520: Devils Grip</dc:title>
  <cp:lastModifiedBy>Steven Moody</cp:lastModifiedBy>
  <cp:revision>63</cp:revision>
  <dcterms:modified xsi:type="dcterms:W3CDTF">2020-12-14T13:46:14Z</dcterms:modified>
</cp:coreProperties>
</file>