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62" r:id="rId7"/>
    <p:sldId id="274" r:id="rId8"/>
    <p:sldId id="265" r:id="rId9"/>
    <p:sldId id="266" r:id="rId10"/>
    <p:sldId id="275" r:id="rId11"/>
    <p:sldId id="271" r:id="rId12"/>
    <p:sldId id="273" r:id="rId13"/>
  </p:sldIdLst>
  <p:sldSz cx="9144000" cy="5143500" type="screen16x9"/>
  <p:notesSz cx="6858000" cy="9144000"/>
  <p:embeddedFontLst>
    <p:embeddedFont>
      <p:font typeface="Bookman Old Style" panose="02050604050505020204" pitchFamily="18" charset="0"/>
      <p:regular r:id="rId15"/>
      <p:bold r:id="rId16"/>
      <p:italic r:id="rId17"/>
      <p:boldItalic r:id="rId18"/>
    </p:embeddedFont>
    <p:embeddedFont>
      <p:font typeface="Roboto" panose="020B0604020202020204" charset="0"/>
      <p:regular r:id="rId19"/>
      <p:bold r:id="rId20"/>
      <p:italic r:id="rId21"/>
      <p:boldItalic r:id="rId22"/>
    </p:embeddedFont>
    <p:embeddedFont>
      <p:font typeface="Rockwell" panose="02060603020205020403" pitchFamily="18" charset="0"/>
      <p:regular r:id="rId23"/>
      <p:bold r:id="rId24"/>
      <p:italic r:id="rId25"/>
      <p:boldItalic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08" y="18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84146f00e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84146f00e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84146f00ea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84146f00ea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3afbdf53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3afbdf53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Aria: During this presentation we’ll be going over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73afbdf538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73afbdf53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Aria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73afbdf53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73afbdf53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deciding what to cook every night is a challenge</a:t>
            </a:r>
            <a:endParaRPr/>
          </a:p>
          <a:p>
            <a:pPr marL="457200" lvl="0" indent="-298450" algn="l" rtl="0">
              <a:spcBef>
                <a:spcPts val="0"/>
              </a:spcBef>
              <a:spcAft>
                <a:spcPts val="0"/>
              </a:spcAft>
              <a:buSzPts val="1100"/>
              <a:buChar char="-"/>
            </a:pPr>
            <a:r>
              <a:rPr lang="en"/>
              <a:t>Food waste in the residence home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3afbdf538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3afbdf538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We wanted the user to be able to look through the ingredients they have available to them, and these are to be sorted based off of when they expire.</a:t>
            </a:r>
            <a:endParaRPr/>
          </a:p>
          <a:p>
            <a:pPr marL="457200" lvl="0" indent="-298450" algn="l" rtl="0">
              <a:spcBef>
                <a:spcPts val="0"/>
              </a:spcBef>
              <a:spcAft>
                <a:spcPts val="0"/>
              </a:spcAft>
              <a:buSzPts val="1100"/>
              <a:buChar char="-"/>
            </a:pPr>
            <a:r>
              <a:rPr lang="en"/>
              <a:t>Originally we wanted the user to be able to find recipes based on what ingredients they have available, however we ran into issue with that that we will talk about later. </a:t>
            </a:r>
            <a:endParaRPr/>
          </a:p>
          <a:p>
            <a:pPr marL="457200" lvl="0" indent="-298450" algn="l" rtl="0">
              <a:spcBef>
                <a:spcPts val="0"/>
              </a:spcBef>
              <a:spcAft>
                <a:spcPts val="0"/>
              </a:spcAft>
              <a:buSzPts val="1100"/>
              <a:buChar char="-"/>
            </a:pPr>
            <a:r>
              <a:rPr lang="en"/>
              <a:t>Keeping track of when things expire, these items will be at the top of your list so you will see them first. Cutting down on the time needed to plan a meal, as I know from my own experience I never know what I want to make for dinner, and i can take an hour to decide, where as I could have already had something made by then.</a:t>
            </a:r>
            <a:endParaRPr/>
          </a:p>
          <a:p>
            <a:pPr marL="457200" lvl="0" indent="-298450" algn="l" rtl="0">
              <a:spcBef>
                <a:spcPts val="0"/>
              </a:spcBef>
              <a:spcAft>
                <a:spcPts val="0"/>
              </a:spcAft>
              <a:buSzPts val="1100"/>
              <a:buChar char="-"/>
            </a:pPr>
            <a:r>
              <a:rPr lang="en"/>
              <a:t> And we have added finding new recipes to try, as the app will show you new recipes you might want to give a try, and if you like them you can favorite them to always have to go back to.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3afbdf538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73afbdf53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Zach: We switched to a declarativeUI architecture by using swiftUI.  At first, we were using a MVC architecture, but it began to fight us more than we were able to make progress, so we decided to switch to a different architecture and we were able to make more progress with that in less time than with the MVC. We used Firebase authentication for the login system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3afbdf538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73afbdf53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Zach: We switched to a declarativeUI architecture by using swiftUI.  At first, we were using a MVC architecture, but it began to fight us more than we were able to make progress, so we decided to switch to a different architecture and we were able to make more progress with that in less time than with the MVC. We used Firebase authentication for the login system</a:t>
            </a:r>
            <a:endParaRPr/>
          </a:p>
        </p:txBody>
      </p:sp>
    </p:spTree>
    <p:extLst>
      <p:ext uri="{BB962C8B-B14F-4D97-AF65-F5344CB8AC3E}">
        <p14:creationId xmlns:p14="http://schemas.microsoft.com/office/powerpoint/2010/main" val="882189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4146f00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84146f00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Zach: We have basically the same tools list as proposed, with the addition of firebase firestore  as our database to use, as well as the use of an API</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4146f00ea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84146f00ea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Aria: This is our proposed time schedule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96452" y="841772"/>
            <a:ext cx="6751097" cy="17907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196452" y="2701528"/>
            <a:ext cx="6751097"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138544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3217030"/>
            <a:ext cx="7775673" cy="614516"/>
          </a:xfrm>
        </p:spPr>
        <p:txBody>
          <a:bodyPr anchor="b">
            <a:normAutofit/>
          </a:bodyPr>
          <a:lstStyle>
            <a:lvl1pPr>
              <a:defRPr sz="21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465991"/>
            <a:ext cx="7775673" cy="2534801"/>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3831546"/>
            <a:ext cx="7774499" cy="511854"/>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633393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7201"/>
            <a:ext cx="7765322" cy="2568644"/>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7" y="3153615"/>
            <a:ext cx="7765321" cy="119414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2438917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320109"/>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45" y="3153616"/>
            <a:ext cx="7765322" cy="1189785"/>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1" name="TextBox 10"/>
          <p:cNvSpPr txBox="1"/>
          <p:nvPr/>
        </p:nvSpPr>
        <p:spPr>
          <a:xfrm>
            <a:off x="627459" y="551431"/>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993467" y="222907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4040465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1595207"/>
            <a:ext cx="7766495" cy="1883876"/>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6" y="3487917"/>
            <a:ext cx="7765322"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5704341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457201"/>
            <a:ext cx="7765322" cy="994172"/>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566240"/>
            <a:ext cx="2474217" cy="617479"/>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46" y="2183718"/>
            <a:ext cx="2474217"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3658" y="1566240"/>
            <a:ext cx="2473919" cy="617478"/>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3659" y="2183718"/>
            <a:ext cx="2474866"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9974" y="1566240"/>
            <a:ext cx="2468408" cy="617478"/>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82260" y="2183718"/>
            <a:ext cx="2468408"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3485455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457201"/>
            <a:ext cx="7765322" cy="99417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146924"/>
            <a:ext cx="2474216"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19015" y="1724240"/>
            <a:ext cx="2205038"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47" y="3579121"/>
            <a:ext cx="2474216" cy="76427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26" y="3146924"/>
            <a:ext cx="2474237"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1724240"/>
            <a:ext cx="2197894"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11" y="3579120"/>
            <a:ext cx="2475252" cy="76427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80067" y="3146924"/>
            <a:ext cx="2467425"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114603" y="1724240"/>
            <a:ext cx="2199085"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9973" y="3579121"/>
            <a:ext cx="2470694" cy="76427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2176888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1391829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57200"/>
            <a:ext cx="1906993" cy="38862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457200"/>
            <a:ext cx="5744029"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1802753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14034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771730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492920"/>
            <a:ext cx="7300134" cy="2139553"/>
          </a:xfrm>
        </p:spPr>
        <p:txBody>
          <a:bodyPr anchor="b">
            <a:normAutofit/>
          </a:bodyPr>
          <a:lstStyle>
            <a:lvl1pPr>
              <a:defRPr sz="2550"/>
            </a:lvl1pPr>
          </a:lstStyle>
          <a:p>
            <a:r>
              <a:rPr lang="en-US"/>
              <a:t>Click to edit Master title style</a:t>
            </a:r>
            <a:endParaRPr lang="en-US" dirty="0"/>
          </a:p>
        </p:txBody>
      </p:sp>
      <p:sp>
        <p:nvSpPr>
          <p:cNvPr id="3" name="Text Placeholder 2"/>
          <p:cNvSpPr>
            <a:spLocks noGrp="1"/>
          </p:cNvSpPr>
          <p:nvPr>
            <p:ph type="body" idx="1"/>
          </p:nvPr>
        </p:nvSpPr>
        <p:spPr>
          <a:xfrm>
            <a:off x="921933" y="2701529"/>
            <a:ext cx="7300134" cy="1125140"/>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631019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7765321" cy="994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1566240"/>
            <a:ext cx="3829503" cy="2777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1566240"/>
            <a:ext cx="3820616" cy="2777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0745862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1"/>
            <a:ext cx="7765321"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6354" y="1566240"/>
            <a:ext cx="3659399" cy="617934"/>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85346" y="2184174"/>
            <a:ext cx="3830406" cy="21592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1502" y="1566240"/>
            <a:ext cx="3649166" cy="617934"/>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184174"/>
            <a:ext cx="3821518" cy="21592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4378415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4276254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04355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457200"/>
            <a:ext cx="2949178" cy="1771650"/>
          </a:xfrm>
        </p:spPr>
        <p:txBody>
          <a:bodyPr anchor="b">
            <a:normAutofit/>
          </a:bodyPr>
          <a:lstStyle>
            <a:lvl1pPr>
              <a:defRPr sz="2100"/>
            </a:lvl1pPr>
          </a:lstStyle>
          <a:p>
            <a:r>
              <a:rPr lang="en-US"/>
              <a:t>Click to edit Master title style</a:t>
            </a:r>
            <a:endParaRPr lang="en-US" dirty="0"/>
          </a:p>
        </p:txBody>
      </p:sp>
      <p:sp>
        <p:nvSpPr>
          <p:cNvPr id="3" name="Content Placeholder 2"/>
          <p:cNvSpPr>
            <a:spLocks noGrp="1"/>
          </p:cNvSpPr>
          <p:nvPr>
            <p:ph idx="1"/>
          </p:nvPr>
        </p:nvSpPr>
        <p:spPr>
          <a:xfrm>
            <a:off x="3808548" y="457200"/>
            <a:ext cx="4642119" cy="38862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228850"/>
            <a:ext cx="2949178" cy="2114549"/>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834022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457200"/>
            <a:ext cx="4447330" cy="1771650"/>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3" y="569161"/>
            <a:ext cx="2441517" cy="3662279"/>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5" y="2228850"/>
            <a:ext cx="4451213" cy="2114550"/>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4318891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457200"/>
            <a:ext cx="7765321" cy="99474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572048"/>
            <a:ext cx="7765322" cy="2771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11/2/2020</a:t>
            </a:fld>
            <a:endParaRPr lang="en-US" dirty="0"/>
          </a:p>
        </p:txBody>
      </p:sp>
      <p:sp>
        <p:nvSpPr>
          <p:cNvPr id="5" name="Footer Placeholder 4"/>
          <p:cNvSpPr>
            <a:spLocks noGrp="1"/>
          </p:cNvSpPr>
          <p:nvPr>
            <p:ph type="ftr" sz="quarter" idx="3"/>
          </p:nvPr>
        </p:nvSpPr>
        <p:spPr>
          <a:xfrm>
            <a:off x="685346" y="4412457"/>
            <a:ext cx="5004649" cy="273844"/>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192668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ctr" defTabSz="685800" rtl="0" eaLnBrk="1" latinLnBrk="0" hangingPunct="1">
        <a:lnSpc>
          <a:spcPct val="90000"/>
        </a:lnSpc>
        <a:spcBef>
          <a:spcPct val="0"/>
        </a:spcBef>
        <a:buNone/>
        <a:defRPr sz="255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1500" kern="1200">
          <a:solidFill>
            <a:schemeClr val="tx1"/>
          </a:solidFill>
          <a:effectLst>
            <a:outerShdw blurRad="50800" dist="38100" dir="2700000" algn="tl" rotWithShape="0">
              <a:srgbClr val="000000">
                <a:alpha val="48000"/>
              </a:srgbClr>
            </a:outerShdw>
          </a:effectLst>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1350" kern="1200">
          <a:solidFill>
            <a:schemeClr val="tx1"/>
          </a:solidFill>
          <a:effectLst>
            <a:outerShdw blurRad="50800" dist="38100" dir="2700000" algn="tl" rotWithShape="0">
              <a:srgbClr val="000000">
                <a:alpha val="48000"/>
              </a:srgbClr>
            </a:outerShdw>
          </a:effectLst>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050" kern="1200">
          <a:solidFill>
            <a:schemeClr val="tx1"/>
          </a:solidFill>
          <a:effectLst>
            <a:outerShdw blurRad="50800" dist="38100" dir="2700000" algn="tl" rotWithShape="0">
              <a:srgbClr val="000000">
                <a:alpha val="48000"/>
              </a:srgbClr>
            </a:outerShdw>
          </a:effectLst>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5pPr>
      <a:lvl6pPr marL="18859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2288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7pPr>
      <a:lvl8pPr marL="25717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8pPr>
      <a:lvl9pPr marL="29146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CSC 520: Devils Grip</a:t>
            </a:r>
            <a:endParaRPr dirty="0"/>
          </a:p>
        </p:txBody>
      </p:sp>
      <p:sp>
        <p:nvSpPr>
          <p:cNvPr id="60" name="Google Shape;60;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By: </a:t>
            </a:r>
            <a:r>
              <a:rPr lang="en-US" dirty="0"/>
              <a:t>Steven Moody</a:t>
            </a:r>
            <a:endParaRPr dirty="0"/>
          </a:p>
          <a:p>
            <a:pPr marL="0" lvl="0" indent="0" algn="ctr" rtl="0">
              <a:spcBef>
                <a:spcPts val="0"/>
              </a:spcBef>
              <a:spcAft>
                <a:spcPts val="0"/>
              </a:spcAft>
              <a:buNone/>
            </a:pPr>
            <a:r>
              <a:rPr lang="en" dirty="0"/>
              <a:t>Advisor: Dr. Bo Hatfield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AE1D3-2670-465F-A867-905D15C6CF52}"/>
              </a:ext>
            </a:extLst>
          </p:cNvPr>
          <p:cNvSpPr>
            <a:spLocks noGrp="1"/>
          </p:cNvSpPr>
          <p:nvPr>
            <p:ph type="title"/>
          </p:nvPr>
        </p:nvSpPr>
        <p:spPr/>
        <p:txBody>
          <a:bodyPr/>
          <a:lstStyle/>
          <a:p>
            <a:r>
              <a:rPr lang="en-US" dirty="0"/>
              <a:t>Grading Scheme</a:t>
            </a:r>
          </a:p>
        </p:txBody>
      </p:sp>
      <p:sp>
        <p:nvSpPr>
          <p:cNvPr id="3" name="Text Placeholder 2">
            <a:extLst>
              <a:ext uri="{FF2B5EF4-FFF2-40B4-BE49-F238E27FC236}">
                <a16:creationId xmlns:a16="http://schemas.microsoft.com/office/drawing/2014/main" id="{4281DA53-9098-4B05-B372-7F418EBBA41F}"/>
              </a:ext>
            </a:extLst>
          </p:cNvPr>
          <p:cNvSpPr>
            <a:spLocks noGrp="1"/>
          </p:cNvSpPr>
          <p:nvPr>
            <p:ph type="body" idx="1"/>
          </p:nvPr>
        </p:nvSpPr>
        <p:spPr>
          <a:xfrm>
            <a:off x="2429435" y="1161440"/>
            <a:ext cx="5360893" cy="3416400"/>
          </a:xfrm>
        </p:spPr>
        <p:txBody>
          <a:bodyPr/>
          <a:lstStyle/>
          <a:p>
            <a:r>
              <a:rPr lang="en-US" sz="1800" dirty="0"/>
              <a:t>Final Presentation: 10%</a:t>
            </a:r>
          </a:p>
          <a:p>
            <a:r>
              <a:rPr lang="en-US" sz="1800" dirty="0"/>
              <a:t>Report: 10%</a:t>
            </a:r>
          </a:p>
          <a:p>
            <a:r>
              <a:rPr lang="en-US" sz="1800" dirty="0"/>
              <a:t>Test cases: 10%</a:t>
            </a:r>
          </a:p>
          <a:p>
            <a:r>
              <a:rPr lang="en-US" sz="1800" dirty="0"/>
              <a:t>PC Executable: 20%</a:t>
            </a:r>
          </a:p>
          <a:p>
            <a:r>
              <a:rPr lang="en-US" sz="1800" dirty="0"/>
              <a:t>Mac integration/IOS App: 20%</a:t>
            </a:r>
          </a:p>
          <a:p>
            <a:r>
              <a:rPr lang="en-US" sz="1800" dirty="0"/>
              <a:t>Database Implementation: 10%</a:t>
            </a:r>
          </a:p>
          <a:p>
            <a:r>
              <a:rPr lang="en-US" sz="1800" dirty="0"/>
              <a:t>UI for IOS: 20%</a:t>
            </a:r>
          </a:p>
          <a:p>
            <a:endParaRPr lang="en-US" dirty="0"/>
          </a:p>
          <a:p>
            <a:endParaRPr lang="en-US" dirty="0"/>
          </a:p>
          <a:p>
            <a:endParaRPr lang="en-US" dirty="0"/>
          </a:p>
        </p:txBody>
      </p:sp>
    </p:spTree>
    <p:extLst>
      <p:ext uri="{BB962C8B-B14F-4D97-AF65-F5344CB8AC3E}">
        <p14:creationId xmlns:p14="http://schemas.microsoft.com/office/powerpoint/2010/main" val="740749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Deliverables</a:t>
            </a:r>
            <a:endParaRPr dirty="0"/>
          </a:p>
        </p:txBody>
      </p:sp>
      <p:sp>
        <p:nvSpPr>
          <p:cNvPr id="3" name="Text Placeholder 2">
            <a:extLst>
              <a:ext uri="{FF2B5EF4-FFF2-40B4-BE49-F238E27FC236}">
                <a16:creationId xmlns:a16="http://schemas.microsoft.com/office/drawing/2014/main" id="{5966776C-FC6C-4C7C-B87F-26CAB876CCE8}"/>
              </a:ext>
            </a:extLst>
          </p:cNvPr>
          <p:cNvSpPr>
            <a:spLocks noGrp="1"/>
          </p:cNvSpPr>
          <p:nvPr>
            <p:ph type="body" idx="1"/>
          </p:nvPr>
        </p:nvSpPr>
        <p:spPr/>
        <p:txBody>
          <a:bodyPr/>
          <a:lstStyle/>
          <a:p>
            <a:pPr algn="l"/>
            <a:r>
              <a:rPr lang="en-US" sz="1200" b="0" i="0" dirty="0">
                <a:effectLst/>
              </a:rPr>
              <a:t>original proposal and presentation file(s) (from CSC 520)</a:t>
            </a:r>
          </a:p>
          <a:p>
            <a:pPr algn="l"/>
            <a:r>
              <a:rPr lang="en-US" sz="1200" b="0" i="0" dirty="0">
                <a:effectLst/>
              </a:rPr>
              <a:t>amendments to the proposal (approved by the project supervisor)</a:t>
            </a:r>
          </a:p>
          <a:p>
            <a:pPr algn="l"/>
            <a:r>
              <a:rPr lang="en-US" sz="1200" b="0" i="0" dirty="0">
                <a:effectLst/>
              </a:rPr>
              <a:t>system architecture diagram(s) (UML, DFD context, etc.), enhanced with details determined during implementation </a:t>
            </a:r>
          </a:p>
          <a:p>
            <a:pPr algn="l"/>
            <a:r>
              <a:rPr lang="en-US" sz="1200" b="0" i="0" dirty="0">
                <a:effectLst/>
              </a:rPr>
              <a:t>appropriately commented source code</a:t>
            </a:r>
          </a:p>
          <a:p>
            <a:pPr algn="l"/>
            <a:r>
              <a:rPr lang="en-US" sz="1200" b="0" i="0" dirty="0">
                <a:effectLst/>
              </a:rPr>
              <a:t>documentation of project functionality (test results, screenshots, video capture of project execution, etc.) </a:t>
            </a:r>
          </a:p>
          <a:p>
            <a:pPr algn="l"/>
            <a:r>
              <a:rPr lang="en-US" sz="1200" b="0" i="0" dirty="0">
                <a:effectLst/>
              </a:rPr>
              <a:t>sample output (screen shots and/or reports)</a:t>
            </a:r>
          </a:p>
          <a:p>
            <a:pPr algn="l"/>
            <a:r>
              <a:rPr lang="en-US" sz="1200" b="0" i="0" dirty="0">
                <a:effectLst/>
              </a:rPr>
              <a:t>executables and/or projects</a:t>
            </a:r>
          </a:p>
          <a:p>
            <a:pPr algn="l"/>
            <a:r>
              <a:rPr lang="en-US" sz="1200" b="0" i="0" dirty="0">
                <a:effectLst/>
              </a:rPr>
              <a:t>presentation documents (used to support the presentation of the completed CSC 521 project), including any presentation file(s)</a:t>
            </a:r>
          </a:p>
          <a:p>
            <a:pPr algn="l"/>
            <a:r>
              <a:rPr lang="en-US" sz="1200" b="0" i="0" dirty="0">
                <a:effectLst/>
              </a:rPr>
              <a:t>project journal: a narrative of the progress of the project, in clear, concise English, including any problems encountered and how said problems were addressed</a:t>
            </a:r>
          </a:p>
          <a:p>
            <a:pPr algn="l"/>
            <a:r>
              <a:rPr lang="en-US" sz="1200" b="0" i="0" dirty="0">
                <a:effectLst/>
              </a:rPr>
              <a:t>project post mortem: a summary of what was learned from the project and (based on that experience) discussion of how various aspects of the project might have been approached differently</a:t>
            </a:r>
          </a:p>
          <a:p>
            <a:pPr algn="l"/>
            <a:r>
              <a:rPr lang="en-US" sz="1200" b="0" i="0" dirty="0">
                <a:effectLst/>
              </a:rPr>
              <a:t>a list of what areas of the proposal (if any) were not completed, including reasons why </a:t>
            </a:r>
          </a:p>
          <a:p>
            <a:pPr algn="l"/>
            <a:r>
              <a:rPr lang="en-US" sz="1200" b="0" i="0" dirty="0">
                <a:effectLst/>
              </a:rPr>
              <a:t>presentation of the completed project (PowerPoint format), including screenshots of the functioning project</a:t>
            </a:r>
          </a:p>
          <a:p>
            <a:pPr algn="l"/>
            <a:r>
              <a:rPr lang="en-US" sz="1200" b="0" i="0" dirty="0">
                <a:effectLst/>
              </a:rPr>
              <a:t>user's manual</a:t>
            </a:r>
          </a:p>
          <a:p>
            <a:pPr marL="114300" indent="0">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0"/>
          <p:cNvSpPr txBox="1">
            <a:spLocks noGrp="1"/>
          </p:cNvSpPr>
          <p:nvPr>
            <p:ph type="title"/>
          </p:nvPr>
        </p:nvSpPr>
        <p:spPr>
          <a:xfrm>
            <a:off x="311700" y="2109233"/>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Questions?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Overview</a:t>
            </a:r>
            <a:endParaRPr dirty="0"/>
          </a:p>
        </p:txBody>
      </p:sp>
      <p:sp>
        <p:nvSpPr>
          <p:cNvPr id="66" name="Google Shape;66;p14"/>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Objectives</a:t>
            </a:r>
            <a:endParaRPr dirty="0"/>
          </a:p>
          <a:p>
            <a:pPr marL="457200" lvl="0" indent="-342900" algn="l" rtl="0">
              <a:spcBef>
                <a:spcPts val="0"/>
              </a:spcBef>
              <a:spcAft>
                <a:spcPts val="0"/>
              </a:spcAft>
              <a:buSzPts val="1800"/>
              <a:buChar char="-"/>
            </a:pPr>
            <a:r>
              <a:rPr lang="en" dirty="0"/>
              <a:t>Problem Specifications</a:t>
            </a:r>
            <a:endParaRPr dirty="0"/>
          </a:p>
          <a:p>
            <a:pPr marL="457200" lvl="0" indent="-342900" algn="l" rtl="0">
              <a:spcBef>
                <a:spcPts val="0"/>
              </a:spcBef>
              <a:spcAft>
                <a:spcPts val="0"/>
              </a:spcAft>
              <a:buSzPts val="1800"/>
              <a:buChar char="-"/>
            </a:pPr>
            <a:r>
              <a:rPr lang="en" dirty="0"/>
              <a:t>Solution Design</a:t>
            </a:r>
            <a:endParaRPr dirty="0"/>
          </a:p>
          <a:p>
            <a:pPr marL="457200" lvl="0" indent="-342900" algn="l" rtl="0">
              <a:spcBef>
                <a:spcPts val="0"/>
              </a:spcBef>
              <a:spcAft>
                <a:spcPts val="0"/>
              </a:spcAft>
              <a:buSzPts val="1800"/>
              <a:buChar char="-"/>
            </a:pPr>
            <a:r>
              <a:rPr lang="en" dirty="0"/>
              <a:t>Tools List</a:t>
            </a:r>
            <a:endParaRPr strike="sngStrike" dirty="0">
              <a:solidFill>
                <a:srgbClr val="E06666"/>
              </a:solidFill>
            </a:endParaRPr>
          </a:p>
          <a:p>
            <a:pPr marL="457200" lvl="0" indent="-342900" algn="l" rtl="0">
              <a:spcBef>
                <a:spcPts val="0"/>
              </a:spcBef>
              <a:spcAft>
                <a:spcPts val="0"/>
              </a:spcAft>
              <a:buSzPts val="1800"/>
              <a:buChar char="-"/>
            </a:pPr>
            <a:r>
              <a:rPr lang="en" dirty="0"/>
              <a:t>Time Schedule</a:t>
            </a:r>
            <a:endParaRPr dirty="0"/>
          </a:p>
          <a:p>
            <a:pPr marL="457200" lvl="0" indent="-342900" algn="l" rtl="0">
              <a:spcBef>
                <a:spcPts val="0"/>
              </a:spcBef>
              <a:spcAft>
                <a:spcPts val="0"/>
              </a:spcAft>
              <a:buSzPts val="1800"/>
              <a:buChar char="-"/>
            </a:pPr>
            <a:r>
              <a:rPr lang="en" dirty="0"/>
              <a:t>Grading Scheme</a:t>
            </a:r>
            <a:endParaRPr dirty="0"/>
          </a:p>
          <a:p>
            <a:pPr marL="457200" lvl="0" indent="-342900" algn="l" rtl="0">
              <a:spcBef>
                <a:spcPts val="0"/>
              </a:spcBef>
              <a:spcAft>
                <a:spcPts val="0"/>
              </a:spcAft>
              <a:buSzPts val="1800"/>
              <a:buChar char="-"/>
            </a:pPr>
            <a:r>
              <a:rPr lang="en" dirty="0"/>
              <a:t>Questions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Objectives</a:t>
            </a:r>
            <a:endParaRPr dirty="0"/>
          </a:p>
        </p:txBody>
      </p:sp>
      <p:sp>
        <p:nvSpPr>
          <p:cNvPr id="72" name="Google Shape;72;p15"/>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Learn how to develop a mobile iOS game</a:t>
            </a:r>
            <a:endParaRPr dirty="0">
              <a:solidFill>
                <a:srgbClr val="E06666"/>
              </a:solidFill>
            </a:endParaRPr>
          </a:p>
          <a:p>
            <a:pPr marL="457200" lvl="0" indent="-342900" algn="l" rtl="0">
              <a:spcBef>
                <a:spcPts val="0"/>
              </a:spcBef>
              <a:spcAft>
                <a:spcPts val="0"/>
              </a:spcAft>
              <a:buSzPts val="1800"/>
              <a:buChar char="-"/>
            </a:pPr>
            <a:r>
              <a:rPr lang="en" dirty="0"/>
              <a:t>Learn how to use The Unity Game Engine</a:t>
            </a:r>
          </a:p>
          <a:p>
            <a:pPr marL="457200" lvl="0" indent="-342900" algn="l" rtl="0">
              <a:spcBef>
                <a:spcPts val="0"/>
              </a:spcBef>
              <a:spcAft>
                <a:spcPts val="0"/>
              </a:spcAft>
              <a:buSzPts val="1800"/>
              <a:buChar char="-"/>
            </a:pPr>
            <a:r>
              <a:rPr lang="en" dirty="0"/>
              <a:t>Learn more about the C# language</a:t>
            </a:r>
          </a:p>
          <a:p>
            <a:pPr marL="457200" lvl="0" indent="-342900" algn="l" rtl="0">
              <a:spcBef>
                <a:spcPts val="0"/>
              </a:spcBef>
              <a:spcAft>
                <a:spcPts val="0"/>
              </a:spcAft>
              <a:buSzPts val="1800"/>
              <a:buChar char="-"/>
            </a:pPr>
            <a:r>
              <a:rPr lang="en" dirty="0"/>
              <a:t>Further knowledge in Development Lifecycle</a:t>
            </a:r>
          </a:p>
          <a:p>
            <a:pPr marL="457200" lvl="0" indent="-342900" algn="l" rtl="0">
              <a:spcBef>
                <a:spcPts val="0"/>
              </a:spcBef>
              <a:spcAft>
                <a:spcPts val="0"/>
              </a:spcAft>
              <a:buSzPts val="1800"/>
              <a:buChar char="-"/>
            </a:pPr>
            <a:r>
              <a:rPr lang="en" dirty="0"/>
              <a:t>Implement a database within an IOS Application</a:t>
            </a:r>
          </a:p>
          <a:p>
            <a:pPr marL="457200" lvl="0" indent="-342900" algn="l" rtl="0">
              <a:spcBef>
                <a:spcPts val="0"/>
              </a:spcBef>
              <a:spcAft>
                <a:spcPts val="0"/>
              </a:spcAft>
              <a:buSzPts val="1800"/>
              <a:buChar char="-"/>
            </a:pPr>
            <a:r>
              <a:rPr lang="en" dirty="0"/>
              <a:t>Satisfying a client need for an applicaiton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Problem Specifications</a:t>
            </a:r>
            <a:endParaRPr dirty="0"/>
          </a:p>
        </p:txBody>
      </p:sp>
      <p:sp>
        <p:nvSpPr>
          <p:cNvPr id="78" name="Google Shape;78;p16"/>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During COVID, Card games became a nightly routine for my girlfriend and I </a:t>
            </a:r>
          </a:p>
          <a:p>
            <a:pPr lvl="1" indent="-342900">
              <a:spcBef>
                <a:spcPts val="0"/>
              </a:spcBef>
              <a:buSzPts val="1800"/>
              <a:buChar char="-"/>
            </a:pPr>
            <a:r>
              <a:rPr lang="en-US" dirty="0"/>
              <a:t>Board Games created clutter (small living space)</a:t>
            </a:r>
          </a:p>
          <a:p>
            <a:pPr lvl="1" indent="-342900">
              <a:spcBef>
                <a:spcPts val="0"/>
              </a:spcBef>
              <a:buSzPts val="1800"/>
              <a:buChar char="-"/>
            </a:pPr>
            <a:r>
              <a:rPr lang="en-US" dirty="0"/>
              <a:t>Lost track of cards quickly</a:t>
            </a:r>
          </a:p>
          <a:p>
            <a:pPr lvl="1" indent="-342900">
              <a:spcBef>
                <a:spcPts val="0"/>
              </a:spcBef>
              <a:buSzPts val="1800"/>
              <a:buChar char="-"/>
            </a:pPr>
            <a:r>
              <a:rPr lang="en-US" dirty="0"/>
              <a:t>Pet kept making a mess of the piles</a:t>
            </a:r>
          </a:p>
          <a:p>
            <a:pPr lvl="1" indent="-342900">
              <a:spcBef>
                <a:spcPts val="0"/>
              </a:spcBef>
              <a:buSzPts val="1800"/>
              <a:buChar char="-"/>
            </a:pPr>
            <a:r>
              <a:rPr lang="en-US" dirty="0"/>
              <a:t>Reshuffling and replaying games became annoying</a:t>
            </a:r>
          </a:p>
          <a:p>
            <a:pPr lvl="1" indent="-342900">
              <a:spcBef>
                <a:spcPts val="0"/>
              </a:spcBef>
              <a:buSzPts val="1800"/>
              <a:buChar char="-"/>
            </a:pPr>
            <a:r>
              <a:rPr lang="en-US" dirty="0"/>
              <a:t>Downloading various games became a potential solution</a:t>
            </a:r>
          </a:p>
          <a:p>
            <a:pPr lvl="1" indent="-342900">
              <a:spcBef>
                <a:spcPts val="0"/>
              </a:spcBef>
              <a:buSzPts val="1800"/>
              <a:buChar char="-"/>
            </a:pPr>
            <a:r>
              <a:rPr lang="en-US" dirty="0"/>
              <a:t>Downloading this specific game is not possible…No app exists</a:t>
            </a:r>
            <a:endParaRPr dirty="0"/>
          </a:p>
          <a:p>
            <a:pPr marL="0" lvl="0" indent="0" algn="l" rtl="0">
              <a:spcBef>
                <a:spcPts val="160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Problem Specifications cont...</a:t>
            </a:r>
            <a:endParaRPr dirty="0"/>
          </a:p>
        </p:txBody>
      </p:sp>
      <p:sp>
        <p:nvSpPr>
          <p:cNvPr id="86" name="Google Shape;86;p17"/>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In Devils Grip, the user will be able to:</a:t>
            </a:r>
          </a:p>
          <a:p>
            <a:pPr lvl="1" indent="-342900">
              <a:spcBef>
                <a:spcPts val="0"/>
              </a:spcBef>
              <a:buSzPts val="1800"/>
              <a:buChar char="-"/>
            </a:pPr>
            <a:r>
              <a:rPr lang="en" dirty="0"/>
              <a:t>Play the game itself </a:t>
            </a:r>
          </a:p>
          <a:p>
            <a:pPr lvl="1" indent="-342900">
              <a:spcBef>
                <a:spcPts val="0"/>
              </a:spcBef>
              <a:buSzPts val="1800"/>
              <a:buChar char="-"/>
            </a:pPr>
            <a:r>
              <a:rPr lang="en" dirty="0"/>
              <a:t>Choose various backgrounds for cards/background in game</a:t>
            </a:r>
          </a:p>
          <a:p>
            <a:pPr lvl="1" indent="-342900">
              <a:spcBef>
                <a:spcPts val="0"/>
              </a:spcBef>
              <a:buSzPts val="1800"/>
              <a:buChar char="-"/>
            </a:pPr>
            <a:r>
              <a:rPr lang="en" dirty="0"/>
              <a:t>Change the difficulty</a:t>
            </a:r>
          </a:p>
          <a:p>
            <a:pPr lvl="1" indent="-342900">
              <a:spcBef>
                <a:spcPts val="0"/>
              </a:spcBef>
              <a:buSzPts val="1800"/>
              <a:buChar char="-"/>
            </a:pPr>
            <a:r>
              <a:rPr lang="en-US" dirty="0"/>
              <a:t>T</a:t>
            </a:r>
            <a:r>
              <a:rPr lang="en" dirty="0"/>
              <a:t>rack their performance via a Highscore</a:t>
            </a:r>
          </a:p>
          <a:p>
            <a:pPr lvl="1" indent="-342900">
              <a:spcBef>
                <a:spcPts val="0"/>
              </a:spcBef>
              <a:buSzPts val="1800"/>
              <a:buChar char="-"/>
            </a:pPr>
            <a:r>
              <a:rPr lang="en" dirty="0"/>
              <a:t>Use Anywhere at anytime through IOS device</a:t>
            </a:r>
          </a:p>
          <a:p>
            <a:pPr lvl="1" indent="-342900">
              <a:spcBef>
                <a:spcPts val="0"/>
              </a:spcBef>
              <a:buSzPts val="1800"/>
              <a:buChar char="-"/>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21474" y="445025"/>
            <a:ext cx="364702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Solution Design:Sequence Diagram</a:t>
            </a:r>
            <a:endParaRPr dirty="0"/>
          </a:p>
        </p:txBody>
      </p:sp>
      <p:pic>
        <p:nvPicPr>
          <p:cNvPr id="3" name="Picture 2">
            <a:extLst>
              <a:ext uri="{FF2B5EF4-FFF2-40B4-BE49-F238E27FC236}">
                <a16:creationId xmlns:a16="http://schemas.microsoft.com/office/drawing/2014/main" id="{8F4E9681-FCBD-4114-804A-6877E868E2AB}"/>
              </a:ext>
            </a:extLst>
          </p:cNvPr>
          <p:cNvPicPr>
            <a:picLocks noChangeAspect="1"/>
          </p:cNvPicPr>
          <p:nvPr/>
        </p:nvPicPr>
        <p:blipFill>
          <a:blip r:embed="rId3"/>
          <a:stretch>
            <a:fillRect/>
          </a:stretch>
        </p:blipFill>
        <p:spPr>
          <a:xfrm>
            <a:off x="4149328" y="0"/>
            <a:ext cx="4994672" cy="5143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21474" y="445025"/>
            <a:ext cx="364702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Solution Design:UML/UI/</a:t>
            </a:r>
            <a:br>
              <a:rPr lang="en" dirty="0"/>
            </a:br>
            <a:r>
              <a:rPr lang="en" dirty="0"/>
              <a:t>SQL Database Design (Preliminary and subject to change upon implementation)</a:t>
            </a:r>
            <a:endParaRPr dirty="0"/>
          </a:p>
        </p:txBody>
      </p:sp>
      <p:pic>
        <p:nvPicPr>
          <p:cNvPr id="5" name="Picture 4">
            <a:extLst>
              <a:ext uri="{FF2B5EF4-FFF2-40B4-BE49-F238E27FC236}">
                <a16:creationId xmlns:a16="http://schemas.microsoft.com/office/drawing/2014/main" id="{1D1E90BC-BE63-48F5-A097-96198FCD8D6C}"/>
              </a:ext>
            </a:extLst>
          </p:cNvPr>
          <p:cNvPicPr>
            <a:picLocks noChangeAspect="1"/>
          </p:cNvPicPr>
          <p:nvPr/>
        </p:nvPicPr>
        <p:blipFill>
          <a:blip r:embed="rId3"/>
          <a:stretch>
            <a:fillRect/>
          </a:stretch>
        </p:blipFill>
        <p:spPr>
          <a:xfrm>
            <a:off x="4191303" y="0"/>
            <a:ext cx="4958247" cy="5143500"/>
          </a:xfrm>
          <a:prstGeom prst="rect">
            <a:avLst/>
          </a:prstGeom>
        </p:spPr>
      </p:pic>
    </p:spTree>
    <p:extLst>
      <p:ext uri="{BB962C8B-B14F-4D97-AF65-F5344CB8AC3E}">
        <p14:creationId xmlns:p14="http://schemas.microsoft.com/office/powerpoint/2010/main" val="1159490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Tools List</a:t>
            </a:r>
            <a:endParaRPr dirty="0"/>
          </a:p>
        </p:txBody>
      </p:sp>
      <p:sp>
        <p:nvSpPr>
          <p:cNvPr id="116" name="Google Shape;116;p2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100" dirty="0">
              <a:latin typeface="Times New Roman"/>
              <a:ea typeface="Times New Roman"/>
              <a:cs typeface="Times New Roman"/>
              <a:sym typeface="Times New Roman"/>
            </a:endParaRPr>
          </a:p>
          <a:p>
            <a:pPr marL="457200" lvl="0" indent="-298450" algn="l" rtl="0">
              <a:spcBef>
                <a:spcPts val="0"/>
              </a:spcBef>
              <a:spcAft>
                <a:spcPts val="0"/>
              </a:spcAft>
              <a:buClr>
                <a:srgbClr val="FFFFFF"/>
              </a:buClr>
              <a:buSzPts val="1100"/>
              <a:buFont typeface="Times New Roman"/>
              <a:buChar char="●"/>
            </a:pPr>
            <a:r>
              <a:rPr lang="en" sz="1100" dirty="0">
                <a:latin typeface="Times New Roman"/>
                <a:ea typeface="Times New Roman"/>
                <a:cs typeface="Times New Roman"/>
                <a:sym typeface="Times New Roman"/>
              </a:rPr>
              <a:t>Github</a:t>
            </a:r>
            <a:endParaRPr sz="1100" dirty="0">
              <a:latin typeface="Times New Roman"/>
              <a:ea typeface="Times New Roman"/>
              <a:cs typeface="Times New Roman"/>
              <a:sym typeface="Times New Roman"/>
            </a:endParaRPr>
          </a:p>
          <a:p>
            <a:pPr marL="457200" lvl="0" indent="-298450" algn="l" rtl="0">
              <a:spcBef>
                <a:spcPts val="0"/>
              </a:spcBef>
              <a:spcAft>
                <a:spcPts val="0"/>
              </a:spcAft>
              <a:buClr>
                <a:srgbClr val="FFFFFF"/>
              </a:buClr>
              <a:buSzPts val="1100"/>
              <a:buFont typeface="Times New Roman"/>
              <a:buChar char="●"/>
            </a:pPr>
            <a:r>
              <a:rPr lang="en-US" sz="1100" dirty="0">
                <a:latin typeface="Times New Roman"/>
                <a:ea typeface="Times New Roman"/>
                <a:cs typeface="Times New Roman"/>
                <a:sym typeface="Times New Roman"/>
              </a:rPr>
              <a:t>Unity</a:t>
            </a:r>
          </a:p>
          <a:p>
            <a:pPr marL="457200" lvl="0" indent="-298450" algn="l" rtl="0">
              <a:spcBef>
                <a:spcPts val="0"/>
              </a:spcBef>
              <a:spcAft>
                <a:spcPts val="0"/>
              </a:spcAft>
              <a:buClr>
                <a:srgbClr val="FFFFFF"/>
              </a:buClr>
              <a:buSzPts val="1100"/>
              <a:buFont typeface="Times New Roman"/>
              <a:buChar char="●"/>
            </a:pPr>
            <a:r>
              <a:rPr lang="en-US" sz="1100" dirty="0">
                <a:latin typeface="Times New Roman"/>
                <a:ea typeface="Times New Roman"/>
                <a:cs typeface="Times New Roman"/>
                <a:sym typeface="Times New Roman"/>
              </a:rPr>
              <a:t>Visual Studio</a:t>
            </a:r>
          </a:p>
          <a:p>
            <a:pPr marL="457200" lvl="0" indent="-298450" algn="l" rtl="0">
              <a:spcBef>
                <a:spcPts val="0"/>
              </a:spcBef>
              <a:spcAft>
                <a:spcPts val="0"/>
              </a:spcAft>
              <a:buClr>
                <a:srgbClr val="FFFFFF"/>
              </a:buClr>
              <a:buSzPts val="1100"/>
              <a:buFont typeface="Times New Roman"/>
              <a:buChar char="●"/>
            </a:pPr>
            <a:r>
              <a:rPr lang="en-US" sz="1100" dirty="0" err="1">
                <a:latin typeface="Times New Roman"/>
                <a:ea typeface="Times New Roman"/>
                <a:cs typeface="Times New Roman"/>
                <a:sym typeface="Times New Roman"/>
              </a:rPr>
              <a:t>Xcode</a:t>
            </a:r>
            <a:endParaRPr lang="en-US" sz="1100" dirty="0">
              <a:latin typeface="Times New Roman"/>
              <a:ea typeface="Times New Roman"/>
              <a:cs typeface="Times New Roman"/>
              <a:sym typeface="Times New Roman"/>
            </a:endParaRPr>
          </a:p>
          <a:p>
            <a:pPr marL="457200" lvl="0" indent="-298450" algn="l" rtl="0">
              <a:spcBef>
                <a:spcPts val="0"/>
              </a:spcBef>
              <a:spcAft>
                <a:spcPts val="0"/>
              </a:spcAft>
              <a:buClr>
                <a:srgbClr val="FFFFFF"/>
              </a:buClr>
              <a:buSzPts val="1100"/>
              <a:buFont typeface="Times New Roman"/>
              <a:buChar char="●"/>
            </a:pPr>
            <a:r>
              <a:rPr lang="en-US" sz="1100" dirty="0">
                <a:latin typeface="Times New Roman"/>
                <a:ea typeface="Times New Roman"/>
                <a:cs typeface="Times New Roman"/>
                <a:sym typeface="Times New Roman"/>
              </a:rPr>
              <a:t>Swift UI</a:t>
            </a:r>
          </a:p>
          <a:p>
            <a:pPr marL="457200" lvl="0" indent="-298450" algn="l" rtl="0">
              <a:spcBef>
                <a:spcPts val="0"/>
              </a:spcBef>
              <a:spcAft>
                <a:spcPts val="0"/>
              </a:spcAft>
              <a:buClr>
                <a:srgbClr val="FFFFFF"/>
              </a:buClr>
              <a:buSzPts val="1100"/>
              <a:buFont typeface="Times New Roman"/>
              <a:buChar char="●"/>
            </a:pPr>
            <a:r>
              <a:rPr lang="en-US" sz="1100" dirty="0">
                <a:latin typeface="Times New Roman"/>
                <a:ea typeface="Times New Roman"/>
                <a:cs typeface="Times New Roman"/>
                <a:sym typeface="Times New Roman"/>
              </a:rPr>
              <a:t>Rocket Data</a:t>
            </a:r>
          </a:p>
          <a:p>
            <a:pPr indent="-298450">
              <a:buClr>
                <a:srgbClr val="FFFFFF"/>
              </a:buClr>
              <a:buSzPts val="1100"/>
              <a:buFont typeface="Times New Roman"/>
              <a:buChar char="●"/>
            </a:pPr>
            <a:r>
              <a:rPr lang="en-US" sz="1100" dirty="0">
                <a:latin typeface="Times New Roman"/>
                <a:ea typeface="Times New Roman"/>
                <a:cs typeface="Times New Roman"/>
                <a:sym typeface="Times New Roman"/>
              </a:rPr>
              <a:t>Core Data (Apple local iOS storage framework)</a:t>
            </a:r>
            <a:endParaRPr sz="1100" dirty="0">
              <a:latin typeface="Times New Roman"/>
              <a:ea typeface="Times New Roman"/>
              <a:cs typeface="Times New Roman"/>
              <a:sym typeface="Times New Roman"/>
            </a:endParaRPr>
          </a:p>
          <a:p>
            <a:pPr marL="457200" lvl="0" indent="-298450" algn="l" rtl="0">
              <a:spcBef>
                <a:spcPts val="0"/>
              </a:spcBef>
              <a:spcAft>
                <a:spcPts val="0"/>
              </a:spcAft>
              <a:buClr>
                <a:srgbClr val="FFFFFF"/>
              </a:buClr>
              <a:buSzPts val="1100"/>
              <a:buFont typeface="Times New Roman"/>
              <a:buChar char="●"/>
            </a:pPr>
            <a:r>
              <a:rPr lang="en" sz="1100" dirty="0">
                <a:latin typeface="Times New Roman"/>
                <a:ea typeface="Times New Roman"/>
                <a:cs typeface="Times New Roman"/>
                <a:sym typeface="Times New Roman"/>
              </a:rPr>
              <a:t>Xcode’s Emulator</a:t>
            </a:r>
            <a:endParaRPr sz="1100" dirty="0">
              <a:latin typeface="Times New Roman"/>
              <a:ea typeface="Times New Roman"/>
              <a:cs typeface="Times New Roman"/>
              <a:sym typeface="Times New Roman"/>
            </a:endParaRPr>
          </a:p>
          <a:p>
            <a:pPr marL="457200" lvl="0" indent="-298450" algn="l" rtl="0">
              <a:spcBef>
                <a:spcPts val="0"/>
              </a:spcBef>
              <a:spcAft>
                <a:spcPts val="0"/>
              </a:spcAft>
              <a:buClr>
                <a:srgbClr val="FFFFFF"/>
              </a:buClr>
              <a:buSzPts val="1100"/>
              <a:buFont typeface="Times New Roman"/>
              <a:buChar char="●"/>
            </a:pPr>
            <a:r>
              <a:rPr lang="en" sz="1100" dirty="0">
                <a:latin typeface="Times New Roman"/>
                <a:ea typeface="Times New Roman"/>
                <a:cs typeface="Times New Roman"/>
                <a:sym typeface="Times New Roman"/>
              </a:rPr>
              <a:t>iOS device </a:t>
            </a:r>
          </a:p>
          <a:p>
            <a:pPr marL="457200" lvl="0" indent="-298450" algn="l" rtl="0">
              <a:spcBef>
                <a:spcPts val="0"/>
              </a:spcBef>
              <a:spcAft>
                <a:spcPts val="0"/>
              </a:spcAft>
              <a:buClr>
                <a:srgbClr val="FFFFFF"/>
              </a:buClr>
              <a:buSzPts val="1100"/>
              <a:buFont typeface="Times New Roman"/>
              <a:buChar char="●"/>
            </a:pPr>
            <a:r>
              <a:rPr lang="en" sz="1100" dirty="0">
                <a:latin typeface="Times New Roman"/>
                <a:ea typeface="Times New Roman"/>
                <a:cs typeface="Times New Roman"/>
                <a:sym typeface="Times New Roman"/>
              </a:rPr>
              <a:t>Windows PC</a:t>
            </a:r>
          </a:p>
          <a:p>
            <a:pPr marL="457200" lvl="0" indent="-298450" algn="l" rtl="0">
              <a:spcBef>
                <a:spcPts val="0"/>
              </a:spcBef>
              <a:spcAft>
                <a:spcPts val="0"/>
              </a:spcAft>
              <a:buClr>
                <a:srgbClr val="FFFFFF"/>
              </a:buClr>
              <a:buSzPts val="1100"/>
              <a:buFont typeface="Times New Roman"/>
              <a:buChar char="●"/>
            </a:pPr>
            <a:r>
              <a:rPr lang="en" sz="1100" dirty="0">
                <a:latin typeface="Times New Roman"/>
                <a:ea typeface="Times New Roman"/>
                <a:cs typeface="Times New Roman"/>
                <a:sym typeface="Times New Roman"/>
              </a:rPr>
              <a:t>Mac</a:t>
            </a:r>
          </a:p>
          <a:p>
            <a:pPr marL="0" lvl="0" indent="0" algn="l" rtl="0">
              <a:spcBef>
                <a:spcPts val="0"/>
              </a:spcBef>
              <a:spcAft>
                <a:spcPts val="16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Time Schedule: Proposed</a:t>
            </a:r>
            <a:endParaRPr dirty="0"/>
          </a:p>
        </p:txBody>
      </p:sp>
      <p:sp>
        <p:nvSpPr>
          <p:cNvPr id="122" name="Google Shape;122;p2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grpSp>
        <p:nvGrpSpPr>
          <p:cNvPr id="123" name="Google Shape;123;p23"/>
          <p:cNvGrpSpPr/>
          <p:nvPr/>
        </p:nvGrpSpPr>
        <p:grpSpPr>
          <a:xfrm>
            <a:off x="728760" y="1751262"/>
            <a:ext cx="1356358" cy="1496137"/>
            <a:chOff x="1083025" y="1574015"/>
            <a:chExt cx="1834900" cy="2024268"/>
          </a:xfrm>
        </p:grpSpPr>
        <p:sp>
          <p:nvSpPr>
            <p:cNvPr id="124" name="Google Shape;124;p23"/>
            <p:cNvSpPr txBox="1"/>
            <p:nvPr/>
          </p:nvSpPr>
          <p:spPr>
            <a:xfrm>
              <a:off x="1510095" y="1574015"/>
              <a:ext cx="718500" cy="24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800" dirty="0">
                  <a:solidFill>
                    <a:srgbClr val="858585"/>
                  </a:solidFill>
                  <a:latin typeface="Roboto"/>
                  <a:ea typeface="Roboto"/>
                  <a:cs typeface="Roboto"/>
                  <a:sym typeface="Roboto"/>
                </a:rPr>
                <a:t>Weeks 1-4</a:t>
              </a:r>
              <a:endParaRPr sz="800" dirty="0">
                <a:solidFill>
                  <a:srgbClr val="858585"/>
                </a:solidFill>
                <a:latin typeface="Roboto"/>
                <a:ea typeface="Roboto"/>
                <a:cs typeface="Roboto"/>
                <a:sym typeface="Roboto"/>
              </a:endParaRPr>
            </a:p>
          </p:txBody>
        </p:sp>
        <p:sp>
          <p:nvSpPr>
            <p:cNvPr id="125" name="Google Shape;125;p23"/>
            <p:cNvSpPr txBox="1"/>
            <p:nvPr/>
          </p:nvSpPr>
          <p:spPr>
            <a:xfrm>
              <a:off x="1247746" y="3151883"/>
              <a:ext cx="1548369"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000" b="1" dirty="0">
                  <a:solidFill>
                    <a:srgbClr val="858585"/>
                  </a:solidFill>
                  <a:latin typeface="Roboto"/>
                  <a:ea typeface="Roboto"/>
                  <a:cs typeface="Roboto"/>
                  <a:sym typeface="Roboto"/>
                </a:rPr>
                <a:t>Unity Scripting/Object integration</a:t>
              </a:r>
              <a:endParaRPr sz="1000" b="1" dirty="0">
                <a:solidFill>
                  <a:srgbClr val="858585"/>
                </a:solidFill>
                <a:latin typeface="Roboto"/>
                <a:ea typeface="Roboto"/>
                <a:cs typeface="Roboto"/>
                <a:sym typeface="Roboto"/>
              </a:endParaRPr>
            </a:p>
          </p:txBody>
        </p:sp>
        <p:cxnSp>
          <p:nvCxnSpPr>
            <p:cNvPr id="127" name="Google Shape;127;p23"/>
            <p:cNvCxnSpPr/>
            <p:nvPr/>
          </p:nvCxnSpPr>
          <p:spPr>
            <a:xfrm>
              <a:off x="2180202" y="1695421"/>
              <a:ext cx="718500" cy="741900"/>
            </a:xfrm>
            <a:prstGeom prst="straightConnector1">
              <a:avLst/>
            </a:prstGeom>
            <a:noFill/>
            <a:ln w="9525" cap="flat" cmpd="sng">
              <a:solidFill>
                <a:srgbClr val="C2C2C2"/>
              </a:solidFill>
              <a:prstDash val="solid"/>
              <a:round/>
              <a:headEnd type="none" w="sm" len="sm"/>
              <a:tailEnd type="none" w="sm" len="sm"/>
            </a:ln>
          </p:spPr>
        </p:cxnSp>
        <p:sp>
          <p:nvSpPr>
            <p:cNvPr id="128" name="Google Shape;128;p23"/>
            <p:cNvSpPr/>
            <p:nvPr/>
          </p:nvSpPr>
          <p:spPr>
            <a:xfrm flipH="1">
              <a:off x="1083025" y="2306625"/>
              <a:ext cx="1834800" cy="143400"/>
            </a:xfrm>
            <a:prstGeom prst="parallelogram">
              <a:avLst>
                <a:gd name="adj" fmla="val 96952"/>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29" name="Google Shape;129;p23"/>
            <p:cNvSpPr/>
            <p:nvPr/>
          </p:nvSpPr>
          <p:spPr>
            <a:xfrm>
              <a:off x="1083125" y="2460449"/>
              <a:ext cx="1834800" cy="143400"/>
            </a:xfrm>
            <a:prstGeom prst="parallelogram">
              <a:avLst>
                <a:gd name="adj" fmla="val 96952"/>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23"/>
          <p:cNvGrpSpPr/>
          <p:nvPr/>
        </p:nvGrpSpPr>
        <p:grpSpPr>
          <a:xfrm>
            <a:off x="1995076" y="1751263"/>
            <a:ext cx="1356358" cy="1513366"/>
            <a:chOff x="1083025" y="1574026"/>
            <a:chExt cx="1834900" cy="2047579"/>
          </a:xfrm>
        </p:grpSpPr>
        <p:sp>
          <p:nvSpPr>
            <p:cNvPr id="131" name="Google Shape;131;p23"/>
            <p:cNvSpPr txBox="1"/>
            <p:nvPr/>
          </p:nvSpPr>
          <p:spPr>
            <a:xfrm>
              <a:off x="1510074" y="1574026"/>
              <a:ext cx="7185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800" dirty="0">
                  <a:solidFill>
                    <a:srgbClr val="858585"/>
                  </a:solidFill>
                  <a:latin typeface="Roboto"/>
                  <a:ea typeface="Roboto"/>
                  <a:cs typeface="Roboto"/>
                  <a:sym typeface="Roboto"/>
                </a:rPr>
                <a:t>Weeks 4-8</a:t>
              </a:r>
              <a:endParaRPr sz="800" dirty="0">
                <a:solidFill>
                  <a:srgbClr val="858585"/>
                </a:solidFill>
                <a:latin typeface="Roboto"/>
                <a:ea typeface="Roboto"/>
                <a:cs typeface="Roboto"/>
                <a:sym typeface="Roboto"/>
              </a:endParaRPr>
            </a:p>
          </p:txBody>
        </p:sp>
        <p:sp>
          <p:nvSpPr>
            <p:cNvPr id="132" name="Google Shape;132;p23"/>
            <p:cNvSpPr txBox="1"/>
            <p:nvPr/>
          </p:nvSpPr>
          <p:spPr>
            <a:xfrm>
              <a:off x="1290038" y="3175205"/>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1000" b="1" dirty="0">
                  <a:solidFill>
                    <a:srgbClr val="858585"/>
                  </a:solidFill>
                  <a:latin typeface="Roboto"/>
                  <a:ea typeface="Roboto"/>
                  <a:cs typeface="Roboto"/>
                  <a:sym typeface="Roboto"/>
                </a:rPr>
                <a:t>Integration with XCode/UI Development</a:t>
              </a:r>
              <a:endParaRPr sz="1000" b="1" dirty="0">
                <a:solidFill>
                  <a:srgbClr val="858585"/>
                </a:solidFill>
                <a:latin typeface="Roboto"/>
                <a:ea typeface="Roboto"/>
                <a:cs typeface="Roboto"/>
                <a:sym typeface="Roboto"/>
              </a:endParaRPr>
            </a:p>
          </p:txBody>
        </p:sp>
        <p:cxnSp>
          <p:nvCxnSpPr>
            <p:cNvPr id="134" name="Google Shape;134;p23"/>
            <p:cNvCxnSpPr/>
            <p:nvPr/>
          </p:nvCxnSpPr>
          <p:spPr>
            <a:xfrm>
              <a:off x="2180202" y="1695421"/>
              <a:ext cx="718500" cy="741900"/>
            </a:xfrm>
            <a:prstGeom prst="straightConnector1">
              <a:avLst/>
            </a:prstGeom>
            <a:noFill/>
            <a:ln w="9525" cap="flat" cmpd="sng">
              <a:solidFill>
                <a:srgbClr val="C2C2C2"/>
              </a:solidFill>
              <a:prstDash val="solid"/>
              <a:round/>
              <a:headEnd type="none" w="sm" len="sm"/>
              <a:tailEnd type="none" w="sm" len="sm"/>
            </a:ln>
          </p:spPr>
        </p:cxnSp>
        <p:sp>
          <p:nvSpPr>
            <p:cNvPr id="135" name="Google Shape;135;p23"/>
            <p:cNvSpPr/>
            <p:nvPr/>
          </p:nvSpPr>
          <p:spPr>
            <a:xfrm flipH="1">
              <a:off x="1083025" y="2306625"/>
              <a:ext cx="1834800" cy="143400"/>
            </a:xfrm>
            <a:prstGeom prst="parallelogram">
              <a:avLst>
                <a:gd name="adj" fmla="val 96952"/>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36" name="Google Shape;136;p23"/>
            <p:cNvSpPr/>
            <p:nvPr/>
          </p:nvSpPr>
          <p:spPr>
            <a:xfrm>
              <a:off x="1083125" y="2460449"/>
              <a:ext cx="1834800" cy="143400"/>
            </a:xfrm>
            <a:prstGeom prst="parallelogram">
              <a:avLst>
                <a:gd name="adj" fmla="val 96952"/>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23"/>
          <p:cNvGrpSpPr/>
          <p:nvPr/>
        </p:nvGrpSpPr>
        <p:grpSpPr>
          <a:xfrm>
            <a:off x="3260670" y="1751263"/>
            <a:ext cx="1356358" cy="1513365"/>
            <a:chOff x="1083025" y="1574027"/>
            <a:chExt cx="1834900" cy="2047577"/>
          </a:xfrm>
        </p:grpSpPr>
        <p:sp>
          <p:nvSpPr>
            <p:cNvPr id="138" name="Google Shape;138;p23"/>
            <p:cNvSpPr txBox="1"/>
            <p:nvPr/>
          </p:nvSpPr>
          <p:spPr>
            <a:xfrm>
              <a:off x="1510183" y="1574027"/>
              <a:ext cx="7185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800" dirty="0">
                  <a:solidFill>
                    <a:srgbClr val="858585"/>
                  </a:solidFill>
                  <a:latin typeface="Roboto"/>
                  <a:ea typeface="Roboto"/>
                  <a:cs typeface="Roboto"/>
                  <a:sym typeface="Roboto"/>
                </a:rPr>
                <a:t>Weeks 8-11</a:t>
              </a:r>
              <a:endParaRPr sz="800" dirty="0">
                <a:solidFill>
                  <a:srgbClr val="858585"/>
                </a:solidFill>
                <a:latin typeface="Roboto"/>
                <a:ea typeface="Roboto"/>
                <a:cs typeface="Roboto"/>
                <a:sym typeface="Roboto"/>
              </a:endParaRPr>
            </a:p>
          </p:txBody>
        </p:sp>
        <p:sp>
          <p:nvSpPr>
            <p:cNvPr id="139" name="Google Shape;139;p23"/>
            <p:cNvSpPr txBox="1"/>
            <p:nvPr/>
          </p:nvSpPr>
          <p:spPr>
            <a:xfrm>
              <a:off x="1248406" y="3175204"/>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000" b="1" dirty="0">
                  <a:solidFill>
                    <a:srgbClr val="858585"/>
                  </a:solidFill>
                  <a:latin typeface="Roboto"/>
                  <a:ea typeface="Roboto"/>
                  <a:cs typeface="Roboto"/>
                  <a:sym typeface="Roboto"/>
                </a:rPr>
                <a:t>Design and Implement Tests</a:t>
              </a:r>
              <a:endParaRPr sz="1000" b="1" dirty="0">
                <a:solidFill>
                  <a:srgbClr val="858585"/>
                </a:solidFill>
                <a:latin typeface="Roboto"/>
                <a:ea typeface="Roboto"/>
                <a:cs typeface="Roboto"/>
                <a:sym typeface="Roboto"/>
              </a:endParaRPr>
            </a:p>
          </p:txBody>
        </p:sp>
        <p:cxnSp>
          <p:nvCxnSpPr>
            <p:cNvPr id="141" name="Google Shape;141;p23"/>
            <p:cNvCxnSpPr/>
            <p:nvPr/>
          </p:nvCxnSpPr>
          <p:spPr>
            <a:xfrm>
              <a:off x="2180202" y="1695421"/>
              <a:ext cx="718500" cy="741900"/>
            </a:xfrm>
            <a:prstGeom prst="straightConnector1">
              <a:avLst/>
            </a:prstGeom>
            <a:noFill/>
            <a:ln w="9525" cap="flat" cmpd="sng">
              <a:solidFill>
                <a:srgbClr val="C2C2C2"/>
              </a:solidFill>
              <a:prstDash val="solid"/>
              <a:round/>
              <a:headEnd type="none" w="sm" len="sm"/>
              <a:tailEnd type="none" w="sm" len="sm"/>
            </a:ln>
          </p:spPr>
        </p:cxnSp>
        <p:sp>
          <p:nvSpPr>
            <p:cNvPr id="142" name="Google Shape;142;p23"/>
            <p:cNvSpPr/>
            <p:nvPr/>
          </p:nvSpPr>
          <p:spPr>
            <a:xfrm flipH="1">
              <a:off x="1083025" y="2306625"/>
              <a:ext cx="1834800" cy="143400"/>
            </a:xfrm>
            <a:prstGeom prst="parallelogram">
              <a:avLst>
                <a:gd name="adj" fmla="val 96952"/>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43" name="Google Shape;143;p23"/>
            <p:cNvSpPr/>
            <p:nvPr/>
          </p:nvSpPr>
          <p:spPr>
            <a:xfrm>
              <a:off x="1083125" y="2460449"/>
              <a:ext cx="1834800" cy="143400"/>
            </a:xfrm>
            <a:prstGeom prst="parallelogram">
              <a:avLst>
                <a:gd name="adj" fmla="val 96952"/>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23"/>
          <p:cNvGrpSpPr/>
          <p:nvPr/>
        </p:nvGrpSpPr>
        <p:grpSpPr>
          <a:xfrm>
            <a:off x="4526265" y="1778551"/>
            <a:ext cx="1553829" cy="1464268"/>
            <a:chOff x="1083025" y="1610936"/>
            <a:chExt cx="1834900" cy="1981149"/>
          </a:xfrm>
        </p:grpSpPr>
        <p:sp>
          <p:nvSpPr>
            <p:cNvPr id="152" name="Google Shape;152;p23"/>
            <p:cNvSpPr txBox="1"/>
            <p:nvPr/>
          </p:nvSpPr>
          <p:spPr>
            <a:xfrm>
              <a:off x="1176727" y="1610936"/>
              <a:ext cx="889082"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800" dirty="0">
                  <a:solidFill>
                    <a:srgbClr val="858585"/>
                  </a:solidFill>
                  <a:latin typeface="Roboto"/>
                  <a:ea typeface="Roboto"/>
                  <a:cs typeface="Roboto"/>
                  <a:sym typeface="Roboto"/>
                </a:rPr>
                <a:t>Weeks 11-13</a:t>
              </a:r>
              <a:endParaRPr sz="800" dirty="0">
                <a:solidFill>
                  <a:srgbClr val="858585"/>
                </a:solidFill>
                <a:latin typeface="Roboto"/>
                <a:ea typeface="Roboto"/>
                <a:cs typeface="Roboto"/>
                <a:sym typeface="Roboto"/>
              </a:endParaRPr>
            </a:p>
          </p:txBody>
        </p:sp>
        <p:sp>
          <p:nvSpPr>
            <p:cNvPr id="153" name="Google Shape;153;p23"/>
            <p:cNvSpPr txBox="1"/>
            <p:nvPr/>
          </p:nvSpPr>
          <p:spPr>
            <a:xfrm>
              <a:off x="1209335" y="3145685"/>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1000" b="1" dirty="0">
                  <a:solidFill>
                    <a:srgbClr val="858585"/>
                  </a:solidFill>
                  <a:latin typeface="Roboto"/>
                  <a:ea typeface="Roboto"/>
                  <a:cs typeface="Roboto"/>
                  <a:sym typeface="Roboto"/>
                </a:rPr>
                <a:t>B</a:t>
              </a:r>
              <a:r>
                <a:rPr lang="en" sz="1000" b="1" dirty="0">
                  <a:solidFill>
                    <a:srgbClr val="858585"/>
                  </a:solidFill>
                  <a:latin typeface="Roboto"/>
                  <a:ea typeface="Roboto"/>
                  <a:cs typeface="Roboto"/>
                  <a:sym typeface="Roboto"/>
                </a:rPr>
                <a:t>ug fixes/Beta Testing and export to IOS</a:t>
              </a:r>
              <a:endParaRPr sz="1000" b="1" dirty="0">
                <a:solidFill>
                  <a:srgbClr val="858585"/>
                </a:solidFill>
                <a:latin typeface="Roboto"/>
                <a:ea typeface="Roboto"/>
                <a:cs typeface="Roboto"/>
                <a:sym typeface="Roboto"/>
              </a:endParaRPr>
            </a:p>
          </p:txBody>
        </p:sp>
        <p:cxnSp>
          <p:nvCxnSpPr>
            <p:cNvPr id="155" name="Google Shape;155;p23"/>
            <p:cNvCxnSpPr/>
            <p:nvPr/>
          </p:nvCxnSpPr>
          <p:spPr>
            <a:xfrm>
              <a:off x="2180202" y="1695421"/>
              <a:ext cx="718500" cy="741900"/>
            </a:xfrm>
            <a:prstGeom prst="straightConnector1">
              <a:avLst/>
            </a:prstGeom>
            <a:noFill/>
            <a:ln w="9525" cap="flat" cmpd="sng">
              <a:solidFill>
                <a:srgbClr val="C2C2C2"/>
              </a:solidFill>
              <a:prstDash val="solid"/>
              <a:round/>
              <a:headEnd type="none" w="sm" len="sm"/>
              <a:tailEnd type="none" w="sm" len="sm"/>
            </a:ln>
          </p:spPr>
        </p:cxnSp>
        <p:sp>
          <p:nvSpPr>
            <p:cNvPr id="156" name="Google Shape;156;p23"/>
            <p:cNvSpPr/>
            <p:nvPr/>
          </p:nvSpPr>
          <p:spPr>
            <a:xfrm flipH="1">
              <a:off x="1083025" y="2306625"/>
              <a:ext cx="1834800" cy="143400"/>
            </a:xfrm>
            <a:prstGeom prst="parallelogram">
              <a:avLst>
                <a:gd name="adj" fmla="val 96952"/>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57" name="Google Shape;157;p23"/>
            <p:cNvSpPr/>
            <p:nvPr/>
          </p:nvSpPr>
          <p:spPr>
            <a:xfrm>
              <a:off x="1083125" y="2460449"/>
              <a:ext cx="1834800" cy="143400"/>
            </a:xfrm>
            <a:prstGeom prst="parallelogram">
              <a:avLst>
                <a:gd name="adj" fmla="val 96952"/>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23"/>
          <p:cNvGrpSpPr/>
          <p:nvPr/>
        </p:nvGrpSpPr>
        <p:grpSpPr>
          <a:xfrm>
            <a:off x="5975375" y="1751262"/>
            <a:ext cx="1356358" cy="1340590"/>
            <a:chOff x="1083025" y="1574026"/>
            <a:chExt cx="1834900" cy="1813814"/>
          </a:xfrm>
        </p:grpSpPr>
        <p:sp>
          <p:nvSpPr>
            <p:cNvPr id="159" name="Google Shape;159;p23"/>
            <p:cNvSpPr txBox="1"/>
            <p:nvPr/>
          </p:nvSpPr>
          <p:spPr>
            <a:xfrm>
              <a:off x="1510076" y="1574026"/>
              <a:ext cx="7185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800">
                  <a:solidFill>
                    <a:srgbClr val="858585"/>
                  </a:solidFill>
                  <a:latin typeface="Roboto"/>
                  <a:ea typeface="Roboto"/>
                  <a:cs typeface="Roboto"/>
                  <a:sym typeface="Roboto"/>
                </a:rPr>
                <a:t>Weeks 13-14</a:t>
              </a:r>
              <a:endParaRPr sz="800">
                <a:solidFill>
                  <a:srgbClr val="858585"/>
                </a:solidFill>
                <a:latin typeface="Roboto"/>
                <a:ea typeface="Roboto"/>
                <a:cs typeface="Roboto"/>
                <a:sym typeface="Roboto"/>
              </a:endParaRPr>
            </a:p>
          </p:txBody>
        </p:sp>
        <p:sp>
          <p:nvSpPr>
            <p:cNvPr id="160" name="Google Shape;160;p23"/>
            <p:cNvSpPr txBox="1"/>
            <p:nvPr/>
          </p:nvSpPr>
          <p:spPr>
            <a:xfrm>
              <a:off x="1247324" y="2941440"/>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000" b="1">
                  <a:solidFill>
                    <a:srgbClr val="858585"/>
                  </a:solidFill>
                  <a:latin typeface="Roboto"/>
                  <a:ea typeface="Roboto"/>
                  <a:cs typeface="Roboto"/>
                  <a:sym typeface="Roboto"/>
                </a:rPr>
                <a:t>Report and Presentation</a:t>
              </a:r>
              <a:endParaRPr sz="1000" b="1">
                <a:solidFill>
                  <a:srgbClr val="858585"/>
                </a:solidFill>
                <a:latin typeface="Roboto"/>
                <a:ea typeface="Roboto"/>
                <a:cs typeface="Roboto"/>
                <a:sym typeface="Roboto"/>
              </a:endParaRPr>
            </a:p>
          </p:txBody>
        </p:sp>
        <p:cxnSp>
          <p:nvCxnSpPr>
            <p:cNvPr id="162" name="Google Shape;162;p23"/>
            <p:cNvCxnSpPr/>
            <p:nvPr/>
          </p:nvCxnSpPr>
          <p:spPr>
            <a:xfrm>
              <a:off x="2180202" y="1695421"/>
              <a:ext cx="718500" cy="741900"/>
            </a:xfrm>
            <a:prstGeom prst="straightConnector1">
              <a:avLst/>
            </a:prstGeom>
            <a:noFill/>
            <a:ln w="9525" cap="flat" cmpd="sng">
              <a:solidFill>
                <a:srgbClr val="C2C2C2"/>
              </a:solidFill>
              <a:prstDash val="solid"/>
              <a:round/>
              <a:headEnd type="none" w="sm" len="sm"/>
              <a:tailEnd type="none" w="sm" len="sm"/>
            </a:ln>
          </p:spPr>
        </p:cxnSp>
        <p:sp>
          <p:nvSpPr>
            <p:cNvPr id="163" name="Google Shape;163;p23"/>
            <p:cNvSpPr/>
            <p:nvPr/>
          </p:nvSpPr>
          <p:spPr>
            <a:xfrm flipH="1">
              <a:off x="1083025" y="2306625"/>
              <a:ext cx="1834800" cy="143400"/>
            </a:xfrm>
            <a:prstGeom prst="parallelogram">
              <a:avLst>
                <a:gd name="adj" fmla="val 96952"/>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64" name="Google Shape;164;p23"/>
            <p:cNvSpPr/>
            <p:nvPr/>
          </p:nvSpPr>
          <p:spPr>
            <a:xfrm>
              <a:off x="1083125" y="2460449"/>
              <a:ext cx="1834800" cy="143400"/>
            </a:xfrm>
            <a:prstGeom prst="parallelogram">
              <a:avLst>
                <a:gd name="adj" fmla="val 96952"/>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TM04033921[[fn=Damask]]</Template>
  <TotalTime>194</TotalTime>
  <Words>912</Words>
  <Application>Microsoft Office PowerPoint</Application>
  <PresentationFormat>On-screen Show (16:9)</PresentationFormat>
  <Paragraphs>100</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Bookman Old Style</vt:lpstr>
      <vt:lpstr>Times New Roman</vt:lpstr>
      <vt:lpstr>Rockwell</vt:lpstr>
      <vt:lpstr>Roboto</vt:lpstr>
      <vt:lpstr>Arial</vt:lpstr>
      <vt:lpstr>Damask</vt:lpstr>
      <vt:lpstr>CSC 520: Devils Grip</vt:lpstr>
      <vt:lpstr>Overview</vt:lpstr>
      <vt:lpstr>Objectives</vt:lpstr>
      <vt:lpstr>Problem Specifications</vt:lpstr>
      <vt:lpstr>Problem Specifications cont...</vt:lpstr>
      <vt:lpstr>Solution Design:Sequence Diagram</vt:lpstr>
      <vt:lpstr>Solution Design:UML/UI/ SQL Database Design (Preliminary and subject to change upon implementation)</vt:lpstr>
      <vt:lpstr>Tools List</vt:lpstr>
      <vt:lpstr>Time Schedule: Proposed</vt:lpstr>
      <vt:lpstr>Grading Scheme</vt:lpstr>
      <vt:lpstr>Deliverables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520: Devils Grip</dc:title>
  <cp:lastModifiedBy>Steven Moody</cp:lastModifiedBy>
  <cp:revision>27</cp:revision>
  <dcterms:modified xsi:type="dcterms:W3CDTF">2020-11-03T02:40:19Z</dcterms:modified>
</cp:coreProperties>
</file>