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0058400" cy="7772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200" b="1">
                <a:solidFill>
                  <a:srgbClr val="282828"/>
                </a:solidFill>
              </a:defRPr>
            </a:pPr>
            <a:r>
              <a:t>Organization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Total Employees: 53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920240"/>
          <a:ext cx="9144000" cy="382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347472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Avg Tenure (yrs)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Executive Leadership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200 - Business Administration (Finance, HR, 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200 - Business Administration (Legal)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16.8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Marketing &amp;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12.7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410  - Constituent Relationships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11.9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610  - Marketing &amp; Communications &amp; Partnerships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15.7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710  -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16.8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510  - Sport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110 - Business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19.0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310  - High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1 of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110 - Business Development  •  Employees: 4</a:t>
            </a:r>
          </a:p>
        </p:txBody>
      </p:sp>
      <p:sp>
        <p:nvSpPr>
          <p:cNvPr id="3" name="Rectangle 2"/>
          <p:cNvSpPr/>
          <p:nvPr/>
        </p:nvSpPr>
        <p:spPr>
          <a:xfrm>
            <a:off x="4144296" y="109728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Jason Rizzi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Chief Devlopment Officer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(Vacant)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Director of Major Gifts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4296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Jillian Beyers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Development Coordinator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7831393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Lindsay Welker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Annual Fund and Foundation Operations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4144296" y="548640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(Vacant) Development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Coordinator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8716295" y="420624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5029200" y="4846334"/>
            <a:ext cx="368709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29198" y="484633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1342103" y="2651774"/>
            <a:ext cx="368709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1342101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029198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5029200" y="2651774"/>
            <a:ext cx="368709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8716295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10 of 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310  - High Performance  •  Employees: 8</a:t>
            </a:r>
          </a:p>
        </p:txBody>
      </p:sp>
      <p:sp>
        <p:nvSpPr>
          <p:cNvPr id="3" name="Rectangle 2"/>
          <p:cNvSpPr/>
          <p:nvPr/>
        </p:nvSpPr>
        <p:spPr>
          <a:xfrm>
            <a:off x="4398579" y="109728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Scott Schnitzspahn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High Performance General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184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Alec Hewett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Olympic Programs Senior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84786" y="329184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Hans Ernst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High Performance Assistant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2372" y="329184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Lindsey Jerdonek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Paralympic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39958" y="329184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Ryan Bolton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Director of High Performance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548640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Katie Zaferes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High Performance Coach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84786" y="548640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Tommy Zaferes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Talent Development Assistant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2372" y="548640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Auburn Forrest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Para Development Program Coordinator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39958" y="548640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Parker Spencer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HP Development Sr. Manager &amp; Project Podium Head Coach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2991" y="4206240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342991" y="4846304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1087819" y="420624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1087819" y="484631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087819" y="420624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087820" y="4846310"/>
            <a:ext cx="262758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3715405" y="484631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8970577" y="420624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8970577" y="484632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5029198" y="201168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1087820" y="2651758"/>
            <a:ext cx="3941379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1087819" y="265176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5029198" y="201168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715406" y="2651758"/>
            <a:ext cx="1313793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715405" y="265176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5029198" y="201168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029200" y="2651758"/>
            <a:ext cx="1313793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6342991" y="265176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029198" y="201168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029200" y="2651758"/>
            <a:ext cx="3941379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970577" y="265176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11 of 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Executive Leadership Team  •  Employees: 8</a:t>
            </a:r>
          </a:p>
        </p:txBody>
      </p:sp>
      <p:sp>
        <p:nvSpPr>
          <p:cNvPr id="3" name="Rectangle 2"/>
          <p:cNvSpPr/>
          <p:nvPr/>
        </p:nvSpPr>
        <p:spPr>
          <a:xfrm>
            <a:off x="4480560" y="109728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Victoria Brumfield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Chief Executive Officer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Jason Rizzi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Chief Devlopment Officer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6543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Jenny Wilson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Senior Director of Finance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75887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Kathryn Murtagh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General Counsel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5231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Krista Prescott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Chief Marketing &amp; Growth Officer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94575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Megan Lantrip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Executive Assistant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9" name="Rectangle 8"/>
          <p:cNvSpPr/>
          <p:nvPr/>
        </p:nvSpPr>
        <p:spPr>
          <a:xfrm>
            <a:off x="850392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Scott Schnitzspahn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High Performance General Manager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80560" y="548640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Tim Yount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Chief Sport Development Officer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9198" y="201168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1005840" y="2651750"/>
            <a:ext cx="402336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1005838" y="265175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29198" y="201168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2615184" y="2651750"/>
            <a:ext cx="241401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615182" y="265175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5029198" y="201168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4224528" y="2651750"/>
            <a:ext cx="804672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4224526" y="265175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5029198" y="201168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5029200" y="2651750"/>
            <a:ext cx="804671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5833870" y="265175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029198" y="201168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5029200" y="2651750"/>
            <a:ext cx="2414015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7443214" y="265175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5029198" y="201168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5029200" y="2651750"/>
            <a:ext cx="402336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9052558" y="265175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029198" y="2011680"/>
            <a:ext cx="3" cy="173735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029198" y="3749032"/>
            <a:ext cx="3" cy="173736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2 of 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200 - Business Administration (Finance, HR, IT)  •  Employees: 5</a:t>
            </a:r>
          </a:p>
        </p:txBody>
      </p:sp>
      <p:sp>
        <p:nvSpPr>
          <p:cNvPr id="3" name="Rectangle 2"/>
          <p:cNvSpPr/>
          <p:nvPr/>
        </p:nvSpPr>
        <p:spPr>
          <a:xfrm>
            <a:off x="4144296" y="109728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Jenny Wilson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Senior Director of Finance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0748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Bill Wengert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Controller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7845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Jessica Stewart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Human Resources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48640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Lisa DeBuano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(PT) Accoutning Coordinator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6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4144296" y="548640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Michelle Lanning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Staff Accountant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7831393" y="548640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Nannette Cioffi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Staff Accountant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5650" y="420624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1342103" y="4846310"/>
            <a:ext cx="1843548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1342101" y="484631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185650" y="420624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3185651" y="4846310"/>
            <a:ext cx="1843548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29198" y="484631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3185650" y="420624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3185651" y="4846310"/>
            <a:ext cx="5530645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16295" y="484631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3185651" y="2651774"/>
            <a:ext cx="1843548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85650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5029200" y="2651774"/>
            <a:ext cx="1843548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6872746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3 of 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200 - Business Administration (Legal)  •  Employees: 3</a:t>
            </a:r>
          </a:p>
        </p:txBody>
      </p:sp>
      <p:sp>
        <p:nvSpPr>
          <p:cNvPr id="3" name="Rectangle 2"/>
          <p:cNvSpPr/>
          <p:nvPr/>
        </p:nvSpPr>
        <p:spPr>
          <a:xfrm>
            <a:off x="4144296" y="109728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Kathryn Murtagh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General Counsel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Holly Hamner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(PT) Risk and Compliance Coordinator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4296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Lauren Tesler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(Temp) Legal &amp; Compliance Officer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7831393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Vacant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Compliance &amp; Governance Coordinator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1342103" y="2651766"/>
            <a:ext cx="368709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1342101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29198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29200" y="2651766"/>
            <a:ext cx="368709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8716295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4 of 11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Marketing &amp; Growth  •  Employees: 4</a:t>
            </a:r>
          </a:p>
        </p:txBody>
      </p:sp>
      <p:sp>
        <p:nvSpPr>
          <p:cNvPr id="3" name="Rectangle 2"/>
          <p:cNvSpPr/>
          <p:nvPr/>
        </p:nvSpPr>
        <p:spPr>
          <a:xfrm>
            <a:off x="4398579" y="109728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Krista Prescott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Chief Marketing &amp; Growth Officer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184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Brian D'Amico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Director of Events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84786" y="329184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Darren Jacoby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Senior Director of Constituent Growth and Retention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2372" y="329184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Kelley Baer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Senior Director of Marketing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39958" y="329184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Steven Calla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Senior Director Constituent Product Data Insights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0 years, 4 months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1087820" y="2651774"/>
            <a:ext cx="3941379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1087819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715406" y="2651774"/>
            <a:ext cx="1313793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3715405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029200" y="2651774"/>
            <a:ext cx="1313793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6342991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5029200" y="2651774"/>
            <a:ext cx="3941379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8970577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5 of 11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410  - Constituent Relationships  •  Employees: 9</a:t>
            </a:r>
          </a:p>
        </p:txBody>
      </p:sp>
      <p:sp>
        <p:nvSpPr>
          <p:cNvPr id="3" name="Rectangle 2"/>
          <p:cNvSpPr/>
          <p:nvPr/>
        </p:nvSpPr>
        <p:spPr>
          <a:xfrm>
            <a:off x="4480560" y="109728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Darren Jacoby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Senior Director of Constituent Growth and Retention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Josh Farmer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Membership Growth Coordinator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888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Justin Trolle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Education Manager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8056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Liz Kollar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Director of Constituent Engagement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9224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Megan Zablock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DEIA and Youth Program Manager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850392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Todd Brewer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Constituent Care Manager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 years, 3 months</a:t>
            </a:r>
          </a:p>
        </p:txBody>
      </p:sp>
      <p:sp>
        <p:nvSpPr>
          <p:cNvPr id="9" name="Rectangle 8"/>
          <p:cNvSpPr/>
          <p:nvPr/>
        </p:nvSpPr>
        <p:spPr>
          <a:xfrm>
            <a:off x="1463039" y="548640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Carlie Siders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Education Coordinator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74720" y="548640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Zoe Da Silva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Youth Program Coordinator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3 years, 1 months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548640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Brian Stump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Event Services Coordinator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98080" y="548640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Mackenzie Ellis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Club Coordinator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2558" y="420624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6035040" y="4846334"/>
            <a:ext cx="301752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035038" y="484633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9052558" y="420624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046720" y="4846334"/>
            <a:ext cx="100584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8046718" y="484633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3017518" y="420624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011679" y="4846318"/>
            <a:ext cx="100584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011678" y="484632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7040878" y="4206240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23360" y="4846302"/>
            <a:ext cx="301752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023358" y="4846304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1005840" y="2651774"/>
            <a:ext cx="402336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1005838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017520" y="2651774"/>
            <a:ext cx="201168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017518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029198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5029200" y="2651774"/>
            <a:ext cx="201168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7040878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9200" y="2651774"/>
            <a:ext cx="402336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052558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6 of 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610  - Marketing &amp; Communications &amp; Partnerships  •  Employees: 8</a:t>
            </a:r>
          </a:p>
        </p:txBody>
      </p:sp>
      <p:sp>
        <p:nvSpPr>
          <p:cNvPr id="3" name="Rectangle 2"/>
          <p:cNvSpPr/>
          <p:nvPr/>
        </p:nvSpPr>
        <p:spPr>
          <a:xfrm>
            <a:off x="4480560" y="109728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Kelley Baer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Senior Director of Marketing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Alicia Kaye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Manager of Strategic Partnerships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888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Madison Anderson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Partnerships Sr. Manager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8056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Paul Smith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Sr. Manager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9224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Samantha Menher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Tech Strategy Planning Sr. Manager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850392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Stephen Meyers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Communications Sr. Manager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68880" y="548640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Greta Shaffer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Corporate Partnerships Coordinator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80560" y="548640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Kennedy Terry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Communications Coordinator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92240" y="548640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Mackenzie Brown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Creative Services &amp; Social Media Sr. Coordinator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18" y="420624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3017518" y="484633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9052558" y="420624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029200" y="4846326"/>
            <a:ext cx="402336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5029198" y="484632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9052558" y="420624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7040880" y="4846326"/>
            <a:ext cx="201168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040878" y="484632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5029198" y="201168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005840" y="2651750"/>
            <a:ext cx="402336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1005838" y="265175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029198" y="201168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017520" y="2651750"/>
            <a:ext cx="201168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017518" y="265175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5029198" y="201168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5029198" y="265175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029198" y="201168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029200" y="2651750"/>
            <a:ext cx="201168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7040878" y="265175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029198" y="201168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029200" y="2651750"/>
            <a:ext cx="402336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9052558" y="265175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7 of 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710  - Events  •  Employees: 3</a:t>
            </a:r>
          </a:p>
        </p:txBody>
      </p:sp>
      <p:sp>
        <p:nvSpPr>
          <p:cNvPr id="3" name="Rectangle 2"/>
          <p:cNvSpPr/>
          <p:nvPr/>
        </p:nvSpPr>
        <p:spPr>
          <a:xfrm>
            <a:off x="4144296" y="109728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Brian D'Amico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Director of Events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Brad Hildebrandt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Events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4296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Eyal Friedman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Events Coordinator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7831393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Mark Turner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Commissioner of Officials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198" y="201168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1342103" y="2651750"/>
            <a:ext cx="368709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1342101" y="265175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29198" y="201168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29198" y="265175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29198" y="201168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29200" y="2651750"/>
            <a:ext cx="368709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8716295" y="265175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8 of 11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510  - Sport Programs  •  Employees: 1</a:t>
            </a:r>
          </a:p>
        </p:txBody>
      </p:sp>
      <p:sp>
        <p:nvSpPr>
          <p:cNvPr id="3" name="Rectangle 2"/>
          <p:cNvSpPr/>
          <p:nvPr/>
        </p:nvSpPr>
        <p:spPr>
          <a:xfrm>
            <a:off x="3931920" y="1097280"/>
            <a:ext cx="219456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Tim Yount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Chief Sport Development Officer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31920" y="3291840"/>
            <a:ext cx="219456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Chad Cunningham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Program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5029198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9 of 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