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0058400" cy="77724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457200" y="182880"/>
            <a:ext cx="9144000" cy="457200"/>
          </a:xfrm>
          <a:prstGeom prst="rect">
            <a:avLst/>
          </a:prstGeom>
          <a:solidFill>
            <a:srgbClr val="F5F5F5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200" b="1">
                <a:solidFill>
                  <a:srgbClr val="282828"/>
                </a:solidFill>
              </a:defRPr>
            </a:pPr>
            <a:r>
              <a:t>Organization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80160"/>
            <a:ext cx="9144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/>
            </a:pPr>
            <a:r>
              <a:t>Total Employees: 53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920240"/>
          <a:ext cx="9144000" cy="3822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  <a:gridCol w="3048000"/>
              </a:tblGrid>
              <a:tr h="347472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Employees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Avg Tenure (yrs)</a:t>
                      </a:r>
                    </a:p>
                  </a:txBody>
                  <a:tcPr/>
                </a:tc>
              </a:tr>
              <a:tr h="347472">
                <a:tc>
                  <a:txBody>
                    <a:bodyPr/>
                    <a:lstStyle/>
                    <a:p>
                      <a:r>
                        <a:t>Executive Leadership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18.7</a:t>
                      </a:r>
                    </a:p>
                  </a:txBody>
                  <a:tcPr/>
                </a:tc>
              </a:tr>
              <a:tr h="347472">
                <a:tc>
                  <a:txBody>
                    <a:bodyPr/>
                    <a:lstStyle/>
                    <a:p>
                      <a:r>
                        <a:t>200 - Business Administration (Finance, HR, 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11.0</a:t>
                      </a:r>
                    </a:p>
                  </a:txBody>
                  <a:tcPr/>
                </a:tc>
              </a:tr>
              <a:tr h="347472">
                <a:tc>
                  <a:txBody>
                    <a:bodyPr/>
                    <a:lstStyle/>
                    <a:p>
                      <a:r>
                        <a:t>200 - Business Administration (Legal)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16.8</a:t>
                      </a:r>
                    </a:p>
                  </a:txBody>
                  <a:tcPr/>
                </a:tc>
              </a:tr>
              <a:tr h="347472">
                <a:tc>
                  <a:txBody>
                    <a:bodyPr/>
                    <a:lstStyle/>
                    <a:p>
                      <a:r>
                        <a:t>Marketing &amp;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12.7</a:t>
                      </a:r>
                    </a:p>
                  </a:txBody>
                  <a:tcPr/>
                </a:tc>
              </a:tr>
              <a:tr h="347472">
                <a:tc>
                  <a:txBody>
                    <a:bodyPr/>
                    <a:lstStyle/>
                    <a:p>
                      <a:r>
                        <a:t>410  - Constituent Relationships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11.9</a:t>
                      </a:r>
                    </a:p>
                  </a:txBody>
                  <a:tcPr/>
                </a:tc>
              </a:tr>
              <a:tr h="347472">
                <a:tc>
                  <a:txBody>
                    <a:bodyPr/>
                    <a:lstStyle/>
                    <a:p>
                      <a:r>
                        <a:t>610  - Marketing &amp; Communications &amp; Partnerships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15.7</a:t>
                      </a:r>
                    </a:p>
                  </a:txBody>
                  <a:tcPr/>
                </a:tc>
              </a:tr>
              <a:tr h="347472">
                <a:tc>
                  <a:txBody>
                    <a:bodyPr/>
                    <a:lstStyle/>
                    <a:p>
                      <a:r>
                        <a:t>710  - Events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16.8</a:t>
                      </a:r>
                    </a:p>
                  </a:txBody>
                  <a:tcPr/>
                </a:tc>
              </a:tr>
              <a:tr h="347472">
                <a:tc>
                  <a:txBody>
                    <a:bodyPr/>
                    <a:lstStyle/>
                    <a:p>
                      <a:r>
                        <a:t>510  - Sport Programs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</a:t>
                      </a:r>
                    </a:p>
                  </a:txBody>
                  <a:tcPr/>
                </a:tc>
              </a:tr>
              <a:tr h="347472">
                <a:tc>
                  <a:txBody>
                    <a:bodyPr/>
                    <a:lstStyle/>
                    <a:p>
                      <a:r>
                        <a:t>110 - Business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19.0</a:t>
                      </a:r>
                    </a:p>
                  </a:txBody>
                  <a:tcPr/>
                </a:tc>
              </a:tr>
              <a:tr h="347472">
                <a:tc>
                  <a:txBody>
                    <a:bodyPr/>
                    <a:lstStyle/>
                    <a:p>
                      <a:r>
                        <a:t>310  - High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15.7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89520" y="7132320"/>
            <a:ext cx="201168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5A5A5A"/>
                </a:solidFill>
              </a:defRPr>
            </a:pPr>
            <a:r>
              <a:t>Page 1 of 11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457200" y="182880"/>
            <a:ext cx="9144000" cy="457200"/>
          </a:xfrm>
          <a:prstGeom prst="rect">
            <a:avLst/>
          </a:prstGeom>
          <a:solidFill>
            <a:srgbClr val="F5F5F5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>
                <a:solidFill>
                  <a:srgbClr val="282828"/>
                </a:solidFill>
              </a:defRPr>
            </a:pPr>
            <a:r>
              <a:t>Department: 110 - Business Development  •  Employees: 4</a:t>
            </a:r>
          </a:p>
        </p:txBody>
      </p:sp>
      <p:sp>
        <p:nvSpPr>
          <p:cNvPr id="3" name="Rectangle 2"/>
          <p:cNvSpPr/>
          <p:nvPr/>
        </p:nvSpPr>
        <p:spPr>
          <a:xfrm>
            <a:off x="4144296" y="1097280"/>
            <a:ext cx="1769806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Jason Rizzi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Chief Devlopment Officer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25 years, 7 months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3291840"/>
            <a:ext cx="1769806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(Vacant)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Director of Major Gifts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25 years, 7 months</a:t>
            </a:r>
          </a:p>
        </p:txBody>
      </p:sp>
      <p:sp>
        <p:nvSpPr>
          <p:cNvPr id="5" name="Rectangle 4"/>
          <p:cNvSpPr/>
          <p:nvPr/>
        </p:nvSpPr>
        <p:spPr>
          <a:xfrm>
            <a:off x="4144296" y="3291840"/>
            <a:ext cx="1769806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Jillian Beyers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Development Coordinator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1 years, 3 months</a:t>
            </a:r>
          </a:p>
        </p:txBody>
      </p:sp>
      <p:sp>
        <p:nvSpPr>
          <p:cNvPr id="6" name="Rectangle 5"/>
          <p:cNvSpPr/>
          <p:nvPr/>
        </p:nvSpPr>
        <p:spPr>
          <a:xfrm>
            <a:off x="7831393" y="3291840"/>
            <a:ext cx="1769806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Lindsay Welker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Annual Fund and Foundation Operations Manager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25 years, 7 months</a:t>
            </a:r>
          </a:p>
        </p:txBody>
      </p:sp>
      <p:sp>
        <p:nvSpPr>
          <p:cNvPr id="7" name="Rectangle 6"/>
          <p:cNvSpPr/>
          <p:nvPr/>
        </p:nvSpPr>
        <p:spPr>
          <a:xfrm>
            <a:off x="4144296" y="5486400"/>
            <a:ext cx="1769806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(Vacant) Development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Coordinator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23 years, 7 months</a:t>
            </a:r>
          </a:p>
        </p:txBody>
      </p:sp>
      <p:sp>
        <p:nvSpPr>
          <p:cNvPr id="8" name="Rectangle 7"/>
          <p:cNvSpPr/>
          <p:nvPr/>
        </p:nvSpPr>
        <p:spPr>
          <a:xfrm>
            <a:off x="8716295" y="4206240"/>
            <a:ext cx="3" cy="640072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>
          <a:xfrm>
            <a:off x="5029200" y="4846310"/>
            <a:ext cx="3687096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29198" y="4846312"/>
            <a:ext cx="3" cy="640088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29198" y="2011680"/>
            <a:ext cx="3" cy="640064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1342103" y="2651742"/>
            <a:ext cx="3687096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1342101" y="2651744"/>
            <a:ext cx="3" cy="640096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29198" y="2011680"/>
            <a:ext cx="3" cy="640064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029198" y="2651744"/>
            <a:ext cx="3" cy="640096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5029198" y="2011680"/>
            <a:ext cx="3" cy="640064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5029200" y="2651742"/>
            <a:ext cx="3687096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8716295" y="2651744"/>
            <a:ext cx="3" cy="640096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589520" y="7132320"/>
            <a:ext cx="201168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5A5A5A"/>
                </a:solidFill>
              </a:defRPr>
            </a:pPr>
            <a:r>
              <a:t>Page 10 of 11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457200" y="182880"/>
            <a:ext cx="9144000" cy="457200"/>
          </a:xfrm>
          <a:prstGeom prst="rect">
            <a:avLst/>
          </a:prstGeom>
          <a:solidFill>
            <a:srgbClr val="F5F5F5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>
                <a:solidFill>
                  <a:srgbClr val="282828"/>
                </a:solidFill>
              </a:defRPr>
            </a:pPr>
            <a:r>
              <a:t>Department: 310  - High Performance  •  Employees: 8</a:t>
            </a:r>
          </a:p>
        </p:txBody>
      </p:sp>
      <p:sp>
        <p:nvSpPr>
          <p:cNvPr id="3" name="Rectangle 2"/>
          <p:cNvSpPr/>
          <p:nvPr/>
        </p:nvSpPr>
        <p:spPr>
          <a:xfrm>
            <a:off x="4398579" y="1097280"/>
            <a:ext cx="1261241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Scott Schnitzspahn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High Performance General Manager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1 years, 3 months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3291840"/>
            <a:ext cx="1261241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Alec Hewett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Olympic Programs Senior Manager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23 years, 7 months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84786" y="3291840"/>
            <a:ext cx="1261241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Hans Ernst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High Performance Assistant Manager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25 years, 7 months</a:t>
            </a:r>
          </a:p>
        </p:txBody>
      </p:sp>
      <p:sp>
        <p:nvSpPr>
          <p:cNvPr id="6" name="Rectangle 5"/>
          <p:cNvSpPr/>
          <p:nvPr/>
        </p:nvSpPr>
        <p:spPr>
          <a:xfrm>
            <a:off x="5712372" y="3291840"/>
            <a:ext cx="1261241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Lindsey Jerdonek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Paralympic Manager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1 years, 3 months</a:t>
            </a:r>
          </a:p>
        </p:txBody>
      </p:sp>
      <p:sp>
        <p:nvSpPr>
          <p:cNvPr id="7" name="Rectangle 6"/>
          <p:cNvSpPr/>
          <p:nvPr/>
        </p:nvSpPr>
        <p:spPr>
          <a:xfrm>
            <a:off x="8339958" y="3291840"/>
            <a:ext cx="1261241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Ryan Bolton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Director of High Performance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23 years, 7 months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5486400"/>
            <a:ext cx="1261241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Katie Zaferes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High Performance Coach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23 years, 7 months</a:t>
            </a:r>
          </a:p>
        </p:txBody>
      </p:sp>
      <p:sp>
        <p:nvSpPr>
          <p:cNvPr id="9" name="Rectangle 8"/>
          <p:cNvSpPr/>
          <p:nvPr/>
        </p:nvSpPr>
        <p:spPr>
          <a:xfrm>
            <a:off x="3084786" y="5486400"/>
            <a:ext cx="1261241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Tommy Zaferes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Talent Development Assistant Manager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1 years, 3 months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12372" y="5486400"/>
            <a:ext cx="1261241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Auburn Forrest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Para Development Program Coordinator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1 years, 3 months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39958" y="5486400"/>
            <a:ext cx="1261241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Parker Spencer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HP Development Sr. Manager &amp; Project Podium Head Coach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25 years, 7 months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2991" y="4206240"/>
            <a:ext cx="3" cy="640080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342991" y="4846320"/>
            <a:ext cx="3" cy="640080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1087819" y="4206240"/>
            <a:ext cx="3" cy="640072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1087819" y="4846312"/>
            <a:ext cx="3" cy="640088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087819" y="4206240"/>
            <a:ext cx="3" cy="640072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087820" y="4846310"/>
            <a:ext cx="2627586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3715405" y="4846312"/>
            <a:ext cx="3" cy="640088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8970577" y="4206240"/>
            <a:ext cx="3" cy="640096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8970577" y="4846336"/>
            <a:ext cx="3" cy="640064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5029198" y="2011680"/>
            <a:ext cx="3" cy="640096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1087820" y="2651774"/>
            <a:ext cx="3941379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1087819" y="2651776"/>
            <a:ext cx="3" cy="640064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5029198" y="2011680"/>
            <a:ext cx="3" cy="640096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715406" y="2651774"/>
            <a:ext cx="1313793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715405" y="2651776"/>
            <a:ext cx="3" cy="640064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5029198" y="2011680"/>
            <a:ext cx="3" cy="640096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029200" y="2651774"/>
            <a:ext cx="1313793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6342991" y="2651776"/>
            <a:ext cx="3" cy="640064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029198" y="2011680"/>
            <a:ext cx="3" cy="640096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029200" y="2651774"/>
            <a:ext cx="3941379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8970577" y="2651776"/>
            <a:ext cx="3" cy="640064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TextBox 32"/>
          <p:cNvSpPr txBox="1"/>
          <p:nvPr/>
        </p:nvSpPr>
        <p:spPr>
          <a:xfrm>
            <a:off x="7589520" y="7132320"/>
            <a:ext cx="201168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5A5A5A"/>
                </a:solidFill>
              </a:defRPr>
            </a:pPr>
            <a:r>
              <a:t>Page 11 of 11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457200" y="182880"/>
            <a:ext cx="9144000" cy="457200"/>
          </a:xfrm>
          <a:prstGeom prst="rect">
            <a:avLst/>
          </a:prstGeom>
          <a:solidFill>
            <a:srgbClr val="F5F5F5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>
                <a:solidFill>
                  <a:srgbClr val="282828"/>
                </a:solidFill>
              </a:defRPr>
            </a:pPr>
            <a:r>
              <a:t>Department: Executive Leadership Team  •  Employees: 8</a:t>
            </a:r>
          </a:p>
        </p:txBody>
      </p:sp>
      <p:sp>
        <p:nvSpPr>
          <p:cNvPr id="3" name="Rectangle 2"/>
          <p:cNvSpPr/>
          <p:nvPr/>
        </p:nvSpPr>
        <p:spPr>
          <a:xfrm>
            <a:off x="4480560" y="1097280"/>
            <a:ext cx="1097280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000000"/>
                </a:solidFill>
              </a:defRPr>
            </a:pPr>
            <a:r>
              <a:t>Victoria Brumfield</a:t>
            </a:r>
          </a:p>
          <a:p>
            <a:pPr algn="ctr">
              <a:defRPr sz="800">
                <a:solidFill>
                  <a:srgbClr val="000000"/>
                </a:solidFill>
              </a:defRPr>
            </a:pPr>
            <a:r>
              <a:t>Chief Executive Officer</a:t>
            </a:r>
          </a:p>
          <a:p>
            <a:pPr algn="ctr">
              <a:defRPr sz="800">
                <a:solidFill>
                  <a:srgbClr val="3C3C3C"/>
                </a:solidFill>
              </a:defRPr>
            </a:pPr>
            <a:r>
              <a:t>23 years, 7 months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3291840"/>
            <a:ext cx="1097280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000000"/>
                </a:solidFill>
              </a:defRPr>
            </a:pPr>
            <a:r>
              <a:t>Jason Rizzi</a:t>
            </a:r>
          </a:p>
          <a:p>
            <a:pPr algn="ctr">
              <a:defRPr sz="800">
                <a:solidFill>
                  <a:srgbClr val="000000"/>
                </a:solidFill>
              </a:defRPr>
            </a:pPr>
            <a:r>
              <a:t>Chief Devlopment Officer</a:t>
            </a:r>
          </a:p>
          <a:p>
            <a:pPr algn="ctr">
              <a:defRPr sz="800">
                <a:solidFill>
                  <a:srgbClr val="3C3C3C"/>
                </a:solidFill>
              </a:defRPr>
            </a:pPr>
            <a:r>
              <a:t>25 years, 7 months</a:t>
            </a:r>
          </a:p>
        </p:txBody>
      </p:sp>
      <p:sp>
        <p:nvSpPr>
          <p:cNvPr id="5" name="Rectangle 4"/>
          <p:cNvSpPr/>
          <p:nvPr/>
        </p:nvSpPr>
        <p:spPr>
          <a:xfrm>
            <a:off x="2066543" y="3291840"/>
            <a:ext cx="1097280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000000"/>
                </a:solidFill>
              </a:defRPr>
            </a:pPr>
            <a:r>
              <a:t>Jenny Wilson</a:t>
            </a:r>
          </a:p>
          <a:p>
            <a:pPr algn="ctr">
              <a:defRPr sz="800">
                <a:solidFill>
                  <a:srgbClr val="000000"/>
                </a:solidFill>
              </a:defRPr>
            </a:pPr>
            <a:r>
              <a:t>Senior Director of Finance</a:t>
            </a:r>
          </a:p>
          <a:p>
            <a:pPr algn="ctr">
              <a:defRPr sz="800">
                <a:solidFill>
                  <a:srgbClr val="3C3C3C"/>
                </a:solidFill>
              </a:defRPr>
            </a:pPr>
            <a:r>
              <a:t>23 years, 7 months</a:t>
            </a:r>
          </a:p>
        </p:txBody>
      </p:sp>
      <p:sp>
        <p:nvSpPr>
          <p:cNvPr id="6" name="Rectangle 5"/>
          <p:cNvSpPr/>
          <p:nvPr/>
        </p:nvSpPr>
        <p:spPr>
          <a:xfrm>
            <a:off x="3675887" y="3291840"/>
            <a:ext cx="1097280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000000"/>
                </a:solidFill>
              </a:defRPr>
            </a:pPr>
            <a:r>
              <a:t>Kathryn Murtagh</a:t>
            </a:r>
          </a:p>
          <a:p>
            <a:pPr algn="ctr">
              <a:defRPr sz="800">
                <a:solidFill>
                  <a:srgbClr val="000000"/>
                </a:solidFill>
              </a:defRPr>
            </a:pPr>
            <a:r>
              <a:t>General Counsel</a:t>
            </a:r>
          </a:p>
          <a:p>
            <a:pPr algn="ctr">
              <a:defRPr sz="800">
                <a:solidFill>
                  <a:srgbClr val="3C3C3C"/>
                </a:solidFill>
              </a:defRPr>
            </a:pPr>
            <a:r>
              <a:t>1 years, 3 months</a:t>
            </a:r>
          </a:p>
        </p:txBody>
      </p:sp>
      <p:sp>
        <p:nvSpPr>
          <p:cNvPr id="7" name="Rectangle 6"/>
          <p:cNvSpPr/>
          <p:nvPr/>
        </p:nvSpPr>
        <p:spPr>
          <a:xfrm>
            <a:off x="5285231" y="3291840"/>
            <a:ext cx="1097280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000000"/>
                </a:solidFill>
              </a:defRPr>
            </a:pPr>
            <a:r>
              <a:t>Krista Prescott</a:t>
            </a:r>
          </a:p>
          <a:p>
            <a:pPr algn="ctr">
              <a:defRPr sz="800">
                <a:solidFill>
                  <a:srgbClr val="000000"/>
                </a:solidFill>
              </a:defRPr>
            </a:pPr>
            <a:r>
              <a:t>Chief Marketing &amp; Growth Officer</a:t>
            </a:r>
          </a:p>
          <a:p>
            <a:pPr algn="ctr">
              <a:defRPr sz="800">
                <a:solidFill>
                  <a:srgbClr val="3C3C3C"/>
                </a:solidFill>
              </a:defRPr>
            </a:pPr>
            <a:r>
              <a:t>25 years, 7 months</a:t>
            </a:r>
          </a:p>
        </p:txBody>
      </p:sp>
      <p:sp>
        <p:nvSpPr>
          <p:cNvPr id="8" name="Rectangle 7"/>
          <p:cNvSpPr/>
          <p:nvPr/>
        </p:nvSpPr>
        <p:spPr>
          <a:xfrm>
            <a:off x="6894575" y="3291840"/>
            <a:ext cx="1097280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000000"/>
                </a:solidFill>
              </a:defRPr>
            </a:pPr>
            <a:r>
              <a:t>Megan Lantrip</a:t>
            </a:r>
          </a:p>
          <a:p>
            <a:pPr algn="ctr">
              <a:defRPr sz="800">
                <a:solidFill>
                  <a:srgbClr val="000000"/>
                </a:solidFill>
              </a:defRPr>
            </a:pPr>
            <a:r>
              <a:t>Executive Assistant</a:t>
            </a:r>
          </a:p>
          <a:p>
            <a:pPr algn="ctr">
              <a:defRPr sz="800">
                <a:solidFill>
                  <a:srgbClr val="3C3C3C"/>
                </a:solidFill>
              </a:defRPr>
            </a:pPr>
            <a:r>
              <a:t>23 years, 7 months</a:t>
            </a:r>
          </a:p>
        </p:txBody>
      </p:sp>
      <p:sp>
        <p:nvSpPr>
          <p:cNvPr id="9" name="Rectangle 8"/>
          <p:cNvSpPr/>
          <p:nvPr/>
        </p:nvSpPr>
        <p:spPr>
          <a:xfrm>
            <a:off x="8503920" y="3291840"/>
            <a:ext cx="1097280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000000"/>
                </a:solidFill>
              </a:defRPr>
            </a:pPr>
            <a:r>
              <a:t>Scott Schnitzspahn</a:t>
            </a:r>
          </a:p>
          <a:p>
            <a:pPr algn="ctr">
              <a:defRPr sz="800">
                <a:solidFill>
                  <a:srgbClr val="000000"/>
                </a:solidFill>
              </a:defRPr>
            </a:pPr>
            <a:r>
              <a:t>High Performance General Manager</a:t>
            </a:r>
          </a:p>
          <a:p>
            <a:pPr algn="ctr">
              <a:defRPr sz="800">
                <a:solidFill>
                  <a:srgbClr val="3C3C3C"/>
                </a:solidFill>
              </a:defRPr>
            </a:pPr>
            <a:r>
              <a:t>1 years, 3 months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80560" y="5486400"/>
            <a:ext cx="1097280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000000"/>
                </a:solidFill>
              </a:defRPr>
            </a:pPr>
            <a:r>
              <a:t>Tim Yount</a:t>
            </a:r>
          </a:p>
          <a:p>
            <a:pPr algn="ctr">
              <a:defRPr sz="800">
                <a:solidFill>
                  <a:srgbClr val="000000"/>
                </a:solidFill>
              </a:defRPr>
            </a:pPr>
            <a:r>
              <a:t>Chief Sport Development Officer</a:t>
            </a:r>
          </a:p>
          <a:p>
            <a:pPr algn="ctr">
              <a:defRPr sz="800">
                <a:solidFill>
                  <a:srgbClr val="3C3C3C"/>
                </a:solidFill>
              </a:defRPr>
            </a:pPr>
            <a:r>
              <a:t>25 years, 7 months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29198" y="2011680"/>
            <a:ext cx="3" cy="640064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1005840" y="2651742"/>
            <a:ext cx="4023360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1005838" y="2651744"/>
            <a:ext cx="3" cy="640096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29198" y="2011680"/>
            <a:ext cx="3" cy="640064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2615184" y="2651742"/>
            <a:ext cx="2414016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2615182" y="2651744"/>
            <a:ext cx="3" cy="640096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5029198" y="2011680"/>
            <a:ext cx="3" cy="640064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4224528" y="2651742"/>
            <a:ext cx="804672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4224526" y="2651744"/>
            <a:ext cx="3" cy="640096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5029198" y="2011680"/>
            <a:ext cx="3" cy="640064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5029200" y="2651742"/>
            <a:ext cx="804671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5833870" y="2651744"/>
            <a:ext cx="3" cy="640096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5029198" y="2011680"/>
            <a:ext cx="3" cy="640064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5029200" y="2651742"/>
            <a:ext cx="2414015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7443214" y="2651744"/>
            <a:ext cx="3" cy="640096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5029198" y="2011680"/>
            <a:ext cx="3" cy="640064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5029200" y="2651742"/>
            <a:ext cx="4023360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9052558" y="2651744"/>
            <a:ext cx="3" cy="640096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029198" y="2011680"/>
            <a:ext cx="3" cy="1737344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029198" y="3749024"/>
            <a:ext cx="3" cy="1737376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7589520" y="7132320"/>
            <a:ext cx="201168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5A5A5A"/>
                </a:solidFill>
              </a:defRPr>
            </a:pPr>
            <a:r>
              <a:t>Page 2 of 11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457200" y="182880"/>
            <a:ext cx="9144000" cy="457200"/>
          </a:xfrm>
          <a:prstGeom prst="rect">
            <a:avLst/>
          </a:prstGeom>
          <a:solidFill>
            <a:srgbClr val="F5F5F5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>
                <a:solidFill>
                  <a:srgbClr val="282828"/>
                </a:solidFill>
              </a:defRPr>
            </a:pPr>
            <a:r>
              <a:t>Department: 200 - Business Administration (Finance, HR, IT)  •  Employees: 5</a:t>
            </a:r>
          </a:p>
        </p:txBody>
      </p:sp>
      <p:sp>
        <p:nvSpPr>
          <p:cNvPr id="3" name="Rectangle 2"/>
          <p:cNvSpPr/>
          <p:nvPr/>
        </p:nvSpPr>
        <p:spPr>
          <a:xfrm>
            <a:off x="4144296" y="1097280"/>
            <a:ext cx="1769806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Jenny Wilson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Senior Director of Finance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23 years, 7 months</a:t>
            </a:r>
          </a:p>
        </p:txBody>
      </p:sp>
      <p:sp>
        <p:nvSpPr>
          <p:cNvPr id="4" name="Rectangle 3"/>
          <p:cNvSpPr/>
          <p:nvPr/>
        </p:nvSpPr>
        <p:spPr>
          <a:xfrm>
            <a:off x="2300748" y="3291840"/>
            <a:ext cx="1769806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Bill Wengert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Controller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1 years, 3 months</a:t>
            </a:r>
          </a:p>
        </p:txBody>
      </p:sp>
      <p:sp>
        <p:nvSpPr>
          <p:cNvPr id="5" name="Rectangle 4"/>
          <p:cNvSpPr/>
          <p:nvPr/>
        </p:nvSpPr>
        <p:spPr>
          <a:xfrm>
            <a:off x="5987845" y="3291840"/>
            <a:ext cx="1769806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Jessica Stewart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Human Resources Manager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25 years, 7 months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5486400"/>
            <a:ext cx="1769806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Lisa DeBuano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(PT) Accoutning Coordinator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1 years, 6 months</a:t>
            </a:r>
          </a:p>
        </p:txBody>
      </p:sp>
      <p:sp>
        <p:nvSpPr>
          <p:cNvPr id="7" name="Rectangle 6"/>
          <p:cNvSpPr/>
          <p:nvPr/>
        </p:nvSpPr>
        <p:spPr>
          <a:xfrm>
            <a:off x="4144296" y="5486400"/>
            <a:ext cx="1769806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Michelle Lanning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Staff Accountant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1 years, 3 months</a:t>
            </a:r>
          </a:p>
        </p:txBody>
      </p:sp>
      <p:sp>
        <p:nvSpPr>
          <p:cNvPr id="8" name="Rectangle 7"/>
          <p:cNvSpPr/>
          <p:nvPr/>
        </p:nvSpPr>
        <p:spPr>
          <a:xfrm>
            <a:off x="7831393" y="5486400"/>
            <a:ext cx="1769806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Nannette Cioffi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Staff Accountant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25 years, 7 months</a:t>
            </a:r>
          </a:p>
        </p:txBody>
      </p:sp>
      <p:sp>
        <p:nvSpPr>
          <p:cNvPr id="9" name="Rectangle 8"/>
          <p:cNvSpPr/>
          <p:nvPr/>
        </p:nvSpPr>
        <p:spPr>
          <a:xfrm>
            <a:off x="3185650" y="4206240"/>
            <a:ext cx="3" cy="640080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1342103" y="4846318"/>
            <a:ext cx="1843548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1342101" y="4846320"/>
            <a:ext cx="3" cy="640080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3185650" y="4206240"/>
            <a:ext cx="3" cy="640080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3185651" y="4846318"/>
            <a:ext cx="1843548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29198" y="4846320"/>
            <a:ext cx="3" cy="640080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3185650" y="4206240"/>
            <a:ext cx="3" cy="640080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3185651" y="4846318"/>
            <a:ext cx="5530645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8716295" y="4846320"/>
            <a:ext cx="3" cy="640080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5029198" y="2011680"/>
            <a:ext cx="3" cy="640064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3185651" y="2651742"/>
            <a:ext cx="1843548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3185650" y="2651744"/>
            <a:ext cx="3" cy="640096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5029198" y="2011680"/>
            <a:ext cx="3" cy="640064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5029200" y="2651742"/>
            <a:ext cx="1843548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6872746" y="2651744"/>
            <a:ext cx="3" cy="640096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7589520" y="7132320"/>
            <a:ext cx="201168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5A5A5A"/>
                </a:solidFill>
              </a:defRPr>
            </a:pPr>
            <a:r>
              <a:t>Page 3 of 11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457200" y="182880"/>
            <a:ext cx="9144000" cy="457200"/>
          </a:xfrm>
          <a:prstGeom prst="rect">
            <a:avLst/>
          </a:prstGeom>
          <a:solidFill>
            <a:srgbClr val="F5F5F5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>
                <a:solidFill>
                  <a:srgbClr val="282828"/>
                </a:solidFill>
              </a:defRPr>
            </a:pPr>
            <a:r>
              <a:t>Department: 200 - Business Administration (Legal)  •  Employees: 3</a:t>
            </a:r>
          </a:p>
        </p:txBody>
      </p:sp>
      <p:sp>
        <p:nvSpPr>
          <p:cNvPr id="3" name="Rectangle 2"/>
          <p:cNvSpPr/>
          <p:nvPr/>
        </p:nvSpPr>
        <p:spPr>
          <a:xfrm>
            <a:off x="4144296" y="1097280"/>
            <a:ext cx="1769806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Kathryn Murtagh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General Counsel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1 years, 3 months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3291840"/>
            <a:ext cx="1769806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Holly Hamner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(PT) Risk and Compliance Coordinator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23 years, 7 months</a:t>
            </a:r>
          </a:p>
        </p:txBody>
      </p:sp>
      <p:sp>
        <p:nvSpPr>
          <p:cNvPr id="5" name="Rectangle 4"/>
          <p:cNvSpPr/>
          <p:nvPr/>
        </p:nvSpPr>
        <p:spPr>
          <a:xfrm>
            <a:off x="4144296" y="3291840"/>
            <a:ext cx="1769806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Lauren Tesler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(Temp) Legal &amp; Compliance Officer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1 years, 3 months</a:t>
            </a:r>
          </a:p>
        </p:txBody>
      </p:sp>
      <p:sp>
        <p:nvSpPr>
          <p:cNvPr id="6" name="Rectangle 5"/>
          <p:cNvSpPr/>
          <p:nvPr/>
        </p:nvSpPr>
        <p:spPr>
          <a:xfrm>
            <a:off x="7831393" y="3291840"/>
            <a:ext cx="1769806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Vacant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Compliance &amp; Governance Coordinator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25 years, 7 months</a:t>
            </a:r>
          </a:p>
        </p:txBody>
      </p:sp>
      <p:sp>
        <p:nvSpPr>
          <p:cNvPr id="7" name="Rectangle 6"/>
          <p:cNvSpPr/>
          <p:nvPr/>
        </p:nvSpPr>
        <p:spPr>
          <a:xfrm>
            <a:off x="5029198" y="2011680"/>
            <a:ext cx="3" cy="640064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1342103" y="2651742"/>
            <a:ext cx="3687096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>
          <a:xfrm>
            <a:off x="1342101" y="2651744"/>
            <a:ext cx="3" cy="640096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29198" y="2011680"/>
            <a:ext cx="3" cy="640064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29198" y="2651744"/>
            <a:ext cx="3" cy="640096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5029198" y="2011680"/>
            <a:ext cx="3" cy="640064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5029200" y="2651742"/>
            <a:ext cx="3687096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8716295" y="2651744"/>
            <a:ext cx="3" cy="640096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7589520" y="7132320"/>
            <a:ext cx="201168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5A5A5A"/>
                </a:solidFill>
              </a:defRPr>
            </a:pPr>
            <a:r>
              <a:t>Page 4 of 11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457200" y="182880"/>
            <a:ext cx="9144000" cy="457200"/>
          </a:xfrm>
          <a:prstGeom prst="rect">
            <a:avLst/>
          </a:prstGeom>
          <a:solidFill>
            <a:srgbClr val="F5F5F5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>
                <a:solidFill>
                  <a:srgbClr val="282828"/>
                </a:solidFill>
              </a:defRPr>
            </a:pPr>
            <a:r>
              <a:t>Department: Marketing &amp; Growth  •  Employees: 4</a:t>
            </a:r>
          </a:p>
        </p:txBody>
      </p:sp>
      <p:sp>
        <p:nvSpPr>
          <p:cNvPr id="3" name="Rectangle 2"/>
          <p:cNvSpPr/>
          <p:nvPr/>
        </p:nvSpPr>
        <p:spPr>
          <a:xfrm>
            <a:off x="4398579" y="1097280"/>
            <a:ext cx="1261241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Krista Prescott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Chief Marketing &amp; Growth Officer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25 years, 7 months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3291840"/>
            <a:ext cx="1261241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Brian D'Amico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Director of Events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23 years, 7 months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84786" y="3291840"/>
            <a:ext cx="1261241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Darren Jacoby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Senior Director of Constituent Growth and Retention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1 years, 3 months</a:t>
            </a:r>
          </a:p>
        </p:txBody>
      </p:sp>
      <p:sp>
        <p:nvSpPr>
          <p:cNvPr id="6" name="Rectangle 5"/>
          <p:cNvSpPr/>
          <p:nvPr/>
        </p:nvSpPr>
        <p:spPr>
          <a:xfrm>
            <a:off x="5712372" y="3291840"/>
            <a:ext cx="1261241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Kelley Baer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Senior Director of Marketing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25 years, 7 months</a:t>
            </a:r>
          </a:p>
        </p:txBody>
      </p:sp>
      <p:sp>
        <p:nvSpPr>
          <p:cNvPr id="7" name="Rectangle 6"/>
          <p:cNvSpPr/>
          <p:nvPr/>
        </p:nvSpPr>
        <p:spPr>
          <a:xfrm>
            <a:off x="8339958" y="3291840"/>
            <a:ext cx="1261241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Steven Calla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Senior Director Constituent Product Data Insights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0 years, 4 months</a:t>
            </a:r>
          </a:p>
        </p:txBody>
      </p:sp>
      <p:sp>
        <p:nvSpPr>
          <p:cNvPr id="8" name="Rectangle 7"/>
          <p:cNvSpPr/>
          <p:nvPr/>
        </p:nvSpPr>
        <p:spPr>
          <a:xfrm>
            <a:off x="5029198" y="2011680"/>
            <a:ext cx="3" cy="640080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>
          <a:xfrm>
            <a:off x="1087820" y="2651758"/>
            <a:ext cx="3941379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1087819" y="2651760"/>
            <a:ext cx="3" cy="640080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29198" y="2011680"/>
            <a:ext cx="3" cy="640080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3715406" y="2651758"/>
            <a:ext cx="1313793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3715405" y="2651760"/>
            <a:ext cx="3" cy="640080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29198" y="2011680"/>
            <a:ext cx="3" cy="640080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029200" y="2651758"/>
            <a:ext cx="1313793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6342991" y="2651760"/>
            <a:ext cx="3" cy="640080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5029198" y="2011680"/>
            <a:ext cx="3" cy="640080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5029200" y="2651758"/>
            <a:ext cx="3941379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8970577" y="2651760"/>
            <a:ext cx="3" cy="640080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7589520" y="7132320"/>
            <a:ext cx="201168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5A5A5A"/>
                </a:solidFill>
              </a:defRPr>
            </a:pPr>
            <a:r>
              <a:t>Page 5 of 11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457200" y="182880"/>
            <a:ext cx="9144000" cy="457200"/>
          </a:xfrm>
          <a:prstGeom prst="rect">
            <a:avLst/>
          </a:prstGeom>
          <a:solidFill>
            <a:srgbClr val="F5F5F5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>
                <a:solidFill>
                  <a:srgbClr val="282828"/>
                </a:solidFill>
              </a:defRPr>
            </a:pPr>
            <a:r>
              <a:t>Department: 410  - Constituent Relationships  •  Employees: 9</a:t>
            </a:r>
          </a:p>
        </p:txBody>
      </p:sp>
      <p:sp>
        <p:nvSpPr>
          <p:cNvPr id="3" name="Rectangle 2"/>
          <p:cNvSpPr/>
          <p:nvPr/>
        </p:nvSpPr>
        <p:spPr>
          <a:xfrm>
            <a:off x="4480560" y="1097280"/>
            <a:ext cx="1097280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000000"/>
                </a:solidFill>
              </a:defRPr>
            </a:pPr>
            <a:r>
              <a:t>Darren Jacoby</a:t>
            </a:r>
          </a:p>
          <a:p>
            <a:pPr algn="ctr">
              <a:defRPr sz="800">
                <a:solidFill>
                  <a:srgbClr val="000000"/>
                </a:solidFill>
              </a:defRPr>
            </a:pPr>
            <a:r>
              <a:t>Senior Director of Constituent Growth and Retention</a:t>
            </a:r>
          </a:p>
          <a:p>
            <a:pPr algn="ctr">
              <a:defRPr sz="800">
                <a:solidFill>
                  <a:srgbClr val="3C3C3C"/>
                </a:solidFill>
              </a:defRPr>
            </a:pPr>
            <a:r>
              <a:t>1 years, 3 months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3291840"/>
            <a:ext cx="1097280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000000"/>
                </a:solidFill>
              </a:defRPr>
            </a:pPr>
            <a:r>
              <a:t>Josh Farmer</a:t>
            </a:r>
          </a:p>
          <a:p>
            <a:pPr algn="ctr">
              <a:defRPr sz="800">
                <a:solidFill>
                  <a:srgbClr val="000000"/>
                </a:solidFill>
              </a:defRPr>
            </a:pPr>
            <a:r>
              <a:t>Membership Growth Coordinator</a:t>
            </a:r>
          </a:p>
          <a:p>
            <a:pPr algn="ctr">
              <a:defRPr sz="800">
                <a:solidFill>
                  <a:srgbClr val="3C3C3C"/>
                </a:solidFill>
              </a:defRPr>
            </a:pPr>
            <a:r>
              <a:t>23 years, 7 months</a:t>
            </a:r>
          </a:p>
        </p:txBody>
      </p:sp>
      <p:sp>
        <p:nvSpPr>
          <p:cNvPr id="5" name="Rectangle 4"/>
          <p:cNvSpPr/>
          <p:nvPr/>
        </p:nvSpPr>
        <p:spPr>
          <a:xfrm>
            <a:off x="2468880" y="3291840"/>
            <a:ext cx="1097280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000000"/>
                </a:solidFill>
              </a:defRPr>
            </a:pPr>
            <a:r>
              <a:t>Justin Trolle</a:t>
            </a:r>
          </a:p>
          <a:p>
            <a:pPr algn="ctr">
              <a:defRPr sz="800">
                <a:solidFill>
                  <a:srgbClr val="000000"/>
                </a:solidFill>
              </a:defRPr>
            </a:pPr>
            <a:r>
              <a:t>Education Manager</a:t>
            </a:r>
          </a:p>
          <a:p>
            <a:pPr algn="ctr">
              <a:defRPr sz="800">
                <a:solidFill>
                  <a:srgbClr val="3C3C3C"/>
                </a:solidFill>
              </a:defRPr>
            </a:pPr>
            <a:r>
              <a:t>1 years, 3 months</a:t>
            </a:r>
          </a:p>
        </p:txBody>
      </p:sp>
      <p:sp>
        <p:nvSpPr>
          <p:cNvPr id="6" name="Rectangle 5"/>
          <p:cNvSpPr/>
          <p:nvPr/>
        </p:nvSpPr>
        <p:spPr>
          <a:xfrm>
            <a:off x="4480560" y="3291840"/>
            <a:ext cx="1097280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000000"/>
                </a:solidFill>
              </a:defRPr>
            </a:pPr>
            <a:r>
              <a:t>Liz Kollar</a:t>
            </a:r>
          </a:p>
          <a:p>
            <a:pPr algn="ctr">
              <a:defRPr sz="800">
                <a:solidFill>
                  <a:srgbClr val="000000"/>
                </a:solidFill>
              </a:defRPr>
            </a:pPr>
            <a:r>
              <a:t>Director of Constituent Engagement</a:t>
            </a:r>
          </a:p>
          <a:p>
            <a:pPr algn="ctr">
              <a:defRPr sz="800">
                <a:solidFill>
                  <a:srgbClr val="3C3C3C"/>
                </a:solidFill>
              </a:defRPr>
            </a:pPr>
            <a:r>
              <a:t>25 years, 7 months</a:t>
            </a:r>
          </a:p>
        </p:txBody>
      </p:sp>
      <p:sp>
        <p:nvSpPr>
          <p:cNvPr id="7" name="Rectangle 6"/>
          <p:cNvSpPr/>
          <p:nvPr/>
        </p:nvSpPr>
        <p:spPr>
          <a:xfrm>
            <a:off x="6492240" y="3291840"/>
            <a:ext cx="1097280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000000"/>
                </a:solidFill>
              </a:defRPr>
            </a:pPr>
            <a:r>
              <a:t>Megan Zablock</a:t>
            </a:r>
          </a:p>
          <a:p>
            <a:pPr algn="ctr">
              <a:defRPr sz="800">
                <a:solidFill>
                  <a:srgbClr val="000000"/>
                </a:solidFill>
              </a:defRPr>
            </a:pPr>
            <a:r>
              <a:t>DEIA and Youth Program Manager</a:t>
            </a:r>
          </a:p>
          <a:p>
            <a:pPr algn="ctr">
              <a:defRPr sz="800">
                <a:solidFill>
                  <a:srgbClr val="3C3C3C"/>
                </a:solidFill>
              </a:defRPr>
            </a:pPr>
            <a:r>
              <a:t>1 years, 3 months</a:t>
            </a:r>
          </a:p>
        </p:txBody>
      </p:sp>
      <p:sp>
        <p:nvSpPr>
          <p:cNvPr id="8" name="Rectangle 7"/>
          <p:cNvSpPr/>
          <p:nvPr/>
        </p:nvSpPr>
        <p:spPr>
          <a:xfrm>
            <a:off x="8503920" y="3291840"/>
            <a:ext cx="1097280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000000"/>
                </a:solidFill>
              </a:defRPr>
            </a:pPr>
            <a:r>
              <a:t>Todd Brewer</a:t>
            </a:r>
          </a:p>
          <a:p>
            <a:pPr algn="ctr">
              <a:defRPr sz="800">
                <a:solidFill>
                  <a:srgbClr val="000000"/>
                </a:solidFill>
              </a:defRPr>
            </a:pPr>
            <a:r>
              <a:t>Constituent Care Manager</a:t>
            </a:r>
          </a:p>
          <a:p>
            <a:pPr algn="ctr">
              <a:defRPr sz="800">
                <a:solidFill>
                  <a:srgbClr val="3C3C3C"/>
                </a:solidFill>
              </a:defRPr>
            </a:pPr>
            <a:r>
              <a:t>2 years, 3 months</a:t>
            </a:r>
          </a:p>
        </p:txBody>
      </p:sp>
      <p:sp>
        <p:nvSpPr>
          <p:cNvPr id="9" name="Rectangle 8"/>
          <p:cNvSpPr/>
          <p:nvPr/>
        </p:nvSpPr>
        <p:spPr>
          <a:xfrm>
            <a:off x="1463039" y="5486400"/>
            <a:ext cx="1097280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000000"/>
                </a:solidFill>
              </a:defRPr>
            </a:pPr>
            <a:r>
              <a:t>Carlie Siders</a:t>
            </a:r>
          </a:p>
          <a:p>
            <a:pPr algn="ctr">
              <a:defRPr sz="800">
                <a:solidFill>
                  <a:srgbClr val="000000"/>
                </a:solidFill>
              </a:defRPr>
            </a:pPr>
            <a:r>
              <a:t>Education Coordinator</a:t>
            </a:r>
          </a:p>
          <a:p>
            <a:pPr algn="ctr">
              <a:defRPr sz="800">
                <a:solidFill>
                  <a:srgbClr val="3C3C3C"/>
                </a:solidFill>
              </a:defRPr>
            </a:pPr>
            <a:r>
              <a:t>25 years, 7 months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74720" y="5486400"/>
            <a:ext cx="1097280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000000"/>
                </a:solidFill>
              </a:defRPr>
            </a:pPr>
            <a:r>
              <a:t>Zoe Da Silva</a:t>
            </a:r>
          </a:p>
          <a:p>
            <a:pPr algn="ctr">
              <a:defRPr sz="800">
                <a:solidFill>
                  <a:srgbClr val="000000"/>
                </a:solidFill>
              </a:defRPr>
            </a:pPr>
            <a:r>
              <a:t>Youth Program Coordinator</a:t>
            </a:r>
          </a:p>
          <a:p>
            <a:pPr algn="ctr">
              <a:defRPr sz="800">
                <a:solidFill>
                  <a:srgbClr val="3C3C3C"/>
                </a:solidFill>
              </a:defRPr>
            </a:pPr>
            <a:r>
              <a:t>3 years, 1 months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86400" y="5486400"/>
            <a:ext cx="1097280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000000"/>
                </a:solidFill>
              </a:defRPr>
            </a:pPr>
            <a:r>
              <a:t>Brian Stump</a:t>
            </a:r>
          </a:p>
          <a:p>
            <a:pPr algn="ctr">
              <a:defRPr sz="800">
                <a:solidFill>
                  <a:srgbClr val="000000"/>
                </a:solidFill>
              </a:defRPr>
            </a:pPr>
            <a:r>
              <a:t>Event Services Coordinator</a:t>
            </a:r>
          </a:p>
          <a:p>
            <a:pPr algn="ctr">
              <a:defRPr sz="800">
                <a:solidFill>
                  <a:srgbClr val="3C3C3C"/>
                </a:solidFill>
              </a:defRPr>
            </a:pPr>
            <a:r>
              <a:t>1 years, 3 months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498080" y="5486400"/>
            <a:ext cx="1097280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000000"/>
                </a:solidFill>
              </a:defRPr>
            </a:pPr>
            <a:r>
              <a:t>Mackenzie Ellis</a:t>
            </a:r>
          </a:p>
          <a:p>
            <a:pPr algn="ctr">
              <a:defRPr sz="800">
                <a:solidFill>
                  <a:srgbClr val="000000"/>
                </a:solidFill>
              </a:defRPr>
            </a:pPr>
            <a:r>
              <a:t>Club Coordinator</a:t>
            </a:r>
          </a:p>
          <a:p>
            <a:pPr algn="ctr">
              <a:defRPr sz="800">
                <a:solidFill>
                  <a:srgbClr val="3C3C3C"/>
                </a:solidFill>
              </a:defRPr>
            </a:pPr>
            <a:r>
              <a:t>23 years, 7 months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052558" y="4206240"/>
            <a:ext cx="3" cy="640080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6035040" y="4846318"/>
            <a:ext cx="3017520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6035038" y="4846320"/>
            <a:ext cx="3" cy="640080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9052558" y="4206240"/>
            <a:ext cx="3" cy="640080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8046720" y="4846318"/>
            <a:ext cx="1005840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8046718" y="4846320"/>
            <a:ext cx="3" cy="640080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3017518" y="4206240"/>
            <a:ext cx="3" cy="640080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011679" y="4846318"/>
            <a:ext cx="1005840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011678" y="4846320"/>
            <a:ext cx="3" cy="640080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7040878" y="4206240"/>
            <a:ext cx="3" cy="640072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4023360" y="4846310"/>
            <a:ext cx="3017520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4023358" y="4846312"/>
            <a:ext cx="3" cy="640088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5029198" y="2011680"/>
            <a:ext cx="3" cy="640088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1005840" y="2651766"/>
            <a:ext cx="4023360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1005838" y="2651768"/>
            <a:ext cx="3" cy="640072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029198" y="2011680"/>
            <a:ext cx="3" cy="640088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3017520" y="2651766"/>
            <a:ext cx="2011680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3017518" y="2651768"/>
            <a:ext cx="3" cy="640072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029198" y="2011680"/>
            <a:ext cx="3" cy="640088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5029198" y="2651768"/>
            <a:ext cx="3" cy="640072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5029198" y="2011680"/>
            <a:ext cx="3" cy="640088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5029200" y="2651766"/>
            <a:ext cx="2011680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7040878" y="2651768"/>
            <a:ext cx="3" cy="640072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5029198" y="2011680"/>
            <a:ext cx="3" cy="640088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5029200" y="2651766"/>
            <a:ext cx="4023360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9052558" y="2651768"/>
            <a:ext cx="3" cy="640072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TextBox 38"/>
          <p:cNvSpPr txBox="1"/>
          <p:nvPr/>
        </p:nvSpPr>
        <p:spPr>
          <a:xfrm>
            <a:off x="7589520" y="7132320"/>
            <a:ext cx="201168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5A5A5A"/>
                </a:solidFill>
              </a:defRPr>
            </a:pPr>
            <a:r>
              <a:t>Page 6 of 11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457200" y="182880"/>
            <a:ext cx="9144000" cy="457200"/>
          </a:xfrm>
          <a:prstGeom prst="rect">
            <a:avLst/>
          </a:prstGeom>
          <a:solidFill>
            <a:srgbClr val="F5F5F5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>
                <a:solidFill>
                  <a:srgbClr val="282828"/>
                </a:solidFill>
              </a:defRPr>
            </a:pPr>
            <a:r>
              <a:t>Department: 610  - Marketing &amp; Communications &amp; Partnerships  •  Employees: 8</a:t>
            </a:r>
          </a:p>
        </p:txBody>
      </p:sp>
      <p:sp>
        <p:nvSpPr>
          <p:cNvPr id="3" name="Rectangle 2"/>
          <p:cNvSpPr/>
          <p:nvPr/>
        </p:nvSpPr>
        <p:spPr>
          <a:xfrm>
            <a:off x="4480560" y="1097280"/>
            <a:ext cx="1097280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000000"/>
                </a:solidFill>
              </a:defRPr>
            </a:pPr>
            <a:r>
              <a:t>Kelley Baer</a:t>
            </a:r>
          </a:p>
          <a:p>
            <a:pPr algn="ctr">
              <a:defRPr sz="800">
                <a:solidFill>
                  <a:srgbClr val="000000"/>
                </a:solidFill>
              </a:defRPr>
            </a:pPr>
            <a:r>
              <a:t>Senior Director of Marketing</a:t>
            </a:r>
          </a:p>
          <a:p>
            <a:pPr algn="ctr">
              <a:defRPr sz="800">
                <a:solidFill>
                  <a:srgbClr val="3C3C3C"/>
                </a:solidFill>
              </a:defRPr>
            </a:pPr>
            <a:r>
              <a:t>25 years, 7 months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3291840"/>
            <a:ext cx="1097280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000000"/>
                </a:solidFill>
              </a:defRPr>
            </a:pPr>
            <a:r>
              <a:t>Alicia Kaye</a:t>
            </a:r>
          </a:p>
          <a:p>
            <a:pPr algn="ctr">
              <a:defRPr sz="800">
                <a:solidFill>
                  <a:srgbClr val="000000"/>
                </a:solidFill>
              </a:defRPr>
            </a:pPr>
            <a:r>
              <a:t>Manager of Strategic Partnerships</a:t>
            </a:r>
          </a:p>
          <a:p>
            <a:pPr algn="ctr">
              <a:defRPr sz="800">
                <a:solidFill>
                  <a:srgbClr val="3C3C3C"/>
                </a:solidFill>
              </a:defRPr>
            </a:pPr>
            <a:r>
              <a:t>1 years, 3 months</a:t>
            </a:r>
          </a:p>
        </p:txBody>
      </p:sp>
      <p:sp>
        <p:nvSpPr>
          <p:cNvPr id="5" name="Rectangle 4"/>
          <p:cNvSpPr/>
          <p:nvPr/>
        </p:nvSpPr>
        <p:spPr>
          <a:xfrm>
            <a:off x="2468880" y="3291840"/>
            <a:ext cx="1097280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000000"/>
                </a:solidFill>
              </a:defRPr>
            </a:pPr>
            <a:r>
              <a:t>Madison Anderson</a:t>
            </a:r>
          </a:p>
          <a:p>
            <a:pPr algn="ctr">
              <a:defRPr sz="800">
                <a:solidFill>
                  <a:srgbClr val="000000"/>
                </a:solidFill>
              </a:defRPr>
            </a:pPr>
            <a:r>
              <a:t>Partnerships Sr. Manager</a:t>
            </a:r>
          </a:p>
          <a:p>
            <a:pPr algn="ctr">
              <a:defRPr sz="800">
                <a:solidFill>
                  <a:srgbClr val="3C3C3C"/>
                </a:solidFill>
              </a:defRPr>
            </a:pPr>
            <a:r>
              <a:t>23 years, 7 months</a:t>
            </a:r>
          </a:p>
        </p:txBody>
      </p:sp>
      <p:sp>
        <p:nvSpPr>
          <p:cNvPr id="6" name="Rectangle 5"/>
          <p:cNvSpPr/>
          <p:nvPr/>
        </p:nvSpPr>
        <p:spPr>
          <a:xfrm>
            <a:off x="4480560" y="3291840"/>
            <a:ext cx="1097280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000000"/>
                </a:solidFill>
              </a:defRPr>
            </a:pPr>
            <a:r>
              <a:t>Paul Smith</a:t>
            </a:r>
          </a:p>
          <a:p>
            <a:pPr algn="ctr">
              <a:defRPr sz="800">
                <a:solidFill>
                  <a:srgbClr val="000000"/>
                </a:solidFill>
              </a:defRPr>
            </a:pPr>
            <a:r>
              <a:t>Sr. Manager</a:t>
            </a:r>
          </a:p>
          <a:p>
            <a:pPr algn="ctr">
              <a:defRPr sz="800">
                <a:solidFill>
                  <a:srgbClr val="3C3C3C"/>
                </a:solidFill>
              </a:defRPr>
            </a:pPr>
            <a:r>
              <a:t>1 years, 3 months</a:t>
            </a:r>
          </a:p>
        </p:txBody>
      </p:sp>
      <p:sp>
        <p:nvSpPr>
          <p:cNvPr id="7" name="Rectangle 6"/>
          <p:cNvSpPr/>
          <p:nvPr/>
        </p:nvSpPr>
        <p:spPr>
          <a:xfrm>
            <a:off x="6492240" y="3291840"/>
            <a:ext cx="1097280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000000"/>
                </a:solidFill>
              </a:defRPr>
            </a:pPr>
            <a:r>
              <a:t>Samantha Menher</a:t>
            </a:r>
          </a:p>
          <a:p>
            <a:pPr algn="ctr">
              <a:defRPr sz="800">
                <a:solidFill>
                  <a:srgbClr val="000000"/>
                </a:solidFill>
              </a:defRPr>
            </a:pPr>
            <a:r>
              <a:t>Tech Strategy Planning Sr. Manager</a:t>
            </a:r>
          </a:p>
          <a:p>
            <a:pPr algn="ctr">
              <a:defRPr sz="800">
                <a:solidFill>
                  <a:srgbClr val="3C3C3C"/>
                </a:solidFill>
              </a:defRPr>
            </a:pPr>
            <a:r>
              <a:t>25 years, 7 months</a:t>
            </a:r>
          </a:p>
        </p:txBody>
      </p:sp>
      <p:sp>
        <p:nvSpPr>
          <p:cNvPr id="8" name="Rectangle 7"/>
          <p:cNvSpPr/>
          <p:nvPr/>
        </p:nvSpPr>
        <p:spPr>
          <a:xfrm>
            <a:off x="8503920" y="3291840"/>
            <a:ext cx="1097280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000000"/>
                </a:solidFill>
              </a:defRPr>
            </a:pPr>
            <a:r>
              <a:t>Stephen Meyers</a:t>
            </a:r>
          </a:p>
          <a:p>
            <a:pPr algn="ctr">
              <a:defRPr sz="800">
                <a:solidFill>
                  <a:srgbClr val="000000"/>
                </a:solidFill>
              </a:defRPr>
            </a:pPr>
            <a:r>
              <a:t>Communications Sr. Manager</a:t>
            </a:r>
          </a:p>
          <a:p>
            <a:pPr algn="ctr">
              <a:defRPr sz="800">
                <a:solidFill>
                  <a:srgbClr val="3C3C3C"/>
                </a:solidFill>
              </a:defRPr>
            </a:pPr>
            <a:r>
              <a:t>23 years, 7 months</a:t>
            </a:r>
          </a:p>
        </p:txBody>
      </p:sp>
      <p:sp>
        <p:nvSpPr>
          <p:cNvPr id="9" name="Rectangle 8"/>
          <p:cNvSpPr/>
          <p:nvPr/>
        </p:nvSpPr>
        <p:spPr>
          <a:xfrm>
            <a:off x="2468880" y="5486400"/>
            <a:ext cx="1097280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000000"/>
                </a:solidFill>
              </a:defRPr>
            </a:pPr>
            <a:r>
              <a:t>Greta Shaffer</a:t>
            </a:r>
          </a:p>
          <a:p>
            <a:pPr algn="ctr">
              <a:defRPr sz="800">
                <a:solidFill>
                  <a:srgbClr val="000000"/>
                </a:solidFill>
              </a:defRPr>
            </a:pPr>
            <a:r>
              <a:t>Corporate Partnerships Coordinator</a:t>
            </a:r>
          </a:p>
          <a:p>
            <a:pPr algn="ctr">
              <a:defRPr sz="800">
                <a:solidFill>
                  <a:srgbClr val="3C3C3C"/>
                </a:solidFill>
              </a:defRPr>
            </a:pPr>
            <a:r>
              <a:t>23 years, 7 months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80560" y="5486400"/>
            <a:ext cx="1097280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000000"/>
                </a:solidFill>
              </a:defRPr>
            </a:pPr>
            <a:r>
              <a:t>Kennedy Terry</a:t>
            </a:r>
          </a:p>
          <a:p>
            <a:pPr algn="ctr">
              <a:defRPr sz="800">
                <a:solidFill>
                  <a:srgbClr val="000000"/>
                </a:solidFill>
              </a:defRPr>
            </a:pPr>
            <a:r>
              <a:t>Communications Coordinator</a:t>
            </a:r>
          </a:p>
          <a:p>
            <a:pPr algn="ctr">
              <a:defRPr sz="800">
                <a:solidFill>
                  <a:srgbClr val="3C3C3C"/>
                </a:solidFill>
              </a:defRPr>
            </a:pPr>
            <a:r>
              <a:t>1 years, 3 months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92240" y="5486400"/>
            <a:ext cx="1097280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000000"/>
                </a:solidFill>
              </a:defRPr>
            </a:pPr>
            <a:r>
              <a:t>Mackenzie Brown</a:t>
            </a:r>
          </a:p>
          <a:p>
            <a:pPr algn="ctr">
              <a:defRPr sz="800">
                <a:solidFill>
                  <a:srgbClr val="000000"/>
                </a:solidFill>
              </a:defRPr>
            </a:pPr>
            <a:r>
              <a:t>Creative Services &amp; Social Media Sr. Coordinator</a:t>
            </a:r>
          </a:p>
          <a:p>
            <a:pPr algn="ctr">
              <a:defRPr sz="800">
                <a:solidFill>
                  <a:srgbClr val="3C3C3C"/>
                </a:solidFill>
              </a:defRPr>
            </a:pPr>
            <a:r>
              <a:t>25 years, 7 months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7518" y="4206240"/>
            <a:ext cx="3" cy="640080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3017518" y="4846320"/>
            <a:ext cx="3" cy="640080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9052558" y="4206240"/>
            <a:ext cx="3" cy="640072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029200" y="4846310"/>
            <a:ext cx="4023360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5029198" y="4846312"/>
            <a:ext cx="3" cy="640088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9052558" y="4206240"/>
            <a:ext cx="3" cy="640072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7040880" y="4846310"/>
            <a:ext cx="2011680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7040878" y="4846312"/>
            <a:ext cx="3" cy="640088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5029198" y="2011680"/>
            <a:ext cx="3" cy="640072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005840" y="2651750"/>
            <a:ext cx="4023360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1005838" y="2651752"/>
            <a:ext cx="3" cy="640088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5029198" y="2011680"/>
            <a:ext cx="3" cy="640072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017520" y="2651750"/>
            <a:ext cx="2011680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017518" y="2651752"/>
            <a:ext cx="3" cy="640088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5029198" y="2011680"/>
            <a:ext cx="3" cy="640072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5029198" y="2651752"/>
            <a:ext cx="3" cy="640088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029198" y="2011680"/>
            <a:ext cx="3" cy="640072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029200" y="2651750"/>
            <a:ext cx="2011680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7040878" y="2651752"/>
            <a:ext cx="3" cy="640088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029198" y="2011680"/>
            <a:ext cx="3" cy="640072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5029200" y="2651750"/>
            <a:ext cx="4023360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9052558" y="2651752"/>
            <a:ext cx="3" cy="640088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TextBox 33"/>
          <p:cNvSpPr txBox="1"/>
          <p:nvPr/>
        </p:nvSpPr>
        <p:spPr>
          <a:xfrm>
            <a:off x="7589520" y="7132320"/>
            <a:ext cx="201168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5A5A5A"/>
                </a:solidFill>
              </a:defRPr>
            </a:pPr>
            <a:r>
              <a:t>Page 7 of 11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457200" y="182880"/>
            <a:ext cx="9144000" cy="457200"/>
          </a:xfrm>
          <a:prstGeom prst="rect">
            <a:avLst/>
          </a:prstGeom>
          <a:solidFill>
            <a:srgbClr val="F5F5F5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>
                <a:solidFill>
                  <a:srgbClr val="282828"/>
                </a:solidFill>
              </a:defRPr>
            </a:pPr>
            <a:r>
              <a:t>Department: 710  - Events  •  Employees: 3</a:t>
            </a:r>
          </a:p>
        </p:txBody>
      </p:sp>
      <p:sp>
        <p:nvSpPr>
          <p:cNvPr id="3" name="Rectangle 2"/>
          <p:cNvSpPr/>
          <p:nvPr/>
        </p:nvSpPr>
        <p:spPr>
          <a:xfrm>
            <a:off x="4144296" y="1097280"/>
            <a:ext cx="1769806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Brian D'Amico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Director of Events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23 years, 7 months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3291840"/>
            <a:ext cx="1769806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Brad Hildebrandt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Events Manager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1 years, 3 months</a:t>
            </a:r>
          </a:p>
        </p:txBody>
      </p:sp>
      <p:sp>
        <p:nvSpPr>
          <p:cNvPr id="5" name="Rectangle 4"/>
          <p:cNvSpPr/>
          <p:nvPr/>
        </p:nvSpPr>
        <p:spPr>
          <a:xfrm>
            <a:off x="4144296" y="3291840"/>
            <a:ext cx="1769806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Eyal Friedman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Events Coordinator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25 years, 7 months</a:t>
            </a:r>
          </a:p>
        </p:txBody>
      </p:sp>
      <p:sp>
        <p:nvSpPr>
          <p:cNvPr id="6" name="Rectangle 5"/>
          <p:cNvSpPr/>
          <p:nvPr/>
        </p:nvSpPr>
        <p:spPr>
          <a:xfrm>
            <a:off x="7831393" y="3291840"/>
            <a:ext cx="1769806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Mark Turner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Commissioner of Officials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23 years, 7 months</a:t>
            </a:r>
          </a:p>
        </p:txBody>
      </p:sp>
      <p:sp>
        <p:nvSpPr>
          <p:cNvPr id="7" name="Rectangle 6"/>
          <p:cNvSpPr/>
          <p:nvPr/>
        </p:nvSpPr>
        <p:spPr>
          <a:xfrm>
            <a:off x="5029198" y="2011680"/>
            <a:ext cx="3" cy="640080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1342103" y="2651758"/>
            <a:ext cx="3687096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>
          <a:xfrm>
            <a:off x="1342101" y="2651760"/>
            <a:ext cx="3" cy="640080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29198" y="2011680"/>
            <a:ext cx="3" cy="640080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29198" y="2651760"/>
            <a:ext cx="3" cy="640080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5029198" y="2011680"/>
            <a:ext cx="3" cy="640080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5029200" y="2651758"/>
            <a:ext cx="3687096" cy="3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8716295" y="2651760"/>
            <a:ext cx="3" cy="640080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7589520" y="7132320"/>
            <a:ext cx="201168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5A5A5A"/>
                </a:solidFill>
              </a:defRPr>
            </a:pPr>
            <a:r>
              <a:t>Page 8 of 11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457200" y="182880"/>
            <a:ext cx="9144000" cy="457200"/>
          </a:xfrm>
          <a:prstGeom prst="rect">
            <a:avLst/>
          </a:prstGeom>
          <a:solidFill>
            <a:srgbClr val="F5F5F5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>
                <a:solidFill>
                  <a:srgbClr val="282828"/>
                </a:solidFill>
              </a:defRPr>
            </a:pPr>
            <a:r>
              <a:t>Department: 510  - Sport Programs  •  Employees: 1</a:t>
            </a:r>
          </a:p>
        </p:txBody>
      </p:sp>
      <p:sp>
        <p:nvSpPr>
          <p:cNvPr id="3" name="Rectangle 2"/>
          <p:cNvSpPr/>
          <p:nvPr/>
        </p:nvSpPr>
        <p:spPr>
          <a:xfrm>
            <a:off x="3931920" y="1097280"/>
            <a:ext cx="2194560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Tim Yount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Chief Sport Development Officer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25 years, 7 months</a:t>
            </a:r>
          </a:p>
        </p:txBody>
      </p:sp>
      <p:sp>
        <p:nvSpPr>
          <p:cNvPr id="4" name="Rectangle 3"/>
          <p:cNvSpPr/>
          <p:nvPr/>
        </p:nvSpPr>
        <p:spPr>
          <a:xfrm>
            <a:off x="3931920" y="3291840"/>
            <a:ext cx="2194560" cy="914400"/>
          </a:xfrm>
          <a:prstGeom prst="rect">
            <a:avLst/>
          </a:prstGeom>
          <a:solidFill>
            <a:srgbClr val="F0F0F0"/>
          </a:solidFill>
          <a:ln>
            <a:solidFill>
              <a:srgbClr val="78787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000000"/>
                </a:solidFill>
              </a:defRPr>
            </a:pPr>
            <a:r>
              <a:t>Chad Cunningham</a:t>
            </a:r>
          </a:p>
          <a:p>
            <a:pPr algn="ctr">
              <a:defRPr sz="1000">
                <a:solidFill>
                  <a:srgbClr val="000000"/>
                </a:solidFill>
              </a:defRPr>
            </a:pPr>
            <a:r>
              <a:t>Program Manager</a:t>
            </a:r>
          </a:p>
          <a:p>
            <a:pPr algn="ctr">
              <a:defRPr sz="900">
                <a:solidFill>
                  <a:srgbClr val="3C3C3C"/>
                </a:solidFill>
              </a:defRPr>
            </a:pPr>
            <a:r>
              <a:t>1 years, 3 months</a:t>
            </a:r>
          </a:p>
        </p:txBody>
      </p:sp>
      <p:sp>
        <p:nvSpPr>
          <p:cNvPr id="5" name="Rectangle 4"/>
          <p:cNvSpPr/>
          <p:nvPr/>
        </p:nvSpPr>
        <p:spPr>
          <a:xfrm>
            <a:off x="5029198" y="2011680"/>
            <a:ext cx="3" cy="640096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5029198" y="2651776"/>
            <a:ext cx="3" cy="640064"/>
          </a:xfrm>
          <a:prstGeom prst="rect">
            <a:avLst/>
          </a:prstGeom>
          <a:solidFill>
            <a:srgbClr val="6464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7589520" y="7132320"/>
            <a:ext cx="201168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5A5A5A"/>
                </a:solidFill>
              </a:defRPr>
            </a:pPr>
            <a:r>
              <a:t>Page 9 of 11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