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59" r:id="rId5"/>
    <p:sldId id="262" r:id="rId6"/>
    <p:sldId id="272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 smtClean="0"/>
            <a:t>Professor Chen</a:t>
          </a:r>
          <a:endParaRPr lang="en-US" dirty="0"/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 smtClean="0"/>
            <a:t>Data Mining Project</a:t>
          </a:r>
          <a:endParaRPr lang="en-US" dirty="0"/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 smtClean="0"/>
            <a:t>Brian </a:t>
          </a:r>
          <a:r>
            <a:rPr lang="en-US" dirty="0" err="1" smtClean="0"/>
            <a:t>Ethier</a:t>
          </a:r>
          <a:endParaRPr lang="en-US" dirty="0"/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 err="1" smtClean="0"/>
            <a:t>Sayali</a:t>
          </a:r>
          <a:r>
            <a:rPr lang="en-US" dirty="0" smtClean="0"/>
            <a:t> </a:t>
          </a:r>
          <a:r>
            <a:rPr lang="en-US" dirty="0" err="1" smtClean="0"/>
            <a:t>Thorat</a:t>
          </a:r>
          <a:endParaRPr lang="en-US" dirty="0"/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 smtClean="0"/>
            <a:t>Steven </a:t>
          </a:r>
          <a:r>
            <a:rPr lang="en-US" dirty="0" err="1" smtClean="0"/>
            <a:t>Cifarelli</a:t>
          </a:r>
          <a:endParaRPr lang="en-US" dirty="0"/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3C0D5B-2D86-456D-A251-8B716EB11AFA}" type="pres">
      <dgm:prSet presAssocID="{0FA85C9F-FCD6-4993-9528-4311BF84B060}" presName="dot1" presStyleLbl="alignNode1" presStyleIdx="0" presStyleCnt="15"/>
      <dgm:spPr/>
      <dgm:t>
        <a:bodyPr/>
        <a:lstStyle/>
        <a:p>
          <a:endParaRPr lang="en-US"/>
        </a:p>
      </dgm:t>
    </dgm:pt>
    <dgm:pt modelId="{8DC00181-D81A-4F72-A6D3-399EA3C15E73}" type="pres">
      <dgm:prSet presAssocID="{0FA85C9F-FCD6-4993-9528-4311BF84B060}" presName="dot2" presStyleLbl="alignNode1" presStyleIdx="1" presStyleCnt="15"/>
      <dgm:spPr/>
      <dgm:t>
        <a:bodyPr/>
        <a:lstStyle/>
        <a:p>
          <a:endParaRPr lang="en-US"/>
        </a:p>
      </dgm:t>
    </dgm:pt>
    <dgm:pt modelId="{226876B2-78A7-408C-8E45-1C8F63D543CB}" type="pres">
      <dgm:prSet presAssocID="{0FA85C9F-FCD6-4993-9528-4311BF84B060}" presName="dot3" presStyleLbl="alignNode1" presStyleIdx="2" presStyleCnt="15"/>
      <dgm:spPr/>
      <dgm:t>
        <a:bodyPr/>
        <a:lstStyle/>
        <a:p>
          <a:endParaRPr lang="en-US"/>
        </a:p>
      </dgm:t>
    </dgm:pt>
    <dgm:pt modelId="{23B56457-2346-4EA1-A1AC-1DD61A1D74A4}" type="pres">
      <dgm:prSet presAssocID="{0FA85C9F-FCD6-4993-9528-4311BF84B060}" presName="dot4" presStyleLbl="alignNode1" presStyleIdx="3" presStyleCnt="15"/>
      <dgm:spPr/>
      <dgm:t>
        <a:bodyPr/>
        <a:lstStyle/>
        <a:p>
          <a:endParaRPr lang="en-US"/>
        </a:p>
      </dgm:t>
    </dgm:pt>
    <dgm:pt modelId="{1C728761-B222-436F-8742-41E3FE1663C6}" type="pres">
      <dgm:prSet presAssocID="{0FA85C9F-FCD6-4993-9528-4311BF84B060}" presName="dot5" presStyleLbl="alignNode1" presStyleIdx="4" presStyleCnt="15"/>
      <dgm:spPr/>
      <dgm:t>
        <a:bodyPr/>
        <a:lstStyle/>
        <a:p>
          <a:endParaRPr lang="en-US"/>
        </a:p>
      </dgm:t>
    </dgm:pt>
    <dgm:pt modelId="{3D62AC57-7E65-4F55-B2C5-DE2DA495D972}" type="pres">
      <dgm:prSet presAssocID="{0FA85C9F-FCD6-4993-9528-4311BF84B060}" presName="dot6" presStyleLbl="alignNode1" presStyleIdx="5" presStyleCnt="15"/>
      <dgm:spPr/>
      <dgm:t>
        <a:bodyPr/>
        <a:lstStyle/>
        <a:p>
          <a:endParaRPr lang="en-US"/>
        </a:p>
      </dgm:t>
    </dgm:pt>
    <dgm:pt modelId="{55818819-EAC3-4B37-A758-623F7E9412F6}" type="pres">
      <dgm:prSet presAssocID="{0FA85C9F-FCD6-4993-9528-4311BF84B060}" presName="dot7" presStyleLbl="alignNode1" presStyleIdx="6" presStyleCnt="15"/>
      <dgm:spPr/>
      <dgm:t>
        <a:bodyPr/>
        <a:lstStyle/>
        <a:p>
          <a:endParaRPr lang="en-US"/>
        </a:p>
      </dgm:t>
    </dgm:pt>
    <dgm:pt modelId="{39E6420D-4C99-4A8E-B833-9FE8E1353E87}" type="pres">
      <dgm:prSet presAssocID="{0FA85C9F-FCD6-4993-9528-4311BF84B060}" presName="dot8" presStyleLbl="alignNode1" presStyleIdx="7" presStyleCnt="15"/>
      <dgm:spPr/>
      <dgm:t>
        <a:bodyPr/>
        <a:lstStyle/>
        <a:p>
          <a:endParaRPr lang="en-US"/>
        </a:p>
      </dgm:t>
    </dgm:pt>
    <dgm:pt modelId="{B9F44449-A2CF-46FB-A980-E172ECF811A0}" type="pres">
      <dgm:prSet presAssocID="{0FA85C9F-FCD6-4993-9528-4311BF84B060}" presName="dotArrow1" presStyleLbl="alignNode1" presStyleIdx="8" presStyleCnt="15"/>
      <dgm:spPr/>
      <dgm:t>
        <a:bodyPr/>
        <a:lstStyle/>
        <a:p>
          <a:endParaRPr lang="en-US"/>
        </a:p>
      </dgm:t>
    </dgm:pt>
    <dgm:pt modelId="{E648252E-CAA2-455A-A82D-AC6BB7541290}" type="pres">
      <dgm:prSet presAssocID="{0FA85C9F-FCD6-4993-9528-4311BF84B060}" presName="dotArrow2" presStyleLbl="alignNode1" presStyleIdx="9" presStyleCnt="15"/>
      <dgm:spPr/>
      <dgm:t>
        <a:bodyPr/>
        <a:lstStyle/>
        <a:p>
          <a:endParaRPr lang="en-US"/>
        </a:p>
      </dgm:t>
    </dgm:pt>
    <dgm:pt modelId="{714104D8-930A-4A1F-B402-2BE77935EFCA}" type="pres">
      <dgm:prSet presAssocID="{0FA85C9F-FCD6-4993-9528-4311BF84B060}" presName="dotArrow3" presStyleLbl="alignNode1" presStyleIdx="10" presStyleCnt="15"/>
      <dgm:spPr/>
      <dgm:t>
        <a:bodyPr/>
        <a:lstStyle/>
        <a:p>
          <a:endParaRPr lang="en-US"/>
        </a:p>
      </dgm:t>
    </dgm:pt>
    <dgm:pt modelId="{3F3A5ABE-0386-4878-B907-72E8EB073835}" type="pres">
      <dgm:prSet presAssocID="{0FA85C9F-FCD6-4993-9528-4311BF84B060}" presName="dotArrow4" presStyleLbl="alignNode1" presStyleIdx="11" presStyleCnt="15"/>
      <dgm:spPr/>
      <dgm:t>
        <a:bodyPr/>
        <a:lstStyle/>
        <a:p>
          <a:endParaRPr lang="en-US"/>
        </a:p>
      </dgm:t>
    </dgm:pt>
    <dgm:pt modelId="{66B157D2-617F-4600-81C1-54D22E05BD4D}" type="pres">
      <dgm:prSet presAssocID="{0FA85C9F-FCD6-4993-9528-4311BF84B060}" presName="dotArrow5" presStyleLbl="alignNode1" presStyleIdx="12" presStyleCnt="15"/>
      <dgm:spPr/>
      <dgm:t>
        <a:bodyPr/>
        <a:lstStyle/>
        <a:p>
          <a:endParaRPr lang="en-US"/>
        </a:p>
      </dgm:t>
    </dgm:pt>
    <dgm:pt modelId="{416A2F15-73F9-46F3-AD47-B996F5DC5F04}" type="pres">
      <dgm:prSet presAssocID="{0FA85C9F-FCD6-4993-9528-4311BF84B060}" presName="dotArrow6" presStyleLbl="alignNode1" presStyleIdx="13" presStyleCnt="15"/>
      <dgm:spPr/>
      <dgm:t>
        <a:bodyPr/>
        <a:lstStyle/>
        <a:p>
          <a:endParaRPr lang="en-US"/>
        </a:p>
      </dgm:t>
    </dgm:pt>
    <dgm:pt modelId="{DA7AAD41-5E68-49D8-BAB9-31F95DE8BA53}" type="pres">
      <dgm:prSet presAssocID="{0FA85C9F-FCD6-4993-9528-4311BF84B060}" presName="dotArrow7" presStyleLbl="alignNode1" presStyleIdx="14" presStyleCnt="15"/>
      <dgm:spPr/>
      <dgm:t>
        <a:bodyPr/>
        <a:lstStyle/>
        <a:p>
          <a:endParaRPr lang="en-US"/>
        </a:p>
      </dgm:t>
    </dgm:pt>
    <dgm:pt modelId="{AFAE8CB1-BD31-4AB5-813F-04CE280D7BC3}" type="pres">
      <dgm:prSet presAssocID="{AB1508C4-962A-456C-9EFB-7744E7A6850E}" presName="parTx1" presStyleLbl="node1" presStyleIdx="0" presStyleCnt="5"/>
      <dgm:spPr/>
      <dgm:t>
        <a:bodyPr/>
        <a:lstStyle/>
        <a:p>
          <a:endParaRPr lang="en-US"/>
        </a:p>
      </dgm:t>
    </dgm:pt>
    <dgm:pt modelId="{7A566C52-34DA-42C8-B174-71CC7A781691}" type="pres">
      <dgm:prSet presAssocID="{0DD5DE82-B95D-4528-A702-A258F5E2C4C0}" presName="picture1" presStyleCnt="0"/>
      <dgm:spPr/>
      <dgm:t>
        <a:bodyPr/>
        <a:lstStyle/>
        <a:p>
          <a:endParaRPr lang="en-US"/>
        </a:p>
      </dgm:t>
    </dgm:pt>
    <dgm:pt modelId="{1BDDF1A7-8F9A-491D-B616-D31125DA6177}" type="pres">
      <dgm:prSet presAssocID="{0DD5DE82-B95D-4528-A702-A258F5E2C4C0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5CE29FA-35B5-4976-AE6F-6E275956B89D}" type="pres">
      <dgm:prSet presAssocID="{C439EFA3-ACE9-4C38-B298-4238E6E66A25}" presName="parTx2" presStyleLbl="node1" presStyleIdx="1" presStyleCnt="5"/>
      <dgm:spPr/>
      <dgm:t>
        <a:bodyPr/>
        <a:lstStyle/>
        <a:p>
          <a:endParaRPr lang="en-US"/>
        </a:p>
      </dgm:t>
    </dgm:pt>
    <dgm:pt modelId="{303E2316-F5E0-4CA7-9B70-76FC5CD2449E}" type="pres">
      <dgm:prSet presAssocID="{4ED2BF27-E356-4271-BA0C-541D11CE4E57}" presName="picture2" presStyleCnt="0"/>
      <dgm:spPr/>
      <dgm:t>
        <a:bodyPr/>
        <a:lstStyle/>
        <a:p>
          <a:endParaRPr lang="en-US"/>
        </a:p>
      </dgm:t>
    </dgm:pt>
    <dgm:pt modelId="{E7155B03-8DE3-4B3E-A115-8567A0C88F58}" type="pres">
      <dgm:prSet presAssocID="{4ED2BF27-E356-4271-BA0C-541D11CE4E57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4BD86202-302F-4E2F-AFBB-306A3A126EF3}" type="pres">
      <dgm:prSet presAssocID="{77BA099B-FABA-4EDB-8759-5E2C45E01008}" presName="parTx3" presStyleLbl="node1" presStyleIdx="2" presStyleCnt="5"/>
      <dgm:spPr/>
      <dgm:t>
        <a:bodyPr/>
        <a:lstStyle/>
        <a:p>
          <a:endParaRPr lang="en-US"/>
        </a:p>
      </dgm:t>
    </dgm:pt>
    <dgm:pt modelId="{D7317E7B-4A4D-48AC-8D09-7E398136BB1D}" type="pres">
      <dgm:prSet presAssocID="{EE4C2868-C8D1-438D-84C2-1764E0A268CC}" presName="picture3" presStyleCnt="0"/>
      <dgm:spPr/>
      <dgm:t>
        <a:bodyPr/>
        <a:lstStyle/>
        <a:p>
          <a:endParaRPr lang="en-US"/>
        </a:p>
      </dgm:t>
    </dgm:pt>
    <dgm:pt modelId="{49CE950B-4F82-48D2-AF26-10C2170F8BB6}" type="pres">
      <dgm:prSet presAssocID="{EE4C2868-C8D1-438D-84C2-1764E0A268CC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DF1382B8-D134-46BF-9446-A780E4628B73}" type="pres">
      <dgm:prSet presAssocID="{FE41D54D-1250-4C9D-AE1C-6ADFB89E3A98}" presName="parTx4" presStyleLbl="node1" presStyleIdx="3" presStyleCnt="5"/>
      <dgm:spPr/>
      <dgm:t>
        <a:bodyPr/>
        <a:lstStyle/>
        <a:p>
          <a:endParaRPr lang="en-US"/>
        </a:p>
      </dgm:t>
    </dgm:pt>
    <dgm:pt modelId="{037FC98E-7686-4B85-A2D0-C76880C404EA}" type="pres">
      <dgm:prSet presAssocID="{58C2F588-1BB4-4D51-A46C-70E04AC3E278}" presName="picture4" presStyleCnt="0"/>
      <dgm:spPr/>
      <dgm:t>
        <a:bodyPr/>
        <a:lstStyle/>
        <a:p>
          <a:endParaRPr lang="en-US"/>
        </a:p>
      </dgm:t>
    </dgm:pt>
    <dgm:pt modelId="{BD330E29-DA28-4F5D-921B-C021D1F357B7}" type="pres">
      <dgm:prSet presAssocID="{58C2F588-1BB4-4D51-A46C-70E04AC3E278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D0FCD607-9F49-4A15-929A-8BBA12F40DC1}" type="pres">
      <dgm:prSet presAssocID="{2F80060B-2178-4C39-88DE-E22E8C663FD1}" presName="parTx5" presStyleLbl="node1" presStyleIdx="4" presStyleCnt="5"/>
      <dgm:spPr/>
      <dgm:t>
        <a:bodyPr/>
        <a:lstStyle/>
        <a:p>
          <a:endParaRPr lang="en-US"/>
        </a:p>
      </dgm:t>
    </dgm:pt>
    <dgm:pt modelId="{09319809-6BB4-43B1-9493-1B2DDCD76FA9}" type="pres">
      <dgm:prSet presAssocID="{24613E54-F040-4D87-9E02-F9F71F79060E}" presName="picture5" presStyleCnt="0"/>
      <dgm:spPr/>
      <dgm:t>
        <a:bodyPr/>
        <a:lstStyle/>
        <a:p>
          <a:endParaRPr lang="en-US"/>
        </a:p>
      </dgm:t>
    </dgm:pt>
    <dgm:pt modelId="{6BFFBD56-1663-40C9-A9CA-11AB837289A3}" type="pres">
      <dgm:prSet presAssocID="{24613E54-F040-4D87-9E02-F9F71F79060E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336033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Professor Chen</a:t>
          </a:r>
          <a:endParaRPr lang="en-US" sz="1300" kern="1200" dirty="0"/>
        </a:p>
      </dsp:txBody>
      <dsp:txXfrm>
        <a:off x="1362299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Mining Project</a:t>
          </a:r>
          <a:endParaRPr lang="en-US" sz="1300" kern="1200" dirty="0"/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Brian </a:t>
          </a:r>
          <a:r>
            <a:rPr lang="en-US" sz="1300" kern="1200" dirty="0" err="1" smtClean="0"/>
            <a:t>Ethier</a:t>
          </a:r>
          <a:endParaRPr lang="en-US" sz="1300" kern="1200" dirty="0"/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Sayali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Thorat</a:t>
          </a:r>
          <a:endParaRPr lang="en-US" sz="1300" kern="1200" dirty="0"/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Steven </a:t>
          </a:r>
          <a:r>
            <a:rPr lang="en-US" sz="1300" kern="1200" dirty="0" err="1" smtClean="0"/>
            <a:t>Cifarelli</a:t>
          </a:r>
          <a:endParaRPr lang="en-US" sz="1300" kern="1200" dirty="0"/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5/12/2016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5/12/2016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5/12/2016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/>
          <a:lstStyle/>
          <a:p>
            <a:r>
              <a:rPr lang="en-US" dirty="0" smtClean="0"/>
              <a:t>Predicting the Stock Market</a:t>
            </a:r>
            <a:endParaRPr lang="en-US" dirty="0"/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157979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1718" y="2225616"/>
            <a:ext cx="708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Success! We were able to determine the stock changes within …..</a:t>
            </a:r>
            <a:endParaRPr lang="en-US" dirty="0"/>
          </a:p>
        </p:txBody>
      </p:sp>
      <p:pic>
        <p:nvPicPr>
          <p:cNvPr id="2050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09" y="3580168"/>
            <a:ext cx="2848403" cy="29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3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202" y="175845"/>
            <a:ext cx="3931920" cy="1600200"/>
          </a:xfrm>
        </p:spPr>
        <p:txBody>
          <a:bodyPr/>
          <a:lstStyle/>
          <a:p>
            <a:r>
              <a:rPr lang="en-US" dirty="0" smtClean="0"/>
              <a:t>Can we relate tweets to the stock market?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7081278" y="3367937"/>
            <a:ext cx="969442" cy="1611805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tweets off twitter from the past can we determine a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we then use that pattern to predict future stock changes?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://3dprint.com/wp-content/uploads/2015/09/stock-market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92" y="1688121"/>
            <a:ext cx="5800108" cy="435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helibertarianrepublic.com/wp-content/uploads/2015/10/Twitter-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" y="2041192"/>
            <a:ext cx="5606272" cy="26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2787" y="4979742"/>
            <a:ext cx="283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there a correlation?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95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084" y="232913"/>
            <a:ext cx="3931920" cy="1600200"/>
          </a:xfrm>
        </p:spPr>
        <p:txBody>
          <a:bodyPr/>
          <a:lstStyle/>
          <a:p>
            <a:r>
              <a:rPr lang="en-US" dirty="0" smtClean="0"/>
              <a:t>How do we prove the correlation?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814" y="2661249"/>
            <a:ext cx="3931920" cy="3810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we chose to test with a single company, </a:t>
            </a:r>
            <a:r>
              <a:rPr lang="en-US" sz="2400" dirty="0" err="1" smtClean="0"/>
              <a:t>Exxonmobil</a:t>
            </a:r>
            <a:r>
              <a:rPr lang="en-US" sz="2400" dirty="0" smtClean="0"/>
              <a:t> for simplicities sake</a:t>
            </a:r>
          </a:p>
        </p:txBody>
      </p:sp>
      <p:pic>
        <p:nvPicPr>
          <p:cNvPr id="2052" name="Picture 4" descr="http://www.logopub.net/data/thumbnails/6/EXXON_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11" y="1632398"/>
            <a:ext cx="4642749" cy="464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1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stock prices be influenced by tweets?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3140" y="2216989"/>
            <a:ext cx="4270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Tweets show public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if public opinion influenced stock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http://blogs.worldbank.org/files/publicsphere/deliberative%20pol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190" y="1691322"/>
            <a:ext cx="31051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3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people’s opinion influences stock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127" y="2656935"/>
            <a:ext cx="6419393" cy="8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Gather tweets based on companies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Compare sentiments to stock prices</a:t>
            </a:r>
            <a:endParaRPr lang="en-US" sz="2400" dirty="0"/>
          </a:p>
        </p:txBody>
      </p:sp>
      <p:pic>
        <p:nvPicPr>
          <p:cNvPr id="1026" name="Picture 2" descr="https://heckyl.files.wordpress.com/2015/01/sentiment-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20" y="1768415"/>
            <a:ext cx="3896164" cy="439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determine public opinion?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584" y="1785668"/>
            <a:ext cx="373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Python can help!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Pattern.en</a:t>
            </a:r>
            <a:r>
              <a:rPr lang="en-US" sz="2400" dirty="0" smtClean="0"/>
              <a:t> can already </a:t>
            </a:r>
            <a:r>
              <a:rPr lang="en-US" sz="2400" smtClean="0"/>
              <a:t>determine sentiment</a:t>
            </a:r>
            <a:endParaRPr lang="en-US" sz="2400" dirty="0" smtClean="0"/>
          </a:p>
        </p:txBody>
      </p:sp>
      <p:pic>
        <p:nvPicPr>
          <p:cNvPr id="6146" name="Picture 2" descr="https://www.python.org/static/opengraph-icon-2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8" y="1785668"/>
            <a:ext cx="3959524" cy="39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59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Collection-Training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440" y="1622761"/>
            <a:ext cx="11393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testing data, we chose to use tweets and (closing) stock prices from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Reasoning: ‘easily’ accessible data that’s still relatively recent</a:t>
            </a:r>
            <a:endParaRPr lang="en-US" sz="2800" dirty="0"/>
          </a:p>
        </p:txBody>
      </p:sp>
      <p:pic>
        <p:nvPicPr>
          <p:cNvPr id="3074" name="Picture 2" descr="http://photo.elsoar.com/wp-content/images/Happy_New_Year_2013_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94" y="3182132"/>
            <a:ext cx="5317586" cy="33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2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77" y="63835"/>
            <a:ext cx="10515600" cy="1325562"/>
          </a:xfrm>
        </p:spPr>
        <p:txBody>
          <a:bodyPr/>
          <a:lstStyle/>
          <a:p>
            <a:pPr algn="ctr"/>
            <a:r>
              <a:rPr lang="en-US" dirty="0" smtClean="0"/>
              <a:t>Data Collection-Testing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6071" y="1247444"/>
            <a:ext cx="2855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test our theory, we needed to apply our trained program to a set of equally relevant data</a:t>
            </a:r>
          </a:p>
        </p:txBody>
      </p:sp>
      <p:pic>
        <p:nvPicPr>
          <p:cNvPr id="4098" name="Picture 2" descr="http://photographyheat.com/wp-content/uploads/2013/12/Happy-New-Year-2014-hd-wallpap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91" y="1389397"/>
            <a:ext cx="6711185" cy="377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10276" y="1389397"/>
            <a:ext cx="2458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this, we chose to use the tweets and (closing) stock prices of 2014</a:t>
            </a:r>
          </a:p>
        </p:txBody>
      </p:sp>
    </p:spTree>
    <p:extLst>
      <p:ext uri="{BB962C8B-B14F-4D97-AF65-F5344CB8AC3E}">
        <p14:creationId xmlns:p14="http://schemas.microsoft.com/office/powerpoint/2010/main" val="260268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Was there a correlation?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4785" y="2053087"/>
            <a:ext cx="833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training data, there was ………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we proceeded to test on our data from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48492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234</Words>
  <Application>Microsoft Office PowerPoint</Application>
  <PresentationFormat>Widescreen</PresentationFormat>
  <Paragraphs>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Candara</vt:lpstr>
      <vt:lpstr>Process 01 16x9</vt:lpstr>
      <vt:lpstr>Predicting the Stock Market</vt:lpstr>
      <vt:lpstr>Can we relate tweets to the stock market?</vt:lpstr>
      <vt:lpstr>How do we prove the correlation?</vt:lpstr>
      <vt:lpstr>How could stock prices be influenced by tweets?</vt:lpstr>
      <vt:lpstr>Premise: people’s opinion influences stock</vt:lpstr>
      <vt:lpstr>How do you determine public opinion?</vt:lpstr>
      <vt:lpstr>Data Collection-Training Data</vt:lpstr>
      <vt:lpstr>Data Collection-Testing Data</vt:lpstr>
      <vt:lpstr>Was there a correlation?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2016-05-12T00:42:06Z</dcterms:created>
  <dcterms:modified xsi:type="dcterms:W3CDTF">2016-05-12T15:05:22Z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