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handoutMasterIdLst>
    <p:handoutMasterId r:id="rId19"/>
  </p:handoutMasterIdLst>
  <p:sldIdLst>
    <p:sldId id="256" r:id="rId2"/>
    <p:sldId id="258" r:id="rId3"/>
    <p:sldId id="304" r:id="rId4"/>
    <p:sldId id="305" r:id="rId5"/>
    <p:sldId id="306" r:id="rId6"/>
    <p:sldId id="307" r:id="rId7"/>
    <p:sldId id="309" r:id="rId8"/>
    <p:sldId id="308" r:id="rId9"/>
    <p:sldId id="310" r:id="rId10"/>
    <p:sldId id="312" r:id="rId11"/>
    <p:sldId id="314" r:id="rId12"/>
    <p:sldId id="316" r:id="rId13"/>
    <p:sldId id="317" r:id="rId14"/>
    <p:sldId id="318" r:id="rId15"/>
    <p:sldId id="311" r:id="rId16"/>
    <p:sldId id="280"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57" userDrawn="1">
          <p15:clr>
            <a:srgbClr val="A4A3A4"/>
          </p15:clr>
        </p15:guide>
        <p15:guide id="3" orient="horz" pos="211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366FF"/>
    <a:srgbClr val="004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78" autoAdjust="0"/>
    <p:restoredTop sz="84404" autoAdjust="0"/>
  </p:normalViewPr>
  <p:slideViewPr>
    <p:cSldViewPr snapToGrid="0">
      <p:cViewPr varScale="1">
        <p:scale>
          <a:sx n="94" d="100"/>
          <a:sy n="94" d="100"/>
        </p:scale>
        <p:origin x="2200" y="200"/>
      </p:cViewPr>
      <p:guideLst>
        <p:guide pos="2857"/>
        <p:guide orient="horz" pos="2115"/>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7" d="100"/>
          <a:sy n="87" d="100"/>
        </p:scale>
        <p:origin x="3840" y="1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BB96B0-6A82-40F3-8C13-90D096D65112}" type="datetimeFigureOut">
              <a:rPr lang="ko-KR" altLang="en-US" smtClean="0"/>
              <a:t>2018. 11. 21.</a:t>
            </a:fld>
            <a:endParaRPr lang="ko-KR" alt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C7CF23A-8CC6-44CF-9415-8996D4E62976}" type="slidenum">
              <a:rPr lang="ko-KR" altLang="en-US" smtClean="0"/>
              <a:t>‹#›</a:t>
            </a:fld>
            <a:endParaRPr lang="ko-KR" altLang="en-US"/>
          </a:p>
        </p:txBody>
      </p:sp>
    </p:spTree>
    <p:extLst>
      <p:ext uri="{BB962C8B-B14F-4D97-AF65-F5344CB8AC3E}">
        <p14:creationId xmlns:p14="http://schemas.microsoft.com/office/powerpoint/2010/main" val="33232893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6F028B-2054-4F68-97F8-5C86D94EAD95}" type="datetimeFigureOut">
              <a:rPr lang="ko-KR" altLang="en-US" smtClean="0"/>
              <a:t>2018. 11. 21.</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8" name="슬라이드 번호 개체 틀 7"/>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48BE1-5D0F-4005-AE81-D395D83A6DE6}" type="slidenum">
              <a:rPr lang="ko-KR" altLang="en-US" smtClean="0"/>
              <a:t>‹#›</a:t>
            </a:fld>
            <a:endParaRPr lang="ko-KR" altLang="en-US"/>
          </a:p>
        </p:txBody>
      </p:sp>
    </p:spTree>
    <p:extLst>
      <p:ext uri="{BB962C8B-B14F-4D97-AF65-F5344CB8AC3E}">
        <p14:creationId xmlns:p14="http://schemas.microsoft.com/office/powerpoint/2010/main" val="347540909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1"/>
            <a:endParaRPr lang="en-US" altLang="ko-KR" sz="1200" kern="1200" dirty="0" smtClean="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CD348BE1-5D0F-4005-AE81-D395D83A6DE6}" type="slidenum">
              <a:rPr lang="ko-KR" altLang="en-US" smtClean="0"/>
              <a:t>1</a:t>
            </a:fld>
            <a:endParaRPr lang="ko-KR" altLang="en-US"/>
          </a:p>
        </p:txBody>
      </p:sp>
    </p:spTree>
    <p:extLst>
      <p:ext uri="{BB962C8B-B14F-4D97-AF65-F5344CB8AC3E}">
        <p14:creationId xmlns:p14="http://schemas.microsoft.com/office/powerpoint/2010/main" val="633445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1"/>
            <a:endParaRPr lang="ko-KR" altLang="ko-KR" sz="1200" kern="1200" dirty="0" smtClean="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CD348BE1-5D0F-4005-AE81-D395D83A6DE6}" type="slidenum">
              <a:rPr lang="ko-KR" altLang="en-US" smtClean="0"/>
              <a:t>10</a:t>
            </a:fld>
            <a:endParaRPr lang="ko-KR" altLang="en-US"/>
          </a:p>
        </p:txBody>
      </p:sp>
    </p:spTree>
    <p:extLst>
      <p:ext uri="{BB962C8B-B14F-4D97-AF65-F5344CB8AC3E}">
        <p14:creationId xmlns:p14="http://schemas.microsoft.com/office/powerpoint/2010/main" val="3397937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1"/>
            <a:endParaRPr lang="ko-KR" altLang="ko-KR" sz="1200" kern="1200" dirty="0" smtClean="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CD348BE1-5D0F-4005-AE81-D395D83A6DE6}" type="slidenum">
              <a:rPr lang="ko-KR" altLang="en-US" smtClean="0"/>
              <a:t>11</a:t>
            </a:fld>
            <a:endParaRPr lang="ko-KR" altLang="en-US"/>
          </a:p>
        </p:txBody>
      </p:sp>
    </p:spTree>
    <p:extLst>
      <p:ext uri="{BB962C8B-B14F-4D97-AF65-F5344CB8AC3E}">
        <p14:creationId xmlns:p14="http://schemas.microsoft.com/office/powerpoint/2010/main" val="4123301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1"/>
            <a:endParaRPr lang="ko-KR" altLang="ko-KR" sz="1200" kern="1200" dirty="0" smtClean="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CD348BE1-5D0F-4005-AE81-D395D83A6DE6}" type="slidenum">
              <a:rPr lang="ko-KR" altLang="en-US" smtClean="0"/>
              <a:t>12</a:t>
            </a:fld>
            <a:endParaRPr lang="ko-KR" altLang="en-US"/>
          </a:p>
        </p:txBody>
      </p:sp>
    </p:spTree>
    <p:extLst>
      <p:ext uri="{BB962C8B-B14F-4D97-AF65-F5344CB8AC3E}">
        <p14:creationId xmlns:p14="http://schemas.microsoft.com/office/powerpoint/2010/main" val="487380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1"/>
            <a:endParaRPr lang="ko-KR" altLang="ko-KR" sz="1200" kern="1200" dirty="0" smtClean="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CD348BE1-5D0F-4005-AE81-D395D83A6DE6}" type="slidenum">
              <a:rPr lang="ko-KR" altLang="en-US" smtClean="0"/>
              <a:t>13</a:t>
            </a:fld>
            <a:endParaRPr lang="ko-KR" altLang="en-US"/>
          </a:p>
        </p:txBody>
      </p:sp>
    </p:spTree>
    <p:extLst>
      <p:ext uri="{BB962C8B-B14F-4D97-AF65-F5344CB8AC3E}">
        <p14:creationId xmlns:p14="http://schemas.microsoft.com/office/powerpoint/2010/main" val="3242494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1"/>
            <a:endParaRPr lang="ko-KR" altLang="ko-KR" sz="1200" kern="1200" dirty="0" smtClean="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CD348BE1-5D0F-4005-AE81-D395D83A6DE6}" type="slidenum">
              <a:rPr lang="ko-KR" altLang="en-US" smtClean="0"/>
              <a:t>14</a:t>
            </a:fld>
            <a:endParaRPr lang="ko-KR" altLang="en-US"/>
          </a:p>
        </p:txBody>
      </p:sp>
    </p:spTree>
    <p:extLst>
      <p:ext uri="{BB962C8B-B14F-4D97-AF65-F5344CB8AC3E}">
        <p14:creationId xmlns:p14="http://schemas.microsoft.com/office/powerpoint/2010/main" val="2445368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1"/>
            <a:endParaRPr lang="ko-KR" altLang="ko-KR" sz="1200" kern="1200" dirty="0" smtClean="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CD348BE1-5D0F-4005-AE81-D395D83A6DE6}" type="slidenum">
              <a:rPr lang="ko-KR" altLang="en-US" smtClean="0"/>
              <a:t>15</a:t>
            </a:fld>
            <a:endParaRPr lang="ko-KR" altLang="en-US"/>
          </a:p>
        </p:txBody>
      </p:sp>
    </p:spTree>
    <p:extLst>
      <p:ext uri="{BB962C8B-B14F-4D97-AF65-F5344CB8AC3E}">
        <p14:creationId xmlns:p14="http://schemas.microsoft.com/office/powerpoint/2010/main" val="1672406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D348BE1-5D0F-4005-AE81-D395D83A6DE6}" type="slidenum">
              <a:rPr lang="ko-KR" altLang="en-US" smtClean="0"/>
              <a:t>16</a:t>
            </a:fld>
            <a:endParaRPr lang="ko-KR" altLang="en-US"/>
          </a:p>
        </p:txBody>
      </p:sp>
    </p:spTree>
    <p:extLst>
      <p:ext uri="{BB962C8B-B14F-4D97-AF65-F5344CB8AC3E}">
        <p14:creationId xmlns:p14="http://schemas.microsoft.com/office/powerpoint/2010/main" val="1070664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dirty="0"/>
          </a:p>
        </p:txBody>
      </p:sp>
      <p:sp>
        <p:nvSpPr>
          <p:cNvPr id="4" name="슬라이드 번호 개체 틀 3"/>
          <p:cNvSpPr>
            <a:spLocks noGrp="1"/>
          </p:cNvSpPr>
          <p:nvPr>
            <p:ph type="sldNum" sz="quarter" idx="10"/>
          </p:nvPr>
        </p:nvSpPr>
        <p:spPr/>
        <p:txBody>
          <a:bodyPr/>
          <a:lstStyle/>
          <a:p>
            <a:fld id="{CD348BE1-5D0F-4005-AE81-D395D83A6DE6}" type="slidenum">
              <a:rPr lang="ko-KR" altLang="en-US" smtClean="0"/>
              <a:t>2</a:t>
            </a:fld>
            <a:endParaRPr lang="ko-KR" altLang="en-US"/>
          </a:p>
        </p:txBody>
      </p:sp>
    </p:spTree>
    <p:extLst>
      <p:ext uri="{BB962C8B-B14F-4D97-AF65-F5344CB8AC3E}">
        <p14:creationId xmlns:p14="http://schemas.microsoft.com/office/powerpoint/2010/main" val="3033194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1"/>
            <a:endParaRPr lang="ko-KR" altLang="ko-KR" sz="1200" kern="1200" dirty="0" smtClean="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CD348BE1-5D0F-4005-AE81-D395D83A6DE6}" type="slidenum">
              <a:rPr lang="ko-KR" altLang="en-US" smtClean="0"/>
              <a:t>3</a:t>
            </a:fld>
            <a:endParaRPr lang="ko-KR" altLang="en-US"/>
          </a:p>
        </p:txBody>
      </p:sp>
    </p:spTree>
    <p:extLst>
      <p:ext uri="{BB962C8B-B14F-4D97-AF65-F5344CB8AC3E}">
        <p14:creationId xmlns:p14="http://schemas.microsoft.com/office/powerpoint/2010/main" val="1591357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1"/>
            <a:endParaRPr lang="ko-KR" altLang="ko-KR" sz="1200" kern="1200" dirty="0" smtClean="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CD348BE1-5D0F-4005-AE81-D395D83A6DE6}" type="slidenum">
              <a:rPr lang="ko-KR" altLang="en-US" smtClean="0"/>
              <a:t>4</a:t>
            </a:fld>
            <a:endParaRPr lang="ko-KR" altLang="en-US"/>
          </a:p>
        </p:txBody>
      </p:sp>
    </p:spTree>
    <p:extLst>
      <p:ext uri="{BB962C8B-B14F-4D97-AF65-F5344CB8AC3E}">
        <p14:creationId xmlns:p14="http://schemas.microsoft.com/office/powerpoint/2010/main" val="3704912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1"/>
            <a:endParaRPr lang="ko-KR" altLang="ko-KR" sz="1200" kern="1200" dirty="0" smtClean="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CD348BE1-5D0F-4005-AE81-D395D83A6DE6}" type="slidenum">
              <a:rPr lang="ko-KR" altLang="en-US" smtClean="0"/>
              <a:t>5</a:t>
            </a:fld>
            <a:endParaRPr lang="ko-KR" altLang="en-US"/>
          </a:p>
        </p:txBody>
      </p:sp>
    </p:spTree>
    <p:extLst>
      <p:ext uri="{BB962C8B-B14F-4D97-AF65-F5344CB8AC3E}">
        <p14:creationId xmlns:p14="http://schemas.microsoft.com/office/powerpoint/2010/main" val="1214357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1"/>
            <a:endParaRPr lang="ko-KR" altLang="ko-KR" sz="1200" kern="1200" dirty="0" smtClean="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CD348BE1-5D0F-4005-AE81-D395D83A6DE6}" type="slidenum">
              <a:rPr lang="ko-KR" altLang="en-US" smtClean="0"/>
              <a:t>6</a:t>
            </a:fld>
            <a:endParaRPr lang="ko-KR" altLang="en-US"/>
          </a:p>
        </p:txBody>
      </p:sp>
    </p:spTree>
    <p:extLst>
      <p:ext uri="{BB962C8B-B14F-4D97-AF65-F5344CB8AC3E}">
        <p14:creationId xmlns:p14="http://schemas.microsoft.com/office/powerpoint/2010/main" val="2649336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1"/>
            <a:endParaRPr lang="ko-KR" altLang="ko-KR" sz="1200" kern="1200" dirty="0" smtClean="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CD348BE1-5D0F-4005-AE81-D395D83A6DE6}" type="slidenum">
              <a:rPr lang="ko-KR" altLang="en-US" smtClean="0"/>
              <a:t>7</a:t>
            </a:fld>
            <a:endParaRPr lang="ko-KR" altLang="en-US"/>
          </a:p>
        </p:txBody>
      </p:sp>
    </p:spTree>
    <p:extLst>
      <p:ext uri="{BB962C8B-B14F-4D97-AF65-F5344CB8AC3E}">
        <p14:creationId xmlns:p14="http://schemas.microsoft.com/office/powerpoint/2010/main" val="2927176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1"/>
            <a:endParaRPr lang="ko-KR" altLang="ko-KR" sz="1200" kern="1200" dirty="0" smtClean="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CD348BE1-5D0F-4005-AE81-D395D83A6DE6}" type="slidenum">
              <a:rPr lang="ko-KR" altLang="en-US" smtClean="0"/>
              <a:t>8</a:t>
            </a:fld>
            <a:endParaRPr lang="ko-KR" altLang="en-US"/>
          </a:p>
        </p:txBody>
      </p:sp>
    </p:spTree>
    <p:extLst>
      <p:ext uri="{BB962C8B-B14F-4D97-AF65-F5344CB8AC3E}">
        <p14:creationId xmlns:p14="http://schemas.microsoft.com/office/powerpoint/2010/main" val="1589842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1"/>
            <a:endParaRPr lang="ko-KR" altLang="ko-KR" sz="1200" kern="1200" dirty="0" smtClean="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CD348BE1-5D0F-4005-AE81-D395D83A6DE6}" type="slidenum">
              <a:rPr lang="ko-KR" altLang="en-US" smtClean="0"/>
              <a:t>9</a:t>
            </a:fld>
            <a:endParaRPr lang="ko-KR" altLang="en-US"/>
          </a:p>
        </p:txBody>
      </p:sp>
    </p:spTree>
    <p:extLst>
      <p:ext uri="{BB962C8B-B14F-4D97-AF65-F5344CB8AC3E}">
        <p14:creationId xmlns:p14="http://schemas.microsoft.com/office/powerpoint/2010/main" val="375184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smtClean="0"/>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en-US" dirty="0"/>
          </a:p>
        </p:txBody>
      </p:sp>
      <p:sp>
        <p:nvSpPr>
          <p:cNvPr id="4" name="Date Placeholder 3"/>
          <p:cNvSpPr>
            <a:spLocks noGrp="1"/>
          </p:cNvSpPr>
          <p:nvPr>
            <p:ph type="dt" sz="half" idx="10"/>
          </p:nvPr>
        </p:nvSpPr>
        <p:spPr/>
        <p:txBody>
          <a:bodyPr/>
          <a:lstStyle/>
          <a:p>
            <a:fld id="{E5D1C245-8FF6-4B52-8953-08959BC38014}" type="datetime1">
              <a:rPr lang="ko-KR" altLang="en-US" smtClean="0"/>
              <a:t>2018. 11. 21.</a:t>
            </a:fld>
            <a:endParaRPr lang="ko-KR" altLang="en-US"/>
          </a:p>
        </p:txBody>
      </p:sp>
      <p:sp>
        <p:nvSpPr>
          <p:cNvPr id="5" name="Footer Placeholder 4"/>
          <p:cNvSpPr>
            <a:spLocks noGrp="1"/>
          </p:cNvSpPr>
          <p:nvPr>
            <p:ph type="ftr" sz="quarter" idx="11"/>
          </p:nvPr>
        </p:nvSpPr>
        <p:spPr/>
        <p:txBody>
          <a:bodyPr/>
          <a:lstStyle/>
          <a:p>
            <a:endParaRPr lang="ko-KR" altLang="en-US" dirty="0"/>
          </a:p>
        </p:txBody>
      </p:sp>
      <p:sp>
        <p:nvSpPr>
          <p:cNvPr id="6" name="Slide Number Placeholder 5"/>
          <p:cNvSpPr>
            <a:spLocks noGrp="1"/>
          </p:cNvSpPr>
          <p:nvPr>
            <p:ph type="sldNum" sz="quarter" idx="12"/>
          </p:nvPr>
        </p:nvSpPr>
        <p:spPr/>
        <p:txBody>
          <a:bodyPr/>
          <a:lstStyle>
            <a:lvl1pPr>
              <a:defRPr b="1">
                <a:solidFill>
                  <a:schemeClr val="bg1"/>
                </a:solidFill>
              </a:defRPr>
            </a:lvl1pPr>
          </a:lstStyle>
          <a:p>
            <a:fld id="{D014C87D-00A3-4276-9289-388384F6C6F3}" type="slidenum">
              <a:rPr lang="ko-KR" altLang="en-US" smtClean="0"/>
              <a:pPr/>
              <a:t>‹#›</a:t>
            </a:fld>
            <a:endParaRPr lang="ko-KR" altLang="en-US" dirty="0"/>
          </a:p>
        </p:txBody>
      </p:sp>
      <p:grpSp>
        <p:nvGrpSpPr>
          <p:cNvPr id="10" name="그룹 9"/>
          <p:cNvGrpSpPr/>
          <p:nvPr userDrawn="1"/>
        </p:nvGrpSpPr>
        <p:grpSpPr>
          <a:xfrm>
            <a:off x="0" y="6375431"/>
            <a:ext cx="9144000" cy="490451"/>
            <a:chOff x="0" y="6367548"/>
            <a:chExt cx="9144000" cy="490451"/>
          </a:xfrm>
        </p:grpSpPr>
        <p:sp>
          <p:nvSpPr>
            <p:cNvPr id="11" name="직사각형 10"/>
            <p:cNvSpPr/>
            <p:nvPr/>
          </p:nvSpPr>
          <p:spPr>
            <a:xfrm>
              <a:off x="0" y="6367548"/>
              <a:ext cx="9144000" cy="490451"/>
            </a:xfrm>
            <a:prstGeom prst="rect">
              <a:avLst/>
            </a:prstGeom>
            <a:gradFill>
              <a:gsLst>
                <a:gs pos="0">
                  <a:schemeClr val="bg1"/>
                </a:gs>
                <a:gs pos="13000">
                  <a:schemeClr val="bg1"/>
                </a:gs>
                <a:gs pos="49000">
                  <a:srgbClr val="004191"/>
                </a:gs>
                <a:gs pos="100000">
                  <a:srgbClr val="00419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Picture 2" descr="Kaist_DME_e4_RGB"/>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2823"/>
            <a:stretch/>
          </p:blipFill>
          <p:spPr bwMode="auto">
            <a:xfrm>
              <a:off x="87890" y="6426238"/>
              <a:ext cx="1341899" cy="395624"/>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직사각형 12"/>
          <p:cNvSpPr/>
          <p:nvPr userDrawn="1"/>
        </p:nvSpPr>
        <p:spPr>
          <a:xfrm>
            <a:off x="4979077" y="6460619"/>
            <a:ext cx="4164923" cy="338554"/>
          </a:xfrm>
          <a:prstGeom prst="rect">
            <a:avLst/>
          </a:prstGeom>
        </p:spPr>
        <p:txBody>
          <a:bodyPr wrap="none">
            <a:spAutoFit/>
          </a:bodyPr>
          <a:lstStyle/>
          <a:p>
            <a:r>
              <a:rPr lang="en-US" altLang="ko-KR" sz="1600" b="1" dirty="0" smtClean="0">
                <a:solidFill>
                  <a:schemeClr val="bg1"/>
                </a:solidFill>
                <a:latin typeface="Centaur" panose="02030504050205020304" pitchFamily="18" charset="0"/>
                <a:ea typeface="HY헤드라인M" panose="02030600000101010101" pitchFamily="18" charset="-127"/>
                <a:cs typeface="Times New Roman" panose="02020603050405020304" pitchFamily="18" charset="0"/>
              </a:rPr>
              <a:t>(CE554) Mechanical Design of Civil Robot</a:t>
            </a:r>
            <a:endParaRPr lang="ko-KR" altLang="en-US" sz="1600" dirty="0">
              <a:solidFill>
                <a:schemeClr val="bg1"/>
              </a:solidFill>
            </a:endParaRPr>
          </a:p>
        </p:txBody>
      </p:sp>
    </p:spTree>
    <p:extLst>
      <p:ext uri="{BB962C8B-B14F-4D97-AF65-F5344CB8AC3E}">
        <p14:creationId xmlns:p14="http://schemas.microsoft.com/office/powerpoint/2010/main" val="1923969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A165DC62-FBC3-48BC-B681-4B616537FA7F}" type="datetime1">
              <a:rPr lang="ko-KR" altLang="en-US" smtClean="0"/>
              <a:t>2018. 11. 21.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014C87D-00A3-4276-9289-388384F6C6F3}" type="slidenum">
              <a:rPr lang="ko-KR" altLang="en-US" smtClean="0"/>
              <a:t>‹#›</a:t>
            </a:fld>
            <a:endParaRPr lang="ko-KR" altLang="en-US"/>
          </a:p>
        </p:txBody>
      </p:sp>
    </p:spTree>
    <p:extLst>
      <p:ext uri="{BB962C8B-B14F-4D97-AF65-F5344CB8AC3E}">
        <p14:creationId xmlns:p14="http://schemas.microsoft.com/office/powerpoint/2010/main" val="1456426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43E291CD-609F-45B2-97FB-5D76484B1B1E}" type="datetime1">
              <a:rPr lang="ko-KR" altLang="en-US" smtClean="0"/>
              <a:t>2018. 11. 21.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014C87D-00A3-4276-9289-388384F6C6F3}" type="slidenum">
              <a:rPr lang="ko-KR" altLang="en-US" smtClean="0"/>
              <a:t>‹#›</a:t>
            </a:fld>
            <a:endParaRPr lang="ko-KR" altLang="en-US"/>
          </a:p>
        </p:txBody>
      </p:sp>
    </p:spTree>
    <p:extLst>
      <p:ext uri="{BB962C8B-B14F-4D97-AF65-F5344CB8AC3E}">
        <p14:creationId xmlns:p14="http://schemas.microsoft.com/office/powerpoint/2010/main" val="1984561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grpSp>
        <p:nvGrpSpPr>
          <p:cNvPr id="7" name="그룹 6"/>
          <p:cNvGrpSpPr/>
          <p:nvPr userDrawn="1"/>
        </p:nvGrpSpPr>
        <p:grpSpPr>
          <a:xfrm>
            <a:off x="0" y="6375431"/>
            <a:ext cx="9144000" cy="490451"/>
            <a:chOff x="0" y="6367548"/>
            <a:chExt cx="9144000" cy="490451"/>
          </a:xfrm>
        </p:grpSpPr>
        <p:sp>
          <p:nvSpPr>
            <p:cNvPr id="8" name="직사각형 7"/>
            <p:cNvSpPr/>
            <p:nvPr/>
          </p:nvSpPr>
          <p:spPr>
            <a:xfrm>
              <a:off x="0" y="6367548"/>
              <a:ext cx="9144000" cy="490451"/>
            </a:xfrm>
            <a:prstGeom prst="rect">
              <a:avLst/>
            </a:prstGeom>
            <a:gradFill>
              <a:gsLst>
                <a:gs pos="0">
                  <a:schemeClr val="bg1"/>
                </a:gs>
                <a:gs pos="13000">
                  <a:schemeClr val="bg1"/>
                </a:gs>
                <a:gs pos="49000">
                  <a:srgbClr val="004191"/>
                </a:gs>
                <a:gs pos="100000">
                  <a:srgbClr val="00419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9" name="Picture 2" descr="Kaist_DME_e4_RGB"/>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2823"/>
            <a:stretch/>
          </p:blipFill>
          <p:spPr bwMode="auto">
            <a:xfrm>
              <a:off x="87890" y="6426238"/>
              <a:ext cx="1341899" cy="395624"/>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a:spLocks noGrp="1"/>
          </p:cNvSpPr>
          <p:nvPr>
            <p:ph type="title" hasCustomPrompt="1"/>
          </p:nvPr>
        </p:nvSpPr>
        <p:spPr>
          <a:xfrm>
            <a:off x="628650" y="-20202"/>
            <a:ext cx="7886700" cy="903501"/>
          </a:xfrm>
        </p:spPr>
        <p:txBody>
          <a:bodyPr>
            <a:normAutofit/>
          </a:bodyPr>
          <a:lstStyle>
            <a:lvl1pPr>
              <a:defRPr sz="3600" b="1">
                <a:latin typeface="Centaur" panose="02030504050205020304" pitchFamily="18" charset="0"/>
              </a:defRPr>
            </a:lvl1pPr>
          </a:lstStyle>
          <a:p>
            <a:r>
              <a:rPr lang="en-US" dirty="0" smtClean="0"/>
              <a:t>Title</a:t>
            </a:r>
            <a:endParaRPr lang="en-US" dirty="0"/>
          </a:p>
        </p:txBody>
      </p:sp>
      <p:sp>
        <p:nvSpPr>
          <p:cNvPr id="3" name="Content Placeholder 2"/>
          <p:cNvSpPr>
            <a:spLocks noGrp="1"/>
          </p:cNvSpPr>
          <p:nvPr>
            <p:ph idx="1"/>
          </p:nvPr>
        </p:nvSpPr>
        <p:spPr>
          <a:xfrm>
            <a:off x="628650" y="1046205"/>
            <a:ext cx="7886700" cy="5130758"/>
          </a:xfrm>
        </p:spPr>
        <p:txBody>
          <a:bodyPr/>
          <a:lstStyle/>
          <a:p>
            <a:pPr lvl="0"/>
            <a:r>
              <a:rPr lang="ko-KR" altLang="en-US" dirty="0" smtClean="0"/>
              <a:t>마스터 텍스트 스타일 편집</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en-US" dirty="0"/>
          </a:p>
        </p:txBody>
      </p:sp>
      <p:sp>
        <p:nvSpPr>
          <p:cNvPr id="4" name="Date Placeholder 3"/>
          <p:cNvSpPr>
            <a:spLocks noGrp="1"/>
          </p:cNvSpPr>
          <p:nvPr>
            <p:ph type="dt" sz="half" idx="10"/>
          </p:nvPr>
        </p:nvSpPr>
        <p:spPr/>
        <p:txBody>
          <a:bodyPr/>
          <a:lstStyle/>
          <a:p>
            <a:fld id="{AC1D8CAB-5D01-4918-8087-2582F5083138}" type="datetime1">
              <a:rPr lang="ko-KR" altLang="en-US" smtClean="0"/>
              <a:t>2018. 11. 21.</a:t>
            </a:fld>
            <a:endParaRPr lang="ko-KR" altLang="en-US"/>
          </a:p>
        </p:txBody>
      </p:sp>
      <p:sp>
        <p:nvSpPr>
          <p:cNvPr id="5" name="Footer Placeholder 4"/>
          <p:cNvSpPr>
            <a:spLocks noGrp="1"/>
          </p:cNvSpPr>
          <p:nvPr>
            <p:ph type="ftr" sz="quarter" idx="11"/>
          </p:nvPr>
        </p:nvSpPr>
        <p:spPr/>
        <p:txBody>
          <a:bodyPr/>
          <a:lstStyle/>
          <a:p>
            <a:endParaRPr lang="ko-KR" altLang="en-US" dirty="0"/>
          </a:p>
        </p:txBody>
      </p:sp>
      <p:sp>
        <p:nvSpPr>
          <p:cNvPr id="12" name="직사각형 11"/>
          <p:cNvSpPr/>
          <p:nvPr userDrawn="1"/>
        </p:nvSpPr>
        <p:spPr>
          <a:xfrm>
            <a:off x="0" y="717360"/>
            <a:ext cx="9144000" cy="74141"/>
          </a:xfrm>
          <a:prstGeom prst="rect">
            <a:avLst/>
          </a:prstGeom>
          <a:solidFill>
            <a:srgbClr val="004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Slide Number Placeholder 5"/>
          <p:cNvSpPr txBox="1">
            <a:spLocks/>
          </p:cNvSpPr>
          <p:nvPr userDrawn="1"/>
        </p:nvSpPr>
        <p:spPr>
          <a:xfrm>
            <a:off x="3543300" y="6441487"/>
            <a:ext cx="20574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014C87D-00A3-4276-9289-388384F6C6F3}" type="slidenum">
              <a:rPr lang="ko-KR" altLang="en-US" sz="1600" b="1" smtClean="0">
                <a:solidFill>
                  <a:schemeClr val="bg1"/>
                </a:solidFill>
              </a:rPr>
              <a:pPr/>
              <a:t>‹#›</a:t>
            </a:fld>
            <a:endParaRPr lang="ko-KR" altLang="en-US" sz="1600" b="1" dirty="0">
              <a:solidFill>
                <a:schemeClr val="bg1"/>
              </a:solidFill>
            </a:endParaRPr>
          </a:p>
        </p:txBody>
      </p:sp>
      <p:sp>
        <p:nvSpPr>
          <p:cNvPr id="13" name="직사각형 12"/>
          <p:cNvSpPr/>
          <p:nvPr userDrawn="1"/>
        </p:nvSpPr>
        <p:spPr>
          <a:xfrm>
            <a:off x="4979077" y="6460619"/>
            <a:ext cx="4164923" cy="338554"/>
          </a:xfrm>
          <a:prstGeom prst="rect">
            <a:avLst/>
          </a:prstGeom>
        </p:spPr>
        <p:txBody>
          <a:bodyPr wrap="none">
            <a:spAutoFit/>
          </a:bodyPr>
          <a:lstStyle/>
          <a:p>
            <a:r>
              <a:rPr lang="en-US" altLang="ko-KR" sz="1600" b="1" dirty="0" smtClean="0">
                <a:solidFill>
                  <a:schemeClr val="bg1"/>
                </a:solidFill>
                <a:latin typeface="Centaur" panose="02030504050205020304" pitchFamily="18" charset="0"/>
                <a:ea typeface="HY헤드라인M" panose="02030600000101010101" pitchFamily="18" charset="-127"/>
                <a:cs typeface="Times New Roman" panose="02020603050405020304" pitchFamily="18" charset="0"/>
              </a:rPr>
              <a:t>(CE554) Mechanical Design of Civil Robot</a:t>
            </a:r>
            <a:endParaRPr lang="ko-KR" altLang="en-US" sz="1600" dirty="0">
              <a:solidFill>
                <a:schemeClr val="bg1"/>
              </a:solidFill>
            </a:endParaRPr>
          </a:p>
        </p:txBody>
      </p:sp>
    </p:spTree>
    <p:extLst>
      <p:ext uri="{BB962C8B-B14F-4D97-AF65-F5344CB8AC3E}">
        <p14:creationId xmlns:p14="http://schemas.microsoft.com/office/powerpoint/2010/main" val="3517019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Date Placeholder 3"/>
          <p:cNvSpPr>
            <a:spLocks noGrp="1"/>
          </p:cNvSpPr>
          <p:nvPr>
            <p:ph type="dt" sz="half" idx="10"/>
          </p:nvPr>
        </p:nvSpPr>
        <p:spPr/>
        <p:txBody>
          <a:bodyPr/>
          <a:lstStyle/>
          <a:p>
            <a:fld id="{E4BC229F-77BA-4835-A611-5A7A4D4CCBD5}" type="datetime1">
              <a:rPr lang="ko-KR" altLang="en-US" smtClean="0"/>
              <a:t>2018. 11. 21.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014C87D-00A3-4276-9289-388384F6C6F3}" type="slidenum">
              <a:rPr lang="ko-KR" altLang="en-US" smtClean="0"/>
              <a:t>‹#›</a:t>
            </a:fld>
            <a:endParaRPr lang="ko-KR" altLang="en-US"/>
          </a:p>
        </p:txBody>
      </p:sp>
    </p:spTree>
    <p:extLst>
      <p:ext uri="{BB962C8B-B14F-4D97-AF65-F5344CB8AC3E}">
        <p14:creationId xmlns:p14="http://schemas.microsoft.com/office/powerpoint/2010/main" val="427549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Date Placeholder 4"/>
          <p:cNvSpPr>
            <a:spLocks noGrp="1"/>
          </p:cNvSpPr>
          <p:nvPr>
            <p:ph type="dt" sz="half" idx="10"/>
          </p:nvPr>
        </p:nvSpPr>
        <p:spPr/>
        <p:txBody>
          <a:bodyPr/>
          <a:lstStyle/>
          <a:p>
            <a:fld id="{F1981641-A39C-4319-BD07-26C0A87897C4}" type="datetime1">
              <a:rPr lang="ko-KR" altLang="en-US" smtClean="0"/>
              <a:t>2018. 11. 21.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D014C87D-00A3-4276-9289-388384F6C6F3}" type="slidenum">
              <a:rPr lang="ko-KR" altLang="en-US" smtClean="0"/>
              <a:t>‹#›</a:t>
            </a:fld>
            <a:endParaRPr lang="ko-KR" altLang="en-US"/>
          </a:p>
        </p:txBody>
      </p:sp>
    </p:spTree>
    <p:extLst>
      <p:ext uri="{BB962C8B-B14F-4D97-AF65-F5344CB8AC3E}">
        <p14:creationId xmlns:p14="http://schemas.microsoft.com/office/powerpoint/2010/main" val="277575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Content Placeholder 3"/>
          <p:cNvSpPr>
            <a:spLocks noGrp="1"/>
          </p:cNvSpPr>
          <p:nvPr>
            <p:ph sz="half" idx="2"/>
          </p:nvPr>
        </p:nvSpPr>
        <p:spPr>
          <a:xfrm>
            <a:off x="629842" y="2505075"/>
            <a:ext cx="3868340"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7" name="Date Placeholder 6"/>
          <p:cNvSpPr>
            <a:spLocks noGrp="1"/>
          </p:cNvSpPr>
          <p:nvPr>
            <p:ph type="dt" sz="half" idx="10"/>
          </p:nvPr>
        </p:nvSpPr>
        <p:spPr/>
        <p:txBody>
          <a:bodyPr/>
          <a:lstStyle/>
          <a:p>
            <a:fld id="{304878C4-3F7E-4001-ACBA-88164E5B9E40}" type="datetime1">
              <a:rPr lang="ko-KR" altLang="en-US" smtClean="0"/>
              <a:t>2018. 11. 21.</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D014C87D-00A3-4276-9289-388384F6C6F3}" type="slidenum">
              <a:rPr lang="ko-KR" altLang="en-US" smtClean="0"/>
              <a:t>‹#›</a:t>
            </a:fld>
            <a:endParaRPr lang="ko-KR" altLang="en-US"/>
          </a:p>
        </p:txBody>
      </p:sp>
    </p:spTree>
    <p:extLst>
      <p:ext uri="{BB962C8B-B14F-4D97-AF65-F5344CB8AC3E}">
        <p14:creationId xmlns:p14="http://schemas.microsoft.com/office/powerpoint/2010/main" val="3217141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Date Placeholder 2"/>
          <p:cNvSpPr>
            <a:spLocks noGrp="1"/>
          </p:cNvSpPr>
          <p:nvPr>
            <p:ph type="dt" sz="half" idx="10"/>
          </p:nvPr>
        </p:nvSpPr>
        <p:spPr/>
        <p:txBody>
          <a:bodyPr/>
          <a:lstStyle/>
          <a:p>
            <a:fld id="{FB9E80B5-90A4-402A-8F6D-5DBAC978A817}" type="datetime1">
              <a:rPr lang="ko-KR" altLang="en-US" smtClean="0"/>
              <a:t>2018. 11. 21.</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D014C87D-00A3-4276-9289-388384F6C6F3}" type="slidenum">
              <a:rPr lang="ko-KR" altLang="en-US" smtClean="0"/>
              <a:t>‹#›</a:t>
            </a:fld>
            <a:endParaRPr lang="ko-KR" altLang="en-US"/>
          </a:p>
        </p:txBody>
      </p:sp>
    </p:spTree>
    <p:extLst>
      <p:ext uri="{BB962C8B-B14F-4D97-AF65-F5344CB8AC3E}">
        <p14:creationId xmlns:p14="http://schemas.microsoft.com/office/powerpoint/2010/main" val="4239401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395B6-B4E7-43AF-922B-5039F3E1C8EB}" type="datetime1">
              <a:rPr lang="ko-KR" altLang="en-US" smtClean="0"/>
              <a:t>2018. 11. 21.</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D014C87D-00A3-4276-9289-388384F6C6F3}" type="slidenum">
              <a:rPr lang="ko-KR" altLang="en-US" smtClean="0"/>
              <a:t>‹#›</a:t>
            </a:fld>
            <a:endParaRPr lang="ko-KR" altLang="en-US"/>
          </a:p>
        </p:txBody>
      </p:sp>
    </p:spTree>
    <p:extLst>
      <p:ext uri="{BB962C8B-B14F-4D97-AF65-F5344CB8AC3E}">
        <p14:creationId xmlns:p14="http://schemas.microsoft.com/office/powerpoint/2010/main" val="76304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smtClean="0"/>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p>
            <a:fld id="{1AFB5A7E-CD28-406F-8A69-412B85227D3D}" type="datetime1">
              <a:rPr lang="ko-KR" altLang="en-US" smtClean="0"/>
              <a:t>2018. 11. 21.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D014C87D-00A3-4276-9289-388384F6C6F3}" type="slidenum">
              <a:rPr lang="ko-KR" altLang="en-US" smtClean="0"/>
              <a:t>‹#›</a:t>
            </a:fld>
            <a:endParaRPr lang="ko-KR" altLang="en-US"/>
          </a:p>
        </p:txBody>
      </p:sp>
    </p:spTree>
    <p:extLst>
      <p:ext uri="{BB962C8B-B14F-4D97-AF65-F5344CB8AC3E}">
        <p14:creationId xmlns:p14="http://schemas.microsoft.com/office/powerpoint/2010/main" val="3953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smtClean="0"/>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p>
            <a:fld id="{BC6B5F4E-0F10-4950-9E7D-1FF3F5A0D183}" type="datetime1">
              <a:rPr lang="ko-KR" altLang="en-US" smtClean="0"/>
              <a:t>2018. 11. 21.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D014C87D-00A3-4276-9289-388384F6C6F3}" type="slidenum">
              <a:rPr lang="ko-KR" altLang="en-US" smtClean="0"/>
              <a:t>‹#›</a:t>
            </a:fld>
            <a:endParaRPr lang="ko-KR" altLang="en-US"/>
          </a:p>
        </p:txBody>
      </p:sp>
    </p:spTree>
    <p:extLst>
      <p:ext uri="{BB962C8B-B14F-4D97-AF65-F5344CB8AC3E}">
        <p14:creationId xmlns:p14="http://schemas.microsoft.com/office/powerpoint/2010/main" val="10899571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6872DF-DF68-4BA8-A333-13EAFCC7C52A}" type="datetime1">
              <a:rPr lang="ko-KR" altLang="en-US" smtClean="0"/>
              <a:t>2018. 11. 21.</a:t>
            </a:fld>
            <a:endParaRPr lang="ko-KR" altLang="en-US"/>
          </a:p>
        </p:txBody>
      </p:sp>
      <p:sp>
        <p:nvSpPr>
          <p:cNvPr id="5" name="Footer Placeholder 4"/>
          <p:cNvSpPr>
            <a:spLocks noGrp="1"/>
          </p:cNvSpPr>
          <p:nvPr>
            <p:ph type="ftr" sz="quarter" idx="3"/>
          </p:nvPr>
        </p:nvSpPr>
        <p:spPr>
          <a:xfrm>
            <a:off x="54292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Slide Number Placeholder 5"/>
          <p:cNvSpPr>
            <a:spLocks noGrp="1"/>
          </p:cNvSpPr>
          <p:nvPr>
            <p:ph type="sldNum" sz="quarter" idx="4"/>
          </p:nvPr>
        </p:nvSpPr>
        <p:spPr>
          <a:xfrm>
            <a:off x="3543300" y="6356351"/>
            <a:ext cx="2057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D014C87D-00A3-4276-9289-388384F6C6F3}" type="slidenum">
              <a:rPr lang="ko-KR" altLang="en-US" smtClean="0"/>
              <a:pPr/>
              <a:t>‹#›</a:t>
            </a:fld>
            <a:endParaRPr lang="ko-KR" altLang="en-US" dirty="0"/>
          </a:p>
        </p:txBody>
      </p:sp>
    </p:spTree>
    <p:extLst>
      <p:ext uri="{BB962C8B-B14F-4D97-AF65-F5344CB8AC3E}">
        <p14:creationId xmlns:p14="http://schemas.microsoft.com/office/powerpoint/2010/main" val="598502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1752674"/>
            <a:ext cx="7772400" cy="1786823"/>
          </a:xfrm>
        </p:spPr>
        <p:txBody>
          <a:bodyPr>
            <a:noAutofit/>
          </a:bodyPr>
          <a:lstStyle/>
          <a:p>
            <a:r>
              <a:rPr lang="en-US" altLang="ko-KR" sz="4000" b="1" dirty="0"/>
              <a:t>A Reactive Online Optimization Based Whole Body </a:t>
            </a:r>
            <a:r>
              <a:rPr lang="en-US" altLang="ko-KR" sz="4000" b="1" dirty="0" smtClean="0"/>
              <a:t>Control </a:t>
            </a:r>
            <a:r>
              <a:rPr lang="en-US" altLang="ko-KR" sz="4000" b="1" dirty="0"/>
              <a:t>for Quadruped Locomotion Over Challenging Terrain</a:t>
            </a:r>
            <a:endParaRPr lang="ko-KR" altLang="en-US" sz="4000" b="1" dirty="0"/>
          </a:p>
        </p:txBody>
      </p:sp>
      <p:sp>
        <p:nvSpPr>
          <p:cNvPr id="3" name="부제목 2"/>
          <p:cNvSpPr>
            <a:spLocks noGrp="1"/>
          </p:cNvSpPr>
          <p:nvPr>
            <p:ph type="subTitle" idx="1"/>
          </p:nvPr>
        </p:nvSpPr>
        <p:spPr>
          <a:xfrm>
            <a:off x="1143000" y="3767565"/>
            <a:ext cx="6858000" cy="1655762"/>
          </a:xfrm>
        </p:spPr>
        <p:txBody>
          <a:bodyPr>
            <a:normAutofit/>
          </a:bodyPr>
          <a:lstStyle/>
          <a:p>
            <a:r>
              <a:rPr lang="en-US" altLang="ko-KR" dirty="0" smtClean="0"/>
              <a:t>Team 2</a:t>
            </a:r>
          </a:p>
          <a:p>
            <a:r>
              <a:rPr lang="en-US" altLang="ko-KR" dirty="0" smtClean="0"/>
              <a:t>20185570 - Hong </a:t>
            </a:r>
            <a:r>
              <a:rPr lang="en-US" altLang="ko-KR" dirty="0" err="1" smtClean="0"/>
              <a:t>Seung</a:t>
            </a:r>
            <a:r>
              <a:rPr lang="en-US" altLang="ko-KR" dirty="0" smtClean="0"/>
              <a:t> woo</a:t>
            </a:r>
          </a:p>
          <a:p>
            <a:r>
              <a:rPr lang="en-US" altLang="ko-KR" dirty="0" smtClean="0"/>
              <a:t>20183633 - Choe JongHun</a:t>
            </a:r>
            <a:endParaRPr lang="ko-KR" altLang="en-US" dirty="0"/>
          </a:p>
        </p:txBody>
      </p:sp>
      <p:pic>
        <p:nvPicPr>
          <p:cNvPr id="1026" name="Picture 2" descr="Kaist_DME_e4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891" y="118632"/>
            <a:ext cx="2647950" cy="3683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71614" y="827415"/>
            <a:ext cx="8200771" cy="584775"/>
          </a:xfrm>
          <a:prstGeom prst="rect">
            <a:avLst/>
          </a:prstGeom>
          <a:noFill/>
        </p:spPr>
        <p:txBody>
          <a:bodyPr wrap="square" rtlCol="0">
            <a:spAutoFit/>
          </a:bodyPr>
          <a:lstStyle/>
          <a:p>
            <a:pPr algn="ctr"/>
            <a:r>
              <a:rPr lang="en-US" altLang="ko-KR" sz="3200" dirty="0" smtClean="0">
                <a:solidFill>
                  <a:srgbClr val="004191"/>
                </a:solidFill>
              </a:rPr>
              <a:t>[CE554] Mechanical Design of Civil Robot</a:t>
            </a:r>
            <a:endParaRPr lang="ko-KR" altLang="en-US" sz="3200" dirty="0">
              <a:solidFill>
                <a:srgbClr val="004191"/>
              </a:solidFill>
            </a:endParaRPr>
          </a:p>
        </p:txBody>
      </p:sp>
      <p:sp>
        <p:nvSpPr>
          <p:cNvPr id="10" name="부제목 2"/>
          <p:cNvSpPr txBox="1">
            <a:spLocks/>
          </p:cNvSpPr>
          <p:nvPr/>
        </p:nvSpPr>
        <p:spPr>
          <a:xfrm>
            <a:off x="1143000" y="5624337"/>
            <a:ext cx="6858000" cy="465612"/>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ko-KR" dirty="0" smtClean="0"/>
              <a:t>November 21, 2018</a:t>
            </a:r>
            <a:endParaRPr lang="ko-KR" altLang="en-US" dirty="0"/>
          </a:p>
        </p:txBody>
      </p:sp>
    </p:spTree>
    <p:extLst>
      <p:ext uri="{BB962C8B-B14F-4D97-AF65-F5344CB8AC3E}">
        <p14:creationId xmlns:p14="http://schemas.microsoft.com/office/powerpoint/2010/main" val="28457514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1449" y="-20202"/>
            <a:ext cx="8814610" cy="903501"/>
          </a:xfrm>
        </p:spPr>
        <p:txBody>
          <a:bodyPr>
            <a:noAutofit/>
          </a:bodyPr>
          <a:lstStyle/>
          <a:p>
            <a:r>
              <a:rPr lang="en-US" altLang="ko-KR" sz="3000" dirty="0"/>
              <a:t>3. Common Issues</a:t>
            </a:r>
            <a:endParaRPr lang="ko-KR" altLang="en-US" sz="3000" dirty="0"/>
          </a:p>
        </p:txBody>
      </p:sp>
      <p:sp>
        <p:nvSpPr>
          <p:cNvPr id="5" name="직사각형 4"/>
          <p:cNvSpPr/>
          <p:nvPr/>
        </p:nvSpPr>
        <p:spPr>
          <a:xfrm>
            <a:off x="405514" y="1181135"/>
            <a:ext cx="2486578" cy="461665"/>
          </a:xfrm>
          <a:prstGeom prst="rect">
            <a:avLst/>
          </a:prstGeom>
        </p:spPr>
        <p:txBody>
          <a:bodyPr wrap="none">
            <a:spAutoFit/>
          </a:bodyPr>
          <a:lstStyle/>
          <a:p>
            <a:pPr marL="342900" indent="-342900">
              <a:buFont typeface="Arial" panose="020B0604020202020204" pitchFamily="34" charset="0"/>
              <a:buChar char="•"/>
            </a:pPr>
            <a:r>
              <a:rPr lang="en-US" altLang="ko-KR" sz="2400" dirty="0"/>
              <a:t>Common issues</a:t>
            </a:r>
          </a:p>
        </p:txBody>
      </p:sp>
      <p:sp>
        <p:nvSpPr>
          <p:cNvPr id="6" name="직사각형 5"/>
          <p:cNvSpPr/>
          <p:nvPr/>
        </p:nvSpPr>
        <p:spPr>
          <a:xfrm>
            <a:off x="574123" y="1642800"/>
            <a:ext cx="7922729" cy="464871"/>
          </a:xfrm>
          <a:prstGeom prst="rect">
            <a:avLst/>
          </a:prstGeom>
        </p:spPr>
        <p:txBody>
          <a:bodyPr wrap="square">
            <a:spAutoFit/>
          </a:bodyPr>
          <a:lstStyle/>
          <a:p>
            <a:pPr marL="342900" indent="-342900">
              <a:lnSpc>
                <a:spcPct val="150000"/>
              </a:lnSpc>
              <a:buFontTx/>
              <a:buChar char="-"/>
            </a:pPr>
            <a:r>
              <a:rPr lang="en-US" altLang="ko-KR" dirty="0" smtClean="0"/>
              <a:t>Figure organization</a:t>
            </a:r>
            <a:endParaRPr lang="en-US" altLang="ko-KR" dirty="0"/>
          </a:p>
        </p:txBody>
      </p:sp>
      <p:sp>
        <p:nvSpPr>
          <p:cNvPr id="7" name="오른쪽 화살표 6"/>
          <p:cNvSpPr/>
          <p:nvPr/>
        </p:nvSpPr>
        <p:spPr>
          <a:xfrm>
            <a:off x="784475" y="4425081"/>
            <a:ext cx="575353" cy="2876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1609815" y="3414757"/>
            <a:ext cx="6781800" cy="23083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2400" dirty="0" smtClean="0"/>
              <a:t>Reorganize figures </a:t>
            </a:r>
          </a:p>
          <a:p>
            <a:pPr marL="285750" indent="-285750">
              <a:lnSpc>
                <a:spcPct val="150000"/>
              </a:lnSpc>
              <a:buFont typeface="Arial" panose="020B0604020202020204" pitchFamily="34" charset="0"/>
              <a:buChar char="•"/>
            </a:pPr>
            <a:r>
              <a:rPr lang="en-US" altLang="ko-KR" sz="2400" dirty="0"/>
              <a:t>M</a:t>
            </a:r>
            <a:r>
              <a:rPr lang="en-US" altLang="ko-KR" sz="2400" dirty="0" smtClean="0"/>
              <a:t>ake the figures more clearly</a:t>
            </a:r>
          </a:p>
          <a:p>
            <a:pPr marL="800100" lvl="1" indent="-342900">
              <a:lnSpc>
                <a:spcPct val="150000"/>
              </a:lnSpc>
              <a:buFontTx/>
              <a:buChar char="-"/>
            </a:pPr>
            <a:r>
              <a:rPr lang="en-US" altLang="ko-KR" sz="2400" dirty="0" smtClean="0"/>
              <a:t>Check the missing legends</a:t>
            </a:r>
          </a:p>
          <a:p>
            <a:pPr marL="342900" indent="-342900">
              <a:lnSpc>
                <a:spcPct val="150000"/>
              </a:lnSpc>
              <a:buFont typeface="Arial" panose="020B0604020202020204" pitchFamily="34" charset="0"/>
              <a:buChar char="•"/>
            </a:pPr>
            <a:r>
              <a:rPr lang="en-US" altLang="ko-KR" sz="2400" dirty="0" smtClean="0"/>
              <a:t>Add more information on figure’s captions</a:t>
            </a:r>
            <a:endParaRPr lang="ko-KR" altLang="en-US" sz="2400" dirty="0"/>
          </a:p>
        </p:txBody>
      </p:sp>
      <p:sp>
        <p:nvSpPr>
          <p:cNvPr id="3" name="직사각형 2"/>
          <p:cNvSpPr/>
          <p:nvPr/>
        </p:nvSpPr>
        <p:spPr>
          <a:xfrm>
            <a:off x="1436690" y="2237344"/>
            <a:ext cx="6197594" cy="589072"/>
          </a:xfrm>
          <a:prstGeom prst="rect">
            <a:avLst/>
          </a:prstGeom>
        </p:spPr>
        <p:txBody>
          <a:bodyPr wrap="none" anchor="ctr">
            <a:spAutoFit/>
          </a:bodyPr>
          <a:lstStyle/>
          <a:p>
            <a:pPr marL="342900" indent="-342900">
              <a:lnSpc>
                <a:spcPct val="150000"/>
              </a:lnSpc>
              <a:buFont typeface="Wingdings" panose="05000000000000000000" pitchFamily="2" charset="2"/>
              <a:buChar char="§"/>
            </a:pPr>
            <a:r>
              <a:rPr lang="en-US" altLang="ko-KR" sz="2400" dirty="0" smtClean="0"/>
              <a:t>There are some figures that never mentioned</a:t>
            </a:r>
            <a:endParaRPr lang="en-US" altLang="ko-KR" sz="2400" dirty="0"/>
          </a:p>
        </p:txBody>
      </p:sp>
    </p:spTree>
    <p:extLst>
      <p:ext uri="{BB962C8B-B14F-4D97-AF65-F5344CB8AC3E}">
        <p14:creationId xmlns:p14="http://schemas.microsoft.com/office/powerpoint/2010/main" val="38760077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1449" y="-20202"/>
            <a:ext cx="8814610" cy="903501"/>
          </a:xfrm>
        </p:spPr>
        <p:txBody>
          <a:bodyPr>
            <a:noAutofit/>
          </a:bodyPr>
          <a:lstStyle/>
          <a:p>
            <a:r>
              <a:rPr lang="en-US" altLang="ko-KR" sz="3000" dirty="0"/>
              <a:t>3. Common Issues</a:t>
            </a:r>
            <a:endParaRPr lang="ko-KR" altLang="en-US" sz="3000" dirty="0"/>
          </a:p>
        </p:txBody>
      </p:sp>
      <p:sp>
        <p:nvSpPr>
          <p:cNvPr id="5" name="직사각형 4"/>
          <p:cNvSpPr/>
          <p:nvPr/>
        </p:nvSpPr>
        <p:spPr>
          <a:xfrm>
            <a:off x="405514" y="1181135"/>
            <a:ext cx="2486578" cy="461665"/>
          </a:xfrm>
          <a:prstGeom prst="rect">
            <a:avLst/>
          </a:prstGeom>
        </p:spPr>
        <p:txBody>
          <a:bodyPr wrap="none">
            <a:spAutoFit/>
          </a:bodyPr>
          <a:lstStyle/>
          <a:p>
            <a:pPr marL="342900" indent="-342900">
              <a:buFont typeface="Arial" panose="020B0604020202020204" pitchFamily="34" charset="0"/>
              <a:buChar char="•"/>
            </a:pPr>
            <a:r>
              <a:rPr lang="en-US" altLang="ko-KR" sz="2400" dirty="0"/>
              <a:t>Common issues</a:t>
            </a:r>
          </a:p>
        </p:txBody>
      </p:sp>
      <p:sp>
        <p:nvSpPr>
          <p:cNvPr id="6" name="직사각형 5"/>
          <p:cNvSpPr/>
          <p:nvPr/>
        </p:nvSpPr>
        <p:spPr>
          <a:xfrm>
            <a:off x="545548" y="1642800"/>
            <a:ext cx="7979880" cy="923330"/>
          </a:xfrm>
          <a:prstGeom prst="rect">
            <a:avLst/>
          </a:prstGeom>
        </p:spPr>
        <p:txBody>
          <a:bodyPr wrap="square">
            <a:spAutoFit/>
          </a:bodyPr>
          <a:lstStyle/>
          <a:p>
            <a:pPr marL="342900" indent="-342900">
              <a:lnSpc>
                <a:spcPct val="150000"/>
              </a:lnSpc>
              <a:buFontTx/>
              <a:buChar char="-"/>
            </a:pPr>
            <a:r>
              <a:rPr lang="en-US" altLang="ko-KR" dirty="0" smtClean="0"/>
              <a:t>Requirements </a:t>
            </a:r>
            <a:r>
              <a:rPr lang="en-US" altLang="ko-KR" dirty="0"/>
              <a:t>of </a:t>
            </a:r>
            <a:r>
              <a:rPr lang="en-US" altLang="ko-KR" dirty="0" smtClean="0"/>
              <a:t>additional </a:t>
            </a:r>
            <a:r>
              <a:rPr lang="en-US" altLang="ko-KR" dirty="0"/>
              <a:t>experiments</a:t>
            </a:r>
          </a:p>
          <a:p>
            <a:pPr marL="342900" indent="-342900">
              <a:lnSpc>
                <a:spcPct val="150000"/>
              </a:lnSpc>
              <a:buFontTx/>
              <a:buChar char="-"/>
            </a:pPr>
            <a:r>
              <a:rPr lang="en-US" altLang="ko-KR" dirty="0"/>
              <a:t>Quantitative, and specific comparison with other </a:t>
            </a:r>
            <a:r>
              <a:rPr lang="en-US" altLang="ko-KR" dirty="0" smtClean="0"/>
              <a:t>researches</a:t>
            </a:r>
          </a:p>
        </p:txBody>
      </p:sp>
      <p:sp>
        <p:nvSpPr>
          <p:cNvPr id="11" name="직사각형 10"/>
          <p:cNvSpPr/>
          <p:nvPr/>
        </p:nvSpPr>
        <p:spPr>
          <a:xfrm>
            <a:off x="1096213" y="2654952"/>
            <a:ext cx="6878550" cy="2836674"/>
          </a:xfrm>
          <a:prstGeom prst="rect">
            <a:avLst/>
          </a:prstGeom>
        </p:spPr>
        <p:txBody>
          <a:bodyPr wrap="square">
            <a:spAutoFit/>
          </a:bodyPr>
          <a:lstStyle/>
          <a:p>
            <a:pPr marL="171450" indent="-171450" algn="just" latinLnBrk="1">
              <a:lnSpc>
                <a:spcPct val="150000"/>
              </a:lnSpc>
              <a:spcAft>
                <a:spcPts val="800"/>
              </a:spcAft>
              <a:buFont typeface="Wingdings" panose="05000000000000000000" pitchFamily="2" charset="2"/>
              <a:buChar char="§"/>
            </a:pPr>
            <a:r>
              <a:rPr lang="en-US" altLang="ko-KR" sz="1000" kern="100" dirty="0" smtClean="0">
                <a:latin typeface="맑은 고딕" panose="020B0503020000020004" pitchFamily="50" charset="-127"/>
                <a:cs typeface="Times New Roman" panose="02020603050405020304" pitchFamily="18" charset="0"/>
              </a:rPr>
              <a:t>There </a:t>
            </a:r>
            <a:r>
              <a:rPr lang="en-US" altLang="ko-KR" sz="1000" kern="100" dirty="0">
                <a:latin typeface="맑은 고딕" panose="020B0503020000020004" pitchFamily="50" charset="-127"/>
                <a:cs typeface="Times New Roman" panose="02020603050405020304" pitchFamily="18" charset="0"/>
              </a:rPr>
              <a:t>is no indication of the degree of inclination of the slope used in the simulation. It would be better to give information about topography of obstacle. Also, conducting simulations in various angles and bends (irregular shapes) is needed. Thus, it would be necessary to simulate about ability for passing through the specific obstacles</a:t>
            </a:r>
            <a:r>
              <a:rPr lang="en-US" altLang="ko-KR" sz="1000" kern="100" dirty="0" smtClean="0">
                <a:latin typeface="맑은 고딕" panose="020B0503020000020004" pitchFamily="50" charset="-127"/>
                <a:cs typeface="Times New Roman" panose="02020603050405020304" pitchFamily="18" charset="0"/>
              </a:rPr>
              <a:t>.</a:t>
            </a:r>
          </a:p>
          <a:p>
            <a:pPr marL="171450" indent="-171450" algn="just" latinLnBrk="1">
              <a:lnSpc>
                <a:spcPct val="150000"/>
              </a:lnSpc>
              <a:spcAft>
                <a:spcPts val="800"/>
              </a:spcAft>
              <a:buFont typeface="Wingdings" panose="05000000000000000000" pitchFamily="2" charset="2"/>
              <a:buChar char="§"/>
            </a:pPr>
            <a:r>
              <a:rPr lang="en-US" altLang="ko-KR" sz="1000" kern="100" dirty="0">
                <a:latin typeface="맑은 고딕" panose="020B0503020000020004" pitchFamily="50" charset="-127"/>
                <a:cs typeface="Times New Roman" panose="02020603050405020304" pitchFamily="18" charset="0"/>
              </a:rPr>
              <a:t>The presentation focuses on explaining the logic and control details of the robot, which was logical and straightforward. However, in my opinion, the presentation should show the improvements done over the prior control logics and systems in other papers. More comparison over prior researches and performance of achievements on the main goal, which is to control body over challenging terrain, should be demonstrated more specifically</a:t>
            </a:r>
            <a:r>
              <a:rPr lang="en-US" altLang="ko-KR" sz="1000" kern="100" dirty="0" smtClean="0">
                <a:latin typeface="맑은 고딕" panose="020B0503020000020004" pitchFamily="50" charset="-127"/>
                <a:cs typeface="Times New Roman" panose="02020603050405020304" pitchFamily="18" charset="0"/>
              </a:rPr>
              <a:t>.</a:t>
            </a:r>
          </a:p>
          <a:p>
            <a:pPr marL="171450" indent="-171450" algn="just" latinLnBrk="1">
              <a:lnSpc>
                <a:spcPct val="150000"/>
              </a:lnSpc>
              <a:spcAft>
                <a:spcPts val="800"/>
              </a:spcAft>
              <a:buFont typeface="Wingdings" panose="05000000000000000000" pitchFamily="2" charset="2"/>
              <a:buChar char="§"/>
            </a:pPr>
            <a:r>
              <a:rPr lang="en-US" altLang="ko-KR" sz="1000" kern="100" dirty="0">
                <a:latin typeface="맑은 고딕" panose="020B0503020000020004" pitchFamily="50" charset="-127"/>
                <a:cs typeface="Times New Roman" panose="02020603050405020304" pitchFamily="18" charset="0"/>
              </a:rPr>
              <a:t>Fast, Robust Quadruped Locomotion over Challenging Terrain, </a:t>
            </a:r>
            <a:r>
              <a:rPr lang="en-US" altLang="ko-KR" sz="1000" kern="100" dirty="0" err="1">
                <a:latin typeface="맑은 고딕" panose="020B0503020000020004" pitchFamily="50" charset="-127"/>
                <a:cs typeface="Times New Roman" panose="02020603050405020304" pitchFamily="18" charset="0"/>
              </a:rPr>
              <a:t>Mrinal</a:t>
            </a:r>
            <a:r>
              <a:rPr lang="en-US" altLang="ko-KR" sz="1000" kern="100" dirty="0">
                <a:latin typeface="맑은 고딕" panose="020B0503020000020004" pitchFamily="50" charset="-127"/>
                <a:cs typeface="Times New Roman" panose="02020603050405020304" pitchFamily="18" charset="0"/>
              </a:rPr>
              <a:t> K, 2010 ICRA should be presented as a comparison of performance, since the paper aims for the same goal.</a:t>
            </a:r>
            <a:endParaRPr lang="ko-KR" altLang="ko-KR" sz="1000" kern="100" dirty="0">
              <a:latin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37587839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1449" y="-20202"/>
            <a:ext cx="8814610" cy="903501"/>
          </a:xfrm>
        </p:spPr>
        <p:txBody>
          <a:bodyPr>
            <a:noAutofit/>
          </a:bodyPr>
          <a:lstStyle/>
          <a:p>
            <a:r>
              <a:rPr lang="en-US" altLang="ko-KR" sz="3000" dirty="0"/>
              <a:t>3. Common Issues</a:t>
            </a:r>
            <a:endParaRPr lang="ko-KR" altLang="en-US" sz="3000" dirty="0"/>
          </a:p>
        </p:txBody>
      </p:sp>
      <p:sp>
        <p:nvSpPr>
          <p:cNvPr id="6" name="직사각형 5"/>
          <p:cNvSpPr/>
          <p:nvPr/>
        </p:nvSpPr>
        <p:spPr>
          <a:xfrm>
            <a:off x="545548" y="983986"/>
            <a:ext cx="7979880" cy="464871"/>
          </a:xfrm>
          <a:prstGeom prst="rect">
            <a:avLst/>
          </a:prstGeom>
        </p:spPr>
        <p:txBody>
          <a:bodyPr wrap="square">
            <a:spAutoFit/>
          </a:bodyPr>
          <a:lstStyle/>
          <a:p>
            <a:pPr marL="342900" indent="-342900">
              <a:lnSpc>
                <a:spcPct val="150000"/>
              </a:lnSpc>
              <a:buFontTx/>
              <a:buChar char="-"/>
            </a:pPr>
            <a:r>
              <a:rPr lang="en-US" altLang="ko-KR" dirty="0" smtClean="0"/>
              <a:t>Uneven terrain: </a:t>
            </a:r>
          </a:p>
        </p:txBody>
      </p:sp>
      <p:sp>
        <p:nvSpPr>
          <p:cNvPr id="14" name="직사각형 13"/>
          <p:cNvSpPr/>
          <p:nvPr/>
        </p:nvSpPr>
        <p:spPr>
          <a:xfrm>
            <a:off x="1057326" y="1445651"/>
            <a:ext cx="6956323" cy="430887"/>
          </a:xfrm>
          <a:prstGeom prst="rect">
            <a:avLst/>
          </a:prstGeom>
        </p:spPr>
        <p:txBody>
          <a:bodyPr wrap="square">
            <a:spAutoFit/>
          </a:bodyPr>
          <a:lstStyle/>
          <a:p>
            <a:r>
              <a:rPr lang="en-US" altLang="ko-KR" sz="1100" dirty="0" smtClean="0"/>
              <a:t>[1] Fast</a:t>
            </a:r>
            <a:r>
              <a:rPr lang="en-US" altLang="ko-KR" sz="1100" dirty="0"/>
              <a:t>, Robust Quadruped Locomotion over Challenging Terrain, </a:t>
            </a:r>
            <a:r>
              <a:rPr lang="en-US" altLang="ko-KR" sz="1100" dirty="0" err="1"/>
              <a:t>Mrinal</a:t>
            </a:r>
            <a:r>
              <a:rPr lang="en-US" altLang="ko-KR" sz="1100" dirty="0"/>
              <a:t> K, 2010 ICRA should be presented as a comparison of performance, since the paper aims for the same goal.</a:t>
            </a:r>
          </a:p>
        </p:txBody>
      </p:sp>
      <p:pic>
        <p:nvPicPr>
          <p:cNvPr id="21" name="그림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326" y="1980107"/>
            <a:ext cx="2821338" cy="1692803"/>
          </a:xfrm>
          <a:prstGeom prst="rect">
            <a:avLst/>
          </a:prstGeom>
        </p:spPr>
      </p:pic>
      <p:sp>
        <p:nvSpPr>
          <p:cNvPr id="22" name="직사각형 21"/>
          <p:cNvSpPr/>
          <p:nvPr/>
        </p:nvSpPr>
        <p:spPr>
          <a:xfrm>
            <a:off x="1057326" y="3858597"/>
            <a:ext cx="7979880"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ko-KR" dirty="0" smtClean="0"/>
              <a:t>Perceived terrain: Obstacle height up to 76 [%] of the usable leg length </a:t>
            </a:r>
            <a:endParaRPr lang="en-US" altLang="ko-KR" dirty="0"/>
          </a:p>
        </p:txBody>
      </p:sp>
      <p:sp>
        <p:nvSpPr>
          <p:cNvPr id="23" name="직사각형 22"/>
          <p:cNvSpPr/>
          <p:nvPr/>
        </p:nvSpPr>
        <p:spPr>
          <a:xfrm>
            <a:off x="1057326" y="4286278"/>
            <a:ext cx="7979880"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ko-KR" b="1" dirty="0" smtClean="0">
                <a:solidFill>
                  <a:srgbClr val="FF0000"/>
                </a:solidFill>
              </a:rPr>
              <a:t>Unperceived terrain</a:t>
            </a:r>
            <a:r>
              <a:rPr lang="en-US" altLang="ko-KR" dirty="0" smtClean="0"/>
              <a:t>: Obstacle height up to </a:t>
            </a:r>
            <a:r>
              <a:rPr lang="en-US" altLang="ko-KR" b="1" dirty="0" smtClean="0">
                <a:solidFill>
                  <a:srgbClr val="FF0000"/>
                </a:solidFill>
              </a:rPr>
              <a:t>30 [%]</a:t>
            </a:r>
            <a:r>
              <a:rPr lang="en-US" altLang="ko-KR" dirty="0" smtClean="0"/>
              <a:t> of the usable leg length </a:t>
            </a:r>
            <a:endParaRPr lang="en-US" altLang="ko-KR" dirty="0"/>
          </a:p>
        </p:txBody>
      </p:sp>
      <p:sp>
        <p:nvSpPr>
          <p:cNvPr id="25" name="오른쪽 화살표 24"/>
          <p:cNvSpPr/>
          <p:nvPr/>
        </p:nvSpPr>
        <p:spPr>
          <a:xfrm>
            <a:off x="1057326" y="5350356"/>
            <a:ext cx="575353" cy="2876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p:cNvSpPr/>
          <p:nvPr/>
        </p:nvSpPr>
        <p:spPr>
          <a:xfrm>
            <a:off x="1834640" y="5092867"/>
            <a:ext cx="6679970" cy="646331"/>
          </a:xfrm>
          <a:prstGeom prst="rect">
            <a:avLst/>
          </a:prstGeom>
        </p:spPr>
        <p:txBody>
          <a:bodyPr wrap="none" anchor="ctr">
            <a:spAutoFit/>
          </a:bodyPr>
          <a:lstStyle/>
          <a:p>
            <a:pPr>
              <a:lnSpc>
                <a:spcPct val="150000"/>
              </a:lnSpc>
            </a:pPr>
            <a:r>
              <a:rPr lang="en-US" altLang="ko-KR" sz="2400" dirty="0" smtClean="0"/>
              <a:t>Obstacle </a:t>
            </a:r>
            <a:r>
              <a:rPr lang="en-US" altLang="ko-KR" sz="2400" dirty="0"/>
              <a:t>height up to </a:t>
            </a:r>
            <a:r>
              <a:rPr lang="en-US" altLang="ko-KR" sz="2400" b="1" dirty="0" smtClean="0">
                <a:solidFill>
                  <a:srgbClr val="FF0000"/>
                </a:solidFill>
              </a:rPr>
              <a:t>30 [%]</a:t>
            </a:r>
            <a:r>
              <a:rPr lang="en-US" altLang="ko-KR" sz="2400" dirty="0" smtClean="0"/>
              <a:t> </a:t>
            </a:r>
            <a:r>
              <a:rPr lang="en-US" altLang="ko-KR" sz="2400" dirty="0"/>
              <a:t>of the usable leg </a:t>
            </a:r>
            <a:r>
              <a:rPr lang="en-US" altLang="ko-KR" sz="2400" dirty="0" smtClean="0"/>
              <a:t>length</a:t>
            </a:r>
            <a:endParaRPr lang="en-US" altLang="ko-KR" sz="2400" dirty="0"/>
          </a:p>
        </p:txBody>
      </p:sp>
      <p:grpSp>
        <p:nvGrpSpPr>
          <p:cNvPr id="31" name="그룹 30"/>
          <p:cNvGrpSpPr/>
          <p:nvPr/>
        </p:nvGrpSpPr>
        <p:grpSpPr>
          <a:xfrm>
            <a:off x="4006664" y="2062225"/>
            <a:ext cx="5632550" cy="1274171"/>
            <a:chOff x="3574585" y="2036894"/>
            <a:chExt cx="5632550" cy="1274171"/>
          </a:xfrm>
        </p:grpSpPr>
        <p:sp>
          <p:nvSpPr>
            <p:cNvPr id="28" name="직사각형 27"/>
            <p:cNvSpPr/>
            <p:nvPr/>
          </p:nvSpPr>
          <p:spPr>
            <a:xfrm>
              <a:off x="3580058" y="2036894"/>
              <a:ext cx="5627077"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ko-KR" sz="1600" dirty="0"/>
                <a:t>Size(length, width, height</a:t>
              </a:r>
              <a:r>
                <a:rPr lang="en-US" altLang="ko-KR" sz="1600" dirty="0" smtClean="0"/>
                <a:t>): 0.3[m] x 0.18[m] x 0.26[m]</a:t>
              </a:r>
              <a:endParaRPr lang="en-US" altLang="ko-KR" sz="1600" dirty="0"/>
            </a:p>
          </p:txBody>
        </p:sp>
        <p:sp>
          <p:nvSpPr>
            <p:cNvPr id="29" name="직사각형 28"/>
            <p:cNvSpPr/>
            <p:nvPr/>
          </p:nvSpPr>
          <p:spPr>
            <a:xfrm>
              <a:off x="3580058" y="2887616"/>
              <a:ext cx="4970010" cy="423449"/>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ko-KR" sz="1600" dirty="0" smtClean="0"/>
                <a:t>Usable leg length: 13 [cm]</a:t>
              </a:r>
              <a:endParaRPr lang="en-US" altLang="ko-KR" sz="1600" dirty="0"/>
            </a:p>
          </p:txBody>
        </p:sp>
        <p:sp>
          <p:nvSpPr>
            <p:cNvPr id="30" name="직사각형 29"/>
            <p:cNvSpPr/>
            <p:nvPr/>
          </p:nvSpPr>
          <p:spPr>
            <a:xfrm>
              <a:off x="3574585" y="2453321"/>
              <a:ext cx="4970010"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ko-KR" sz="1600" dirty="0" smtClean="0"/>
                <a:t>Weight: 2.5 [kg]</a:t>
              </a:r>
              <a:endParaRPr lang="en-US" altLang="ko-KR" sz="1600" dirty="0"/>
            </a:p>
          </p:txBody>
        </p:sp>
      </p:grpSp>
    </p:spTree>
    <p:extLst>
      <p:ext uri="{BB962C8B-B14F-4D97-AF65-F5344CB8AC3E}">
        <p14:creationId xmlns:p14="http://schemas.microsoft.com/office/powerpoint/2010/main" val="29930404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1449" y="-20202"/>
            <a:ext cx="8814610" cy="903501"/>
          </a:xfrm>
        </p:spPr>
        <p:txBody>
          <a:bodyPr>
            <a:noAutofit/>
          </a:bodyPr>
          <a:lstStyle/>
          <a:p>
            <a:r>
              <a:rPr lang="en-US" altLang="ko-KR" sz="3000" dirty="0"/>
              <a:t>3. Common Issues</a:t>
            </a:r>
            <a:endParaRPr lang="ko-KR" altLang="en-US" sz="3000" dirty="0"/>
          </a:p>
        </p:txBody>
      </p:sp>
      <p:sp>
        <p:nvSpPr>
          <p:cNvPr id="14" name="직사각형 13"/>
          <p:cNvSpPr/>
          <p:nvPr/>
        </p:nvSpPr>
        <p:spPr>
          <a:xfrm>
            <a:off x="545548" y="983986"/>
            <a:ext cx="7979880" cy="464871"/>
          </a:xfrm>
          <a:prstGeom prst="rect">
            <a:avLst/>
          </a:prstGeom>
        </p:spPr>
        <p:txBody>
          <a:bodyPr wrap="square">
            <a:spAutoFit/>
          </a:bodyPr>
          <a:lstStyle/>
          <a:p>
            <a:pPr marL="342900" indent="-342900">
              <a:lnSpc>
                <a:spcPct val="150000"/>
              </a:lnSpc>
              <a:buFontTx/>
              <a:buChar char="-"/>
            </a:pPr>
            <a:r>
              <a:rPr lang="en-US" altLang="ko-KR" dirty="0" smtClean="0"/>
              <a:t>Push recovery: </a:t>
            </a:r>
          </a:p>
        </p:txBody>
      </p:sp>
      <p:sp>
        <p:nvSpPr>
          <p:cNvPr id="15" name="직사각형 14"/>
          <p:cNvSpPr/>
          <p:nvPr/>
        </p:nvSpPr>
        <p:spPr>
          <a:xfrm>
            <a:off x="1057326" y="1494963"/>
            <a:ext cx="6956323" cy="430887"/>
          </a:xfrm>
          <a:prstGeom prst="rect">
            <a:avLst/>
          </a:prstGeom>
        </p:spPr>
        <p:txBody>
          <a:bodyPr wrap="square">
            <a:spAutoFit/>
          </a:bodyPr>
          <a:lstStyle/>
          <a:p>
            <a:r>
              <a:rPr lang="en-US" altLang="ko-KR" sz="1100" dirty="0" smtClean="0"/>
              <a:t>[2</a:t>
            </a:r>
            <a:r>
              <a:rPr lang="en-US" altLang="ko-KR" sz="1100" dirty="0"/>
              <a:t>] </a:t>
            </a:r>
            <a:r>
              <a:rPr lang="en-US" altLang="ko-KR" sz="1100" dirty="0" err="1"/>
              <a:t>Barasuol</a:t>
            </a:r>
            <a:r>
              <a:rPr lang="en-US" altLang="ko-KR" sz="1100" dirty="0"/>
              <a:t>, Victor, et al. "A reactive controller framework for quadrupedal locomotion on challenging terrain." ICRA. 2013</a:t>
            </a:r>
            <a:r>
              <a:rPr lang="en-US" altLang="ko-KR" sz="1100" dirty="0" smtClean="0"/>
              <a:t>.</a:t>
            </a:r>
          </a:p>
        </p:txBody>
      </p:sp>
      <p:pic>
        <p:nvPicPr>
          <p:cNvPr id="3" name="그림 2"/>
          <p:cNvPicPr>
            <a:picLocks noChangeAspect="1"/>
          </p:cNvPicPr>
          <p:nvPr/>
        </p:nvPicPr>
        <p:blipFill>
          <a:blip r:embed="rId3"/>
          <a:stretch>
            <a:fillRect/>
          </a:stretch>
        </p:blipFill>
        <p:spPr>
          <a:xfrm>
            <a:off x="1157808" y="1941410"/>
            <a:ext cx="1434667" cy="1124133"/>
          </a:xfrm>
          <a:prstGeom prst="rect">
            <a:avLst/>
          </a:prstGeom>
        </p:spPr>
      </p:pic>
      <p:pic>
        <p:nvPicPr>
          <p:cNvPr id="7" name="그림 6"/>
          <p:cNvPicPr>
            <a:picLocks noChangeAspect="1"/>
          </p:cNvPicPr>
          <p:nvPr/>
        </p:nvPicPr>
        <p:blipFill>
          <a:blip r:embed="rId4"/>
          <a:stretch>
            <a:fillRect/>
          </a:stretch>
        </p:blipFill>
        <p:spPr>
          <a:xfrm>
            <a:off x="1157808" y="3678281"/>
            <a:ext cx="1183458" cy="1167465"/>
          </a:xfrm>
          <a:prstGeom prst="rect">
            <a:avLst/>
          </a:prstGeom>
        </p:spPr>
      </p:pic>
      <p:sp>
        <p:nvSpPr>
          <p:cNvPr id="25" name="직사각형 24"/>
          <p:cNvSpPr/>
          <p:nvPr/>
        </p:nvSpPr>
        <p:spPr>
          <a:xfrm>
            <a:off x="2592475" y="2632207"/>
            <a:ext cx="2977812" cy="307777"/>
          </a:xfrm>
          <a:prstGeom prst="rect">
            <a:avLst/>
          </a:prstGeom>
        </p:spPr>
        <p:txBody>
          <a:bodyPr wrap="square">
            <a:spAutoFit/>
          </a:bodyPr>
          <a:lstStyle/>
          <a:p>
            <a:pPr marL="285750" indent="-285750">
              <a:spcBef>
                <a:spcPts val="600"/>
              </a:spcBef>
              <a:buFont typeface="Arial" panose="020B0604020202020204" pitchFamily="34" charset="0"/>
              <a:buChar char="•"/>
            </a:pPr>
            <a:r>
              <a:rPr lang="en-US" altLang="ko-KR" sz="1400" dirty="0" smtClean="0">
                <a:latin typeface="Calibri" panose="020F0502020204030204" pitchFamily="34" charset="0"/>
                <a:cs typeface="Calibri" panose="020F0502020204030204" pitchFamily="34" charset="0"/>
              </a:rPr>
              <a:t>Withstand</a:t>
            </a:r>
            <a:r>
              <a:rPr lang="en-US" altLang="ko-KR" sz="1400" b="1" dirty="0" smtClean="0">
                <a:latin typeface="Calibri" panose="020F0502020204030204" pitchFamily="34" charset="0"/>
                <a:cs typeface="Calibri" panose="020F0502020204030204" pitchFamily="34" charset="0"/>
              </a:rPr>
              <a:t> 600 </a:t>
            </a:r>
            <a:r>
              <a:rPr lang="en-US" altLang="ko-KR" sz="1400" b="1" i="1" dirty="0" smtClean="0">
                <a:latin typeface="Calibri" panose="020F0502020204030204" pitchFamily="34" charset="0"/>
                <a:cs typeface="Calibri" panose="020F0502020204030204" pitchFamily="34" charset="0"/>
              </a:rPr>
              <a:t>N</a:t>
            </a:r>
            <a:r>
              <a:rPr lang="en-US" altLang="ko-KR" sz="1400" dirty="0" smtClean="0">
                <a:latin typeface="Calibri" panose="020F0502020204030204" pitchFamily="34" charset="0"/>
                <a:cs typeface="Calibri" panose="020F0502020204030204" pitchFamily="34" charset="0"/>
              </a:rPr>
              <a:t> push</a:t>
            </a:r>
          </a:p>
        </p:txBody>
      </p:sp>
      <p:sp>
        <p:nvSpPr>
          <p:cNvPr id="26" name="직사각형 25"/>
          <p:cNvSpPr/>
          <p:nvPr/>
        </p:nvSpPr>
        <p:spPr>
          <a:xfrm>
            <a:off x="2592475" y="1850323"/>
            <a:ext cx="5627077" cy="382092"/>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ko-KR" sz="1400" dirty="0"/>
              <a:t>Size(length, width, height</a:t>
            </a:r>
            <a:r>
              <a:rPr lang="en-US" altLang="ko-KR" sz="1400" dirty="0" smtClean="0"/>
              <a:t>): 1.0[m] x 0.5[m] x 0.98[m]</a:t>
            </a:r>
            <a:endParaRPr lang="en-US" altLang="ko-KR" sz="1400" dirty="0"/>
          </a:p>
        </p:txBody>
      </p:sp>
      <p:sp>
        <p:nvSpPr>
          <p:cNvPr id="27" name="직사각형 26"/>
          <p:cNvSpPr/>
          <p:nvPr/>
        </p:nvSpPr>
        <p:spPr>
          <a:xfrm>
            <a:off x="2592475" y="2217087"/>
            <a:ext cx="4970010" cy="415498"/>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ko-KR" sz="1400" dirty="0" smtClean="0"/>
              <a:t>Weight: 70 [kg]</a:t>
            </a:r>
            <a:endParaRPr lang="en-US" altLang="ko-KR" sz="1400" dirty="0"/>
          </a:p>
        </p:txBody>
      </p:sp>
      <p:sp>
        <p:nvSpPr>
          <p:cNvPr id="29" name="직사각형 28"/>
          <p:cNvSpPr/>
          <p:nvPr/>
        </p:nvSpPr>
        <p:spPr>
          <a:xfrm>
            <a:off x="1057326" y="3235935"/>
            <a:ext cx="6981357" cy="430887"/>
          </a:xfrm>
          <a:prstGeom prst="rect">
            <a:avLst/>
          </a:prstGeom>
        </p:spPr>
        <p:txBody>
          <a:bodyPr wrap="square">
            <a:spAutoFit/>
          </a:bodyPr>
          <a:lstStyle/>
          <a:p>
            <a:pPr lvl="0"/>
            <a:r>
              <a:rPr lang="en-US" altLang="ko-KR" sz="1100" dirty="0">
                <a:solidFill>
                  <a:prstClr val="black"/>
                </a:solidFill>
              </a:rPr>
              <a:t>[3] </a:t>
            </a:r>
            <a:r>
              <a:rPr lang="en-US" altLang="ko-KR" sz="1100" dirty="0" err="1">
                <a:solidFill>
                  <a:prstClr val="black"/>
                </a:solidFill>
              </a:rPr>
              <a:t>Khorram</a:t>
            </a:r>
            <a:r>
              <a:rPr lang="en-US" altLang="ko-KR" sz="1100" dirty="0">
                <a:solidFill>
                  <a:prstClr val="black"/>
                </a:solidFill>
              </a:rPr>
              <a:t>, Mahdi, and S. Ali A. </a:t>
            </a:r>
            <a:r>
              <a:rPr lang="en-US" altLang="ko-KR" sz="1100" dirty="0" err="1">
                <a:solidFill>
                  <a:prstClr val="black"/>
                </a:solidFill>
              </a:rPr>
              <a:t>Moosavian</a:t>
            </a:r>
            <a:r>
              <a:rPr lang="en-US" altLang="ko-KR" sz="1100" dirty="0">
                <a:solidFill>
                  <a:prstClr val="black"/>
                </a:solidFill>
              </a:rPr>
              <a:t>. "Push recovery of a quadruped robot on challenging terrains." </a:t>
            </a:r>
            <a:r>
              <a:rPr lang="en-US" altLang="ko-KR" sz="1100" dirty="0" err="1">
                <a:solidFill>
                  <a:prstClr val="black"/>
                </a:solidFill>
              </a:rPr>
              <a:t>Robotica</a:t>
            </a:r>
            <a:r>
              <a:rPr lang="en-US" altLang="ko-KR" sz="1100" dirty="0">
                <a:solidFill>
                  <a:prstClr val="black"/>
                </a:solidFill>
              </a:rPr>
              <a:t> 35.8 (2017): 1670-1689.</a:t>
            </a:r>
          </a:p>
        </p:txBody>
      </p:sp>
      <p:sp>
        <p:nvSpPr>
          <p:cNvPr id="30" name="직사각형 29"/>
          <p:cNvSpPr/>
          <p:nvPr/>
        </p:nvSpPr>
        <p:spPr>
          <a:xfrm>
            <a:off x="2592475" y="4369961"/>
            <a:ext cx="2977812" cy="307777"/>
          </a:xfrm>
          <a:prstGeom prst="rect">
            <a:avLst/>
          </a:prstGeom>
        </p:spPr>
        <p:txBody>
          <a:bodyPr wrap="square">
            <a:spAutoFit/>
          </a:bodyPr>
          <a:lstStyle/>
          <a:p>
            <a:pPr marL="285750" indent="-285750">
              <a:spcBef>
                <a:spcPts val="600"/>
              </a:spcBef>
              <a:buFont typeface="Arial" panose="020B0604020202020204" pitchFamily="34" charset="0"/>
              <a:buChar char="•"/>
            </a:pPr>
            <a:r>
              <a:rPr lang="en-US" altLang="ko-KR" sz="1400" dirty="0" smtClean="0">
                <a:latin typeface="Calibri" panose="020F0502020204030204" pitchFamily="34" charset="0"/>
                <a:cs typeface="Calibri" panose="020F0502020204030204" pitchFamily="34" charset="0"/>
              </a:rPr>
              <a:t>Withstand</a:t>
            </a:r>
            <a:r>
              <a:rPr lang="en-US" altLang="ko-KR" sz="1400" b="1" dirty="0" smtClean="0">
                <a:latin typeface="Calibri" panose="020F0502020204030204" pitchFamily="34" charset="0"/>
                <a:cs typeface="Calibri" panose="020F0502020204030204" pitchFamily="34" charset="0"/>
              </a:rPr>
              <a:t> 2</a:t>
            </a:r>
            <a:r>
              <a:rPr lang="en-US" altLang="ko-KR" sz="1400" b="1" dirty="0">
                <a:latin typeface="Calibri" panose="020F0502020204030204" pitchFamily="34" charset="0"/>
                <a:cs typeface="Calibri" panose="020F0502020204030204" pitchFamily="34" charset="0"/>
              </a:rPr>
              <a:t>5</a:t>
            </a:r>
            <a:r>
              <a:rPr lang="en-US" altLang="ko-KR" sz="1400" b="1" dirty="0" smtClean="0">
                <a:latin typeface="Calibri" panose="020F0502020204030204" pitchFamily="34" charset="0"/>
                <a:cs typeface="Calibri" panose="020F0502020204030204" pitchFamily="34" charset="0"/>
              </a:rPr>
              <a:t>0 </a:t>
            </a:r>
            <a:r>
              <a:rPr lang="en-US" altLang="ko-KR" sz="1400" b="1" i="1" dirty="0" smtClean="0">
                <a:latin typeface="Calibri" panose="020F0502020204030204" pitchFamily="34" charset="0"/>
                <a:cs typeface="Calibri" panose="020F0502020204030204" pitchFamily="34" charset="0"/>
              </a:rPr>
              <a:t>N</a:t>
            </a:r>
            <a:r>
              <a:rPr lang="en-US" altLang="ko-KR" sz="1400" dirty="0" smtClean="0">
                <a:latin typeface="Calibri" panose="020F0502020204030204" pitchFamily="34" charset="0"/>
                <a:cs typeface="Calibri" panose="020F0502020204030204" pitchFamily="34" charset="0"/>
              </a:rPr>
              <a:t> push</a:t>
            </a:r>
          </a:p>
        </p:txBody>
      </p:sp>
      <p:sp>
        <p:nvSpPr>
          <p:cNvPr id="31" name="직사각형 30"/>
          <p:cNvSpPr/>
          <p:nvPr/>
        </p:nvSpPr>
        <p:spPr>
          <a:xfrm>
            <a:off x="2592475" y="3616216"/>
            <a:ext cx="5627077" cy="415498"/>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ko-KR" sz="1400" dirty="0"/>
              <a:t>Size(length, width, height</a:t>
            </a:r>
            <a:r>
              <a:rPr lang="en-US" altLang="ko-KR" sz="1400" dirty="0" smtClean="0"/>
              <a:t>): 0.5[m] x 0.37[m] x 0.5[m]</a:t>
            </a:r>
            <a:endParaRPr lang="en-US" altLang="ko-KR" sz="1400" dirty="0"/>
          </a:p>
        </p:txBody>
      </p:sp>
      <p:sp>
        <p:nvSpPr>
          <p:cNvPr id="32" name="직사각형 31"/>
          <p:cNvSpPr/>
          <p:nvPr/>
        </p:nvSpPr>
        <p:spPr>
          <a:xfrm>
            <a:off x="2592475" y="3957640"/>
            <a:ext cx="4970010" cy="415498"/>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ko-KR" sz="1400" dirty="0" smtClean="0"/>
              <a:t>Weight: 40 [kg]</a:t>
            </a:r>
            <a:endParaRPr lang="en-US" altLang="ko-KR" sz="1400" dirty="0"/>
          </a:p>
        </p:txBody>
      </p:sp>
      <p:cxnSp>
        <p:nvCxnSpPr>
          <p:cNvPr id="34" name="직선 연결선 33"/>
          <p:cNvCxnSpPr/>
          <p:nvPr/>
        </p:nvCxnSpPr>
        <p:spPr>
          <a:xfrm>
            <a:off x="545548" y="3175279"/>
            <a:ext cx="780463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직선 연결선 34"/>
          <p:cNvCxnSpPr/>
          <p:nvPr/>
        </p:nvCxnSpPr>
        <p:spPr>
          <a:xfrm>
            <a:off x="545548" y="1445651"/>
            <a:ext cx="780463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6" name="직선 연결선 35"/>
          <p:cNvCxnSpPr/>
          <p:nvPr/>
        </p:nvCxnSpPr>
        <p:spPr>
          <a:xfrm>
            <a:off x="545548" y="5013992"/>
            <a:ext cx="7804632" cy="0"/>
          </a:xfrm>
          <a:prstGeom prst="line">
            <a:avLst/>
          </a:prstGeom>
          <a:ln w="28575"/>
        </p:spPr>
        <p:style>
          <a:lnRef idx="1">
            <a:schemeClr val="dk1"/>
          </a:lnRef>
          <a:fillRef idx="0">
            <a:schemeClr val="dk1"/>
          </a:fillRef>
          <a:effectRef idx="0">
            <a:schemeClr val="dk1"/>
          </a:effectRef>
          <a:fontRef idx="minor">
            <a:schemeClr val="tx1"/>
          </a:fontRef>
        </p:style>
      </p:cxnSp>
      <p:sp>
        <p:nvSpPr>
          <p:cNvPr id="37" name="오른쪽 화살표 36"/>
          <p:cNvSpPr/>
          <p:nvPr/>
        </p:nvSpPr>
        <p:spPr>
          <a:xfrm>
            <a:off x="1057326" y="5350356"/>
            <a:ext cx="575353" cy="2876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a:off x="1834640" y="5121496"/>
            <a:ext cx="4938788" cy="589072"/>
          </a:xfrm>
          <a:prstGeom prst="rect">
            <a:avLst/>
          </a:prstGeom>
        </p:spPr>
        <p:txBody>
          <a:bodyPr wrap="none" anchor="ctr">
            <a:spAutoFit/>
          </a:bodyPr>
          <a:lstStyle/>
          <a:p>
            <a:pPr>
              <a:lnSpc>
                <a:spcPct val="150000"/>
              </a:lnSpc>
            </a:pPr>
            <a:r>
              <a:rPr lang="en-US" altLang="ko-KR" sz="2400" dirty="0" smtClean="0"/>
              <a:t>Withstand push force up </a:t>
            </a:r>
            <a:r>
              <a:rPr lang="en-US" altLang="ko-KR" sz="2400" dirty="0"/>
              <a:t>to </a:t>
            </a:r>
            <a:r>
              <a:rPr lang="en-US" altLang="ko-KR" sz="2400" b="1" dirty="0" smtClean="0">
                <a:solidFill>
                  <a:srgbClr val="FF0000"/>
                </a:solidFill>
              </a:rPr>
              <a:t>8.6 [N/kg]</a:t>
            </a:r>
            <a:endParaRPr lang="en-US" altLang="ko-KR" sz="2400" dirty="0"/>
          </a:p>
        </p:txBody>
      </p:sp>
      <mc:AlternateContent xmlns:mc="http://schemas.openxmlformats.org/markup-compatibility/2006" xmlns:a14="http://schemas.microsoft.com/office/drawing/2010/main">
        <mc:Choice Requires="a14">
          <p:sp>
            <p:nvSpPr>
              <p:cNvPr id="39" name="직사각형 38"/>
              <p:cNvSpPr/>
              <p:nvPr/>
            </p:nvSpPr>
            <p:spPr>
              <a:xfrm>
                <a:off x="5375868" y="2293070"/>
                <a:ext cx="1875835" cy="6613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b="1" i="1" smtClean="0">
                          <a:solidFill>
                            <a:srgbClr val="FF0000"/>
                          </a:solidFill>
                          <a:latin typeface="Cambria Math" panose="02040503050406030204" pitchFamily="18" charset="0"/>
                          <a:cs typeface="Calibri" panose="020F0502020204030204" pitchFamily="34" charset="0"/>
                        </a:rPr>
                        <m:t>𝟖</m:t>
                      </m:r>
                      <m:r>
                        <a:rPr lang="en-US" altLang="ko-KR" b="1" i="1" smtClean="0">
                          <a:solidFill>
                            <a:srgbClr val="FF0000"/>
                          </a:solidFill>
                          <a:latin typeface="Cambria Math" panose="02040503050406030204" pitchFamily="18" charset="0"/>
                          <a:cs typeface="Calibri" panose="020F0502020204030204" pitchFamily="34" charset="0"/>
                        </a:rPr>
                        <m:t>.</m:t>
                      </m:r>
                      <m:r>
                        <a:rPr lang="en-US" altLang="ko-KR" b="1" i="1" smtClean="0">
                          <a:solidFill>
                            <a:srgbClr val="FF0000"/>
                          </a:solidFill>
                          <a:latin typeface="Cambria Math" panose="02040503050406030204" pitchFamily="18" charset="0"/>
                          <a:cs typeface="Calibri" panose="020F0502020204030204" pitchFamily="34" charset="0"/>
                        </a:rPr>
                        <m:t>𝟔</m:t>
                      </m:r>
                      <m:f>
                        <m:fPr>
                          <m:ctrlPr>
                            <a:rPr lang="en-US" altLang="ko-KR" b="1" i="1" smtClean="0">
                              <a:latin typeface="Cambria Math" charset="0"/>
                              <a:cs typeface="Calibri" panose="020F0502020204030204" pitchFamily="34" charset="0"/>
                            </a:rPr>
                          </m:ctrlPr>
                        </m:fPr>
                        <m:num>
                          <m:r>
                            <a:rPr lang="en-US" altLang="ko-KR" b="1" i="1" smtClean="0">
                              <a:latin typeface="Cambria Math" panose="02040503050406030204" pitchFamily="18" charset="0"/>
                              <a:cs typeface="Calibri" panose="020F0502020204030204" pitchFamily="34" charset="0"/>
                            </a:rPr>
                            <m:t>𝑵</m:t>
                          </m:r>
                        </m:num>
                        <m:den>
                          <m:r>
                            <a:rPr lang="en-US" altLang="ko-KR" b="1" i="1" smtClean="0">
                              <a:latin typeface="Cambria Math" panose="02040503050406030204" pitchFamily="18" charset="0"/>
                              <a:cs typeface="Calibri" panose="020F0502020204030204" pitchFamily="34" charset="0"/>
                            </a:rPr>
                            <m:t>𝒌𝒈</m:t>
                          </m:r>
                        </m:den>
                      </m:f>
                      <m:r>
                        <a:rPr lang="en-US" altLang="ko-KR" b="1" i="1" smtClean="0">
                          <a:latin typeface="Cambria Math" panose="02040503050406030204" pitchFamily="18" charset="0"/>
                          <a:cs typeface="Calibri" panose="020F0502020204030204" pitchFamily="34" charset="0"/>
                        </a:rPr>
                        <m:t>=</m:t>
                      </m:r>
                      <m:f>
                        <m:fPr>
                          <m:ctrlPr>
                            <a:rPr lang="en-US" altLang="ko-KR" b="1" i="1" smtClean="0">
                              <a:latin typeface="Cambria Math" charset="0"/>
                              <a:cs typeface="Calibri" panose="020F0502020204030204" pitchFamily="34" charset="0"/>
                            </a:rPr>
                          </m:ctrlPr>
                        </m:fPr>
                        <m:num>
                          <m:r>
                            <a:rPr lang="en-US" altLang="ko-KR" b="1" i="1" smtClean="0">
                              <a:latin typeface="Cambria Math" panose="02040503050406030204" pitchFamily="18" charset="0"/>
                              <a:cs typeface="Calibri" panose="020F0502020204030204" pitchFamily="34" charset="0"/>
                            </a:rPr>
                            <m:t>𝟔𝟎𝟎</m:t>
                          </m:r>
                          <m:r>
                            <a:rPr lang="en-US" altLang="ko-KR" b="1" i="1" smtClean="0">
                              <a:latin typeface="Cambria Math" panose="02040503050406030204" pitchFamily="18" charset="0"/>
                              <a:cs typeface="Calibri" panose="020F0502020204030204" pitchFamily="34" charset="0"/>
                            </a:rPr>
                            <m:t> </m:t>
                          </m:r>
                          <m:r>
                            <a:rPr lang="en-US" altLang="ko-KR" b="1" i="1" smtClean="0">
                              <a:latin typeface="Cambria Math" panose="02040503050406030204" pitchFamily="18" charset="0"/>
                              <a:cs typeface="Calibri" panose="020F0502020204030204" pitchFamily="34" charset="0"/>
                            </a:rPr>
                            <m:t>𝑵</m:t>
                          </m:r>
                        </m:num>
                        <m:den>
                          <m:r>
                            <a:rPr lang="en-US" altLang="ko-KR" b="1" i="1" smtClean="0">
                              <a:latin typeface="Cambria Math" panose="02040503050406030204" pitchFamily="18" charset="0"/>
                              <a:cs typeface="Calibri" panose="020F0502020204030204" pitchFamily="34" charset="0"/>
                            </a:rPr>
                            <m:t>𝟕𝟎</m:t>
                          </m:r>
                          <m:r>
                            <a:rPr lang="en-US" altLang="ko-KR" b="1" i="1" smtClean="0">
                              <a:latin typeface="Cambria Math" panose="02040503050406030204" pitchFamily="18" charset="0"/>
                              <a:cs typeface="Calibri" panose="020F0502020204030204" pitchFamily="34" charset="0"/>
                            </a:rPr>
                            <m:t> </m:t>
                          </m:r>
                          <m:r>
                            <a:rPr lang="en-US" altLang="ko-KR" b="1" i="1" smtClean="0">
                              <a:latin typeface="Cambria Math" panose="02040503050406030204" pitchFamily="18" charset="0"/>
                              <a:cs typeface="Calibri" panose="020F0502020204030204" pitchFamily="34" charset="0"/>
                            </a:rPr>
                            <m:t>𝒌𝒈</m:t>
                          </m:r>
                        </m:den>
                      </m:f>
                    </m:oMath>
                  </m:oMathPara>
                </a14:m>
                <a:endParaRPr lang="ko-KR" altLang="en-US" dirty="0"/>
              </a:p>
            </p:txBody>
          </p:sp>
        </mc:Choice>
        <mc:Fallback xmlns="">
          <p:sp>
            <p:nvSpPr>
              <p:cNvPr id="39" name="직사각형 38"/>
              <p:cNvSpPr>
                <a:spLocks noRot="1" noChangeAspect="1" noMove="1" noResize="1" noEditPoints="1" noAdjustHandles="1" noChangeArrowheads="1" noChangeShapeType="1" noTextEdit="1"/>
              </p:cNvSpPr>
              <p:nvPr/>
            </p:nvSpPr>
            <p:spPr>
              <a:xfrm>
                <a:off x="5375868" y="2293070"/>
                <a:ext cx="1875835" cy="661335"/>
              </a:xfrm>
              <a:prstGeom prst="rect">
                <a:avLst/>
              </a:prstGeom>
              <a:blipFill>
                <a:blip r:embed="rId5"/>
                <a:stretch>
                  <a:fillRect/>
                </a:stretch>
              </a:blipFill>
            </p:spPr>
            <p:txBody>
              <a:bodyPr/>
              <a:lstStyle/>
              <a:p>
                <a:r>
                  <a:rPr lang="ko-KR" altLang="en-US">
                    <a:noFill/>
                  </a:rPr>
                  <a:t> </a:t>
                </a:r>
              </a:p>
            </p:txBody>
          </p:sp>
        </mc:Fallback>
      </mc:AlternateContent>
      <p:grpSp>
        <p:nvGrpSpPr>
          <p:cNvPr id="43" name="그룹 42"/>
          <p:cNvGrpSpPr/>
          <p:nvPr/>
        </p:nvGrpSpPr>
        <p:grpSpPr>
          <a:xfrm>
            <a:off x="4678663" y="2381287"/>
            <a:ext cx="697205" cy="469064"/>
            <a:chOff x="4678663" y="2381287"/>
            <a:chExt cx="697205" cy="469064"/>
          </a:xfrm>
        </p:grpSpPr>
        <p:sp>
          <p:nvSpPr>
            <p:cNvPr id="41" name="오른쪽 대괄호 40"/>
            <p:cNvSpPr/>
            <p:nvPr/>
          </p:nvSpPr>
          <p:spPr>
            <a:xfrm>
              <a:off x="4678663" y="2381287"/>
              <a:ext cx="141167" cy="469064"/>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ko-KR" altLang="en-US"/>
            </a:p>
          </p:txBody>
        </p:sp>
        <p:sp>
          <p:nvSpPr>
            <p:cNvPr id="42" name="오른쪽 화살표 41"/>
            <p:cNvSpPr/>
            <p:nvPr/>
          </p:nvSpPr>
          <p:spPr>
            <a:xfrm>
              <a:off x="4876245" y="2540999"/>
              <a:ext cx="499623" cy="181011"/>
            </a:xfrm>
            <a:prstGeom prst="rightArrow">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44" name="직사각형 43"/>
              <p:cNvSpPr/>
              <p:nvPr/>
            </p:nvSpPr>
            <p:spPr>
              <a:xfrm>
                <a:off x="5375868" y="4032931"/>
                <a:ext cx="2013693" cy="6613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b="1" i="1" smtClean="0">
                          <a:solidFill>
                            <a:srgbClr val="FF0000"/>
                          </a:solidFill>
                          <a:latin typeface="Cambria Math" panose="02040503050406030204" pitchFamily="18" charset="0"/>
                          <a:cs typeface="Calibri" panose="020F0502020204030204" pitchFamily="34" charset="0"/>
                        </a:rPr>
                        <m:t>𝟔</m:t>
                      </m:r>
                      <m:r>
                        <a:rPr lang="en-US" altLang="ko-KR" b="1" i="1" smtClean="0">
                          <a:solidFill>
                            <a:srgbClr val="FF0000"/>
                          </a:solidFill>
                          <a:latin typeface="Cambria Math" panose="02040503050406030204" pitchFamily="18" charset="0"/>
                          <a:cs typeface="Calibri" panose="020F0502020204030204" pitchFamily="34" charset="0"/>
                        </a:rPr>
                        <m:t>.</m:t>
                      </m:r>
                      <m:r>
                        <a:rPr lang="en-US" altLang="ko-KR" b="1" i="1" smtClean="0">
                          <a:solidFill>
                            <a:srgbClr val="FF0000"/>
                          </a:solidFill>
                          <a:latin typeface="Cambria Math" panose="02040503050406030204" pitchFamily="18" charset="0"/>
                          <a:cs typeface="Calibri" panose="020F0502020204030204" pitchFamily="34" charset="0"/>
                        </a:rPr>
                        <m:t>𝟐𝟓</m:t>
                      </m:r>
                      <m:f>
                        <m:fPr>
                          <m:ctrlPr>
                            <a:rPr lang="en-US" altLang="ko-KR" b="1" i="1" smtClean="0">
                              <a:latin typeface="Cambria Math" charset="0"/>
                              <a:cs typeface="Calibri" panose="020F0502020204030204" pitchFamily="34" charset="0"/>
                            </a:rPr>
                          </m:ctrlPr>
                        </m:fPr>
                        <m:num>
                          <m:r>
                            <a:rPr lang="en-US" altLang="ko-KR" b="1" i="1" smtClean="0">
                              <a:latin typeface="Cambria Math" panose="02040503050406030204" pitchFamily="18" charset="0"/>
                              <a:cs typeface="Calibri" panose="020F0502020204030204" pitchFamily="34" charset="0"/>
                            </a:rPr>
                            <m:t>𝑵</m:t>
                          </m:r>
                        </m:num>
                        <m:den>
                          <m:r>
                            <a:rPr lang="en-US" altLang="ko-KR" b="1" i="1" smtClean="0">
                              <a:latin typeface="Cambria Math" panose="02040503050406030204" pitchFamily="18" charset="0"/>
                              <a:cs typeface="Calibri" panose="020F0502020204030204" pitchFamily="34" charset="0"/>
                            </a:rPr>
                            <m:t>𝒌𝒈</m:t>
                          </m:r>
                        </m:den>
                      </m:f>
                      <m:r>
                        <a:rPr lang="en-US" altLang="ko-KR" b="1" i="1" smtClean="0">
                          <a:latin typeface="Cambria Math" panose="02040503050406030204" pitchFamily="18" charset="0"/>
                          <a:cs typeface="Calibri" panose="020F0502020204030204" pitchFamily="34" charset="0"/>
                        </a:rPr>
                        <m:t>=</m:t>
                      </m:r>
                      <m:f>
                        <m:fPr>
                          <m:ctrlPr>
                            <a:rPr lang="en-US" altLang="ko-KR" b="1" i="1" smtClean="0">
                              <a:latin typeface="Cambria Math" charset="0"/>
                              <a:cs typeface="Calibri" panose="020F0502020204030204" pitchFamily="34" charset="0"/>
                            </a:rPr>
                          </m:ctrlPr>
                        </m:fPr>
                        <m:num>
                          <m:r>
                            <a:rPr lang="en-US" altLang="ko-KR" b="1" i="1" smtClean="0">
                              <a:latin typeface="Cambria Math" panose="02040503050406030204" pitchFamily="18" charset="0"/>
                              <a:cs typeface="Calibri" panose="020F0502020204030204" pitchFamily="34" charset="0"/>
                            </a:rPr>
                            <m:t>𝟐𝟓𝟎</m:t>
                          </m:r>
                          <m:r>
                            <a:rPr lang="en-US" altLang="ko-KR" b="1" i="1" smtClean="0">
                              <a:latin typeface="Cambria Math" panose="02040503050406030204" pitchFamily="18" charset="0"/>
                              <a:cs typeface="Calibri" panose="020F0502020204030204" pitchFamily="34" charset="0"/>
                            </a:rPr>
                            <m:t> </m:t>
                          </m:r>
                          <m:r>
                            <a:rPr lang="en-US" altLang="ko-KR" b="1" i="1" smtClean="0">
                              <a:latin typeface="Cambria Math" panose="02040503050406030204" pitchFamily="18" charset="0"/>
                              <a:cs typeface="Calibri" panose="020F0502020204030204" pitchFamily="34" charset="0"/>
                            </a:rPr>
                            <m:t>𝑵</m:t>
                          </m:r>
                        </m:num>
                        <m:den>
                          <m:r>
                            <a:rPr lang="en-US" altLang="ko-KR" b="1" i="1" smtClean="0">
                              <a:latin typeface="Cambria Math" panose="02040503050406030204" pitchFamily="18" charset="0"/>
                              <a:cs typeface="Calibri" panose="020F0502020204030204" pitchFamily="34" charset="0"/>
                            </a:rPr>
                            <m:t>𝟒𝟎</m:t>
                          </m:r>
                          <m:r>
                            <a:rPr lang="en-US" altLang="ko-KR" b="1" i="1" smtClean="0">
                              <a:latin typeface="Cambria Math" panose="02040503050406030204" pitchFamily="18" charset="0"/>
                              <a:cs typeface="Calibri" panose="020F0502020204030204" pitchFamily="34" charset="0"/>
                            </a:rPr>
                            <m:t> </m:t>
                          </m:r>
                          <m:r>
                            <a:rPr lang="en-US" altLang="ko-KR" b="1" i="1" smtClean="0">
                              <a:latin typeface="Cambria Math" panose="02040503050406030204" pitchFamily="18" charset="0"/>
                              <a:cs typeface="Calibri" panose="020F0502020204030204" pitchFamily="34" charset="0"/>
                            </a:rPr>
                            <m:t>𝒌𝒈</m:t>
                          </m:r>
                        </m:den>
                      </m:f>
                    </m:oMath>
                  </m:oMathPara>
                </a14:m>
                <a:endParaRPr lang="ko-KR" altLang="en-US" dirty="0"/>
              </a:p>
            </p:txBody>
          </p:sp>
        </mc:Choice>
        <mc:Fallback xmlns="">
          <p:sp>
            <p:nvSpPr>
              <p:cNvPr id="44" name="직사각형 43"/>
              <p:cNvSpPr>
                <a:spLocks noRot="1" noChangeAspect="1" noMove="1" noResize="1" noEditPoints="1" noAdjustHandles="1" noChangeArrowheads="1" noChangeShapeType="1" noTextEdit="1"/>
              </p:cNvSpPr>
              <p:nvPr/>
            </p:nvSpPr>
            <p:spPr>
              <a:xfrm>
                <a:off x="5375868" y="4032931"/>
                <a:ext cx="2013693" cy="661335"/>
              </a:xfrm>
              <a:prstGeom prst="rect">
                <a:avLst/>
              </a:prstGeom>
              <a:blipFill>
                <a:blip r:embed="rId6"/>
                <a:stretch>
                  <a:fillRect/>
                </a:stretch>
              </a:blipFill>
            </p:spPr>
            <p:txBody>
              <a:bodyPr/>
              <a:lstStyle/>
              <a:p>
                <a:r>
                  <a:rPr lang="ko-KR" altLang="en-US">
                    <a:noFill/>
                  </a:rPr>
                  <a:t> </a:t>
                </a:r>
              </a:p>
            </p:txBody>
          </p:sp>
        </mc:Fallback>
      </mc:AlternateContent>
      <p:grpSp>
        <p:nvGrpSpPr>
          <p:cNvPr id="45" name="그룹 44"/>
          <p:cNvGrpSpPr/>
          <p:nvPr/>
        </p:nvGrpSpPr>
        <p:grpSpPr>
          <a:xfrm>
            <a:off x="4678663" y="4121148"/>
            <a:ext cx="697205" cy="469064"/>
            <a:chOff x="4678663" y="2381287"/>
            <a:chExt cx="697205" cy="469064"/>
          </a:xfrm>
        </p:grpSpPr>
        <p:sp>
          <p:nvSpPr>
            <p:cNvPr id="46" name="오른쪽 대괄호 45"/>
            <p:cNvSpPr/>
            <p:nvPr/>
          </p:nvSpPr>
          <p:spPr>
            <a:xfrm>
              <a:off x="4678663" y="2381287"/>
              <a:ext cx="141167" cy="469064"/>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ko-KR" altLang="en-US"/>
            </a:p>
          </p:txBody>
        </p:sp>
        <p:sp>
          <p:nvSpPr>
            <p:cNvPr id="47" name="오른쪽 화살표 46"/>
            <p:cNvSpPr/>
            <p:nvPr/>
          </p:nvSpPr>
          <p:spPr>
            <a:xfrm>
              <a:off x="4876245" y="2540999"/>
              <a:ext cx="499623" cy="181011"/>
            </a:xfrm>
            <a:prstGeom prst="rightArrow">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7226655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1449" y="-20202"/>
            <a:ext cx="8814610" cy="903501"/>
          </a:xfrm>
        </p:spPr>
        <p:txBody>
          <a:bodyPr>
            <a:noAutofit/>
          </a:bodyPr>
          <a:lstStyle/>
          <a:p>
            <a:r>
              <a:rPr lang="en-US" altLang="ko-KR" sz="3000" dirty="0"/>
              <a:t>3. Common Issues</a:t>
            </a:r>
            <a:endParaRPr lang="ko-KR" altLang="en-US" sz="3000" dirty="0"/>
          </a:p>
        </p:txBody>
      </p:sp>
      <p:sp>
        <p:nvSpPr>
          <p:cNvPr id="5" name="직사각형 4"/>
          <p:cNvSpPr/>
          <p:nvPr/>
        </p:nvSpPr>
        <p:spPr>
          <a:xfrm>
            <a:off x="405514" y="1181135"/>
            <a:ext cx="3139129" cy="461665"/>
          </a:xfrm>
          <a:prstGeom prst="rect">
            <a:avLst/>
          </a:prstGeom>
        </p:spPr>
        <p:txBody>
          <a:bodyPr wrap="none">
            <a:spAutoFit/>
          </a:bodyPr>
          <a:lstStyle/>
          <a:p>
            <a:pPr marL="342900" indent="-342900">
              <a:buFont typeface="Arial" panose="020B0604020202020204" pitchFamily="34" charset="0"/>
              <a:buChar char="•"/>
            </a:pPr>
            <a:r>
              <a:rPr lang="en-US" altLang="ko-KR" sz="2400" dirty="0" smtClean="0"/>
              <a:t>Comparison criteria: </a:t>
            </a:r>
            <a:endParaRPr lang="en-US" altLang="ko-KR" sz="2400" dirty="0"/>
          </a:p>
        </p:txBody>
      </p:sp>
      <p:grpSp>
        <p:nvGrpSpPr>
          <p:cNvPr id="22" name="그룹 21"/>
          <p:cNvGrpSpPr/>
          <p:nvPr/>
        </p:nvGrpSpPr>
        <p:grpSpPr>
          <a:xfrm>
            <a:off x="994533" y="3416425"/>
            <a:ext cx="6906661" cy="2406797"/>
            <a:chOff x="1150268" y="3612972"/>
            <a:chExt cx="6906661" cy="2406797"/>
          </a:xfrm>
        </p:grpSpPr>
        <p:sp>
          <p:nvSpPr>
            <p:cNvPr id="4" name="TextBox 3"/>
            <p:cNvSpPr txBox="1"/>
            <p:nvPr/>
          </p:nvSpPr>
          <p:spPr>
            <a:xfrm>
              <a:off x="1150268" y="5373438"/>
              <a:ext cx="2788685" cy="646331"/>
            </a:xfrm>
            <a:prstGeom prst="rect">
              <a:avLst/>
            </a:prstGeom>
            <a:noFill/>
          </p:spPr>
          <p:txBody>
            <a:bodyPr wrap="square" rtlCol="0">
              <a:spAutoFit/>
            </a:bodyPr>
            <a:lstStyle/>
            <a:p>
              <a:pPr algn="ctr"/>
              <a:r>
                <a:rPr lang="en-US" altLang="ko-KR" dirty="0" smtClean="0"/>
                <a:t>Uneven terrain</a:t>
              </a:r>
            </a:p>
            <a:p>
              <a:pPr algn="ctr"/>
              <a:r>
                <a:rPr lang="en-US" altLang="ko-KR" dirty="0" smtClean="0"/>
                <a:t>(Obstacle height: </a:t>
              </a:r>
              <a:r>
                <a:rPr lang="en-US" altLang="ko-KR" b="1" dirty="0" smtClean="0">
                  <a:solidFill>
                    <a:srgbClr val="FF0000"/>
                  </a:solidFill>
                </a:rPr>
                <a:t>12cm</a:t>
              </a:r>
              <a:r>
                <a:rPr lang="en-US" altLang="ko-KR" dirty="0" smtClean="0"/>
                <a:t> )</a:t>
              </a:r>
              <a:endParaRPr lang="ko-KR" altLang="en-US" dirty="0"/>
            </a:p>
          </p:txBody>
        </p:sp>
        <p:sp>
          <p:nvSpPr>
            <p:cNvPr id="10" name="TextBox 9"/>
            <p:cNvSpPr txBox="1"/>
            <p:nvPr/>
          </p:nvSpPr>
          <p:spPr>
            <a:xfrm>
              <a:off x="5183865" y="5360809"/>
              <a:ext cx="2663898" cy="646331"/>
            </a:xfrm>
            <a:prstGeom prst="rect">
              <a:avLst/>
            </a:prstGeom>
            <a:noFill/>
          </p:spPr>
          <p:txBody>
            <a:bodyPr wrap="square" rtlCol="0">
              <a:spAutoFit/>
            </a:bodyPr>
            <a:lstStyle/>
            <a:p>
              <a:pPr algn="ctr"/>
              <a:r>
                <a:rPr lang="en-US" altLang="ko-KR" dirty="0" smtClean="0"/>
                <a:t>Push recovery</a:t>
              </a:r>
            </a:p>
            <a:p>
              <a:pPr algn="ctr"/>
              <a:r>
                <a:rPr lang="en-US" altLang="ko-KR" dirty="0" smtClean="0"/>
                <a:t>(Push force: up to </a:t>
              </a:r>
              <a:r>
                <a:rPr lang="en-US" altLang="ko-KR" b="1" dirty="0" smtClean="0">
                  <a:solidFill>
                    <a:srgbClr val="FF0000"/>
                  </a:solidFill>
                </a:rPr>
                <a:t>260 N</a:t>
              </a:r>
              <a:r>
                <a:rPr lang="en-US" altLang="ko-KR" dirty="0" smtClean="0"/>
                <a:t>)</a:t>
              </a:r>
              <a:endParaRPr lang="ko-KR" altLang="en-US" dirty="0"/>
            </a:p>
          </p:txBody>
        </p:sp>
        <p:pic>
          <p:nvPicPr>
            <p:cNvPr id="11" name="그림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5424" y="3612972"/>
              <a:ext cx="3221505" cy="1747837"/>
            </a:xfrm>
            <a:prstGeom prst="rect">
              <a:avLst/>
            </a:prstGeom>
          </p:spPr>
        </p:pic>
        <p:pic>
          <p:nvPicPr>
            <p:cNvPr id="12" name="그림 11"/>
            <p:cNvPicPr>
              <a:picLocks noChangeAspect="1"/>
            </p:cNvPicPr>
            <p:nvPr/>
          </p:nvPicPr>
          <p:blipFill rotWithShape="1">
            <a:blip r:embed="rId4">
              <a:extLst>
                <a:ext uri="{28A0092B-C50C-407E-A947-70E740481C1C}">
                  <a14:useLocalDpi xmlns:a14="http://schemas.microsoft.com/office/drawing/2010/main" val="0"/>
                </a:ext>
              </a:extLst>
            </a:blip>
            <a:srcRect l="17509" t="34389" r="20795" b="16813"/>
            <a:stretch/>
          </p:blipFill>
          <p:spPr>
            <a:xfrm>
              <a:off x="1150268" y="3612972"/>
              <a:ext cx="2921582" cy="1747837"/>
            </a:xfrm>
            <a:prstGeom prst="rect">
              <a:avLst/>
            </a:prstGeom>
          </p:spPr>
        </p:pic>
      </p:grpSp>
      <p:sp>
        <p:nvSpPr>
          <p:cNvPr id="16" name="직사각형 15"/>
          <p:cNvSpPr/>
          <p:nvPr/>
        </p:nvSpPr>
        <p:spPr>
          <a:xfrm>
            <a:off x="2592475" y="1628669"/>
            <a:ext cx="5627077" cy="382092"/>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ko-KR" sz="1400" dirty="0"/>
              <a:t>Size(length, width, height</a:t>
            </a:r>
            <a:r>
              <a:rPr lang="en-US" altLang="ko-KR" sz="1400" dirty="0" smtClean="0"/>
              <a:t>): 0.4[m] x 0.16[m] x 0.53[m]</a:t>
            </a:r>
            <a:endParaRPr lang="en-US" altLang="ko-KR" sz="1400" dirty="0"/>
          </a:p>
        </p:txBody>
      </p:sp>
      <p:grpSp>
        <p:nvGrpSpPr>
          <p:cNvPr id="24" name="그룹 23"/>
          <p:cNvGrpSpPr/>
          <p:nvPr/>
        </p:nvGrpSpPr>
        <p:grpSpPr>
          <a:xfrm>
            <a:off x="2592475" y="2304845"/>
            <a:ext cx="6129436" cy="758839"/>
            <a:chOff x="2592475" y="1995433"/>
            <a:chExt cx="6129436" cy="758839"/>
          </a:xfrm>
        </p:grpSpPr>
        <p:sp>
          <p:nvSpPr>
            <p:cNvPr id="15" name="직사각형 14"/>
            <p:cNvSpPr/>
            <p:nvPr/>
          </p:nvSpPr>
          <p:spPr>
            <a:xfrm>
              <a:off x="2592475" y="2410553"/>
              <a:ext cx="2977812" cy="307777"/>
            </a:xfrm>
            <a:prstGeom prst="rect">
              <a:avLst/>
            </a:prstGeom>
          </p:spPr>
          <p:txBody>
            <a:bodyPr wrap="square">
              <a:spAutoFit/>
            </a:bodyPr>
            <a:lstStyle/>
            <a:p>
              <a:pPr marL="285750" indent="-285750">
                <a:spcBef>
                  <a:spcPts val="600"/>
                </a:spcBef>
                <a:buFont typeface="Arial" panose="020B0604020202020204" pitchFamily="34" charset="0"/>
                <a:buChar char="•"/>
              </a:pPr>
              <a:r>
                <a:rPr lang="en-US" altLang="ko-KR" sz="1400" dirty="0" smtClean="0">
                  <a:latin typeface="Calibri" panose="020F0502020204030204" pitchFamily="34" charset="0"/>
                  <a:cs typeface="Calibri" panose="020F0502020204030204" pitchFamily="34" charset="0"/>
                </a:rPr>
                <a:t>Withstand</a:t>
              </a:r>
              <a:r>
                <a:rPr lang="en-US" altLang="ko-KR" sz="1400" b="1" dirty="0" smtClean="0">
                  <a:latin typeface="Calibri" panose="020F0502020204030204" pitchFamily="34" charset="0"/>
                  <a:cs typeface="Calibri" panose="020F0502020204030204" pitchFamily="34" charset="0"/>
                </a:rPr>
                <a:t> </a:t>
              </a:r>
              <a:r>
                <a:rPr lang="en-US" altLang="ko-KR" sz="1400" dirty="0" smtClean="0">
                  <a:latin typeface="Calibri" panose="020F0502020204030204" pitchFamily="34" charset="0"/>
                  <a:cs typeface="Calibri" panose="020F0502020204030204" pitchFamily="34" charset="0"/>
                </a:rPr>
                <a:t>up to </a:t>
              </a:r>
              <a:r>
                <a:rPr lang="en-US" altLang="ko-KR" sz="1400" b="1" dirty="0" smtClean="0">
                  <a:latin typeface="Calibri" panose="020F0502020204030204" pitchFamily="34" charset="0"/>
                  <a:cs typeface="Calibri" panose="020F0502020204030204" pitchFamily="34" charset="0"/>
                </a:rPr>
                <a:t>260 </a:t>
              </a:r>
              <a:r>
                <a:rPr lang="en-US" altLang="ko-KR" sz="1400" b="1" i="1" dirty="0" smtClean="0">
                  <a:latin typeface="Calibri" panose="020F0502020204030204" pitchFamily="34" charset="0"/>
                  <a:cs typeface="Calibri" panose="020F0502020204030204" pitchFamily="34" charset="0"/>
                </a:rPr>
                <a:t>N</a:t>
              </a:r>
              <a:r>
                <a:rPr lang="en-US" altLang="ko-KR" sz="1400" dirty="0" smtClean="0">
                  <a:latin typeface="Calibri" panose="020F0502020204030204" pitchFamily="34" charset="0"/>
                  <a:cs typeface="Calibri" panose="020F0502020204030204" pitchFamily="34" charset="0"/>
                </a:rPr>
                <a:t> push</a:t>
              </a:r>
            </a:p>
          </p:txBody>
        </p:sp>
        <p:sp>
          <p:nvSpPr>
            <p:cNvPr id="17" name="직사각형 16"/>
            <p:cNvSpPr/>
            <p:nvPr/>
          </p:nvSpPr>
          <p:spPr>
            <a:xfrm>
              <a:off x="2592475" y="1995433"/>
              <a:ext cx="4970010" cy="415498"/>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ko-KR" sz="1400" dirty="0" smtClean="0"/>
                <a:t>Weight: 30 [kg]</a:t>
              </a:r>
              <a:endParaRPr lang="en-US" altLang="ko-KR" sz="1400" dirty="0"/>
            </a:p>
          </p:txBody>
        </p:sp>
        <mc:AlternateContent xmlns:mc="http://schemas.openxmlformats.org/markup-compatibility/2006" xmlns:a14="http://schemas.microsoft.com/office/drawing/2010/main">
          <mc:Choice Requires="a14">
            <p:sp>
              <p:nvSpPr>
                <p:cNvPr id="18" name="직사각형 17"/>
                <p:cNvSpPr/>
                <p:nvPr/>
              </p:nvSpPr>
              <p:spPr>
                <a:xfrm>
                  <a:off x="5881069" y="2094796"/>
                  <a:ext cx="2840842" cy="6594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b="1" i="1" smtClean="0">
                            <a:solidFill>
                              <a:srgbClr val="FF0000"/>
                            </a:solidFill>
                            <a:latin typeface="Cambria Math" panose="02040503050406030204" pitchFamily="18" charset="0"/>
                            <a:cs typeface="Calibri" panose="020F0502020204030204" pitchFamily="34" charset="0"/>
                          </a:rPr>
                          <m:t>𝟐𝟓𝟕</m:t>
                        </m:r>
                        <m:r>
                          <a:rPr lang="en-US" altLang="ko-KR" b="1" i="1" smtClean="0">
                            <a:solidFill>
                              <a:srgbClr val="FF0000"/>
                            </a:solidFill>
                            <a:latin typeface="Cambria Math" panose="02040503050406030204" pitchFamily="18" charset="0"/>
                            <a:cs typeface="Calibri" panose="020F0502020204030204" pitchFamily="34" charset="0"/>
                          </a:rPr>
                          <m:t>.</m:t>
                        </m:r>
                        <m:r>
                          <a:rPr lang="en-US" altLang="ko-KR" b="1" i="1" smtClean="0">
                            <a:solidFill>
                              <a:srgbClr val="FF0000"/>
                            </a:solidFill>
                            <a:latin typeface="Cambria Math" panose="02040503050406030204" pitchFamily="18" charset="0"/>
                            <a:cs typeface="Calibri" panose="020F0502020204030204" pitchFamily="34" charset="0"/>
                          </a:rPr>
                          <m:t>𝟏</m:t>
                        </m:r>
                        <m:r>
                          <a:rPr lang="en-US" altLang="ko-KR" b="1" i="1" smtClean="0">
                            <a:solidFill>
                              <a:srgbClr val="FF0000"/>
                            </a:solidFill>
                            <a:latin typeface="Cambria Math" panose="02040503050406030204" pitchFamily="18" charset="0"/>
                            <a:cs typeface="Calibri" panose="020F0502020204030204" pitchFamily="34" charset="0"/>
                          </a:rPr>
                          <m:t> </m:t>
                        </m:r>
                        <m:r>
                          <a:rPr lang="en-US" altLang="ko-KR" b="1" i="1" smtClean="0">
                            <a:solidFill>
                              <a:srgbClr val="FF0000"/>
                            </a:solidFill>
                            <a:latin typeface="Cambria Math" panose="02040503050406030204" pitchFamily="18" charset="0"/>
                            <a:cs typeface="Calibri" panose="020F0502020204030204" pitchFamily="34" charset="0"/>
                          </a:rPr>
                          <m:t>𝑵</m:t>
                        </m:r>
                        <m:r>
                          <a:rPr lang="en-US" altLang="ko-KR" b="1" i="1" smtClean="0">
                            <a:latin typeface="Cambria Math" panose="02040503050406030204" pitchFamily="18" charset="0"/>
                            <a:cs typeface="Calibri" panose="020F0502020204030204" pitchFamily="34" charset="0"/>
                          </a:rPr>
                          <m:t>=</m:t>
                        </m:r>
                        <m:r>
                          <a:rPr lang="en-US" altLang="ko-KR" b="1" i="1" smtClean="0">
                            <a:latin typeface="Cambria Math" panose="02040503050406030204" pitchFamily="18" charset="0"/>
                            <a:cs typeface="Calibri" panose="020F0502020204030204" pitchFamily="34" charset="0"/>
                          </a:rPr>
                          <m:t>𝟑𝟎</m:t>
                        </m:r>
                        <m:r>
                          <a:rPr lang="en-US" altLang="ko-KR" b="1" i="1" smtClean="0">
                            <a:latin typeface="Cambria Math" panose="02040503050406030204" pitchFamily="18" charset="0"/>
                            <a:cs typeface="Calibri" panose="020F0502020204030204" pitchFamily="34" charset="0"/>
                          </a:rPr>
                          <m:t>𝒌𝒈</m:t>
                        </m:r>
                        <m:r>
                          <a:rPr lang="en-US" altLang="ko-KR" b="1" i="1" smtClean="0">
                            <a:latin typeface="Cambria Math" panose="02040503050406030204" pitchFamily="18" charset="0"/>
                            <a:ea typeface="Cambria Math" panose="02040503050406030204" pitchFamily="18" charset="0"/>
                            <a:cs typeface="Calibri" panose="020F0502020204030204" pitchFamily="34" charset="0"/>
                          </a:rPr>
                          <m:t>∙</m:t>
                        </m:r>
                        <m:r>
                          <a:rPr lang="en-US" altLang="ko-KR" b="1" i="1" smtClean="0">
                            <a:solidFill>
                              <a:schemeClr val="tx1"/>
                            </a:solidFill>
                            <a:latin typeface="Cambria Math" panose="02040503050406030204" pitchFamily="18" charset="0"/>
                            <a:cs typeface="Calibri" panose="020F0502020204030204" pitchFamily="34" charset="0"/>
                          </a:rPr>
                          <m:t>𝟖</m:t>
                        </m:r>
                        <m:r>
                          <a:rPr lang="en-US" altLang="ko-KR" b="1" i="1" smtClean="0">
                            <a:solidFill>
                              <a:schemeClr val="tx1"/>
                            </a:solidFill>
                            <a:latin typeface="Cambria Math" panose="02040503050406030204" pitchFamily="18" charset="0"/>
                            <a:cs typeface="Calibri" panose="020F0502020204030204" pitchFamily="34" charset="0"/>
                          </a:rPr>
                          <m:t>.</m:t>
                        </m:r>
                        <m:r>
                          <a:rPr lang="en-US" altLang="ko-KR" b="1" i="1" smtClean="0">
                            <a:solidFill>
                              <a:schemeClr val="tx1"/>
                            </a:solidFill>
                            <a:latin typeface="Cambria Math" panose="02040503050406030204" pitchFamily="18" charset="0"/>
                            <a:cs typeface="Calibri" panose="020F0502020204030204" pitchFamily="34" charset="0"/>
                          </a:rPr>
                          <m:t>𝟔</m:t>
                        </m:r>
                        <m:f>
                          <m:fPr>
                            <m:ctrlPr>
                              <a:rPr lang="en-US" altLang="ko-KR" b="1" i="1" smtClean="0">
                                <a:solidFill>
                                  <a:schemeClr val="tx1"/>
                                </a:solidFill>
                                <a:latin typeface="Cambria Math" charset="0"/>
                                <a:cs typeface="Calibri" panose="020F0502020204030204" pitchFamily="34" charset="0"/>
                              </a:rPr>
                            </m:ctrlPr>
                          </m:fPr>
                          <m:num>
                            <m:r>
                              <a:rPr lang="en-US" altLang="ko-KR" b="1" i="1" smtClean="0">
                                <a:solidFill>
                                  <a:schemeClr val="tx1"/>
                                </a:solidFill>
                                <a:latin typeface="Cambria Math" panose="02040503050406030204" pitchFamily="18" charset="0"/>
                                <a:cs typeface="Calibri" panose="020F0502020204030204" pitchFamily="34" charset="0"/>
                              </a:rPr>
                              <m:t>𝑵</m:t>
                            </m:r>
                          </m:num>
                          <m:den>
                            <m:r>
                              <a:rPr lang="en-US" altLang="ko-KR" b="1" i="1" smtClean="0">
                                <a:solidFill>
                                  <a:schemeClr val="tx1"/>
                                </a:solidFill>
                                <a:latin typeface="Cambria Math" panose="02040503050406030204" pitchFamily="18" charset="0"/>
                                <a:cs typeface="Calibri" panose="020F0502020204030204" pitchFamily="34" charset="0"/>
                              </a:rPr>
                              <m:t>𝒌𝒈</m:t>
                            </m:r>
                          </m:den>
                        </m:f>
                      </m:oMath>
                    </m:oMathPara>
                  </a14:m>
                  <a:endParaRPr lang="ko-KR" altLang="en-US" dirty="0"/>
                </a:p>
              </p:txBody>
            </p:sp>
          </mc:Choice>
          <mc:Fallback xmlns="">
            <p:sp>
              <p:nvSpPr>
                <p:cNvPr id="18" name="직사각형 17"/>
                <p:cNvSpPr>
                  <a:spLocks noRot="1" noChangeAspect="1" noMove="1" noResize="1" noEditPoints="1" noAdjustHandles="1" noChangeArrowheads="1" noChangeShapeType="1" noTextEdit="1"/>
                </p:cNvSpPr>
                <p:nvPr/>
              </p:nvSpPr>
              <p:spPr>
                <a:xfrm>
                  <a:off x="5881069" y="2094796"/>
                  <a:ext cx="2840842" cy="659476"/>
                </a:xfrm>
                <a:prstGeom prst="rect">
                  <a:avLst/>
                </a:prstGeom>
                <a:blipFill>
                  <a:blip r:embed="rId5"/>
                  <a:stretch>
                    <a:fillRect/>
                  </a:stretch>
                </a:blipFill>
              </p:spPr>
              <p:txBody>
                <a:bodyPr/>
                <a:lstStyle/>
                <a:p>
                  <a:r>
                    <a:rPr lang="ko-KR" altLang="en-US">
                      <a:noFill/>
                    </a:rPr>
                    <a:t> </a:t>
                  </a:r>
                </a:p>
              </p:txBody>
            </p:sp>
          </mc:Fallback>
        </mc:AlternateContent>
        <p:grpSp>
          <p:nvGrpSpPr>
            <p:cNvPr id="19" name="그룹 18"/>
            <p:cNvGrpSpPr/>
            <p:nvPr/>
          </p:nvGrpSpPr>
          <p:grpSpPr>
            <a:xfrm>
              <a:off x="5183864" y="2183013"/>
              <a:ext cx="697205" cy="469064"/>
              <a:chOff x="4678663" y="2381287"/>
              <a:chExt cx="697205" cy="469064"/>
            </a:xfrm>
          </p:grpSpPr>
          <p:sp>
            <p:nvSpPr>
              <p:cNvPr id="20" name="오른쪽 대괄호 19"/>
              <p:cNvSpPr/>
              <p:nvPr/>
            </p:nvSpPr>
            <p:spPr>
              <a:xfrm>
                <a:off x="4678663" y="2381287"/>
                <a:ext cx="141167" cy="469064"/>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ko-KR" altLang="en-US"/>
              </a:p>
            </p:txBody>
          </p:sp>
          <p:sp>
            <p:nvSpPr>
              <p:cNvPr id="21" name="오른쪽 화살표 20"/>
              <p:cNvSpPr/>
              <p:nvPr/>
            </p:nvSpPr>
            <p:spPr>
              <a:xfrm>
                <a:off x="4876245" y="2540999"/>
                <a:ext cx="499623" cy="181011"/>
              </a:xfrm>
              <a:prstGeom prst="rightArrow">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pic>
        <p:nvPicPr>
          <p:cNvPr id="23" name="그림 22"/>
          <p:cNvPicPr>
            <a:picLocks noChangeAspect="1"/>
          </p:cNvPicPr>
          <p:nvPr/>
        </p:nvPicPr>
        <p:blipFill rotWithShape="1">
          <a:blip r:embed="rId3">
            <a:extLst>
              <a:ext uri="{28A0092B-C50C-407E-A947-70E740481C1C}">
                <a14:useLocalDpi xmlns:a14="http://schemas.microsoft.com/office/drawing/2010/main" val="0"/>
              </a:ext>
            </a:extLst>
          </a:blip>
          <a:srcRect l="27660" t="13791" r="34286" b="26994"/>
          <a:stretch/>
        </p:blipFill>
        <p:spPr>
          <a:xfrm>
            <a:off x="911059" y="1782810"/>
            <a:ext cx="1370634" cy="1157174"/>
          </a:xfrm>
          <a:prstGeom prst="rect">
            <a:avLst/>
          </a:prstGeom>
        </p:spPr>
      </p:pic>
      <p:sp>
        <p:nvSpPr>
          <p:cNvPr id="26" name="직사각형 25"/>
          <p:cNvSpPr/>
          <p:nvPr/>
        </p:nvSpPr>
        <p:spPr>
          <a:xfrm>
            <a:off x="2592475" y="1961504"/>
            <a:ext cx="5627077" cy="415498"/>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ko-KR" sz="1400" dirty="0" smtClean="0"/>
              <a:t>Usable leg length: 0.4[m]</a:t>
            </a:r>
            <a:endParaRPr lang="en-US" altLang="ko-KR" sz="1400" dirty="0"/>
          </a:p>
        </p:txBody>
      </p:sp>
      <p:grpSp>
        <p:nvGrpSpPr>
          <p:cNvPr id="30" name="그룹 29"/>
          <p:cNvGrpSpPr/>
          <p:nvPr/>
        </p:nvGrpSpPr>
        <p:grpSpPr>
          <a:xfrm>
            <a:off x="5381446" y="2011072"/>
            <a:ext cx="2852924" cy="369332"/>
            <a:chOff x="5349223" y="2012798"/>
            <a:chExt cx="2852924" cy="369332"/>
          </a:xfrm>
        </p:grpSpPr>
        <p:sp>
          <p:nvSpPr>
            <p:cNvPr id="28" name="오른쪽 화살표 27"/>
            <p:cNvSpPr/>
            <p:nvPr/>
          </p:nvSpPr>
          <p:spPr>
            <a:xfrm>
              <a:off x="5349223" y="2118706"/>
              <a:ext cx="499623" cy="181011"/>
            </a:xfrm>
            <a:prstGeom prst="rightArrow">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29" name="직사각형 28"/>
                <p:cNvSpPr/>
                <p:nvPr/>
              </p:nvSpPr>
              <p:spPr>
                <a:xfrm>
                  <a:off x="5866251" y="2012798"/>
                  <a:ext cx="23358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b="1" i="1" smtClean="0">
                            <a:solidFill>
                              <a:srgbClr val="FF0000"/>
                            </a:solidFill>
                            <a:latin typeface="Cambria Math" panose="02040503050406030204" pitchFamily="18" charset="0"/>
                            <a:cs typeface="Calibri" panose="020F0502020204030204" pitchFamily="34" charset="0"/>
                          </a:rPr>
                          <m:t>𝟏𝟐</m:t>
                        </m:r>
                        <m:r>
                          <a:rPr lang="en-US" altLang="ko-KR" b="1" i="1" smtClean="0">
                            <a:solidFill>
                              <a:srgbClr val="FF0000"/>
                            </a:solidFill>
                            <a:latin typeface="Cambria Math" panose="02040503050406030204" pitchFamily="18" charset="0"/>
                            <a:cs typeface="Calibri" panose="020F0502020204030204" pitchFamily="34" charset="0"/>
                          </a:rPr>
                          <m:t> </m:t>
                        </m:r>
                        <m:r>
                          <a:rPr lang="en-US" altLang="ko-KR" b="1" i="1" smtClean="0">
                            <a:solidFill>
                              <a:srgbClr val="FF0000"/>
                            </a:solidFill>
                            <a:latin typeface="Cambria Math" panose="02040503050406030204" pitchFamily="18" charset="0"/>
                            <a:cs typeface="Calibri" panose="020F0502020204030204" pitchFamily="34" charset="0"/>
                          </a:rPr>
                          <m:t>𝒄𝒎</m:t>
                        </m:r>
                        <m:r>
                          <a:rPr lang="en-US" altLang="ko-KR" b="1" i="1" smtClean="0">
                            <a:latin typeface="Cambria Math" panose="02040503050406030204" pitchFamily="18" charset="0"/>
                            <a:cs typeface="Calibri" panose="020F0502020204030204" pitchFamily="34" charset="0"/>
                          </a:rPr>
                          <m:t>=</m:t>
                        </m:r>
                        <m:r>
                          <a:rPr lang="en-US" altLang="ko-KR" b="1" i="1" smtClean="0">
                            <a:latin typeface="Cambria Math" panose="02040503050406030204" pitchFamily="18" charset="0"/>
                            <a:cs typeface="Calibri" panose="020F0502020204030204" pitchFamily="34" charset="0"/>
                          </a:rPr>
                          <m:t>𝟒𝟎</m:t>
                        </m:r>
                        <m:r>
                          <a:rPr lang="en-US" altLang="ko-KR" b="1" i="1" smtClean="0">
                            <a:latin typeface="Cambria Math" panose="02040503050406030204" pitchFamily="18" charset="0"/>
                            <a:cs typeface="Calibri" panose="020F0502020204030204" pitchFamily="34" charset="0"/>
                          </a:rPr>
                          <m:t>𝒄𝒎</m:t>
                        </m:r>
                        <m:r>
                          <a:rPr lang="en-US" altLang="ko-KR" b="1" i="1" smtClean="0">
                            <a:latin typeface="Cambria Math" panose="02040503050406030204" pitchFamily="18" charset="0"/>
                            <a:ea typeface="Cambria Math" panose="02040503050406030204" pitchFamily="18" charset="0"/>
                            <a:cs typeface="Calibri" panose="020F0502020204030204" pitchFamily="34" charset="0"/>
                          </a:rPr>
                          <m:t>∙</m:t>
                        </m:r>
                        <m:r>
                          <a:rPr lang="en-US" altLang="ko-KR" b="1" i="1" smtClean="0">
                            <a:solidFill>
                              <a:schemeClr val="tx1"/>
                            </a:solidFill>
                            <a:latin typeface="Cambria Math" panose="02040503050406030204" pitchFamily="18" charset="0"/>
                            <a:cs typeface="Calibri" panose="020F0502020204030204" pitchFamily="34" charset="0"/>
                          </a:rPr>
                          <m:t>𝟎</m:t>
                        </m:r>
                        <m:r>
                          <a:rPr lang="en-US" altLang="ko-KR" b="1" i="1" smtClean="0">
                            <a:solidFill>
                              <a:schemeClr val="tx1"/>
                            </a:solidFill>
                            <a:latin typeface="Cambria Math" panose="02040503050406030204" pitchFamily="18" charset="0"/>
                            <a:cs typeface="Calibri" panose="020F0502020204030204" pitchFamily="34" charset="0"/>
                          </a:rPr>
                          <m:t>.</m:t>
                        </m:r>
                        <m:r>
                          <a:rPr lang="en-US" altLang="ko-KR" b="1" i="1" smtClean="0">
                            <a:solidFill>
                              <a:schemeClr val="tx1"/>
                            </a:solidFill>
                            <a:latin typeface="Cambria Math" panose="02040503050406030204" pitchFamily="18" charset="0"/>
                            <a:cs typeface="Calibri" panose="020F0502020204030204" pitchFamily="34" charset="0"/>
                          </a:rPr>
                          <m:t>𝟑</m:t>
                        </m:r>
                      </m:oMath>
                    </m:oMathPara>
                  </a14:m>
                  <a:endParaRPr lang="ko-KR" altLang="en-US" dirty="0"/>
                </a:p>
              </p:txBody>
            </p:sp>
          </mc:Choice>
          <mc:Fallback xmlns="">
            <p:sp>
              <p:nvSpPr>
                <p:cNvPr id="29" name="직사각형 28"/>
                <p:cNvSpPr>
                  <a:spLocks noRot="1" noChangeAspect="1" noMove="1" noResize="1" noEditPoints="1" noAdjustHandles="1" noChangeArrowheads="1" noChangeShapeType="1" noTextEdit="1"/>
                </p:cNvSpPr>
                <p:nvPr/>
              </p:nvSpPr>
              <p:spPr>
                <a:xfrm>
                  <a:off x="5866251" y="2012798"/>
                  <a:ext cx="2335896" cy="369332"/>
                </a:xfrm>
                <a:prstGeom prst="rect">
                  <a:avLst/>
                </a:prstGeom>
                <a:blipFill>
                  <a:blip r:embed="rId6"/>
                  <a:stretch>
                    <a:fillRect/>
                  </a:stretch>
                </a:blipFill>
              </p:spPr>
              <p:txBody>
                <a:bodyPr/>
                <a:lstStyle/>
                <a:p>
                  <a:r>
                    <a:rPr lang="ko-KR" altLang="en-US">
                      <a:noFill/>
                    </a:rPr>
                    <a:t> </a:t>
                  </a:r>
                </a:p>
              </p:txBody>
            </p:sp>
          </mc:Fallback>
        </mc:AlternateContent>
      </p:grpSp>
      <p:cxnSp>
        <p:nvCxnSpPr>
          <p:cNvPr id="33" name="직선 연결선 32"/>
          <p:cNvCxnSpPr/>
          <p:nvPr/>
        </p:nvCxnSpPr>
        <p:spPr>
          <a:xfrm>
            <a:off x="545548" y="3175279"/>
            <a:ext cx="780463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4" name="직선 연결선 33"/>
          <p:cNvCxnSpPr/>
          <p:nvPr/>
        </p:nvCxnSpPr>
        <p:spPr>
          <a:xfrm>
            <a:off x="545548" y="1628669"/>
            <a:ext cx="7804632"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441554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1449" y="-20202"/>
            <a:ext cx="8814610" cy="903501"/>
          </a:xfrm>
        </p:spPr>
        <p:txBody>
          <a:bodyPr>
            <a:noAutofit/>
          </a:bodyPr>
          <a:lstStyle/>
          <a:p>
            <a:r>
              <a:rPr lang="en-US" altLang="ko-KR" sz="3000" dirty="0"/>
              <a:t>3. Common Issues</a:t>
            </a:r>
            <a:endParaRPr lang="ko-KR" altLang="en-US" sz="3000" dirty="0"/>
          </a:p>
        </p:txBody>
      </p:sp>
      <p:sp>
        <p:nvSpPr>
          <p:cNvPr id="5" name="직사각형 4"/>
          <p:cNvSpPr/>
          <p:nvPr/>
        </p:nvSpPr>
        <p:spPr>
          <a:xfrm>
            <a:off x="405514" y="1181135"/>
            <a:ext cx="2486578" cy="461665"/>
          </a:xfrm>
          <a:prstGeom prst="rect">
            <a:avLst/>
          </a:prstGeom>
        </p:spPr>
        <p:txBody>
          <a:bodyPr wrap="none">
            <a:spAutoFit/>
          </a:bodyPr>
          <a:lstStyle/>
          <a:p>
            <a:pPr marL="342900" indent="-342900">
              <a:buFont typeface="Arial" panose="020B0604020202020204" pitchFamily="34" charset="0"/>
              <a:buChar char="•"/>
            </a:pPr>
            <a:r>
              <a:rPr lang="en-US" altLang="ko-KR" sz="2400" dirty="0"/>
              <a:t>Common issues</a:t>
            </a:r>
          </a:p>
        </p:txBody>
      </p:sp>
      <p:sp>
        <p:nvSpPr>
          <p:cNvPr id="6" name="직사각형 5"/>
          <p:cNvSpPr/>
          <p:nvPr/>
        </p:nvSpPr>
        <p:spPr>
          <a:xfrm>
            <a:off x="545548" y="1642800"/>
            <a:ext cx="7979880" cy="507831"/>
          </a:xfrm>
          <a:prstGeom prst="rect">
            <a:avLst/>
          </a:prstGeom>
        </p:spPr>
        <p:txBody>
          <a:bodyPr wrap="square">
            <a:spAutoFit/>
          </a:bodyPr>
          <a:lstStyle/>
          <a:p>
            <a:pPr marL="342900" indent="-342900">
              <a:lnSpc>
                <a:spcPct val="150000"/>
              </a:lnSpc>
              <a:buFontTx/>
              <a:buChar char="-"/>
            </a:pPr>
            <a:r>
              <a:rPr lang="en-US" altLang="ko-KR" dirty="0"/>
              <a:t>Lack of </a:t>
            </a:r>
            <a:r>
              <a:rPr lang="en-US" altLang="ko-KR" dirty="0" smtClean="0"/>
              <a:t>results </a:t>
            </a:r>
            <a:r>
              <a:rPr lang="en-US" altLang="ko-KR" dirty="0"/>
              <a:t>and </a:t>
            </a:r>
            <a:r>
              <a:rPr lang="en-US" altLang="ko-KR" dirty="0" smtClean="0"/>
              <a:t>conclusions</a:t>
            </a:r>
            <a:endParaRPr lang="en-US" altLang="ko-KR" dirty="0"/>
          </a:p>
        </p:txBody>
      </p:sp>
      <p:sp>
        <p:nvSpPr>
          <p:cNvPr id="7" name="오른쪽 화살표 6"/>
          <p:cNvSpPr/>
          <p:nvPr/>
        </p:nvSpPr>
        <p:spPr>
          <a:xfrm>
            <a:off x="920750" y="4591308"/>
            <a:ext cx="575353" cy="2876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1321135" y="3580985"/>
            <a:ext cx="7451389" cy="23083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2400" dirty="0" smtClean="0"/>
              <a:t>Add result and conclusions</a:t>
            </a:r>
          </a:p>
          <a:p>
            <a:pPr marL="800100" lvl="1" indent="-342900">
              <a:lnSpc>
                <a:spcPct val="150000"/>
              </a:lnSpc>
              <a:buFontTx/>
              <a:buChar char="-"/>
            </a:pPr>
            <a:r>
              <a:rPr lang="en-US" altLang="ko-KR" sz="2400" dirty="0" smtClean="0"/>
              <a:t>From additional experiments mentioned above</a:t>
            </a:r>
          </a:p>
          <a:p>
            <a:pPr marL="800100" lvl="1" indent="-342900">
              <a:lnSpc>
                <a:spcPct val="150000"/>
              </a:lnSpc>
              <a:buFontTx/>
              <a:buChar char="-"/>
            </a:pPr>
            <a:r>
              <a:rPr lang="en-US" altLang="ko-KR" sz="2400" dirty="0" smtClean="0"/>
              <a:t>Experiment result: uneven terrain &amp; push recovery</a:t>
            </a:r>
          </a:p>
          <a:p>
            <a:pPr marL="1257300" lvl="2" indent="-342900">
              <a:lnSpc>
                <a:spcPct val="150000"/>
              </a:lnSpc>
              <a:buFont typeface="Wingdings" panose="05000000000000000000" pitchFamily="2" charset="2"/>
              <a:buChar char="§"/>
            </a:pPr>
            <a:r>
              <a:rPr lang="en-US" altLang="ko-KR" sz="2400" dirty="0" smtClean="0"/>
              <a:t>Comparisons will be included</a:t>
            </a:r>
          </a:p>
        </p:txBody>
      </p:sp>
      <p:sp>
        <p:nvSpPr>
          <p:cNvPr id="3" name="직사각형 2"/>
          <p:cNvSpPr/>
          <p:nvPr/>
        </p:nvSpPr>
        <p:spPr>
          <a:xfrm>
            <a:off x="920750" y="2159349"/>
            <a:ext cx="7229476" cy="1118255"/>
          </a:xfrm>
          <a:prstGeom prst="rect">
            <a:avLst/>
          </a:prstGeom>
        </p:spPr>
        <p:txBody>
          <a:bodyPr wrap="square">
            <a:spAutoFit/>
          </a:bodyPr>
          <a:lstStyle/>
          <a:p>
            <a:pPr marL="171450" indent="-171450" algn="just" latinLnBrk="1">
              <a:lnSpc>
                <a:spcPct val="150000"/>
              </a:lnSpc>
              <a:spcAft>
                <a:spcPts val="800"/>
              </a:spcAft>
              <a:buFont typeface="Wingdings" panose="05000000000000000000" pitchFamily="2" charset="2"/>
              <a:buChar char="§"/>
            </a:pPr>
            <a:r>
              <a:rPr lang="en-US" altLang="ko-KR" sz="1000" kern="100" dirty="0">
                <a:latin typeface="맑은 고딕" panose="020B0503020000020004" pitchFamily="50" charset="-127"/>
                <a:cs typeface="Times New Roman" panose="02020603050405020304" pitchFamily="18" charset="0"/>
              </a:rPr>
              <a:t>The authors suggest that their method could provide high compliancy, reactiveness, and energy efficiency. However, in the results and conclusion, the aimed goal is barely mentioned. Since this is an engineering paper, the form of suggesting the main goal in introduction, and proving it in the conclusion will more easily read by the reviewers</a:t>
            </a:r>
            <a:r>
              <a:rPr lang="en-US" altLang="ko-KR" sz="1000" kern="100" dirty="0" smtClean="0">
                <a:latin typeface="맑은 고딕" panose="020B0503020000020004" pitchFamily="50" charset="-127"/>
                <a:cs typeface="Times New Roman" panose="02020603050405020304" pitchFamily="18" charset="0"/>
              </a:rPr>
              <a:t>.</a:t>
            </a:r>
          </a:p>
          <a:p>
            <a:pPr marL="171450" indent="-171450" algn="just" latinLnBrk="1">
              <a:lnSpc>
                <a:spcPct val="150000"/>
              </a:lnSpc>
              <a:spcAft>
                <a:spcPts val="800"/>
              </a:spcAft>
              <a:buFont typeface="Wingdings" panose="05000000000000000000" pitchFamily="2" charset="2"/>
              <a:buChar char="§"/>
            </a:pPr>
            <a:r>
              <a:rPr lang="en-US" altLang="ko-KR" sz="1000" kern="100" dirty="0">
                <a:latin typeface="맑은 고딕" panose="020B0503020000020004" pitchFamily="50" charset="-127"/>
                <a:cs typeface="Times New Roman" panose="02020603050405020304" pitchFamily="18" charset="0"/>
              </a:rPr>
              <a:t>More result &amp; conclusions are </a:t>
            </a:r>
            <a:r>
              <a:rPr lang="en-US" altLang="ko-KR" sz="1000" kern="100" dirty="0" smtClean="0">
                <a:latin typeface="맑은 고딕" panose="020B0503020000020004" pitchFamily="50" charset="-127"/>
                <a:cs typeface="Times New Roman" panose="02020603050405020304" pitchFamily="18" charset="0"/>
              </a:rPr>
              <a:t>needed</a:t>
            </a:r>
            <a:endParaRPr lang="en-US" altLang="ko-KR" sz="1000" kern="100" dirty="0">
              <a:latin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460497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3172345" y="2626764"/>
            <a:ext cx="2613314" cy="1323439"/>
          </a:xfrm>
          <a:prstGeom prst="rect">
            <a:avLst/>
          </a:prstGeom>
        </p:spPr>
        <p:txBody>
          <a:bodyPr wrap="square">
            <a:spAutoFit/>
          </a:bodyPr>
          <a:lstStyle/>
          <a:p>
            <a:pPr>
              <a:spcBef>
                <a:spcPts val="600"/>
              </a:spcBef>
            </a:pPr>
            <a:r>
              <a:rPr lang="en-US" altLang="ko-KR" sz="8000" dirty="0" smtClean="0">
                <a:latin typeface="Calibri" panose="020F0502020204030204" pitchFamily="34" charset="0"/>
                <a:cs typeface="Calibri" panose="020F0502020204030204" pitchFamily="34" charset="0"/>
              </a:rPr>
              <a:t>Q &amp; A</a:t>
            </a:r>
          </a:p>
        </p:txBody>
      </p:sp>
    </p:spTree>
    <p:extLst>
      <p:ext uri="{BB962C8B-B14F-4D97-AF65-F5344CB8AC3E}">
        <p14:creationId xmlns:p14="http://schemas.microsoft.com/office/powerpoint/2010/main" val="3855491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Table of Contents</a:t>
            </a:r>
            <a:endParaRPr lang="ko-KR" altLang="en-US" dirty="0"/>
          </a:p>
        </p:txBody>
      </p:sp>
      <p:sp>
        <p:nvSpPr>
          <p:cNvPr id="3" name="내용 개체 틀 2"/>
          <p:cNvSpPr>
            <a:spLocks noGrp="1"/>
          </p:cNvSpPr>
          <p:nvPr>
            <p:ph idx="1"/>
          </p:nvPr>
        </p:nvSpPr>
        <p:spPr>
          <a:xfrm>
            <a:off x="632271" y="2084025"/>
            <a:ext cx="7806433" cy="2547076"/>
          </a:xfrm>
        </p:spPr>
        <p:txBody>
          <a:bodyPr>
            <a:normAutofit/>
          </a:bodyPr>
          <a:lstStyle/>
          <a:p>
            <a:pPr marL="571500" indent="-571500" fontAlgn="base">
              <a:lnSpc>
                <a:spcPct val="150000"/>
              </a:lnSpc>
              <a:buFont typeface="+mj-lt"/>
              <a:buAutoNum type="romanUcPeriod"/>
            </a:pPr>
            <a:r>
              <a:rPr lang="en-US" altLang="ko-KR" sz="3200" dirty="0" smtClean="0"/>
              <a:t>Reviews</a:t>
            </a:r>
          </a:p>
          <a:p>
            <a:pPr marL="571500" indent="-571500" fontAlgn="base">
              <a:lnSpc>
                <a:spcPct val="150000"/>
              </a:lnSpc>
              <a:buFont typeface="+mj-lt"/>
              <a:buAutoNum type="romanUcPeriod"/>
            </a:pPr>
            <a:r>
              <a:rPr lang="en-US" altLang="ko-KR" sz="3200" dirty="0" smtClean="0"/>
              <a:t>Easy Issues</a:t>
            </a:r>
          </a:p>
          <a:p>
            <a:pPr marL="571500" indent="-571500" fontAlgn="base">
              <a:lnSpc>
                <a:spcPct val="150000"/>
              </a:lnSpc>
              <a:buFont typeface="+mj-lt"/>
              <a:buAutoNum type="romanUcPeriod"/>
            </a:pPr>
            <a:r>
              <a:rPr lang="en-US" altLang="ko-KR" sz="3200" dirty="0" smtClean="0"/>
              <a:t>Common Issues</a:t>
            </a:r>
            <a:endParaRPr lang="en-US" altLang="ko-KR" sz="3200" dirty="0"/>
          </a:p>
        </p:txBody>
      </p:sp>
    </p:spTree>
    <p:extLst>
      <p:ext uri="{BB962C8B-B14F-4D97-AF65-F5344CB8AC3E}">
        <p14:creationId xmlns:p14="http://schemas.microsoft.com/office/powerpoint/2010/main" val="24194428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1449" y="-20202"/>
            <a:ext cx="8814610" cy="903501"/>
          </a:xfrm>
        </p:spPr>
        <p:txBody>
          <a:bodyPr>
            <a:noAutofit/>
          </a:bodyPr>
          <a:lstStyle/>
          <a:p>
            <a:r>
              <a:rPr lang="en-US" altLang="ko-KR" sz="3000" dirty="0"/>
              <a:t>1</a:t>
            </a:r>
            <a:r>
              <a:rPr lang="en-US" altLang="ko-KR" sz="3000" dirty="0" smtClean="0"/>
              <a:t>. Reviews</a:t>
            </a:r>
            <a:endParaRPr lang="ko-KR" altLang="en-US" sz="3000" dirty="0"/>
          </a:p>
        </p:txBody>
      </p:sp>
      <p:pic>
        <p:nvPicPr>
          <p:cNvPr id="3" name="그림 2"/>
          <p:cNvPicPr>
            <a:picLocks noChangeAspect="1"/>
          </p:cNvPicPr>
          <p:nvPr/>
        </p:nvPicPr>
        <p:blipFill>
          <a:blip r:embed="rId3"/>
          <a:stretch>
            <a:fillRect/>
          </a:stretch>
        </p:blipFill>
        <p:spPr>
          <a:xfrm>
            <a:off x="720992" y="1031875"/>
            <a:ext cx="2489294" cy="3630612"/>
          </a:xfrm>
          <a:prstGeom prst="rect">
            <a:avLst/>
          </a:prstGeom>
        </p:spPr>
      </p:pic>
      <p:pic>
        <p:nvPicPr>
          <p:cNvPr id="4" name="그림 3"/>
          <p:cNvPicPr>
            <a:picLocks noChangeAspect="1"/>
          </p:cNvPicPr>
          <p:nvPr/>
        </p:nvPicPr>
        <p:blipFill>
          <a:blip r:embed="rId4"/>
          <a:stretch>
            <a:fillRect/>
          </a:stretch>
        </p:blipFill>
        <p:spPr>
          <a:xfrm>
            <a:off x="720992" y="4662487"/>
            <a:ext cx="2489293" cy="1445396"/>
          </a:xfrm>
          <a:prstGeom prst="rect">
            <a:avLst/>
          </a:prstGeom>
        </p:spPr>
      </p:pic>
      <p:pic>
        <p:nvPicPr>
          <p:cNvPr id="5" name="그림 4"/>
          <p:cNvPicPr>
            <a:picLocks noChangeAspect="1"/>
          </p:cNvPicPr>
          <p:nvPr/>
        </p:nvPicPr>
        <p:blipFill>
          <a:blip r:embed="rId5"/>
          <a:stretch>
            <a:fillRect/>
          </a:stretch>
        </p:blipFill>
        <p:spPr>
          <a:xfrm>
            <a:off x="5931808" y="1031875"/>
            <a:ext cx="2491200" cy="1695335"/>
          </a:xfrm>
          <a:prstGeom prst="rect">
            <a:avLst/>
          </a:prstGeom>
        </p:spPr>
      </p:pic>
      <p:pic>
        <p:nvPicPr>
          <p:cNvPr id="6" name="그림 5"/>
          <p:cNvPicPr>
            <a:picLocks noChangeAspect="1"/>
          </p:cNvPicPr>
          <p:nvPr/>
        </p:nvPicPr>
        <p:blipFill>
          <a:blip r:embed="rId6"/>
          <a:stretch>
            <a:fillRect/>
          </a:stretch>
        </p:blipFill>
        <p:spPr>
          <a:xfrm>
            <a:off x="3326400" y="1031875"/>
            <a:ext cx="2491200" cy="2923832"/>
          </a:xfrm>
          <a:prstGeom prst="rect">
            <a:avLst/>
          </a:prstGeom>
        </p:spPr>
      </p:pic>
      <p:sp>
        <p:nvSpPr>
          <p:cNvPr id="7" name="TextBox 6"/>
          <p:cNvSpPr txBox="1"/>
          <p:nvPr/>
        </p:nvSpPr>
        <p:spPr>
          <a:xfrm>
            <a:off x="4572000" y="4806325"/>
            <a:ext cx="3854610" cy="461665"/>
          </a:xfrm>
          <a:prstGeom prst="rect">
            <a:avLst/>
          </a:prstGeom>
          <a:noFill/>
        </p:spPr>
        <p:txBody>
          <a:bodyPr wrap="square" rtlCol="0">
            <a:spAutoFit/>
          </a:bodyPr>
          <a:lstStyle/>
          <a:p>
            <a:r>
              <a:rPr lang="en-US" altLang="ko-KR" sz="2400" dirty="0" smtClean="0"/>
              <a:t>Thanks for all the comments!!</a:t>
            </a:r>
            <a:endParaRPr lang="ko-KR" altLang="en-US" sz="2400" dirty="0"/>
          </a:p>
        </p:txBody>
      </p:sp>
    </p:spTree>
    <p:extLst>
      <p:ext uri="{BB962C8B-B14F-4D97-AF65-F5344CB8AC3E}">
        <p14:creationId xmlns:p14="http://schemas.microsoft.com/office/powerpoint/2010/main" val="29547028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1449" y="-20202"/>
            <a:ext cx="8814610" cy="903501"/>
          </a:xfrm>
        </p:spPr>
        <p:txBody>
          <a:bodyPr>
            <a:noAutofit/>
          </a:bodyPr>
          <a:lstStyle/>
          <a:p>
            <a:r>
              <a:rPr lang="en-US" altLang="ko-KR" sz="3000" dirty="0"/>
              <a:t>1</a:t>
            </a:r>
            <a:r>
              <a:rPr lang="en-US" altLang="ko-KR" sz="3000" dirty="0" smtClean="0"/>
              <a:t>. Reviews</a:t>
            </a:r>
            <a:endParaRPr lang="ko-KR" altLang="en-US" sz="3000" dirty="0"/>
          </a:p>
        </p:txBody>
      </p:sp>
      <p:sp>
        <p:nvSpPr>
          <p:cNvPr id="8" name="TextBox 7"/>
          <p:cNvSpPr txBox="1"/>
          <p:nvPr/>
        </p:nvSpPr>
        <p:spPr>
          <a:xfrm>
            <a:off x="357795" y="1120149"/>
            <a:ext cx="7912902" cy="461665"/>
          </a:xfrm>
          <a:prstGeom prst="rect">
            <a:avLst/>
          </a:prstGeom>
          <a:noFill/>
        </p:spPr>
        <p:txBody>
          <a:bodyPr wrap="square" rtlCol="0">
            <a:spAutoFit/>
          </a:bodyPr>
          <a:lstStyle/>
          <a:p>
            <a:r>
              <a:rPr lang="en-US" altLang="ko-KR" sz="2400" dirty="0" smtClean="0"/>
              <a:t>From the reviews, we could extract many comments.</a:t>
            </a:r>
            <a:endParaRPr lang="ko-KR" altLang="en-US" sz="2400" dirty="0"/>
          </a:p>
        </p:txBody>
      </p:sp>
      <p:sp>
        <p:nvSpPr>
          <p:cNvPr id="9" name="TextBox 8"/>
          <p:cNvSpPr txBox="1"/>
          <p:nvPr/>
        </p:nvSpPr>
        <p:spPr>
          <a:xfrm>
            <a:off x="357794" y="1818664"/>
            <a:ext cx="3299806" cy="461665"/>
          </a:xfrm>
          <a:prstGeom prst="rect">
            <a:avLst/>
          </a:prstGeom>
          <a:noFill/>
        </p:spPr>
        <p:txBody>
          <a:bodyPr wrap="square" rtlCol="0">
            <a:spAutoFit/>
          </a:bodyPr>
          <a:lstStyle/>
          <a:p>
            <a:r>
              <a:rPr lang="en-US" altLang="ko-KR" sz="2400" dirty="0" smtClean="0"/>
              <a:t>Reviewers asked about…</a:t>
            </a:r>
            <a:endParaRPr lang="ko-KR" altLang="en-US" sz="2400" dirty="0"/>
          </a:p>
        </p:txBody>
      </p:sp>
      <p:sp>
        <p:nvSpPr>
          <p:cNvPr id="11" name="TextBox 10"/>
          <p:cNvSpPr txBox="1"/>
          <p:nvPr/>
        </p:nvSpPr>
        <p:spPr>
          <a:xfrm>
            <a:off x="435198" y="2280329"/>
            <a:ext cx="8200579" cy="3933384"/>
          </a:xfrm>
          <a:prstGeom prst="rect">
            <a:avLst/>
          </a:prstGeom>
          <a:noFill/>
        </p:spPr>
        <p:txBody>
          <a:bodyPr wrap="square" rtlCol="0">
            <a:spAutoFit/>
          </a:bodyPr>
          <a:lstStyle/>
          <a:p>
            <a:pPr marL="342900" indent="-342900">
              <a:lnSpc>
                <a:spcPct val="130000"/>
              </a:lnSpc>
              <a:buFont typeface="Arial" panose="020B0604020202020204" pitchFamily="34" charset="0"/>
              <a:buChar char="•"/>
            </a:pPr>
            <a:r>
              <a:rPr lang="en-US" altLang="ko-KR" sz="2400" dirty="0" smtClean="0"/>
              <a:t>Contents in introductions</a:t>
            </a:r>
          </a:p>
          <a:p>
            <a:pPr marL="342900" indent="-342900">
              <a:lnSpc>
                <a:spcPct val="130000"/>
              </a:lnSpc>
              <a:buFont typeface="Arial" panose="020B0604020202020204" pitchFamily="34" charset="0"/>
              <a:buChar char="•"/>
            </a:pPr>
            <a:r>
              <a:rPr lang="en-US" altLang="ko-KR" sz="2400" dirty="0" smtClean="0"/>
              <a:t>Questions about the model that used in High-level controller</a:t>
            </a:r>
          </a:p>
          <a:p>
            <a:pPr marL="342900" indent="-342900">
              <a:lnSpc>
                <a:spcPct val="130000"/>
              </a:lnSpc>
              <a:buFont typeface="Arial" panose="020B0604020202020204" pitchFamily="34" charset="0"/>
              <a:buChar char="•"/>
            </a:pPr>
            <a:r>
              <a:rPr lang="en-US" altLang="ko-KR" sz="2400" dirty="0" smtClean="0"/>
              <a:t>Questions about the quadruped robot that used in simulation</a:t>
            </a:r>
            <a:endParaRPr lang="en-US" altLang="ko-KR" dirty="0" smtClean="0"/>
          </a:p>
          <a:p>
            <a:pPr marL="342900" indent="-342900">
              <a:lnSpc>
                <a:spcPct val="130000"/>
              </a:lnSpc>
              <a:buFont typeface="Arial" panose="020B0604020202020204" pitchFamily="34" charset="0"/>
              <a:buChar char="•"/>
            </a:pPr>
            <a:r>
              <a:rPr lang="en-US" altLang="ko-KR" sz="2400" dirty="0" smtClean="0"/>
              <a:t>Minor typos</a:t>
            </a:r>
          </a:p>
          <a:p>
            <a:pPr marL="342900" indent="-342900">
              <a:lnSpc>
                <a:spcPct val="130000"/>
              </a:lnSpc>
              <a:buFont typeface="Arial" panose="020B0604020202020204" pitchFamily="34" charset="0"/>
              <a:buChar char="•"/>
            </a:pPr>
            <a:r>
              <a:rPr lang="en-US" altLang="ko-KR" sz="2400" dirty="0" smtClean="0"/>
              <a:t>Figure organization</a:t>
            </a:r>
          </a:p>
          <a:p>
            <a:pPr marL="342900" indent="-342900">
              <a:lnSpc>
                <a:spcPct val="130000"/>
              </a:lnSpc>
              <a:buFont typeface="Arial" panose="020B0604020202020204" pitchFamily="34" charset="0"/>
              <a:buChar char="•"/>
            </a:pPr>
            <a:r>
              <a:rPr lang="en-US" altLang="ko-KR" sz="2400" dirty="0" smtClean="0"/>
              <a:t>Experiment conditions</a:t>
            </a:r>
          </a:p>
          <a:p>
            <a:pPr marL="342900" indent="-342900">
              <a:lnSpc>
                <a:spcPct val="130000"/>
              </a:lnSpc>
              <a:buFont typeface="Arial" panose="020B0604020202020204" pitchFamily="34" charset="0"/>
              <a:buChar char="•"/>
            </a:pPr>
            <a:r>
              <a:rPr lang="en-US" altLang="ko-KR" sz="2400" dirty="0" smtClean="0"/>
              <a:t>Requirements of additional experiments</a:t>
            </a:r>
          </a:p>
          <a:p>
            <a:pPr marL="342900" indent="-342900">
              <a:lnSpc>
                <a:spcPct val="130000"/>
              </a:lnSpc>
              <a:buFont typeface="Arial" panose="020B0604020202020204" pitchFamily="34" charset="0"/>
              <a:buChar char="•"/>
            </a:pPr>
            <a:r>
              <a:rPr lang="en-US" altLang="ko-KR" sz="2400" dirty="0" smtClean="0"/>
              <a:t>Quantitative, and specific comparison with other researches</a:t>
            </a:r>
          </a:p>
        </p:txBody>
      </p:sp>
    </p:spTree>
    <p:extLst>
      <p:ext uri="{BB962C8B-B14F-4D97-AF65-F5344CB8AC3E}">
        <p14:creationId xmlns:p14="http://schemas.microsoft.com/office/powerpoint/2010/main" val="30693902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1449" y="-20202"/>
            <a:ext cx="8814610" cy="903501"/>
          </a:xfrm>
        </p:spPr>
        <p:txBody>
          <a:bodyPr>
            <a:noAutofit/>
          </a:bodyPr>
          <a:lstStyle/>
          <a:p>
            <a:r>
              <a:rPr lang="en-US" altLang="ko-KR" sz="3000" dirty="0"/>
              <a:t>1</a:t>
            </a:r>
            <a:r>
              <a:rPr lang="en-US" altLang="ko-KR" sz="3000" dirty="0" smtClean="0"/>
              <a:t>. Reviews</a:t>
            </a:r>
            <a:endParaRPr lang="ko-KR" altLang="en-US" sz="3000" dirty="0"/>
          </a:p>
        </p:txBody>
      </p:sp>
      <p:sp>
        <p:nvSpPr>
          <p:cNvPr id="3" name="TextBox 2"/>
          <p:cNvSpPr txBox="1"/>
          <p:nvPr/>
        </p:nvSpPr>
        <p:spPr>
          <a:xfrm>
            <a:off x="1392148" y="1621733"/>
            <a:ext cx="6359703" cy="461665"/>
          </a:xfrm>
          <a:prstGeom prst="rect">
            <a:avLst/>
          </a:prstGeom>
          <a:noFill/>
        </p:spPr>
        <p:txBody>
          <a:bodyPr wrap="square" rtlCol="0">
            <a:spAutoFit/>
          </a:bodyPr>
          <a:lstStyle/>
          <a:p>
            <a:r>
              <a:rPr lang="en-US" altLang="ko-KR" sz="2400" dirty="0" smtClean="0"/>
              <a:t>We can divide these comments with 2 categories,</a:t>
            </a:r>
          </a:p>
        </p:txBody>
      </p:sp>
      <p:sp>
        <p:nvSpPr>
          <p:cNvPr id="4" name="TextBox 3"/>
          <p:cNvSpPr txBox="1"/>
          <p:nvPr/>
        </p:nvSpPr>
        <p:spPr>
          <a:xfrm>
            <a:off x="1392148" y="2607658"/>
            <a:ext cx="4130212" cy="1569660"/>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ko-KR" sz="2400" dirty="0" smtClean="0"/>
              <a:t>Easy issues</a:t>
            </a:r>
          </a:p>
          <a:p>
            <a:pPr marL="342900" indent="-342900">
              <a:lnSpc>
                <a:spcPct val="200000"/>
              </a:lnSpc>
              <a:buFont typeface="Arial" panose="020B0604020202020204" pitchFamily="34" charset="0"/>
              <a:buChar char="•"/>
            </a:pPr>
            <a:r>
              <a:rPr lang="en-US" altLang="ko-KR" sz="2400" dirty="0"/>
              <a:t>Common </a:t>
            </a:r>
            <a:r>
              <a:rPr lang="en-US" altLang="ko-KR" sz="2400" dirty="0" smtClean="0"/>
              <a:t>issues</a:t>
            </a:r>
            <a:endParaRPr lang="ko-KR" altLang="en-US" sz="2400" dirty="0"/>
          </a:p>
        </p:txBody>
      </p:sp>
    </p:spTree>
    <p:extLst>
      <p:ext uri="{BB962C8B-B14F-4D97-AF65-F5344CB8AC3E}">
        <p14:creationId xmlns:p14="http://schemas.microsoft.com/office/powerpoint/2010/main" val="31124309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1449" y="-20202"/>
            <a:ext cx="8814610" cy="903501"/>
          </a:xfrm>
        </p:spPr>
        <p:txBody>
          <a:bodyPr>
            <a:noAutofit/>
          </a:bodyPr>
          <a:lstStyle/>
          <a:p>
            <a:r>
              <a:rPr lang="en-US" altLang="ko-KR" sz="3000" dirty="0" smtClean="0"/>
              <a:t>2. Easy Issues</a:t>
            </a:r>
            <a:endParaRPr lang="ko-KR" altLang="en-US" sz="3000" dirty="0"/>
          </a:p>
        </p:txBody>
      </p:sp>
      <p:sp>
        <p:nvSpPr>
          <p:cNvPr id="5" name="직사각형 4"/>
          <p:cNvSpPr/>
          <p:nvPr/>
        </p:nvSpPr>
        <p:spPr>
          <a:xfrm>
            <a:off x="405514" y="1181135"/>
            <a:ext cx="1893980" cy="461665"/>
          </a:xfrm>
          <a:prstGeom prst="rect">
            <a:avLst/>
          </a:prstGeom>
        </p:spPr>
        <p:txBody>
          <a:bodyPr wrap="none">
            <a:spAutoFit/>
          </a:bodyPr>
          <a:lstStyle/>
          <a:p>
            <a:pPr marL="342900" indent="-342900">
              <a:buFont typeface="Arial" panose="020B0604020202020204" pitchFamily="34" charset="0"/>
              <a:buChar char="•"/>
            </a:pPr>
            <a:r>
              <a:rPr lang="en-US" altLang="ko-KR" sz="2400" dirty="0"/>
              <a:t>Easy issues</a:t>
            </a:r>
          </a:p>
        </p:txBody>
      </p:sp>
      <p:sp>
        <p:nvSpPr>
          <p:cNvPr id="6" name="직사각형 5"/>
          <p:cNvSpPr/>
          <p:nvPr/>
        </p:nvSpPr>
        <p:spPr>
          <a:xfrm>
            <a:off x="438754" y="2222488"/>
            <a:ext cx="8280000" cy="2340000"/>
          </a:xfrm>
          <a:prstGeom prst="rect">
            <a:avLst/>
          </a:prstGeom>
        </p:spPr>
        <p:txBody>
          <a:bodyPr wrap="none">
            <a:spAutoFit/>
          </a:bodyPr>
          <a:lstStyle/>
          <a:p>
            <a:pPr marL="342900" indent="-342900">
              <a:lnSpc>
                <a:spcPct val="150000"/>
              </a:lnSpc>
              <a:buFontTx/>
              <a:buChar char="-"/>
            </a:pPr>
            <a:r>
              <a:rPr lang="en-US" altLang="ko-KR" sz="2400" dirty="0"/>
              <a:t>Questions about the model that used in High-level controller</a:t>
            </a:r>
          </a:p>
          <a:p>
            <a:pPr marL="342900" indent="-342900">
              <a:lnSpc>
                <a:spcPct val="150000"/>
              </a:lnSpc>
              <a:buFontTx/>
              <a:buChar char="-"/>
            </a:pPr>
            <a:r>
              <a:rPr lang="en-US" altLang="ko-KR" sz="2400" dirty="0" smtClean="0"/>
              <a:t>Questions </a:t>
            </a:r>
            <a:r>
              <a:rPr lang="en-US" altLang="ko-KR" sz="2400" dirty="0"/>
              <a:t>about the quadruped robot that used in simulation</a:t>
            </a:r>
          </a:p>
          <a:p>
            <a:pPr marL="342900" indent="-342900">
              <a:lnSpc>
                <a:spcPct val="150000"/>
              </a:lnSpc>
              <a:buFontTx/>
              <a:buChar char="-"/>
            </a:pPr>
            <a:r>
              <a:rPr lang="en-US" altLang="ko-KR" sz="2400" dirty="0"/>
              <a:t>Minor typos</a:t>
            </a:r>
          </a:p>
          <a:p>
            <a:pPr marL="342900" indent="-342900">
              <a:lnSpc>
                <a:spcPct val="150000"/>
              </a:lnSpc>
              <a:buFontTx/>
              <a:buChar char="-"/>
            </a:pPr>
            <a:r>
              <a:rPr lang="en-US" altLang="ko-KR" sz="2400" dirty="0"/>
              <a:t>Experiment </a:t>
            </a:r>
            <a:r>
              <a:rPr lang="en-US" altLang="ko-KR" sz="2400" dirty="0" smtClean="0"/>
              <a:t>conditions</a:t>
            </a:r>
            <a:endParaRPr lang="en-US" altLang="ko-KR" dirty="0"/>
          </a:p>
        </p:txBody>
      </p:sp>
    </p:spTree>
    <p:extLst>
      <p:ext uri="{BB962C8B-B14F-4D97-AF65-F5344CB8AC3E}">
        <p14:creationId xmlns:p14="http://schemas.microsoft.com/office/powerpoint/2010/main" val="41584459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1449" y="-20202"/>
            <a:ext cx="8814610" cy="903501"/>
          </a:xfrm>
        </p:spPr>
        <p:txBody>
          <a:bodyPr>
            <a:noAutofit/>
          </a:bodyPr>
          <a:lstStyle/>
          <a:p>
            <a:r>
              <a:rPr lang="en-US" altLang="ko-KR" sz="3000" dirty="0"/>
              <a:t>2. Easy Issues</a:t>
            </a:r>
            <a:endParaRPr lang="ko-KR" altLang="en-US" sz="3000" dirty="0"/>
          </a:p>
        </p:txBody>
      </p:sp>
      <p:sp>
        <p:nvSpPr>
          <p:cNvPr id="5" name="직사각형 4"/>
          <p:cNvSpPr/>
          <p:nvPr/>
        </p:nvSpPr>
        <p:spPr>
          <a:xfrm>
            <a:off x="405514" y="1181135"/>
            <a:ext cx="1893980" cy="461665"/>
          </a:xfrm>
          <a:prstGeom prst="rect">
            <a:avLst/>
          </a:prstGeom>
        </p:spPr>
        <p:txBody>
          <a:bodyPr wrap="none">
            <a:spAutoFit/>
          </a:bodyPr>
          <a:lstStyle/>
          <a:p>
            <a:pPr marL="342900" indent="-342900">
              <a:buFont typeface="Arial" panose="020B0604020202020204" pitchFamily="34" charset="0"/>
              <a:buChar char="•"/>
            </a:pPr>
            <a:r>
              <a:rPr lang="en-US" altLang="ko-KR" sz="2400" dirty="0"/>
              <a:t>Easy issues</a:t>
            </a:r>
          </a:p>
        </p:txBody>
      </p:sp>
      <p:sp>
        <p:nvSpPr>
          <p:cNvPr id="6" name="직사각형 5"/>
          <p:cNvSpPr/>
          <p:nvPr/>
        </p:nvSpPr>
        <p:spPr>
          <a:xfrm>
            <a:off x="1422729" y="1642800"/>
            <a:ext cx="6312049" cy="1754326"/>
          </a:xfrm>
          <a:prstGeom prst="rect">
            <a:avLst/>
          </a:prstGeom>
        </p:spPr>
        <p:txBody>
          <a:bodyPr wrap="none">
            <a:spAutoFit/>
          </a:bodyPr>
          <a:lstStyle/>
          <a:p>
            <a:pPr marL="342900" indent="-342900">
              <a:lnSpc>
                <a:spcPct val="150000"/>
              </a:lnSpc>
              <a:buFontTx/>
              <a:buChar char="-"/>
            </a:pPr>
            <a:r>
              <a:rPr lang="en-US" altLang="ko-KR" dirty="0"/>
              <a:t>Questions about the model that used in High-level controller</a:t>
            </a:r>
          </a:p>
          <a:p>
            <a:pPr marL="342900" indent="-342900">
              <a:lnSpc>
                <a:spcPct val="150000"/>
              </a:lnSpc>
              <a:buFontTx/>
              <a:buChar char="-"/>
            </a:pPr>
            <a:r>
              <a:rPr lang="en-US" altLang="ko-KR" dirty="0" smtClean="0"/>
              <a:t>Questions </a:t>
            </a:r>
            <a:r>
              <a:rPr lang="en-US" altLang="ko-KR" dirty="0"/>
              <a:t>about the quadruped robot that used in simulation</a:t>
            </a:r>
          </a:p>
          <a:p>
            <a:pPr marL="342900" indent="-342900">
              <a:lnSpc>
                <a:spcPct val="150000"/>
              </a:lnSpc>
              <a:buFontTx/>
              <a:buChar char="-"/>
            </a:pPr>
            <a:r>
              <a:rPr lang="en-US" altLang="ko-KR" dirty="0"/>
              <a:t>Minor typos</a:t>
            </a:r>
          </a:p>
          <a:p>
            <a:pPr marL="342900" indent="-342900">
              <a:lnSpc>
                <a:spcPct val="150000"/>
              </a:lnSpc>
              <a:buFontTx/>
              <a:buChar char="-"/>
            </a:pPr>
            <a:r>
              <a:rPr lang="en-US" altLang="ko-KR" dirty="0"/>
              <a:t>Experiment </a:t>
            </a:r>
            <a:r>
              <a:rPr lang="en-US" altLang="ko-KR" dirty="0" smtClean="0"/>
              <a:t>conditions</a:t>
            </a:r>
            <a:endParaRPr lang="en-US" altLang="ko-KR" sz="1400" dirty="0"/>
          </a:p>
        </p:txBody>
      </p:sp>
      <p:sp>
        <p:nvSpPr>
          <p:cNvPr id="3" name="오른쪽 화살표 2"/>
          <p:cNvSpPr/>
          <p:nvPr/>
        </p:nvSpPr>
        <p:spPr>
          <a:xfrm>
            <a:off x="784475" y="4592116"/>
            <a:ext cx="575353" cy="2876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1620838" y="3858791"/>
            <a:ext cx="6781800"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2400" dirty="0" smtClean="0"/>
              <a:t>Correct typos</a:t>
            </a:r>
          </a:p>
          <a:p>
            <a:pPr marL="285750" indent="-285750">
              <a:lnSpc>
                <a:spcPct val="150000"/>
              </a:lnSpc>
              <a:buFont typeface="Arial" panose="020B0604020202020204" pitchFamily="34" charset="0"/>
              <a:buChar char="•"/>
            </a:pPr>
            <a:r>
              <a:rPr lang="en-US" altLang="ko-KR" sz="2400" dirty="0" smtClean="0"/>
              <a:t>Add information (Terrain / Robot condition)</a:t>
            </a:r>
          </a:p>
          <a:p>
            <a:pPr marL="285750" indent="-285750">
              <a:lnSpc>
                <a:spcPct val="150000"/>
              </a:lnSpc>
              <a:buFont typeface="Arial" panose="020B0604020202020204" pitchFamily="34" charset="0"/>
              <a:buChar char="•"/>
            </a:pPr>
            <a:r>
              <a:rPr lang="en-US" altLang="ko-KR" sz="2400" dirty="0" smtClean="0"/>
              <a:t>We will answer the all the questions on rebuttal</a:t>
            </a:r>
            <a:endParaRPr lang="ko-KR" altLang="en-US" sz="2400" dirty="0"/>
          </a:p>
        </p:txBody>
      </p:sp>
    </p:spTree>
    <p:extLst>
      <p:ext uri="{BB962C8B-B14F-4D97-AF65-F5344CB8AC3E}">
        <p14:creationId xmlns:p14="http://schemas.microsoft.com/office/powerpoint/2010/main" val="2867299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1449" y="-20202"/>
            <a:ext cx="8814610" cy="903501"/>
          </a:xfrm>
        </p:spPr>
        <p:txBody>
          <a:bodyPr>
            <a:noAutofit/>
          </a:bodyPr>
          <a:lstStyle/>
          <a:p>
            <a:r>
              <a:rPr lang="en-US" altLang="ko-KR" sz="3000" dirty="0" smtClean="0"/>
              <a:t>3. Common Issues</a:t>
            </a:r>
            <a:endParaRPr lang="ko-KR" altLang="en-US" sz="3000" dirty="0"/>
          </a:p>
        </p:txBody>
      </p:sp>
      <p:sp>
        <p:nvSpPr>
          <p:cNvPr id="5" name="직사각형 4"/>
          <p:cNvSpPr/>
          <p:nvPr/>
        </p:nvSpPr>
        <p:spPr>
          <a:xfrm>
            <a:off x="405514" y="1181135"/>
            <a:ext cx="2486578" cy="461665"/>
          </a:xfrm>
          <a:prstGeom prst="rect">
            <a:avLst/>
          </a:prstGeom>
        </p:spPr>
        <p:txBody>
          <a:bodyPr wrap="none">
            <a:spAutoFit/>
          </a:bodyPr>
          <a:lstStyle/>
          <a:p>
            <a:pPr marL="342900" indent="-342900">
              <a:buFont typeface="Arial" panose="020B0604020202020204" pitchFamily="34" charset="0"/>
              <a:buChar char="•"/>
            </a:pPr>
            <a:r>
              <a:rPr lang="en-US" altLang="ko-KR" sz="2400" dirty="0"/>
              <a:t>Common issues</a:t>
            </a:r>
          </a:p>
        </p:txBody>
      </p:sp>
      <p:sp>
        <p:nvSpPr>
          <p:cNvPr id="6" name="직사각형 5"/>
          <p:cNvSpPr/>
          <p:nvPr/>
        </p:nvSpPr>
        <p:spPr>
          <a:xfrm>
            <a:off x="554521" y="2243036"/>
            <a:ext cx="8034957" cy="2862322"/>
          </a:xfrm>
          <a:prstGeom prst="rect">
            <a:avLst/>
          </a:prstGeom>
        </p:spPr>
        <p:txBody>
          <a:bodyPr wrap="none">
            <a:spAutoFit/>
          </a:bodyPr>
          <a:lstStyle/>
          <a:p>
            <a:pPr marL="342900" indent="-342900">
              <a:lnSpc>
                <a:spcPct val="150000"/>
              </a:lnSpc>
              <a:buFontTx/>
              <a:buChar char="-"/>
            </a:pPr>
            <a:r>
              <a:rPr lang="en-US" altLang="ko-KR" sz="2400" dirty="0"/>
              <a:t>Contents in introductions</a:t>
            </a:r>
          </a:p>
          <a:p>
            <a:pPr marL="342900" indent="-342900">
              <a:lnSpc>
                <a:spcPct val="150000"/>
              </a:lnSpc>
              <a:buFontTx/>
              <a:buChar char="-"/>
            </a:pPr>
            <a:r>
              <a:rPr lang="en-US" altLang="ko-KR" sz="2400" dirty="0"/>
              <a:t>Figure organization</a:t>
            </a:r>
          </a:p>
          <a:p>
            <a:pPr marL="342900" indent="-342900">
              <a:lnSpc>
                <a:spcPct val="150000"/>
              </a:lnSpc>
              <a:buFontTx/>
              <a:buChar char="-"/>
            </a:pPr>
            <a:r>
              <a:rPr lang="en-US" altLang="ko-KR" sz="2400" dirty="0"/>
              <a:t>Requirements of </a:t>
            </a:r>
            <a:r>
              <a:rPr lang="en-US" altLang="ko-KR" sz="2400" dirty="0" smtClean="0"/>
              <a:t>additional </a:t>
            </a:r>
            <a:r>
              <a:rPr lang="en-US" altLang="ko-KR" sz="2400" dirty="0"/>
              <a:t>experiments</a:t>
            </a:r>
          </a:p>
          <a:p>
            <a:pPr marL="342900" indent="-342900">
              <a:lnSpc>
                <a:spcPct val="150000"/>
              </a:lnSpc>
              <a:buFontTx/>
              <a:buChar char="-"/>
            </a:pPr>
            <a:r>
              <a:rPr lang="en-US" altLang="ko-KR" sz="2400" dirty="0"/>
              <a:t>Quantitative, and specific comparison with other </a:t>
            </a:r>
            <a:r>
              <a:rPr lang="en-US" altLang="ko-KR" sz="2400" dirty="0" smtClean="0"/>
              <a:t>researches</a:t>
            </a:r>
          </a:p>
          <a:p>
            <a:pPr marL="342900" indent="-342900">
              <a:lnSpc>
                <a:spcPct val="150000"/>
              </a:lnSpc>
              <a:buFontTx/>
              <a:buChar char="-"/>
            </a:pPr>
            <a:r>
              <a:rPr lang="en-US" altLang="ko-KR" sz="2400" dirty="0" smtClean="0"/>
              <a:t>Lack of result and conclusion</a:t>
            </a:r>
            <a:endParaRPr lang="en-US" altLang="ko-KR" sz="2400" dirty="0"/>
          </a:p>
        </p:txBody>
      </p:sp>
    </p:spTree>
    <p:extLst>
      <p:ext uri="{BB962C8B-B14F-4D97-AF65-F5344CB8AC3E}">
        <p14:creationId xmlns:p14="http://schemas.microsoft.com/office/powerpoint/2010/main" val="360728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1449" y="-20202"/>
            <a:ext cx="8814610" cy="903501"/>
          </a:xfrm>
        </p:spPr>
        <p:txBody>
          <a:bodyPr>
            <a:noAutofit/>
          </a:bodyPr>
          <a:lstStyle/>
          <a:p>
            <a:r>
              <a:rPr lang="en-US" altLang="ko-KR" sz="3000" dirty="0"/>
              <a:t>3. Common Issues</a:t>
            </a:r>
            <a:endParaRPr lang="ko-KR" altLang="en-US" sz="3000" dirty="0"/>
          </a:p>
        </p:txBody>
      </p:sp>
      <p:sp>
        <p:nvSpPr>
          <p:cNvPr id="5" name="직사각형 4"/>
          <p:cNvSpPr/>
          <p:nvPr/>
        </p:nvSpPr>
        <p:spPr>
          <a:xfrm>
            <a:off x="405514" y="1181135"/>
            <a:ext cx="2486578" cy="461665"/>
          </a:xfrm>
          <a:prstGeom prst="rect">
            <a:avLst/>
          </a:prstGeom>
        </p:spPr>
        <p:txBody>
          <a:bodyPr wrap="none">
            <a:spAutoFit/>
          </a:bodyPr>
          <a:lstStyle/>
          <a:p>
            <a:pPr marL="342900" indent="-342900">
              <a:buFont typeface="Arial" panose="020B0604020202020204" pitchFamily="34" charset="0"/>
              <a:buChar char="•"/>
            </a:pPr>
            <a:r>
              <a:rPr lang="en-US" altLang="ko-KR" sz="2400" dirty="0"/>
              <a:t>Common issues</a:t>
            </a:r>
          </a:p>
        </p:txBody>
      </p:sp>
      <p:sp>
        <p:nvSpPr>
          <p:cNvPr id="6" name="직사각형 5"/>
          <p:cNvSpPr/>
          <p:nvPr/>
        </p:nvSpPr>
        <p:spPr>
          <a:xfrm>
            <a:off x="574123" y="1642800"/>
            <a:ext cx="7922729" cy="464871"/>
          </a:xfrm>
          <a:prstGeom prst="rect">
            <a:avLst/>
          </a:prstGeom>
        </p:spPr>
        <p:txBody>
          <a:bodyPr wrap="square">
            <a:spAutoFit/>
          </a:bodyPr>
          <a:lstStyle/>
          <a:p>
            <a:pPr marL="342900" indent="-342900">
              <a:lnSpc>
                <a:spcPct val="150000"/>
              </a:lnSpc>
              <a:buFontTx/>
              <a:buChar char="-"/>
            </a:pPr>
            <a:r>
              <a:rPr lang="en-US" altLang="ko-KR" dirty="0"/>
              <a:t>Contents in </a:t>
            </a:r>
            <a:r>
              <a:rPr lang="en-US" altLang="ko-KR" dirty="0" smtClean="0"/>
              <a:t>introductions</a:t>
            </a:r>
            <a:endParaRPr lang="en-US" altLang="ko-KR" dirty="0"/>
          </a:p>
        </p:txBody>
      </p:sp>
      <p:sp>
        <p:nvSpPr>
          <p:cNvPr id="7" name="오른쪽 화살표 6"/>
          <p:cNvSpPr/>
          <p:nvPr/>
        </p:nvSpPr>
        <p:spPr>
          <a:xfrm>
            <a:off x="784475" y="4592116"/>
            <a:ext cx="575353" cy="2876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a:off x="939799" y="2209942"/>
            <a:ext cx="7191375" cy="1447576"/>
          </a:xfrm>
          <a:prstGeom prst="rect">
            <a:avLst/>
          </a:prstGeom>
        </p:spPr>
        <p:txBody>
          <a:bodyPr wrap="square">
            <a:spAutoFit/>
          </a:bodyPr>
          <a:lstStyle/>
          <a:p>
            <a:pPr marL="171450" indent="-171450" algn="just" latinLnBrk="1">
              <a:lnSpc>
                <a:spcPct val="150000"/>
              </a:lnSpc>
              <a:spcAft>
                <a:spcPts val="800"/>
              </a:spcAft>
              <a:buFont typeface="Wingdings" panose="05000000000000000000" pitchFamily="2" charset="2"/>
              <a:buChar char="§"/>
            </a:pPr>
            <a:r>
              <a:rPr lang="en-US" altLang="ko-KR" sz="1000" kern="100" dirty="0">
                <a:latin typeface="맑은 고딕" panose="020B0503020000020004" pitchFamily="50" charset="-127"/>
                <a:cs typeface="Times New Roman" panose="02020603050405020304" pitchFamily="18" charset="0"/>
              </a:rPr>
              <a:t>In the introduction section, the wheeled robots and UAV have some limitations due to irregular terrain and obstacles and the climate problem and energy charge. So, this paper suggested the legged robot is a better solution. In terms of sustainability, UAV is considered to be inefficient, and I agree, but in a disaster situation where no obstacles or terrain may exist, I think UAV which is flying freely in the air is more efficient than a wheeled or legged robot moving in contact with the ground. Therefore, it seems that it is necessary to use a suitable robot according to the disaster situation, and the walking robot will not be the best in all situations.</a:t>
            </a:r>
            <a:endParaRPr lang="ko-KR" altLang="ko-KR" sz="1000" kern="100" dirty="0">
              <a:latin typeface="맑은 고딕" panose="020B0503020000020004" pitchFamily="50" charset="-127"/>
              <a:cs typeface="Times New Roman" panose="02020603050405020304" pitchFamily="18" charset="0"/>
            </a:endParaRPr>
          </a:p>
        </p:txBody>
      </p:sp>
      <p:sp>
        <p:nvSpPr>
          <p:cNvPr id="10" name="직사각형 9"/>
          <p:cNvSpPr/>
          <p:nvPr/>
        </p:nvSpPr>
        <p:spPr>
          <a:xfrm>
            <a:off x="1648803" y="3794880"/>
            <a:ext cx="7156150" cy="2169825"/>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ko-KR" dirty="0" smtClean="0"/>
              <a:t>We</a:t>
            </a:r>
            <a:r>
              <a:rPr lang="ko-KR" altLang="en-US" dirty="0"/>
              <a:t> </a:t>
            </a:r>
            <a:r>
              <a:rPr lang="en-US" altLang="ko-KR" dirty="0" smtClean="0"/>
              <a:t>agree that a legged robot is not suitable for all terrain conditions</a:t>
            </a:r>
          </a:p>
          <a:p>
            <a:pPr marL="285750" indent="-285750">
              <a:lnSpc>
                <a:spcPct val="150000"/>
              </a:lnSpc>
              <a:buFont typeface="Arial" panose="020B0604020202020204" pitchFamily="34" charset="0"/>
              <a:buChar char="•"/>
            </a:pPr>
            <a:r>
              <a:rPr lang="en-US" altLang="ko-KR" dirty="0" smtClean="0"/>
              <a:t>We just emphasized that a legged robot can be a better choice when the robot should make direct interact with its surrounding.</a:t>
            </a:r>
          </a:p>
          <a:p>
            <a:pPr marL="285750" indent="-285750">
              <a:lnSpc>
                <a:spcPct val="150000"/>
              </a:lnSpc>
              <a:buFont typeface="Arial" panose="020B0604020202020204" pitchFamily="34" charset="0"/>
              <a:buChar char="•"/>
            </a:pPr>
            <a:r>
              <a:rPr lang="en-US" altLang="ko-KR" dirty="0" smtClean="0"/>
              <a:t>Of course, there exist much terrains that a legged robot cannot reach.</a:t>
            </a:r>
          </a:p>
          <a:p>
            <a:pPr marL="285750" indent="-285750">
              <a:lnSpc>
                <a:spcPct val="150000"/>
              </a:lnSpc>
              <a:buFont typeface="Arial" panose="020B0604020202020204" pitchFamily="34" charset="0"/>
              <a:buChar char="•"/>
            </a:pPr>
            <a:r>
              <a:rPr lang="en-US" altLang="ko-KR" dirty="0" smtClean="0"/>
              <a:t>We will modify introduction</a:t>
            </a:r>
            <a:endParaRPr lang="en-US" altLang="ko-KR" dirty="0"/>
          </a:p>
        </p:txBody>
      </p:sp>
    </p:spTree>
    <p:extLst>
      <p:ext uri="{BB962C8B-B14F-4D97-AF65-F5344CB8AC3E}">
        <p14:creationId xmlns:p14="http://schemas.microsoft.com/office/powerpoint/2010/main" val="17480806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13830</TotalTime>
  <Words>1097</Words>
  <Application>Microsoft Macintosh PowerPoint</Application>
  <PresentationFormat>On-screen Show (4:3)</PresentationFormat>
  <Paragraphs>132</Paragraphs>
  <Slides>16</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Calibri</vt:lpstr>
      <vt:lpstr>Calibri Light</vt:lpstr>
      <vt:lpstr>Cambria Math</vt:lpstr>
      <vt:lpstr>Centaur</vt:lpstr>
      <vt:lpstr>HY헤드라인M</vt:lpstr>
      <vt:lpstr>Times New Roman</vt:lpstr>
      <vt:lpstr>Wingdings</vt:lpstr>
      <vt:lpstr>맑은 고딕</vt:lpstr>
      <vt:lpstr>Arial</vt:lpstr>
      <vt:lpstr>Office 테마</vt:lpstr>
      <vt:lpstr>A Reactive Online Optimization Based Whole Body Control for Quadruped Locomotion Over Challenging Terrain</vt:lpstr>
      <vt:lpstr>Table of Contents</vt:lpstr>
      <vt:lpstr>1. Reviews</vt:lpstr>
      <vt:lpstr>1. Reviews</vt:lpstr>
      <vt:lpstr>1. Reviews</vt:lpstr>
      <vt:lpstr>2. Easy Issues</vt:lpstr>
      <vt:lpstr>2. Easy Issues</vt:lpstr>
      <vt:lpstr>3. Common Issues</vt:lpstr>
      <vt:lpstr>3. Common Issues</vt:lpstr>
      <vt:lpstr>3. Common Issues</vt:lpstr>
      <vt:lpstr>3. Common Issues</vt:lpstr>
      <vt:lpstr>3. Common Issues</vt:lpstr>
      <vt:lpstr>3. Common Issues</vt:lpstr>
      <vt:lpstr>3. Common Issues</vt:lpstr>
      <vt:lpstr>3. Common Issues</vt:lpstr>
      <vt:lpstr>PowerPoint Presentation</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Review of Algorithms for Compliant Control of Stiff and Soft Robot Joints</dc:title>
  <dc:creator>Dong Hyun Kim</dc:creator>
  <cp:lastModifiedBy>Seungwoo Hong</cp:lastModifiedBy>
  <cp:revision>518</cp:revision>
  <dcterms:created xsi:type="dcterms:W3CDTF">2016-12-02T06:38:51Z</dcterms:created>
  <dcterms:modified xsi:type="dcterms:W3CDTF">2018-11-21T05:05:19Z</dcterms:modified>
</cp:coreProperties>
</file>