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84" r:id="rId4"/>
    <p:sldId id="285" r:id="rId5"/>
    <p:sldId id="281" r:id="rId6"/>
    <p:sldId id="282" r:id="rId7"/>
    <p:sldId id="283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6FF"/>
    <a:srgbClr val="004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84410" autoAdjust="0"/>
  </p:normalViewPr>
  <p:slideViewPr>
    <p:cSldViewPr snapToGrid="0">
      <p:cViewPr varScale="1">
        <p:scale>
          <a:sx n="93" d="100"/>
          <a:sy n="93" d="100"/>
        </p:scale>
        <p:origin x="2346" y="90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F028B-2054-4F68-97F8-5C86D94EAD95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48BE1-5D0F-4005-AE81-D395D83A6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09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페이지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48BE1-5D0F-4005-AE81-D395D83A6D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4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48BE1-5D0F-4005-AE81-D395D83A6D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9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통상적인 로봇 컨트롤 프레임워크에 대한 전반적인 설명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48BE1-5D0F-4005-AE81-D395D83A6D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80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48BE1-5D0F-4005-AE81-D395D83A6D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82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48BE1-5D0F-4005-AE81-D395D83A6D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51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48BE1-5D0F-4005-AE81-D395D83A6D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36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48BE1-5D0F-4005-AE81-D395D83A6D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9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C245-8FF6-4B52-8953-08959BC38014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014C87D-00A3-4276-9289-388384F6C6F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0" y="6375431"/>
            <a:ext cx="9144000" cy="490451"/>
            <a:chOff x="0" y="6367548"/>
            <a:chExt cx="9144000" cy="490451"/>
          </a:xfrm>
        </p:grpSpPr>
        <p:sp>
          <p:nvSpPr>
            <p:cNvPr id="11" name="직사각형 10"/>
            <p:cNvSpPr/>
            <p:nvPr/>
          </p:nvSpPr>
          <p:spPr>
            <a:xfrm>
              <a:off x="0" y="6367548"/>
              <a:ext cx="9144000" cy="490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3000">
                  <a:schemeClr val="bg1"/>
                </a:gs>
                <a:gs pos="49000">
                  <a:srgbClr val="004191"/>
                </a:gs>
                <a:gs pos="100000">
                  <a:srgbClr val="00419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2" descr="Kaist_DME_e4_RGB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23"/>
            <a:stretch/>
          </p:blipFill>
          <p:spPr bwMode="auto">
            <a:xfrm>
              <a:off x="87890" y="6426238"/>
              <a:ext cx="1341899" cy="395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직사각형 12"/>
          <p:cNvSpPr/>
          <p:nvPr userDrawn="1"/>
        </p:nvSpPr>
        <p:spPr>
          <a:xfrm>
            <a:off x="4979077" y="6460619"/>
            <a:ext cx="4164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Centaur" panose="020305040502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(CE554) Mechanical Design of Civil Robot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6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DC62-FBC3-48BC-B681-4B616537FA7F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4C87D-00A3-4276-9289-388384F6C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42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91CD-609F-45B2-97FB-5D76484B1B1E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4C87D-00A3-4276-9289-388384F6C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6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6375431"/>
            <a:ext cx="9144000" cy="490451"/>
            <a:chOff x="0" y="6367548"/>
            <a:chExt cx="9144000" cy="490451"/>
          </a:xfrm>
        </p:grpSpPr>
        <p:sp>
          <p:nvSpPr>
            <p:cNvPr id="8" name="직사각형 7"/>
            <p:cNvSpPr/>
            <p:nvPr/>
          </p:nvSpPr>
          <p:spPr>
            <a:xfrm>
              <a:off x="0" y="6367548"/>
              <a:ext cx="9144000" cy="490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3000">
                  <a:schemeClr val="bg1"/>
                </a:gs>
                <a:gs pos="49000">
                  <a:srgbClr val="004191"/>
                </a:gs>
                <a:gs pos="100000">
                  <a:srgbClr val="00419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2" descr="Kaist_DME_e4_RGB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23"/>
            <a:stretch/>
          </p:blipFill>
          <p:spPr bwMode="auto">
            <a:xfrm>
              <a:off x="87890" y="6426238"/>
              <a:ext cx="1341899" cy="395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-20202"/>
            <a:ext cx="7886700" cy="903501"/>
          </a:xfrm>
        </p:spPr>
        <p:txBody>
          <a:bodyPr>
            <a:normAutofit/>
          </a:bodyPr>
          <a:lstStyle>
            <a:lvl1pPr>
              <a:defRPr sz="3600" b="1">
                <a:latin typeface="Centaur" panose="02030504050205020304" pitchFamily="18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205"/>
            <a:ext cx="7886700" cy="513075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8CAB-5D01-4918-8087-2582F5083138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717360"/>
            <a:ext cx="9144000" cy="74141"/>
          </a:xfrm>
          <a:prstGeom prst="rect">
            <a:avLst/>
          </a:prstGeom>
          <a:solidFill>
            <a:srgbClr val="004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3543300" y="64414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14C87D-00A3-4276-9289-388384F6C6F3}" type="slidenum">
              <a:rPr lang="ko-KR" altLang="en-US" sz="1600" b="1" smtClean="0">
                <a:solidFill>
                  <a:schemeClr val="bg1"/>
                </a:solidFill>
              </a:rPr>
              <a:pPr/>
              <a:t>‹#›</a:t>
            </a:fld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4979077" y="6460619"/>
            <a:ext cx="4164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Centaur" panose="020305040502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(CE554) Mechanical Design of Civil Robot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0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229F-77BA-4835-A611-5A7A4D4CCBD5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4C87D-00A3-4276-9289-388384F6C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641-A39C-4319-BD07-26C0A87897C4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4C87D-00A3-4276-9289-388384F6C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75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78C4-3F7E-4001-ACBA-88164E5B9E40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4C87D-00A3-4276-9289-388384F6C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4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80B5-90A4-402A-8F6D-5DBAC978A817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4C87D-00A3-4276-9289-388384F6C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0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5B6-B4E7-43AF-922B-5039F3E1C8EB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4C87D-00A3-4276-9289-388384F6C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4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5A7E-CD28-406F-8A69-412B85227D3D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4C87D-00A3-4276-9289-388384F6C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F4E-0F10-4950-9E7D-1FF3F5A0D183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4C87D-00A3-4276-9289-388384F6C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5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872DF-DF68-4BA8-A333-13EAFCC7C52A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92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4C87D-00A3-4276-9289-388384F6C6F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28" Type="http://schemas.openxmlformats.org/officeDocument/2006/relationships/image" Target="../media/image32.png"/><Relationship Id="rId4" Type="http://schemas.openxmlformats.org/officeDocument/2006/relationships/image" Target="../media/image4.png"/><Relationship Id="rId27" Type="http://schemas.openxmlformats.org/officeDocument/2006/relationships/image" Target="../media/image110.png"/><Relationship Id="rId30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52674"/>
            <a:ext cx="7772400" cy="1786823"/>
          </a:xfrm>
        </p:spPr>
        <p:txBody>
          <a:bodyPr>
            <a:noAutofit/>
          </a:bodyPr>
          <a:lstStyle/>
          <a:p>
            <a:r>
              <a:rPr lang="en-US" altLang="ko-KR" sz="4000" b="1" dirty="0"/>
              <a:t>A Reactive Online Optimization Based Whole Body </a:t>
            </a:r>
            <a:r>
              <a:rPr lang="en-US" altLang="ko-KR" sz="4000" b="1" dirty="0" smtClean="0"/>
              <a:t>Control </a:t>
            </a:r>
            <a:r>
              <a:rPr lang="en-US" altLang="ko-KR" sz="4000" b="1" dirty="0"/>
              <a:t>for Quadruped Locomotion Over Challenging Terrain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767565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Team 2</a:t>
            </a:r>
          </a:p>
          <a:p>
            <a:r>
              <a:rPr lang="en-US" altLang="ko-KR" dirty="0" smtClean="0"/>
              <a:t>20185570 - Hong </a:t>
            </a:r>
            <a:r>
              <a:rPr lang="en-US" altLang="ko-KR" dirty="0" err="1" smtClean="0"/>
              <a:t>Seung</a:t>
            </a:r>
            <a:r>
              <a:rPr lang="en-US" altLang="ko-KR" dirty="0" smtClean="0"/>
              <a:t> woo</a:t>
            </a:r>
          </a:p>
          <a:p>
            <a:r>
              <a:rPr lang="en-US" altLang="ko-KR" dirty="0" smtClean="0"/>
              <a:t>20183633 – Choe JongHun</a:t>
            </a:r>
            <a:endParaRPr lang="ko-KR" altLang="en-US" dirty="0"/>
          </a:p>
        </p:txBody>
      </p:sp>
      <p:pic>
        <p:nvPicPr>
          <p:cNvPr id="1026" name="Picture 2" descr="Kaist_DME_e4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1" y="118632"/>
            <a:ext cx="264795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1614" y="852837"/>
            <a:ext cx="82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4191"/>
                </a:solidFill>
              </a:rPr>
              <a:t>[CE554] Mechanical Design of Civil Robot</a:t>
            </a:r>
            <a:endParaRPr lang="ko-KR" altLang="en-US" sz="3200" dirty="0">
              <a:solidFill>
                <a:srgbClr val="004191"/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143000" y="5624337"/>
            <a:ext cx="6858000" cy="46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September 19, 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7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62586"/>
            <a:ext cx="7886700" cy="3732828"/>
          </a:xfrm>
        </p:spPr>
        <p:txBody>
          <a:bodyPr>
            <a:normAutofit/>
          </a:bodyPr>
          <a:lstStyle/>
          <a:p>
            <a:pPr marL="571500" indent="-571500" fontAlgn="base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3200" dirty="0" smtClean="0"/>
              <a:t>Research Topic</a:t>
            </a:r>
          </a:p>
          <a:p>
            <a:pPr marL="571500" indent="-571500" fontAlgn="base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3200" dirty="0"/>
              <a:t>Literature Review</a:t>
            </a:r>
          </a:p>
          <a:p>
            <a:pPr marL="571500" indent="-571500" fontAlgn="base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3200" dirty="0" smtClean="0"/>
              <a:t>Research Plan</a:t>
            </a:r>
          </a:p>
          <a:p>
            <a:pPr marL="571500" indent="-571500" fontAlgn="base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3200" dirty="0" smtClean="0"/>
              <a:t>Future Work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4194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49" y="-20202"/>
            <a:ext cx="8814610" cy="903501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1. Research Topic</a:t>
            </a:r>
            <a:endParaRPr lang="ko-KR" altLang="en-US" sz="3000" dirty="0"/>
          </a:p>
        </p:txBody>
      </p:sp>
      <p:cxnSp>
        <p:nvCxnSpPr>
          <p:cNvPr id="5" name="직선 화살표 연결선 4"/>
          <p:cNvCxnSpPr>
            <a:stCxn id="8" idx="3"/>
            <a:endCxn id="18" idx="1"/>
          </p:cNvCxnSpPr>
          <p:nvPr/>
        </p:nvCxnSpPr>
        <p:spPr>
          <a:xfrm flipV="1">
            <a:off x="4492477" y="4186565"/>
            <a:ext cx="980294" cy="29551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5472771" y="3131870"/>
            <a:ext cx="3259296" cy="2109390"/>
            <a:chOff x="5842687" y="3224643"/>
            <a:chExt cx="3259296" cy="210939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8609" y="3342009"/>
              <a:ext cx="1923374" cy="1936369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0940" y="3829987"/>
              <a:ext cx="1349733" cy="1402206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5842687" y="3224643"/>
              <a:ext cx="3031989" cy="21093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74703" y="1341473"/>
            <a:ext cx="4025168" cy="4151493"/>
            <a:chOff x="874703" y="1341473"/>
            <a:chExt cx="4025168" cy="41514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163370" y="2044757"/>
                  <a:ext cx="1736501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370" y="2044757"/>
                  <a:ext cx="1736501" cy="391582"/>
                </a:xfrm>
                <a:prstGeom prst="rect">
                  <a:avLst/>
                </a:prstGeom>
                <a:blipFill>
                  <a:blip r:embed="rId5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직사각형 6"/>
            <p:cNvSpPr/>
            <p:nvPr/>
          </p:nvSpPr>
          <p:spPr>
            <a:xfrm>
              <a:off x="2604570" y="3734786"/>
              <a:ext cx="6794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Plant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16768" y="3722889"/>
              <a:ext cx="3075709" cy="1518371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81143" y="1444011"/>
              <a:ext cx="2335876" cy="59020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High-level controller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아래쪽 화살표 9"/>
            <p:cNvSpPr/>
            <p:nvPr/>
          </p:nvSpPr>
          <p:spPr>
            <a:xfrm>
              <a:off x="2753732" y="2039294"/>
              <a:ext cx="390698" cy="521103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148880" y="3173100"/>
                  <a:ext cx="1691617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8880" y="3173100"/>
                  <a:ext cx="1691617" cy="391582"/>
                </a:xfrm>
                <a:prstGeom prst="rect">
                  <a:avLst/>
                </a:prstGeom>
                <a:blipFill>
                  <a:blip r:embed="rId6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3650" y="2477375"/>
                  <a:ext cx="5881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650" y="2477375"/>
                  <a:ext cx="58817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연결선 12"/>
            <p:cNvCxnSpPr>
              <a:stCxn id="8" idx="2"/>
            </p:cNvCxnSpPr>
            <p:nvPr/>
          </p:nvCxnSpPr>
          <p:spPr>
            <a:xfrm flipH="1">
              <a:off x="2949081" y="5241260"/>
              <a:ext cx="5542" cy="2517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876883" y="5492966"/>
              <a:ext cx="20721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>
              <a:off x="1781143" y="2575728"/>
              <a:ext cx="2335876" cy="590203"/>
              <a:chOff x="1781143" y="3167012"/>
              <a:chExt cx="2335876" cy="590203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1781143" y="3167012"/>
                <a:ext cx="2335876" cy="59020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913863" y="3279815"/>
                <a:ext cx="2080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/>
                  <a:t>Low-level </a:t>
                </a:r>
                <a:r>
                  <a:rPr lang="en-US" altLang="ko-KR" b="1" dirty="0"/>
                  <a:t>controller</a:t>
                </a:r>
                <a:endParaRPr lang="ko-KR" altLang="en-US" b="1" dirty="0"/>
              </a:p>
            </p:txBody>
          </p:sp>
        </p:grpSp>
        <p:sp>
          <p:nvSpPr>
            <p:cNvPr id="22" name="아래쪽 화살표 21"/>
            <p:cNvSpPr/>
            <p:nvPr/>
          </p:nvSpPr>
          <p:spPr>
            <a:xfrm>
              <a:off x="2748962" y="3171074"/>
              <a:ext cx="390698" cy="521103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화살표 연결선 22"/>
            <p:cNvCxnSpPr>
              <a:endCxn id="9" idx="1"/>
            </p:cNvCxnSpPr>
            <p:nvPr/>
          </p:nvCxnSpPr>
          <p:spPr>
            <a:xfrm>
              <a:off x="874703" y="1735357"/>
              <a:ext cx="906440" cy="3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20" idx="1"/>
            </p:cNvCxnSpPr>
            <p:nvPr/>
          </p:nvCxnSpPr>
          <p:spPr>
            <a:xfrm>
              <a:off x="874703" y="2870830"/>
              <a:ext cx="9064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874703" y="1735359"/>
              <a:ext cx="2181" cy="37576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983650" y="1341473"/>
                  <a:ext cx="5881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650" y="1341473"/>
                  <a:ext cx="58817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그룹 26"/>
            <p:cNvGrpSpPr/>
            <p:nvPr/>
          </p:nvGrpSpPr>
          <p:grpSpPr>
            <a:xfrm>
              <a:off x="1707639" y="4127639"/>
              <a:ext cx="2475114" cy="986652"/>
              <a:chOff x="1707639" y="4413389"/>
              <a:chExt cx="2475114" cy="986652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1707639" y="4809838"/>
                <a:ext cx="2475114" cy="590203"/>
                <a:chOff x="2204919" y="4932989"/>
                <a:chExt cx="2475114" cy="590203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2204919" y="4932989"/>
                  <a:ext cx="825038" cy="590203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 smtClean="0"/>
                    <a:t>Position control robot</a:t>
                  </a:r>
                  <a:endParaRPr lang="ko-KR" altLang="en-US" sz="1200" b="1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3029957" y="4932989"/>
                  <a:ext cx="825038" cy="590203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 smtClean="0"/>
                    <a:t>Torque</a:t>
                  </a:r>
                </a:p>
                <a:p>
                  <a:pPr algn="ctr"/>
                  <a:r>
                    <a:rPr lang="en-US" altLang="ko-KR" sz="1200" b="1" dirty="0" smtClean="0"/>
                    <a:t>control robot</a:t>
                  </a:r>
                  <a:endParaRPr lang="ko-KR" altLang="en-US" sz="1200" b="1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직사각형 39"/>
                    <p:cNvSpPr/>
                    <p:nvPr/>
                  </p:nvSpPr>
                  <p:spPr>
                    <a:xfrm>
                      <a:off x="3854995" y="4932989"/>
                      <a:ext cx="825038" cy="590203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ko-KR" sz="1200" b="1" dirty="0"/>
                    </a:p>
                    <a:p>
                      <a:pPr algn="ctr"/>
                      <a:r>
                        <a:rPr lang="en-US" altLang="ko-KR" sz="1200" b="1" dirty="0"/>
                        <a:t>control </a:t>
                      </a:r>
                      <a:r>
                        <a:rPr lang="en-US" altLang="ko-KR" sz="1200" b="1" dirty="0" smtClean="0"/>
                        <a:t>robot</a:t>
                      </a:r>
                      <a:endParaRPr lang="ko-KR" altLang="en-US" sz="1200" b="1" dirty="0"/>
                    </a:p>
                  </p:txBody>
                </p:sp>
              </mc:Choice>
              <mc:Fallback xmlns="">
                <p:sp>
                  <p:nvSpPr>
                    <p:cNvPr id="56" name="직사각형 5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54995" y="4932989"/>
                      <a:ext cx="825038" cy="59020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8824"/>
                      </a:stretch>
                    </a:blipFill>
                    <a:ln w="28575"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그룹 28"/>
              <p:cNvGrpSpPr/>
              <p:nvPr/>
            </p:nvGrpSpPr>
            <p:grpSpPr>
              <a:xfrm>
                <a:off x="1819113" y="4428659"/>
                <a:ext cx="605806" cy="366889"/>
                <a:chOff x="1819113" y="4428659"/>
                <a:chExt cx="605806" cy="366889"/>
              </a:xfrm>
            </p:grpSpPr>
            <p:sp>
              <p:nvSpPr>
                <p:cNvPr id="36" name="아래쪽 화살표 35"/>
                <p:cNvSpPr/>
                <p:nvPr/>
              </p:nvSpPr>
              <p:spPr>
                <a:xfrm>
                  <a:off x="1819113" y="4428659"/>
                  <a:ext cx="605806" cy="366889"/>
                </a:xfrm>
                <a:prstGeom prst="downArrow">
                  <a:avLst>
                    <a:gd name="adj1" fmla="val 50000"/>
                    <a:gd name="adj2" fmla="val 5620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직사각형 36"/>
                    <p:cNvSpPr/>
                    <p:nvPr/>
                  </p:nvSpPr>
                  <p:spPr>
                    <a:xfrm>
                      <a:off x="1908882" y="4428660"/>
                      <a:ext cx="334885" cy="26830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𝑑𝑒𝑠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67" name="직사각형 2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8882" y="4428660"/>
                      <a:ext cx="334885" cy="26830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r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그룹 29"/>
              <p:cNvGrpSpPr/>
              <p:nvPr/>
            </p:nvGrpSpPr>
            <p:grpSpPr>
              <a:xfrm>
                <a:off x="2643555" y="4413390"/>
                <a:ext cx="605806" cy="378192"/>
                <a:chOff x="1819113" y="4417357"/>
                <a:chExt cx="605806" cy="378192"/>
              </a:xfrm>
            </p:grpSpPr>
            <p:sp>
              <p:nvSpPr>
                <p:cNvPr id="34" name="아래쪽 화살표 33"/>
                <p:cNvSpPr/>
                <p:nvPr/>
              </p:nvSpPr>
              <p:spPr>
                <a:xfrm>
                  <a:off x="1819113" y="4417357"/>
                  <a:ext cx="605806" cy="378192"/>
                </a:xfrm>
                <a:prstGeom prst="downArrow">
                  <a:avLst>
                    <a:gd name="adj1" fmla="val 50000"/>
                    <a:gd name="adj2" fmla="val 5620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직사각형 34"/>
                    <p:cNvSpPr/>
                    <p:nvPr/>
                  </p:nvSpPr>
                  <p:spPr>
                    <a:xfrm>
                      <a:off x="1913645" y="4433423"/>
                      <a:ext cx="334885" cy="26161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𝑑𝑒𝑠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65" name="직사각형 2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3645" y="4433423"/>
                      <a:ext cx="334885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r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그룹 30"/>
              <p:cNvGrpSpPr/>
              <p:nvPr/>
            </p:nvGrpSpPr>
            <p:grpSpPr>
              <a:xfrm>
                <a:off x="3467831" y="4413389"/>
                <a:ext cx="605806" cy="379733"/>
                <a:chOff x="1819113" y="4415815"/>
                <a:chExt cx="605806" cy="379733"/>
              </a:xfrm>
            </p:grpSpPr>
            <p:sp>
              <p:nvSpPr>
                <p:cNvPr id="32" name="아래쪽 화살표 31"/>
                <p:cNvSpPr/>
                <p:nvPr/>
              </p:nvSpPr>
              <p:spPr>
                <a:xfrm>
                  <a:off x="1819113" y="4415815"/>
                  <a:ext cx="605806" cy="379733"/>
                </a:xfrm>
                <a:prstGeom prst="downArrow">
                  <a:avLst>
                    <a:gd name="adj1" fmla="val 50000"/>
                    <a:gd name="adj2" fmla="val 5620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1913645" y="4457238"/>
                      <a:ext cx="334885" cy="24506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ko-K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ko-KR" sz="900" i="1">
                                    <a:latin typeface="Cambria Math" panose="02040503050406030204" pitchFamily="18" charset="0"/>
                                  </a:rPr>
                                  <m:t>𝑑𝑒𝑠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63" name="직사각형 2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3645" y="4457238"/>
                      <a:ext cx="334885" cy="245067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r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251507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9"/>
            </p:par>
            <p:par>
              <p:cTn id="10"/>
            </p:par>
            <p:par>
              <p:cTn id="11"/>
            </p:par>
            <p:par>
              <p:cTn id="12"/>
            </p:par>
            <p:par>
              <p:cTn id="13"/>
            </p:par>
            <p:par>
              <p:cTn id="14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화살표 연결선 40"/>
          <p:cNvCxnSpPr/>
          <p:nvPr/>
        </p:nvCxnSpPr>
        <p:spPr>
          <a:xfrm>
            <a:off x="4132035" y="2539343"/>
            <a:ext cx="90245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122826" y="5585579"/>
            <a:ext cx="90245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124527" y="4065996"/>
            <a:ext cx="90245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49" y="-20202"/>
            <a:ext cx="8814610" cy="903501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1. Research Topic</a:t>
            </a:r>
            <a:endParaRPr lang="ko-KR" altLang="en-US" sz="3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874703" y="2245908"/>
            <a:ext cx="3242316" cy="3884055"/>
            <a:chOff x="874703" y="1608912"/>
            <a:chExt cx="3242316" cy="3884055"/>
          </a:xfrm>
        </p:grpSpPr>
        <p:sp>
          <p:nvSpPr>
            <p:cNvPr id="7" name="직사각형 6"/>
            <p:cNvSpPr/>
            <p:nvPr/>
          </p:nvSpPr>
          <p:spPr>
            <a:xfrm>
              <a:off x="2612111" y="4756526"/>
              <a:ext cx="6794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Plant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81144" y="4646092"/>
              <a:ext cx="2326332" cy="5904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81143" y="1608912"/>
              <a:ext cx="2335876" cy="59020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High-level controller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아래쪽 화살표 9"/>
            <p:cNvSpPr/>
            <p:nvPr/>
          </p:nvSpPr>
          <p:spPr>
            <a:xfrm>
              <a:off x="2753732" y="2204195"/>
              <a:ext cx="390698" cy="91816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8" idx="2"/>
            </p:cNvCxnSpPr>
            <p:nvPr/>
          </p:nvCxnSpPr>
          <p:spPr>
            <a:xfrm flipH="1">
              <a:off x="2949081" y="5241260"/>
              <a:ext cx="5542" cy="2517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876883" y="5492966"/>
              <a:ext cx="20721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>
              <a:off x="1781143" y="3127502"/>
              <a:ext cx="2335876" cy="590203"/>
              <a:chOff x="1781143" y="3167012"/>
              <a:chExt cx="2335876" cy="590203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1781143" y="3167012"/>
                <a:ext cx="2335876" cy="59020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913863" y="3279815"/>
                <a:ext cx="2080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/>
                  <a:t>Low-level </a:t>
                </a:r>
                <a:r>
                  <a:rPr lang="en-US" altLang="ko-KR" b="1" dirty="0"/>
                  <a:t>controller</a:t>
                </a:r>
                <a:endParaRPr lang="ko-KR" altLang="en-US" b="1" dirty="0"/>
              </a:p>
            </p:txBody>
          </p:sp>
        </p:grpSp>
        <p:sp>
          <p:nvSpPr>
            <p:cNvPr id="22" name="아래쪽 화살표 21"/>
            <p:cNvSpPr/>
            <p:nvPr/>
          </p:nvSpPr>
          <p:spPr>
            <a:xfrm>
              <a:off x="2748962" y="3722848"/>
              <a:ext cx="390698" cy="91847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874703" y="1899052"/>
              <a:ext cx="906440" cy="3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874703" y="3434908"/>
              <a:ext cx="9064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874703" y="1899052"/>
              <a:ext cx="0" cy="35939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모서리가 둥근 직사각형 44"/>
          <p:cNvSpPr/>
          <p:nvPr/>
        </p:nvSpPr>
        <p:spPr>
          <a:xfrm>
            <a:off x="5019471" y="2133211"/>
            <a:ext cx="3171217" cy="8056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 </a:t>
            </a:r>
            <a:r>
              <a:rPr lang="en-US" altLang="ko-KR" b="1" dirty="0" smtClean="0">
                <a:solidFill>
                  <a:schemeClr val="tx1"/>
                </a:solidFill>
              </a:rPr>
              <a:t>placement (CP) </a:t>
            </a:r>
            <a:r>
              <a:rPr lang="en-US" altLang="ko-KR" b="1" dirty="0">
                <a:solidFill>
                  <a:schemeClr val="tx1"/>
                </a:solidFill>
              </a:rPr>
              <a:t>based reference generation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034488" y="3663159"/>
            <a:ext cx="3156201" cy="8056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Full body inverse dynamics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w/ full optimization variables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040628" y="5182742"/>
            <a:ext cx="3150059" cy="8056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Torque control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quadrupedal robot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2816" y="2816517"/>
            <a:ext cx="2048125" cy="4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Highly compliant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2816" y="3224642"/>
            <a:ext cx="3418821" cy="4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Robustness against disturbance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2816" y="3632767"/>
            <a:ext cx="1933606" cy="4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Energy efficient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48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5E-6 -0.280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0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1.38889E-6 -0.2796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5E-6 -0.2791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45"/>
            </p:par>
            <p:par>
              <p:cTn id="46"/>
            </p:par>
            <p:par>
              <p:cTn id="47"/>
            </p:par>
            <p:par>
              <p:cTn id="48"/>
            </p:par>
            <p:par>
              <p:cTn id="49"/>
            </p:par>
            <p:par>
              <p:cTn id="50"/>
            </p:par>
          </p:childTnLst>
        </p:cTn>
      </p:par>
    </p:tnLst>
    <p:bldLst>
      <p:bldP spid="45" grpId="0" animBg="1"/>
      <p:bldP spid="47" grpId="0" animBg="1"/>
      <p:bldP spid="48" grpId="0" animBg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49" y="-20202"/>
            <a:ext cx="8814610" cy="9035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2</a:t>
            </a:r>
            <a:r>
              <a:rPr lang="en-US" altLang="ko-KR" sz="3000" dirty="0" smtClean="0"/>
              <a:t>. Literature Review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71449" y="1139775"/>
            <a:ext cx="8814610" cy="504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dirty="0" err="1" smtClean="0"/>
              <a:t>Aghili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F (2005) A unified approach for inverse and direct dynamics of constrained multibody systems based on linear projection operator: Applications to control and simulation. IEEE Transactions on Robotics 21(5): 834–849</a:t>
            </a:r>
            <a:r>
              <a:rPr lang="en-US" altLang="ko-KR" sz="1200" dirty="0" smtClean="0"/>
              <a:t>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dirty="0" err="1"/>
              <a:t>Bouyarmane</a:t>
            </a:r>
            <a:r>
              <a:rPr lang="en-US" altLang="ko-KR" sz="1200" dirty="0"/>
              <a:t>, K., </a:t>
            </a:r>
            <a:r>
              <a:rPr lang="en-US" altLang="ko-KR" sz="1200" dirty="0" err="1"/>
              <a:t>Vaillant</a:t>
            </a:r>
            <a:r>
              <a:rPr lang="en-US" altLang="ko-KR" sz="1200" dirty="0"/>
              <a:t>, J., Keith, F., &amp; </a:t>
            </a:r>
            <a:r>
              <a:rPr lang="en-US" altLang="ko-KR" sz="1200" dirty="0" err="1"/>
              <a:t>Kheddar</a:t>
            </a:r>
            <a:r>
              <a:rPr lang="en-US" altLang="ko-KR" sz="1200" dirty="0"/>
              <a:t>, A. (2012). Exploring humanoid robots locomotion capabilities in virtual disaster response scenarios. In 12th IEEE-RAS International Conference on Humanoid Robots (Humanoids) (pp. 337–342), Osaka, Japan.</a:t>
            </a:r>
            <a:endParaRPr lang="ko-KR" altLang="ko-KR" sz="12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dirty="0"/>
              <a:t>De Lasa, M., </a:t>
            </a:r>
            <a:r>
              <a:rPr lang="en-US" altLang="ko-KR" sz="1200" dirty="0" err="1"/>
              <a:t>Mordatch</a:t>
            </a:r>
            <a:r>
              <a:rPr lang="en-US" altLang="ko-KR" sz="1200" dirty="0"/>
              <a:t>, I., &amp; </a:t>
            </a:r>
            <a:r>
              <a:rPr lang="en-US" altLang="ko-KR" sz="1200" dirty="0" err="1"/>
              <a:t>Hertzmann</a:t>
            </a:r>
            <a:r>
              <a:rPr lang="en-US" altLang="ko-KR" sz="1200" dirty="0"/>
              <a:t>, A. (2010). </a:t>
            </a:r>
            <a:r>
              <a:rPr lang="en-US" altLang="ko-KR" sz="1200" dirty="0" err="1"/>
              <a:t>Featurebased</a:t>
            </a:r>
            <a:r>
              <a:rPr lang="en-US" altLang="ko-KR" sz="1200" dirty="0"/>
              <a:t> locomotion controllers. ACM Transactions on Graphics, 29(4), 131:1–131:10.</a:t>
            </a:r>
            <a:endParaRPr lang="ko-KR" altLang="ko-KR" sz="12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dirty="0" err="1"/>
              <a:t>Khatib</a:t>
            </a:r>
            <a:r>
              <a:rPr lang="en-US" altLang="ko-KR" sz="1200" dirty="0"/>
              <a:t> O (1987) A unified approach for motion and force control of robot manipulators: The operational space formulation. </a:t>
            </a:r>
            <a:r>
              <a:rPr lang="en-US" altLang="ko-KR" sz="1200" i="1" dirty="0"/>
              <a:t>IEEE Journal of Robotics and Automation </a:t>
            </a:r>
            <a:r>
              <a:rPr lang="en-US" altLang="ko-KR" sz="1200" dirty="0"/>
              <a:t>3(1): 43–53.</a:t>
            </a:r>
            <a:endParaRPr lang="ko-KR" altLang="ko-KR" sz="12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dirty="0"/>
              <a:t>Herzog, A., </a:t>
            </a:r>
            <a:r>
              <a:rPr lang="en-US" altLang="ko-KR" sz="1200" dirty="0" err="1"/>
              <a:t>Righetti</a:t>
            </a:r>
            <a:r>
              <a:rPr lang="en-US" altLang="ko-KR" sz="1200" dirty="0"/>
              <a:t>, L., Grimminger, F., Pastor, P., &amp; </a:t>
            </a:r>
            <a:r>
              <a:rPr lang="en-US" altLang="ko-KR" sz="1200" dirty="0" err="1"/>
              <a:t>Schaal</a:t>
            </a:r>
            <a:r>
              <a:rPr lang="en-US" altLang="ko-KR" sz="1200" dirty="0"/>
              <a:t>, S. (2014). Balancing experiments on a torque-controlled humanoid with hierarchical inverse dynamics. In IEEE/RSJ International Conference on Intelligent Robots and Systems (IROS), Chicago.</a:t>
            </a:r>
            <a:endParaRPr lang="ko-KR" altLang="ko-KR" sz="12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dirty="0" err="1"/>
              <a:t>Hutter</a:t>
            </a:r>
            <a:r>
              <a:rPr lang="en-US" altLang="ko-KR" sz="1200" dirty="0"/>
              <a:t>, M., </a:t>
            </a:r>
            <a:r>
              <a:rPr lang="en-US" altLang="ko-KR" sz="1200" dirty="0" err="1"/>
              <a:t>Sommer</a:t>
            </a:r>
            <a:r>
              <a:rPr lang="en-US" altLang="ko-KR" sz="1200" dirty="0"/>
              <a:t>, H., </a:t>
            </a:r>
            <a:r>
              <a:rPr lang="en-US" altLang="ko-KR" sz="1200" dirty="0" err="1"/>
              <a:t>Gehring</a:t>
            </a:r>
            <a:r>
              <a:rPr lang="en-US" altLang="ko-KR" sz="1200" dirty="0"/>
              <a:t>, C., </a:t>
            </a:r>
            <a:r>
              <a:rPr lang="en-US" altLang="ko-KR" sz="1200" dirty="0" err="1"/>
              <a:t>Hoepflinger</a:t>
            </a:r>
            <a:r>
              <a:rPr lang="en-US" altLang="ko-KR" sz="1200" dirty="0"/>
              <a:t>, M., </a:t>
            </a:r>
            <a:r>
              <a:rPr lang="en-US" altLang="ko-KR" sz="1200" dirty="0" err="1"/>
              <a:t>Bloesch</a:t>
            </a:r>
            <a:r>
              <a:rPr lang="en-US" altLang="ko-KR" sz="1200" dirty="0"/>
              <a:t>, M., &amp; </a:t>
            </a:r>
            <a:r>
              <a:rPr lang="en-US" altLang="ko-KR" sz="1200" dirty="0" err="1"/>
              <a:t>Siegwart</a:t>
            </a:r>
            <a:r>
              <a:rPr lang="en-US" altLang="ko-KR" sz="1200" dirty="0"/>
              <a:t>, R. (2014). Quadrupedal locomotion using hierarchical operational space control. The International Journal of Robotics Research, 33(8), 1047–1062.</a:t>
            </a:r>
            <a:endParaRPr lang="ko-KR" altLang="ko-KR" sz="12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dirty="0"/>
              <a:t>Feng, S., Whitman, E., </a:t>
            </a:r>
            <a:r>
              <a:rPr lang="en-US" altLang="ko-KR" sz="1200" dirty="0" err="1"/>
              <a:t>Xinjilefu</a:t>
            </a:r>
            <a:r>
              <a:rPr lang="en-US" altLang="ko-KR" sz="1200" dirty="0"/>
              <a:t>, X., &amp; </a:t>
            </a:r>
            <a:r>
              <a:rPr lang="en-US" altLang="ko-KR" sz="1200" dirty="0" err="1"/>
              <a:t>Atkeson</a:t>
            </a:r>
            <a:r>
              <a:rPr lang="en-US" altLang="ko-KR" sz="1200" dirty="0"/>
              <a:t>, C. G. (2015). Optimization‐based full body control for the DARPA Robotics Challenge. Journal of Field Robotics, 32(2), 293-312.</a:t>
            </a:r>
            <a:endParaRPr lang="ko-KR" altLang="ko-KR" sz="12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dirty="0"/>
              <a:t>Mistry M, </a:t>
            </a:r>
            <a:r>
              <a:rPr lang="en-US" altLang="ko-KR" sz="1200" dirty="0" err="1"/>
              <a:t>Buchli</a:t>
            </a:r>
            <a:r>
              <a:rPr lang="en-US" altLang="ko-KR" sz="1200" dirty="0"/>
              <a:t> J and </a:t>
            </a:r>
            <a:r>
              <a:rPr lang="en-US" altLang="ko-KR" sz="1200" dirty="0" err="1"/>
              <a:t>Schaal</a:t>
            </a:r>
            <a:r>
              <a:rPr lang="en-US" altLang="ko-KR" sz="1200" dirty="0"/>
              <a:t> S (2010) Inverse dynamics control of floating base systems using orthogonal decomposition. In: Proceedings of International conference on robotics and automation (ICRA), Anchorage, AK, 3–8 May 2010, pp. 3406–3412.</a:t>
            </a:r>
            <a:endParaRPr lang="ko-KR" altLang="ko-KR" sz="12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dirty="0" err="1"/>
              <a:t>Sentis</a:t>
            </a:r>
            <a:r>
              <a:rPr lang="en-US" altLang="ko-KR" sz="1200" dirty="0"/>
              <a:t> L (2007) Synthesis and control of whole-body behaviors in humanoid systems. PhD Thesis, Stanford University</a:t>
            </a:r>
            <a:r>
              <a:rPr lang="en-US" altLang="ko-KR" sz="1200" dirty="0" smtClean="0"/>
              <a:t>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dirty="0" err="1"/>
              <a:t>Raibert</a:t>
            </a:r>
            <a:r>
              <a:rPr lang="en-US" altLang="ko-KR" sz="1200" dirty="0"/>
              <a:t>, M. H. (1986). Legged robots that balance. MIT press</a:t>
            </a:r>
            <a:r>
              <a:rPr lang="en-US" altLang="ko-KR" sz="1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 err="1"/>
              <a:t>Vukobratović</a:t>
            </a:r>
            <a:r>
              <a:rPr lang="en-US" altLang="ko-KR" sz="1200" dirty="0"/>
              <a:t>, M., &amp; </a:t>
            </a:r>
            <a:r>
              <a:rPr lang="en-US" altLang="ko-KR" sz="1200" dirty="0" err="1"/>
              <a:t>Borovac</a:t>
            </a:r>
            <a:r>
              <a:rPr lang="en-US" altLang="ko-KR" sz="1200" dirty="0"/>
              <a:t>, B. (2004). Zero-moment point—thirty five years of its life. International journal of humanoid robotics, 1(01), 157-173</a:t>
            </a:r>
            <a:r>
              <a:rPr lang="en-US" altLang="ko-KR" sz="1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Pratt, J., </a:t>
            </a:r>
            <a:r>
              <a:rPr lang="en-US" altLang="ko-KR" sz="1200" dirty="0" err="1"/>
              <a:t>Carff</a:t>
            </a:r>
            <a:r>
              <a:rPr lang="en-US" altLang="ko-KR" sz="1200" dirty="0"/>
              <a:t>, J., </a:t>
            </a:r>
            <a:r>
              <a:rPr lang="en-US" altLang="ko-KR" sz="1200" dirty="0" err="1"/>
              <a:t>Drakunov</a:t>
            </a:r>
            <a:r>
              <a:rPr lang="en-US" altLang="ko-KR" sz="1200" dirty="0"/>
              <a:t>, S., &amp; </a:t>
            </a:r>
            <a:r>
              <a:rPr lang="en-US" altLang="ko-KR" sz="1200" dirty="0" err="1"/>
              <a:t>Goswami</a:t>
            </a:r>
            <a:r>
              <a:rPr lang="en-US" altLang="ko-KR" sz="1200" dirty="0"/>
              <a:t>, A. (2006, December). Capture point: A step toward humanoid push recovery. In Humanoid Robots, 2006 6th IEEE-RAS International Conference on (pp. 200-207). IEEE</a:t>
            </a:r>
            <a:r>
              <a:rPr lang="en-US" altLang="ko-KR" sz="1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 err="1"/>
              <a:t>Rebula</a:t>
            </a:r>
            <a:r>
              <a:rPr lang="en-US" altLang="ko-KR" sz="1200" dirty="0"/>
              <a:t>, J., </a:t>
            </a:r>
            <a:r>
              <a:rPr lang="en-US" altLang="ko-KR" sz="1200" dirty="0" err="1"/>
              <a:t>Canas</a:t>
            </a:r>
            <a:r>
              <a:rPr lang="en-US" altLang="ko-KR" sz="1200" dirty="0"/>
              <a:t>, F., Pratt, J., &amp; </a:t>
            </a:r>
            <a:r>
              <a:rPr lang="en-US" altLang="ko-KR" sz="1200" dirty="0" err="1"/>
              <a:t>Goswami</a:t>
            </a:r>
            <a:r>
              <a:rPr lang="en-US" altLang="ko-KR" sz="1200" dirty="0"/>
              <a:t>, A. (2007, November). Learning capture points for humanoid push recovery. In Humanoid Robots, 2007 7th IEEE-RAS International Conference on (pp. 65-72). IEEE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480053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  <p:par>
              <p:cTn id="3"/>
            </p:par>
            <p:par>
              <p:cTn id="4"/>
            </p:par>
            <p:par>
              <p:cTn id="5"/>
            </p:par>
            <p:par>
              <p:cTn id="6"/>
            </p:par>
            <p:par>
              <p:cTn id="7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49" y="-20202"/>
            <a:ext cx="8814610" cy="903501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3. Research Plan</a:t>
            </a:r>
            <a:endParaRPr lang="ko-KR" altLang="en-US" sz="3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2074477"/>
            <a:ext cx="8638162" cy="270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6453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  <p:par>
              <p:cTn id="3"/>
            </p:par>
            <p:par>
              <p:cTn id="4"/>
            </p:par>
            <p:par>
              <p:cTn id="5"/>
            </p:par>
            <p:par>
              <p:cTn id="6"/>
            </p:par>
            <p:par>
              <p:cTn id="7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49" y="-20202"/>
            <a:ext cx="8814610" cy="903501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4. Future Work</a:t>
            </a:r>
            <a:endParaRPr lang="ko-KR" altLang="en-US" sz="3000" dirty="0"/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628650" y="4153622"/>
            <a:ext cx="7886700" cy="2166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Select appropriate Quadratic Programming solver</a:t>
            </a:r>
          </a:p>
          <a:p>
            <a:r>
              <a:rPr lang="en-US" altLang="ko-KR" sz="2000" dirty="0" err="1" smtClean="0"/>
              <a:t>Choreonoid</a:t>
            </a:r>
            <a:r>
              <a:rPr lang="en-US" altLang="ko-KR" sz="2000" dirty="0" smtClean="0"/>
              <a:t> simulator install &amp; tutorial</a:t>
            </a:r>
          </a:p>
          <a:p>
            <a:r>
              <a:rPr lang="en-US" altLang="ko-KR" sz="2000" dirty="0" smtClean="0"/>
              <a:t>Do RESEARCH!!</a:t>
            </a:r>
          </a:p>
          <a:p>
            <a:r>
              <a:rPr lang="en-US" altLang="ko-KR" sz="2000" dirty="0" smtClean="0"/>
              <a:t>Test </a:t>
            </a:r>
            <a:r>
              <a:rPr lang="en-US" altLang="ko-KR" sz="2000" dirty="0"/>
              <a:t>on full-body simulator</a:t>
            </a:r>
          </a:p>
          <a:p>
            <a:r>
              <a:rPr lang="en-US" altLang="ko-KR" sz="2000" dirty="0" smtClean="0"/>
              <a:t>(Test </a:t>
            </a:r>
            <a:r>
              <a:rPr lang="en-US" altLang="ko-KR" sz="2000" dirty="0"/>
              <a:t>on </a:t>
            </a:r>
            <a:r>
              <a:rPr lang="en-US" altLang="ko-KR" sz="2000" dirty="0" smtClean="0"/>
              <a:t>real quadrupedal robot)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  <p:pic>
        <p:nvPicPr>
          <p:cNvPr id="2050" name="Picture 2" descr="https://lh3.googleusercontent.com/JRqr__rx3DakA1WKRSt-GHVqzZfExrHb7WARDWc7_6IdePqEC1MhsDLjxPPEN0sI5VIeLT84bTyI5QBizmMnbqemS4bqs_KVpo1VgENfJLEztyDJqVVa64iT6tPOFKcKdd5io9Z5Sf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155" y="1187285"/>
            <a:ext cx="3789195" cy="276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oreonoid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52" y="1261349"/>
            <a:ext cx="3934634" cy="269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76233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  <p:par>
              <p:cTn id="3"/>
            </p:par>
            <p:par>
              <p:cTn id="4"/>
            </p:par>
            <p:par>
              <p:cTn id="5"/>
            </p:par>
            <p:par>
              <p:cTn id="6"/>
            </p:par>
            <p:par>
              <p:cTn id="7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nventionland.com/wp-content/uploads/2015/09/National_Thank_You_D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87" y="2929322"/>
            <a:ext cx="3173626" cy="138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4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11613</TotalTime>
  <Words>655</Words>
  <Application>Microsoft Office PowerPoint</Application>
  <PresentationFormat>화면 슬라이드 쇼(4:3)</PresentationFormat>
  <Paragraphs>70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Centaur</vt:lpstr>
      <vt:lpstr>HY헤드라인M</vt:lpstr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A Reactive Online Optimization Based Whole Body Control for Quadruped Locomotion Over Challenging Terrain</vt:lpstr>
      <vt:lpstr>Table of Contents</vt:lpstr>
      <vt:lpstr>1. Research Topic</vt:lpstr>
      <vt:lpstr>1. Research Topic</vt:lpstr>
      <vt:lpstr>2. Literature Review</vt:lpstr>
      <vt:lpstr>3. Research Plan</vt:lpstr>
      <vt:lpstr>4. Future Work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 Algorithms for Compliant Control of Stiff and Soft Robot Joints</dc:title>
  <dc:creator>Dong Hyun Kim</dc:creator>
  <cp:lastModifiedBy>Choe JongHun</cp:lastModifiedBy>
  <cp:revision>367</cp:revision>
  <dcterms:created xsi:type="dcterms:W3CDTF">2016-12-02T06:38:51Z</dcterms:created>
  <dcterms:modified xsi:type="dcterms:W3CDTF">2018-09-19T00:22:51Z</dcterms:modified>
</cp:coreProperties>
</file>