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23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590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5994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2739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5925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113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8181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6928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1465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572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10/14/2021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8287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10/14/2021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9921983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D5ECB1-AC85-4830-AF8E-3E8C2A1A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2B3AFF-1B73-499D-8BE6-AA3394244C6E}"/>
              </a:ext>
            </a:extLst>
          </p:cNvPr>
          <p:cNvSpPr>
            <a:spLocks noGrp="1"/>
          </p:cNvSpPr>
          <p:nvPr>
            <p:ph type="ctrTitle"/>
          </p:nvPr>
        </p:nvSpPr>
        <p:spPr>
          <a:xfrm>
            <a:off x="1143000" y="1181101"/>
            <a:ext cx="5202381" cy="1998517"/>
          </a:xfrm>
        </p:spPr>
        <p:txBody>
          <a:bodyPr>
            <a:normAutofit/>
          </a:bodyPr>
          <a:lstStyle/>
          <a:p>
            <a:pPr>
              <a:lnSpc>
                <a:spcPct val="90000"/>
              </a:lnSpc>
            </a:pPr>
            <a:r>
              <a:rPr lang="en-US" sz="4400" dirty="0"/>
              <a:t>Basics of Neural Networks</a:t>
            </a:r>
          </a:p>
        </p:txBody>
      </p:sp>
      <p:sp>
        <p:nvSpPr>
          <p:cNvPr id="3" name="Subtitle 2">
            <a:extLst>
              <a:ext uri="{FF2B5EF4-FFF2-40B4-BE49-F238E27FC236}">
                <a16:creationId xmlns:a16="http://schemas.microsoft.com/office/drawing/2014/main" id="{FAF0D096-E1E9-4A16-B24B-758F3505C2C2}"/>
              </a:ext>
            </a:extLst>
          </p:cNvPr>
          <p:cNvSpPr>
            <a:spLocks noGrp="1"/>
          </p:cNvSpPr>
          <p:nvPr>
            <p:ph type="subTitle" idx="1"/>
          </p:nvPr>
        </p:nvSpPr>
        <p:spPr>
          <a:xfrm>
            <a:off x="1143001" y="4004805"/>
            <a:ext cx="2597190" cy="1814946"/>
          </a:xfrm>
        </p:spPr>
        <p:txBody>
          <a:bodyPr anchor="b">
            <a:normAutofit/>
          </a:bodyPr>
          <a:lstStyle/>
          <a:p>
            <a:r>
              <a:rPr lang="en-US" dirty="0"/>
              <a:t>Steven Arroyo</a:t>
            </a:r>
          </a:p>
        </p:txBody>
      </p:sp>
      <p:pic>
        <p:nvPicPr>
          <p:cNvPr id="4" name="Picture 3" descr="Abstract background of mesh on pink">
            <a:extLst>
              <a:ext uri="{FF2B5EF4-FFF2-40B4-BE49-F238E27FC236}">
                <a16:creationId xmlns:a16="http://schemas.microsoft.com/office/drawing/2014/main" id="{A9A746AB-397D-45FD-BA57-73F6430D36F9}"/>
              </a:ext>
            </a:extLst>
          </p:cNvPr>
          <p:cNvPicPr>
            <a:picLocks noChangeAspect="1"/>
          </p:cNvPicPr>
          <p:nvPr/>
        </p:nvPicPr>
        <p:blipFill rotWithShape="1">
          <a:blip r:embed="rId2"/>
          <a:srcRect l="11441"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3" name="Freeform: Shape 12">
            <a:extLst>
              <a:ext uri="{FF2B5EF4-FFF2-40B4-BE49-F238E27FC236}">
                <a16:creationId xmlns:a16="http://schemas.microsoft.com/office/drawing/2014/main" id="{FD1C9DFA-A617-4257-95D3-CE862A146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9633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42ED-8505-41FD-93A4-1C2BE8C7F248}"/>
              </a:ext>
            </a:extLst>
          </p:cNvPr>
          <p:cNvSpPr>
            <a:spLocks noGrp="1"/>
          </p:cNvSpPr>
          <p:nvPr>
            <p:ph type="title"/>
          </p:nvPr>
        </p:nvSpPr>
        <p:spPr/>
        <p:txBody>
          <a:bodyPr>
            <a:normAutofit/>
          </a:bodyPr>
          <a:lstStyle/>
          <a:p>
            <a:r>
              <a:rPr lang="en-US" dirty="0"/>
              <a:t>Equations for Gradient Descent on higher weight problems (for those interested)</a:t>
            </a:r>
          </a:p>
        </p:txBody>
      </p:sp>
      <p:sp>
        <p:nvSpPr>
          <p:cNvPr id="3" name="Content Placeholder 2">
            <a:extLst>
              <a:ext uri="{FF2B5EF4-FFF2-40B4-BE49-F238E27FC236}">
                <a16:creationId xmlns:a16="http://schemas.microsoft.com/office/drawing/2014/main" id="{B361A433-ECA0-4D72-86D5-70E257FA03DE}"/>
              </a:ext>
            </a:extLst>
          </p:cNvPr>
          <p:cNvSpPr>
            <a:spLocks noGrp="1"/>
          </p:cNvSpPr>
          <p:nvPr>
            <p:ph sz="half" idx="1"/>
          </p:nvPr>
        </p:nvSpPr>
        <p:spPr/>
        <p:txBody>
          <a:bodyPr>
            <a:normAutofit fontScale="85000" lnSpcReduction="20000"/>
          </a:bodyPr>
          <a:lstStyle/>
          <a:p>
            <a:r>
              <a:rPr lang="en-US" dirty="0"/>
              <a:t>The idea behind the equation is essentially to find the partial derivative of each weight and multiply them (Chain Rule) to get your Gradient</a:t>
            </a:r>
            <a:br>
              <a:rPr lang="en-US" dirty="0"/>
            </a:br>
            <a:br>
              <a:rPr lang="en-US" dirty="0"/>
            </a:br>
            <a:r>
              <a:rPr lang="en-US" dirty="0"/>
              <a:t>For Example: f’(y) = x + z</a:t>
            </a:r>
          </a:p>
          <a:p>
            <a:br>
              <a:rPr lang="en-US" dirty="0"/>
            </a:br>
            <a:r>
              <a:rPr lang="en-US" dirty="0"/>
              <a:t>Gradient = f’(x) * f’(z)</a:t>
            </a:r>
          </a:p>
        </p:txBody>
      </p:sp>
      <p:sp>
        <p:nvSpPr>
          <p:cNvPr id="4" name="Content Placeholder 3">
            <a:extLst>
              <a:ext uri="{FF2B5EF4-FFF2-40B4-BE49-F238E27FC236}">
                <a16:creationId xmlns:a16="http://schemas.microsoft.com/office/drawing/2014/main" id="{50D8F8DF-CF69-47C0-81B9-C01E521BD611}"/>
              </a:ext>
            </a:extLst>
          </p:cNvPr>
          <p:cNvSpPr>
            <a:spLocks noGrp="1"/>
          </p:cNvSpPr>
          <p:nvPr>
            <p:ph sz="half" idx="2"/>
          </p:nvPr>
        </p:nvSpPr>
        <p:spPr/>
        <p:txBody>
          <a:bodyPr>
            <a:normAutofit fontScale="85000" lnSpcReduction="20000"/>
          </a:bodyPr>
          <a:lstStyle/>
          <a:p>
            <a:pPr marL="0" indent="0">
              <a:buNone/>
            </a:pPr>
            <a:r>
              <a:rPr lang="en-US" dirty="0"/>
              <a:t> Example on 2Weights: f’ (W</a:t>
            </a:r>
            <a:r>
              <a:rPr lang="en-US" baseline="-25000" dirty="0"/>
              <a:t>1</a:t>
            </a:r>
            <a:r>
              <a:rPr lang="en-US" dirty="0"/>
              <a:t>, W</a:t>
            </a:r>
            <a:r>
              <a:rPr lang="en-US" baseline="-25000" dirty="0"/>
              <a:t>2</a:t>
            </a:r>
            <a:r>
              <a:rPr lang="en-US" dirty="0"/>
              <a:t>)</a:t>
            </a:r>
          </a:p>
          <a:p>
            <a:pPr marL="0" indent="0">
              <a:buNone/>
            </a:pPr>
            <a:r>
              <a:rPr lang="en-US" dirty="0"/>
              <a:t>	7/8 W</a:t>
            </a:r>
            <a:r>
              <a:rPr lang="en-US" baseline="-25000" dirty="0"/>
              <a:t>1</a:t>
            </a:r>
            <a:r>
              <a:rPr lang="en-US" baseline="30000" dirty="0"/>
              <a:t>2</a:t>
            </a:r>
            <a:r>
              <a:rPr lang="en-US" dirty="0"/>
              <a:t>  + 4/6 W</a:t>
            </a:r>
            <a:r>
              <a:rPr lang="en-US" baseline="-25000" dirty="0"/>
              <a:t>2</a:t>
            </a:r>
            <a:r>
              <a:rPr lang="en-US" baseline="30000" dirty="0"/>
              <a:t>2</a:t>
            </a:r>
          </a:p>
          <a:p>
            <a:pPr marL="0" indent="0">
              <a:buNone/>
            </a:pPr>
            <a:r>
              <a:rPr lang="en-US" baseline="30000" dirty="0"/>
              <a:t>	</a:t>
            </a:r>
            <a:r>
              <a:rPr lang="en-US" dirty="0"/>
              <a:t>14/8 W</a:t>
            </a:r>
            <a:r>
              <a:rPr lang="en-US" baseline="-25000" dirty="0"/>
              <a:t>1</a:t>
            </a:r>
            <a:r>
              <a:rPr lang="en-US" dirty="0"/>
              <a:t>  + 0</a:t>
            </a:r>
          </a:p>
          <a:p>
            <a:pPr marL="0" indent="0">
              <a:buNone/>
            </a:pPr>
            <a:r>
              <a:rPr lang="en-US" dirty="0"/>
              <a:t>	0 + 8/6W</a:t>
            </a:r>
            <a:r>
              <a:rPr lang="en-US" baseline="-25000" dirty="0"/>
              <a:t>2</a:t>
            </a:r>
            <a:endParaRPr lang="en-US" dirty="0"/>
          </a:p>
          <a:p>
            <a:pPr marL="0" indent="0">
              <a:buNone/>
            </a:pPr>
            <a:r>
              <a:rPr lang="en-US" dirty="0"/>
              <a:t>	f’ = 14/8W</a:t>
            </a:r>
            <a:r>
              <a:rPr lang="en-US" baseline="-25000" dirty="0"/>
              <a:t>1</a:t>
            </a:r>
            <a:r>
              <a:rPr lang="en-US" dirty="0"/>
              <a:t> * 8/6W</a:t>
            </a:r>
            <a:r>
              <a:rPr lang="en-US" baseline="-25000" dirty="0"/>
              <a:t>2</a:t>
            </a:r>
          </a:p>
          <a:p>
            <a:pPr marL="0" indent="0">
              <a:buNone/>
            </a:pPr>
            <a:endParaRPr lang="en-US" baseline="-25000" dirty="0"/>
          </a:p>
          <a:p>
            <a:pPr marL="0" indent="0">
              <a:buNone/>
            </a:pPr>
            <a:r>
              <a:rPr lang="en-US" dirty="0"/>
              <a:t>Note: You will have the weights so this is just for figuring out the gradient to use your loss</a:t>
            </a:r>
            <a:br>
              <a:rPr lang="en-US" baseline="-25000" dirty="0"/>
            </a:br>
            <a:endParaRPr lang="en-US" dirty="0"/>
          </a:p>
          <a:p>
            <a:pPr marL="0" indent="0">
              <a:buNone/>
            </a:pPr>
            <a:r>
              <a:rPr lang="en-US" baseline="30000" dirty="0"/>
              <a:t>	</a:t>
            </a:r>
          </a:p>
          <a:p>
            <a:pPr marL="0" indent="0">
              <a:buNone/>
            </a:pPr>
            <a:endParaRPr lang="en-US" baseline="30000" dirty="0"/>
          </a:p>
          <a:p>
            <a:pPr marL="0" indent="0">
              <a:buNone/>
            </a:pPr>
            <a:endParaRPr lang="en-US" dirty="0"/>
          </a:p>
        </p:txBody>
      </p:sp>
    </p:spTree>
    <p:extLst>
      <p:ext uri="{BB962C8B-B14F-4D97-AF65-F5344CB8AC3E}">
        <p14:creationId xmlns:p14="http://schemas.microsoft.com/office/powerpoint/2010/main" val="280279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EA1-D957-46FA-8ACC-5E34718DB6B0}"/>
              </a:ext>
            </a:extLst>
          </p:cNvPr>
          <p:cNvSpPr>
            <a:spLocks noGrp="1"/>
          </p:cNvSpPr>
          <p:nvPr>
            <p:ph type="title"/>
          </p:nvPr>
        </p:nvSpPr>
        <p:spPr/>
        <p:txBody>
          <a:bodyPr/>
          <a:lstStyle/>
          <a:p>
            <a:r>
              <a:rPr lang="en-US"/>
              <a:t>Neural Nets apply this over many neurons!</a:t>
            </a:r>
            <a:endParaRPr lang="en-US" dirty="0"/>
          </a:p>
        </p:txBody>
      </p:sp>
      <p:sp>
        <p:nvSpPr>
          <p:cNvPr id="6" name="Content Placeholder 5">
            <a:extLst>
              <a:ext uri="{FF2B5EF4-FFF2-40B4-BE49-F238E27FC236}">
                <a16:creationId xmlns:a16="http://schemas.microsoft.com/office/drawing/2014/main" id="{C09B34FD-801E-49C2-A8FC-2865EE13E50F}"/>
              </a:ext>
            </a:extLst>
          </p:cNvPr>
          <p:cNvSpPr>
            <a:spLocks noGrp="1"/>
          </p:cNvSpPr>
          <p:nvPr>
            <p:ph sz="half" idx="2"/>
          </p:nvPr>
        </p:nvSpPr>
        <p:spPr>
          <a:xfrm>
            <a:off x="7337918" y="2031591"/>
            <a:ext cx="4798980" cy="3550597"/>
          </a:xfrm>
        </p:spPr>
        <p:txBody>
          <a:bodyPr/>
          <a:lstStyle/>
          <a:p>
            <a:r>
              <a:rPr lang="en-US" dirty="0"/>
              <a:t>The idea behind neural nets are to learn one little part of the picture at a time</a:t>
            </a:r>
          </a:p>
          <a:p>
            <a:r>
              <a:rPr lang="en-US" dirty="0"/>
              <a:t>You feed a neural net inputs and hidden layer essentially tries to find parts of the bigger picture and the output are all the pieces put together</a:t>
            </a:r>
          </a:p>
        </p:txBody>
      </p:sp>
      <p:pic>
        <p:nvPicPr>
          <p:cNvPr id="11" name="Picture 10" descr="Graphical user interface, diagram&#10;&#10;Description automatically generated">
            <a:extLst>
              <a:ext uri="{FF2B5EF4-FFF2-40B4-BE49-F238E27FC236}">
                <a16:creationId xmlns:a16="http://schemas.microsoft.com/office/drawing/2014/main" id="{9B481AE5-6B27-450E-81DA-3BF678198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0" y="2031591"/>
            <a:ext cx="7190184" cy="3899857"/>
          </a:xfrm>
          <a:prstGeom prst="rect">
            <a:avLst/>
          </a:prstGeom>
        </p:spPr>
      </p:pic>
    </p:spTree>
    <p:extLst>
      <p:ext uri="{BB962C8B-B14F-4D97-AF65-F5344CB8AC3E}">
        <p14:creationId xmlns:p14="http://schemas.microsoft.com/office/powerpoint/2010/main" val="374638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A98B-C881-40F6-B2C1-F387FA3FB3B9}"/>
              </a:ext>
            </a:extLst>
          </p:cNvPr>
          <p:cNvSpPr>
            <a:spLocks noGrp="1"/>
          </p:cNvSpPr>
          <p:nvPr>
            <p:ph type="title"/>
          </p:nvPr>
        </p:nvSpPr>
        <p:spPr/>
        <p:txBody>
          <a:bodyPr/>
          <a:lstStyle/>
          <a:p>
            <a:r>
              <a:rPr lang="en-US" dirty="0"/>
              <a:t>Finishing Notes Before the Demo</a:t>
            </a:r>
          </a:p>
        </p:txBody>
      </p:sp>
      <p:sp>
        <p:nvSpPr>
          <p:cNvPr id="3" name="Content Placeholder 2">
            <a:extLst>
              <a:ext uri="{FF2B5EF4-FFF2-40B4-BE49-F238E27FC236}">
                <a16:creationId xmlns:a16="http://schemas.microsoft.com/office/drawing/2014/main" id="{C078C0CA-CDF2-42A9-84E7-61B5417EDFE6}"/>
              </a:ext>
            </a:extLst>
          </p:cNvPr>
          <p:cNvSpPr>
            <a:spLocks noGrp="1"/>
          </p:cNvSpPr>
          <p:nvPr>
            <p:ph sz="half" idx="1"/>
          </p:nvPr>
        </p:nvSpPr>
        <p:spPr/>
        <p:txBody>
          <a:bodyPr/>
          <a:lstStyle/>
          <a:p>
            <a:r>
              <a:rPr lang="en-US" dirty="0"/>
              <a:t>Deep Learning is simply just neurons with many hidden layers </a:t>
            </a:r>
            <a:br>
              <a:rPr lang="en-US" dirty="0"/>
            </a:br>
            <a:endParaRPr lang="en-US" dirty="0"/>
          </a:p>
          <a:p>
            <a:r>
              <a:rPr lang="en-US" dirty="0"/>
              <a:t>Activation functions are very useful in ensuring speed and efficiency throughout a neural network</a:t>
            </a:r>
          </a:p>
          <a:p>
            <a:r>
              <a:rPr lang="en-US" dirty="0"/>
              <a:t>These are the foundations for all neural nets (The one we did is called ANN) </a:t>
            </a:r>
          </a:p>
        </p:txBody>
      </p:sp>
      <p:sp>
        <p:nvSpPr>
          <p:cNvPr id="4" name="Content Placeholder 3">
            <a:extLst>
              <a:ext uri="{FF2B5EF4-FFF2-40B4-BE49-F238E27FC236}">
                <a16:creationId xmlns:a16="http://schemas.microsoft.com/office/drawing/2014/main" id="{8B355340-7481-408F-92F8-08501A929237}"/>
              </a:ext>
            </a:extLst>
          </p:cNvPr>
          <p:cNvSpPr>
            <a:spLocks noGrp="1"/>
          </p:cNvSpPr>
          <p:nvPr>
            <p:ph sz="half" idx="2"/>
          </p:nvPr>
        </p:nvSpPr>
        <p:spPr/>
        <p:txBody>
          <a:bodyPr/>
          <a:lstStyle/>
          <a:p>
            <a:r>
              <a:rPr lang="en-US" dirty="0"/>
              <a:t>Link for TensorFlow Playground</a:t>
            </a:r>
          </a:p>
          <a:p>
            <a:pPr marL="0" indent="0">
              <a:buNone/>
            </a:pPr>
            <a:r>
              <a:rPr lang="en-US" dirty="0"/>
              <a:t>https://playground.tensorflow.org/</a:t>
            </a:r>
          </a:p>
        </p:txBody>
      </p:sp>
    </p:spTree>
    <p:extLst>
      <p:ext uri="{BB962C8B-B14F-4D97-AF65-F5344CB8AC3E}">
        <p14:creationId xmlns:p14="http://schemas.microsoft.com/office/powerpoint/2010/main" val="4318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4C7E-8126-48FC-A301-0186A4740539}"/>
              </a:ext>
            </a:extLst>
          </p:cNvPr>
          <p:cNvSpPr>
            <a:spLocks noGrp="1"/>
          </p:cNvSpPr>
          <p:nvPr>
            <p:ph type="title"/>
          </p:nvPr>
        </p:nvSpPr>
        <p:spPr/>
        <p:txBody>
          <a:bodyPr/>
          <a:lstStyle/>
          <a:p>
            <a:r>
              <a:rPr lang="en-US" dirty="0"/>
              <a:t>Little bit about me!</a:t>
            </a:r>
          </a:p>
        </p:txBody>
      </p:sp>
      <p:sp>
        <p:nvSpPr>
          <p:cNvPr id="3" name="Content Placeholder 2">
            <a:extLst>
              <a:ext uri="{FF2B5EF4-FFF2-40B4-BE49-F238E27FC236}">
                <a16:creationId xmlns:a16="http://schemas.microsoft.com/office/drawing/2014/main" id="{69D861ED-A080-403D-A30F-24FE4733BA8F}"/>
              </a:ext>
            </a:extLst>
          </p:cNvPr>
          <p:cNvSpPr>
            <a:spLocks noGrp="1"/>
          </p:cNvSpPr>
          <p:nvPr>
            <p:ph idx="1"/>
          </p:nvPr>
        </p:nvSpPr>
        <p:spPr>
          <a:xfrm>
            <a:off x="1143001" y="2332025"/>
            <a:ext cx="5773942" cy="3653039"/>
          </a:xfrm>
        </p:spPr>
        <p:txBody>
          <a:bodyPr/>
          <a:lstStyle/>
          <a:p>
            <a:r>
              <a:rPr lang="en-US" dirty="0"/>
              <a:t>Interned over the Summer at Comcast as a Cloud AI Solutions Architect</a:t>
            </a:r>
            <a:br>
              <a:rPr lang="en-US" dirty="0"/>
            </a:br>
            <a:endParaRPr lang="en-US" dirty="0"/>
          </a:p>
          <a:p>
            <a:r>
              <a:rPr lang="en-US" dirty="0"/>
              <a:t>During that time, I created a virtual assistant &amp; got a certification in ML on GCP!</a:t>
            </a:r>
            <a:br>
              <a:rPr lang="en-US" dirty="0"/>
            </a:br>
            <a:endParaRPr lang="en-US" dirty="0"/>
          </a:p>
          <a:p>
            <a:r>
              <a:rPr lang="en-US" dirty="0"/>
              <a:t>Senior at Rowan</a:t>
            </a:r>
          </a:p>
        </p:txBody>
      </p:sp>
      <p:pic>
        <p:nvPicPr>
          <p:cNvPr id="4" name="Picture 3" descr="Diagram&#10;&#10;Description automatically generated with medium confidence">
            <a:extLst>
              <a:ext uri="{FF2B5EF4-FFF2-40B4-BE49-F238E27FC236}">
                <a16:creationId xmlns:a16="http://schemas.microsoft.com/office/drawing/2014/main" id="{8FAC2547-FF35-4B09-9ECA-04E44742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942" y="1646857"/>
            <a:ext cx="5163091" cy="3937509"/>
          </a:xfrm>
          <a:prstGeom prst="rect">
            <a:avLst/>
          </a:prstGeom>
        </p:spPr>
      </p:pic>
    </p:spTree>
    <p:extLst>
      <p:ext uri="{BB962C8B-B14F-4D97-AF65-F5344CB8AC3E}">
        <p14:creationId xmlns:p14="http://schemas.microsoft.com/office/powerpoint/2010/main" val="57821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4E7E-2552-4764-AA66-CC58736EB845}"/>
              </a:ext>
            </a:extLst>
          </p:cNvPr>
          <p:cNvSpPr>
            <a:spLocks noGrp="1"/>
          </p:cNvSpPr>
          <p:nvPr>
            <p:ph type="title"/>
          </p:nvPr>
        </p:nvSpPr>
        <p:spPr/>
        <p:txBody>
          <a:bodyPr/>
          <a:lstStyle/>
          <a:p>
            <a:r>
              <a:rPr lang="en-US" dirty="0"/>
              <a:t>What is a Neural Net?</a:t>
            </a:r>
          </a:p>
        </p:txBody>
      </p:sp>
      <p:sp>
        <p:nvSpPr>
          <p:cNvPr id="3" name="Content Placeholder 2">
            <a:extLst>
              <a:ext uri="{FF2B5EF4-FFF2-40B4-BE49-F238E27FC236}">
                <a16:creationId xmlns:a16="http://schemas.microsoft.com/office/drawing/2014/main" id="{5ED604B2-3099-451A-ACC6-CA5D4AFE4554}"/>
              </a:ext>
            </a:extLst>
          </p:cNvPr>
          <p:cNvSpPr>
            <a:spLocks noGrp="1"/>
          </p:cNvSpPr>
          <p:nvPr>
            <p:ph idx="1"/>
          </p:nvPr>
        </p:nvSpPr>
        <p:spPr/>
        <p:txBody>
          <a:bodyPr/>
          <a:lstStyle/>
          <a:p>
            <a:r>
              <a:rPr lang="en-US" dirty="0"/>
              <a:t>One of the more popular ways to achieve Machine Learning (Yes, there are more!)</a:t>
            </a:r>
            <a:br>
              <a:rPr lang="en-US" dirty="0"/>
            </a:br>
            <a:endParaRPr lang="en-US" dirty="0"/>
          </a:p>
          <a:p>
            <a:r>
              <a:rPr lang="en-US" dirty="0"/>
              <a:t>Used to find patterns in data that were previously undiscovered. </a:t>
            </a:r>
            <a:br>
              <a:rPr lang="en-US" dirty="0"/>
            </a:br>
            <a:endParaRPr lang="en-US" dirty="0"/>
          </a:p>
          <a:p>
            <a:r>
              <a:rPr lang="en-US" dirty="0"/>
              <a:t>Created to model how the human brain learns to essentially emulate it</a:t>
            </a:r>
            <a:br>
              <a:rPr lang="en-US" dirty="0"/>
            </a:br>
            <a:endParaRPr lang="en-US" dirty="0"/>
          </a:p>
          <a:p>
            <a:endParaRPr lang="en-US" dirty="0"/>
          </a:p>
        </p:txBody>
      </p:sp>
    </p:spTree>
    <p:extLst>
      <p:ext uri="{BB962C8B-B14F-4D97-AF65-F5344CB8AC3E}">
        <p14:creationId xmlns:p14="http://schemas.microsoft.com/office/powerpoint/2010/main" val="147676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853FE8-3E8D-4983-9D01-85EC565C8475}"/>
              </a:ext>
            </a:extLst>
          </p:cNvPr>
          <p:cNvSpPr>
            <a:spLocks noGrp="1"/>
          </p:cNvSpPr>
          <p:nvPr>
            <p:ph type="title"/>
          </p:nvPr>
        </p:nvSpPr>
        <p:spPr>
          <a:xfrm>
            <a:off x="1143001" y="872935"/>
            <a:ext cx="5999018" cy="1360898"/>
          </a:xfrm>
        </p:spPr>
        <p:txBody>
          <a:bodyPr>
            <a:normAutofit/>
          </a:bodyPr>
          <a:lstStyle/>
          <a:p>
            <a:r>
              <a:rPr lang="en-US" dirty="0"/>
              <a:t>Neural Net is Composed of Neurons</a:t>
            </a:r>
          </a:p>
        </p:txBody>
      </p:sp>
      <p:sp>
        <p:nvSpPr>
          <p:cNvPr id="15" name="Content Placeholder 14">
            <a:extLst>
              <a:ext uri="{FF2B5EF4-FFF2-40B4-BE49-F238E27FC236}">
                <a16:creationId xmlns:a16="http://schemas.microsoft.com/office/drawing/2014/main" id="{E4BAB0D0-0937-47D2-B5F6-219DAD8F105B}"/>
              </a:ext>
            </a:extLst>
          </p:cNvPr>
          <p:cNvSpPr>
            <a:spLocks noGrp="1"/>
          </p:cNvSpPr>
          <p:nvPr>
            <p:ph idx="1"/>
          </p:nvPr>
        </p:nvSpPr>
        <p:spPr>
          <a:xfrm>
            <a:off x="1143000" y="2332026"/>
            <a:ext cx="5108509" cy="3567118"/>
          </a:xfrm>
        </p:spPr>
        <p:txBody>
          <a:bodyPr anchor="t">
            <a:normAutofit fontScale="92500" lnSpcReduction="10000"/>
          </a:bodyPr>
          <a:lstStyle/>
          <a:p>
            <a:r>
              <a:rPr lang="en-US" dirty="0"/>
              <a:t>Neuron has 3 main parts</a:t>
            </a:r>
            <a:br>
              <a:rPr lang="en-US" dirty="0"/>
            </a:br>
            <a:r>
              <a:rPr lang="en-US" dirty="0"/>
              <a:t>	Input: Weights added to the neuron</a:t>
            </a:r>
          </a:p>
          <a:p>
            <a:pPr lvl="1"/>
            <a:r>
              <a:rPr lang="en-US" dirty="0"/>
              <a:t>	</a:t>
            </a:r>
            <a:r>
              <a:rPr lang="en-US" i="0" dirty="0"/>
              <a:t>Activation: Function that does 	SOMETHING to the input</a:t>
            </a:r>
          </a:p>
          <a:p>
            <a:pPr lvl="1"/>
            <a:r>
              <a:rPr lang="en-US" i="0" dirty="0"/>
              <a:t>	Output: Often defined as Y</a:t>
            </a:r>
          </a:p>
          <a:p>
            <a:endParaRPr lang="en-US" dirty="0"/>
          </a:p>
          <a:p>
            <a:r>
              <a:rPr lang="en-US" dirty="0"/>
              <a:t>Note: This is a perceptron, so implementation is slightly different than what is used today. </a:t>
            </a:r>
            <a:br>
              <a:rPr lang="en-US" dirty="0"/>
            </a:br>
            <a:r>
              <a:rPr lang="en-US" dirty="0"/>
              <a:t>	</a:t>
            </a:r>
          </a:p>
        </p:txBody>
      </p:sp>
      <p:cxnSp>
        <p:nvCxnSpPr>
          <p:cNvPr id="22" name="Straight Connector 21">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F97D85F3-DF82-463D-80A7-C0857CC57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019" y="215085"/>
            <a:ext cx="4163006" cy="5820587"/>
          </a:xfrm>
          <a:prstGeom prst="rect">
            <a:avLst/>
          </a:prstGeom>
        </p:spPr>
      </p:pic>
    </p:spTree>
    <p:extLst>
      <p:ext uri="{BB962C8B-B14F-4D97-AF65-F5344CB8AC3E}">
        <p14:creationId xmlns:p14="http://schemas.microsoft.com/office/powerpoint/2010/main" val="428678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3FE8-3E8D-4983-9D01-85EC565C8475}"/>
              </a:ext>
            </a:extLst>
          </p:cNvPr>
          <p:cNvSpPr>
            <a:spLocks noGrp="1"/>
          </p:cNvSpPr>
          <p:nvPr>
            <p:ph type="title"/>
          </p:nvPr>
        </p:nvSpPr>
        <p:spPr>
          <a:xfrm>
            <a:off x="1143001" y="872935"/>
            <a:ext cx="5999018" cy="1360898"/>
          </a:xfrm>
        </p:spPr>
        <p:txBody>
          <a:bodyPr>
            <a:normAutofit/>
          </a:bodyPr>
          <a:lstStyle/>
          <a:p>
            <a:r>
              <a:rPr lang="en-US" dirty="0"/>
              <a:t>Neural Net is Composed of Neurons (Cont’d.)</a:t>
            </a:r>
          </a:p>
        </p:txBody>
      </p:sp>
      <p:sp>
        <p:nvSpPr>
          <p:cNvPr id="15" name="Content Placeholder 14">
            <a:extLst>
              <a:ext uri="{FF2B5EF4-FFF2-40B4-BE49-F238E27FC236}">
                <a16:creationId xmlns:a16="http://schemas.microsoft.com/office/drawing/2014/main" id="{E4BAB0D0-0937-47D2-B5F6-219DAD8F105B}"/>
              </a:ext>
            </a:extLst>
          </p:cNvPr>
          <p:cNvSpPr>
            <a:spLocks noGrp="1"/>
          </p:cNvSpPr>
          <p:nvPr>
            <p:ph idx="1"/>
          </p:nvPr>
        </p:nvSpPr>
        <p:spPr>
          <a:xfrm>
            <a:off x="1143000" y="2332026"/>
            <a:ext cx="5108509" cy="3567118"/>
          </a:xfrm>
        </p:spPr>
        <p:txBody>
          <a:bodyPr anchor="t">
            <a:normAutofit/>
          </a:bodyPr>
          <a:lstStyle/>
          <a:p>
            <a:r>
              <a:rPr lang="en-US" dirty="0"/>
              <a:t>Here, more weights are added to the neuron to show a more real example</a:t>
            </a:r>
            <a:endParaRPr lang="en-US" i="0" dirty="0"/>
          </a:p>
          <a:p>
            <a:endParaRPr lang="en-US" dirty="0"/>
          </a:p>
          <a:p>
            <a:r>
              <a:rPr lang="en-US" dirty="0"/>
              <a:t>Note about Activations: The one shown here is known as a linear activation function. Essentially if the activation is 2x it would multiply the inside by 2. </a:t>
            </a:r>
            <a:br>
              <a:rPr lang="en-US" dirty="0"/>
            </a:br>
            <a:r>
              <a:rPr lang="en-US" dirty="0"/>
              <a:t>	</a:t>
            </a:r>
          </a:p>
        </p:txBody>
      </p:sp>
      <p:pic>
        <p:nvPicPr>
          <p:cNvPr id="5" name="Picture 4" descr="Logo, company name&#10;&#10;Description automatically generated">
            <a:extLst>
              <a:ext uri="{FF2B5EF4-FFF2-40B4-BE49-F238E27FC236}">
                <a16:creationId xmlns:a16="http://schemas.microsoft.com/office/drawing/2014/main" id="{AFAFFD7B-E7AA-425D-A9E5-2A2414C06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126" y="5197125"/>
            <a:ext cx="4572638" cy="800212"/>
          </a:xfrm>
          <a:prstGeom prst="rect">
            <a:avLst/>
          </a:prstGeom>
        </p:spPr>
      </p:pic>
      <p:pic>
        <p:nvPicPr>
          <p:cNvPr id="10" name="Picture 9" descr="Diagram&#10;&#10;Description automatically generated">
            <a:extLst>
              <a:ext uri="{FF2B5EF4-FFF2-40B4-BE49-F238E27FC236}">
                <a16:creationId xmlns:a16="http://schemas.microsoft.com/office/drawing/2014/main" id="{F3286F6C-4BB6-4EE9-B7FD-9644EC427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675" y="190888"/>
            <a:ext cx="3892089" cy="4931592"/>
          </a:xfrm>
          <a:prstGeom prst="rect">
            <a:avLst/>
          </a:prstGeom>
        </p:spPr>
      </p:pic>
    </p:spTree>
    <p:extLst>
      <p:ext uri="{BB962C8B-B14F-4D97-AF65-F5344CB8AC3E}">
        <p14:creationId xmlns:p14="http://schemas.microsoft.com/office/powerpoint/2010/main" val="363700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4A69-5A2A-45DD-B9F1-7A327A2FEF59}"/>
              </a:ext>
            </a:extLst>
          </p:cNvPr>
          <p:cNvSpPr>
            <a:spLocks noGrp="1"/>
          </p:cNvSpPr>
          <p:nvPr>
            <p:ph type="title"/>
          </p:nvPr>
        </p:nvSpPr>
        <p:spPr/>
        <p:txBody>
          <a:bodyPr/>
          <a:lstStyle/>
          <a:p>
            <a:r>
              <a:rPr lang="en-US" dirty="0"/>
              <a:t>More information about activation functions</a:t>
            </a:r>
          </a:p>
        </p:txBody>
      </p:sp>
      <p:sp>
        <p:nvSpPr>
          <p:cNvPr id="3" name="Content Placeholder 2">
            <a:extLst>
              <a:ext uri="{FF2B5EF4-FFF2-40B4-BE49-F238E27FC236}">
                <a16:creationId xmlns:a16="http://schemas.microsoft.com/office/drawing/2014/main" id="{2FB82EE7-1C41-45D9-9C16-211097DFC7DF}"/>
              </a:ext>
            </a:extLst>
          </p:cNvPr>
          <p:cNvSpPr>
            <a:spLocks noGrp="1"/>
          </p:cNvSpPr>
          <p:nvPr>
            <p:ph idx="1"/>
          </p:nvPr>
        </p:nvSpPr>
        <p:spPr/>
        <p:txBody>
          <a:bodyPr>
            <a:normAutofit fontScale="92500" lnSpcReduction="20000"/>
          </a:bodyPr>
          <a:lstStyle/>
          <a:p>
            <a:r>
              <a:rPr lang="en-US" dirty="0"/>
              <a:t>Activation functions on a continuous or linear model on a large-scale neural network is redundant and practically pointless.</a:t>
            </a:r>
            <a:br>
              <a:rPr lang="en-US" dirty="0"/>
            </a:br>
            <a:endParaRPr lang="en-US" dirty="0"/>
          </a:p>
          <a:p>
            <a:r>
              <a:rPr lang="en-US" dirty="0"/>
              <a:t>This is primarily because if you have a bunch of linear equations, you can simplify it all to one neuron like in the last example, just with more weight.</a:t>
            </a:r>
            <a:br>
              <a:rPr lang="en-US" dirty="0"/>
            </a:br>
            <a:endParaRPr lang="en-US" dirty="0"/>
          </a:p>
          <a:p>
            <a:r>
              <a:rPr lang="en-US" dirty="0"/>
              <a:t>You create more neurons in a network by using a discrete (non-continuous) model. </a:t>
            </a:r>
            <a:br>
              <a:rPr lang="en-US" dirty="0"/>
            </a:br>
            <a:endParaRPr lang="en-US" dirty="0"/>
          </a:p>
          <a:p>
            <a:r>
              <a:rPr lang="en-US" dirty="0"/>
              <a:t>**All layers are discrete activation functions except the last one usually! </a:t>
            </a:r>
            <a:br>
              <a:rPr lang="en-US" dirty="0"/>
            </a:br>
            <a:endParaRPr lang="en-US" dirty="0"/>
          </a:p>
          <a:p>
            <a:endParaRPr lang="en-US" dirty="0"/>
          </a:p>
        </p:txBody>
      </p:sp>
    </p:spTree>
    <p:extLst>
      <p:ext uri="{BB962C8B-B14F-4D97-AF65-F5344CB8AC3E}">
        <p14:creationId xmlns:p14="http://schemas.microsoft.com/office/powerpoint/2010/main" val="417542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D489-46FE-4E4E-82DA-3F662E6169E9}"/>
              </a:ext>
            </a:extLst>
          </p:cNvPr>
          <p:cNvSpPr>
            <a:spLocks noGrp="1"/>
          </p:cNvSpPr>
          <p:nvPr>
            <p:ph type="title"/>
          </p:nvPr>
        </p:nvSpPr>
        <p:spPr/>
        <p:txBody>
          <a:bodyPr/>
          <a:lstStyle/>
          <a:p>
            <a:r>
              <a:rPr lang="en-US" dirty="0"/>
              <a:t>Light Overview of Learning</a:t>
            </a:r>
          </a:p>
        </p:txBody>
      </p:sp>
      <p:pic>
        <p:nvPicPr>
          <p:cNvPr id="5" name="Content Placeholder 4" descr="Shape&#10;&#10;Description automatically generated with medium confidence">
            <a:extLst>
              <a:ext uri="{FF2B5EF4-FFF2-40B4-BE49-F238E27FC236}">
                <a16:creationId xmlns:a16="http://schemas.microsoft.com/office/drawing/2014/main" id="{385D6187-A210-4000-A47C-C6C71682B8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5310" y="2233833"/>
            <a:ext cx="4815232" cy="3656265"/>
          </a:xfrm>
        </p:spPr>
      </p:pic>
      <p:sp>
        <p:nvSpPr>
          <p:cNvPr id="6" name="Content Placeholder 5">
            <a:extLst>
              <a:ext uri="{FF2B5EF4-FFF2-40B4-BE49-F238E27FC236}">
                <a16:creationId xmlns:a16="http://schemas.microsoft.com/office/drawing/2014/main" id="{616B29E0-25FF-4E22-B368-36999A36E2E8}"/>
              </a:ext>
            </a:extLst>
          </p:cNvPr>
          <p:cNvSpPr>
            <a:spLocks noGrp="1"/>
          </p:cNvSpPr>
          <p:nvPr>
            <p:ph sz="half" idx="2"/>
          </p:nvPr>
        </p:nvSpPr>
        <p:spPr/>
        <p:txBody>
          <a:bodyPr>
            <a:normAutofit fontScale="92500"/>
          </a:bodyPr>
          <a:lstStyle/>
          <a:p>
            <a:r>
              <a:rPr lang="en-US" dirty="0"/>
              <a:t>Residual: the vertical distance between as the actual vs predicted (line) value</a:t>
            </a:r>
            <a:br>
              <a:rPr lang="en-US" dirty="0"/>
            </a:br>
            <a:endParaRPr lang="en-US" dirty="0"/>
          </a:p>
          <a:p>
            <a:r>
              <a:rPr lang="en-US" dirty="0"/>
              <a:t>Done via the y value because the x value is the input, and the y is the output so its essentially comparing outputs</a:t>
            </a:r>
            <a:br>
              <a:rPr lang="en-US" dirty="0"/>
            </a:br>
            <a:endParaRPr lang="en-US" dirty="0"/>
          </a:p>
          <a:p>
            <a:r>
              <a:rPr lang="en-US" dirty="0"/>
              <a:t>How do you calculate the residual so there evenly distributed? </a:t>
            </a:r>
          </a:p>
        </p:txBody>
      </p:sp>
    </p:spTree>
    <p:extLst>
      <p:ext uri="{BB962C8B-B14F-4D97-AF65-F5344CB8AC3E}">
        <p14:creationId xmlns:p14="http://schemas.microsoft.com/office/powerpoint/2010/main" val="38957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4ACE-0478-43F8-A72F-3D06B1037F24}"/>
              </a:ext>
            </a:extLst>
          </p:cNvPr>
          <p:cNvSpPr>
            <a:spLocks noGrp="1"/>
          </p:cNvSpPr>
          <p:nvPr>
            <p:ph type="title"/>
          </p:nvPr>
        </p:nvSpPr>
        <p:spPr/>
        <p:txBody>
          <a:bodyPr/>
          <a:lstStyle/>
          <a:p>
            <a:r>
              <a:rPr lang="en-US" dirty="0"/>
              <a:t>Light Overview of Learning Cont’d</a:t>
            </a:r>
          </a:p>
        </p:txBody>
      </p:sp>
      <p:graphicFrame>
        <p:nvGraphicFramePr>
          <p:cNvPr id="5" name="Table 5">
            <a:extLst>
              <a:ext uri="{FF2B5EF4-FFF2-40B4-BE49-F238E27FC236}">
                <a16:creationId xmlns:a16="http://schemas.microsoft.com/office/drawing/2014/main" id="{75E3FCAF-ED37-4AB9-A969-E7587BFF27E4}"/>
              </a:ext>
            </a:extLst>
          </p:cNvPr>
          <p:cNvGraphicFramePr>
            <a:graphicFrameLocks noGrp="1"/>
          </p:cNvGraphicFramePr>
          <p:nvPr>
            <p:ph sz="half" idx="1"/>
            <p:extLst>
              <p:ext uri="{D42A27DB-BD31-4B8C-83A1-F6EECF244321}">
                <p14:modId xmlns:p14="http://schemas.microsoft.com/office/powerpoint/2010/main" val="3585962043"/>
              </p:ext>
            </p:extLst>
          </p:nvPr>
        </p:nvGraphicFramePr>
        <p:xfrm>
          <a:off x="1142968" y="2105084"/>
          <a:ext cx="4799012" cy="2123440"/>
        </p:xfrm>
        <a:graphic>
          <a:graphicData uri="http://schemas.openxmlformats.org/drawingml/2006/table">
            <a:tbl>
              <a:tblPr firstRow="1" bandRow="1">
                <a:tableStyleId>{5C22544A-7EE6-4342-B048-85BDC9FD1C3A}</a:tableStyleId>
              </a:tblPr>
              <a:tblGrid>
                <a:gridCol w="1199753">
                  <a:extLst>
                    <a:ext uri="{9D8B030D-6E8A-4147-A177-3AD203B41FA5}">
                      <a16:colId xmlns:a16="http://schemas.microsoft.com/office/drawing/2014/main" val="3312400215"/>
                    </a:ext>
                  </a:extLst>
                </a:gridCol>
                <a:gridCol w="1331657">
                  <a:extLst>
                    <a:ext uri="{9D8B030D-6E8A-4147-A177-3AD203B41FA5}">
                      <a16:colId xmlns:a16="http://schemas.microsoft.com/office/drawing/2014/main" val="3963197411"/>
                    </a:ext>
                  </a:extLst>
                </a:gridCol>
                <a:gridCol w="1067849">
                  <a:extLst>
                    <a:ext uri="{9D8B030D-6E8A-4147-A177-3AD203B41FA5}">
                      <a16:colId xmlns:a16="http://schemas.microsoft.com/office/drawing/2014/main" val="1321432497"/>
                    </a:ext>
                  </a:extLst>
                </a:gridCol>
                <a:gridCol w="1199753">
                  <a:extLst>
                    <a:ext uri="{9D8B030D-6E8A-4147-A177-3AD203B41FA5}">
                      <a16:colId xmlns:a16="http://schemas.microsoft.com/office/drawing/2014/main" val="2893855764"/>
                    </a:ext>
                  </a:extLst>
                </a:gridCol>
              </a:tblGrid>
              <a:tr h="370840">
                <a:tc>
                  <a:txBody>
                    <a:bodyPr/>
                    <a:lstStyle/>
                    <a:p>
                      <a:r>
                        <a:rPr lang="en-US" dirty="0"/>
                        <a:t>Weight</a:t>
                      </a:r>
                      <a:br>
                        <a:rPr lang="en-US" dirty="0"/>
                      </a:br>
                      <a:r>
                        <a:rPr lang="en-US" dirty="0"/>
                        <a:t>(W</a:t>
                      </a:r>
                      <a:r>
                        <a:rPr lang="en-US" baseline="-25000" dirty="0"/>
                        <a:t>1</a:t>
                      </a:r>
                      <a:r>
                        <a:rPr lang="en-US" baseline="0" dirty="0"/>
                        <a:t>)</a:t>
                      </a:r>
                      <a:endParaRPr lang="en-US" dirty="0"/>
                    </a:p>
                  </a:txBody>
                  <a:tcPr/>
                </a:tc>
                <a:tc>
                  <a:txBody>
                    <a:bodyPr/>
                    <a:lstStyle/>
                    <a:p>
                      <a:r>
                        <a:rPr lang="en-US" dirty="0"/>
                        <a:t>Expected (X)</a:t>
                      </a:r>
                    </a:p>
                  </a:txBody>
                  <a:tcPr/>
                </a:tc>
                <a:tc>
                  <a:txBody>
                    <a:bodyPr/>
                    <a:lstStyle/>
                    <a:p>
                      <a:r>
                        <a:rPr lang="en-US" dirty="0"/>
                        <a:t>Actual (X)</a:t>
                      </a:r>
                    </a:p>
                  </a:txBody>
                  <a:tcPr/>
                </a:tc>
                <a:tc>
                  <a:txBody>
                    <a:bodyPr/>
                    <a:lstStyle/>
                    <a:p>
                      <a:r>
                        <a:rPr lang="en-US" dirty="0"/>
                        <a:t>Residual</a:t>
                      </a:r>
                    </a:p>
                  </a:txBody>
                  <a:tcPr/>
                </a:tc>
                <a:extLst>
                  <a:ext uri="{0D108BD9-81ED-4DB2-BD59-A6C34878D82A}">
                    <a16:rowId xmlns:a16="http://schemas.microsoft.com/office/drawing/2014/main" val="3358198364"/>
                  </a:ext>
                </a:extLst>
              </a:tr>
              <a:tr h="370840">
                <a:tc>
                  <a:txBody>
                    <a:bodyPr/>
                    <a:lstStyle/>
                    <a:p>
                      <a:endParaRPr lang="en-US" dirty="0"/>
                    </a:p>
                  </a:txBody>
                  <a:tcPr/>
                </a:tc>
                <a:tc>
                  <a:txBody>
                    <a:bodyPr/>
                    <a:lstStyle/>
                    <a:p>
                      <a:r>
                        <a:rPr lang="en-US" dirty="0"/>
                        <a:t>-2</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481246305"/>
                  </a:ext>
                </a:extLst>
              </a:tr>
              <a:tr h="370840">
                <a:tc>
                  <a:txBody>
                    <a:bodyPr/>
                    <a:lstStyle/>
                    <a:p>
                      <a:endParaRPr lang="en-US" dirty="0"/>
                    </a:p>
                  </a:txBody>
                  <a:tcPr/>
                </a:tc>
                <a:tc>
                  <a:txBody>
                    <a:bodyPr/>
                    <a:lstStyle/>
                    <a:p>
                      <a:r>
                        <a:rPr lang="en-US" dirty="0"/>
                        <a:t>-4</a:t>
                      </a:r>
                    </a:p>
                  </a:txBody>
                  <a:tcPr/>
                </a:tc>
                <a:tc>
                  <a:txBody>
                    <a:bodyPr/>
                    <a:lstStyle/>
                    <a:p>
                      <a:r>
                        <a:rPr lang="en-US" dirty="0"/>
                        <a:t>0</a:t>
                      </a:r>
                    </a:p>
                  </a:txBody>
                  <a:tcPr/>
                </a:tc>
                <a:tc>
                  <a:txBody>
                    <a:bodyPr/>
                    <a:lstStyle/>
                    <a:p>
                      <a:r>
                        <a:rPr lang="en-US" dirty="0"/>
                        <a:t>16</a:t>
                      </a:r>
                    </a:p>
                  </a:txBody>
                  <a:tcPr/>
                </a:tc>
                <a:extLst>
                  <a:ext uri="{0D108BD9-81ED-4DB2-BD59-A6C34878D82A}">
                    <a16:rowId xmlns:a16="http://schemas.microsoft.com/office/drawing/2014/main" val="2401423144"/>
                  </a:ext>
                </a:extLst>
              </a:tr>
              <a:tr h="370840">
                <a:tc>
                  <a:txBody>
                    <a:bodyPr/>
                    <a:lstStyle/>
                    <a:p>
                      <a:endParaRPr lang="en-US" dirty="0"/>
                    </a:p>
                  </a:txBody>
                  <a:tcPr/>
                </a:tc>
                <a:tc>
                  <a:txBody>
                    <a:bodyPr/>
                    <a:lstStyle/>
                    <a:p>
                      <a:r>
                        <a:rPr lang="en-US" dirty="0"/>
                        <a:t>5</a:t>
                      </a:r>
                    </a:p>
                  </a:txBody>
                  <a:tcPr/>
                </a:tc>
                <a:tc>
                  <a:txBody>
                    <a:bodyPr/>
                    <a:lstStyle/>
                    <a:p>
                      <a:r>
                        <a:rPr lang="en-US" dirty="0"/>
                        <a:t>-1</a:t>
                      </a:r>
                    </a:p>
                  </a:txBody>
                  <a:tcPr/>
                </a:tc>
                <a:tc>
                  <a:txBody>
                    <a:bodyPr/>
                    <a:lstStyle/>
                    <a:p>
                      <a:r>
                        <a:rPr lang="en-US" dirty="0"/>
                        <a:t>36</a:t>
                      </a:r>
                    </a:p>
                  </a:txBody>
                  <a:tcPr/>
                </a:tc>
                <a:extLst>
                  <a:ext uri="{0D108BD9-81ED-4DB2-BD59-A6C34878D82A}">
                    <a16:rowId xmlns:a16="http://schemas.microsoft.com/office/drawing/2014/main" val="3992129740"/>
                  </a:ext>
                </a:extLst>
              </a:tr>
              <a:tr h="370840">
                <a:tc>
                  <a:txBody>
                    <a:bodyPr/>
                    <a:lstStyle/>
                    <a:p>
                      <a:r>
                        <a:rPr lang="en-US" dirty="0"/>
                        <a:t>      25</a:t>
                      </a:r>
                    </a:p>
                  </a:txBody>
                  <a:tcPr/>
                </a:tc>
                <a:tc>
                  <a:txBody>
                    <a:bodyPr/>
                    <a:lstStyle/>
                    <a:p>
                      <a:endParaRPr lang="en-US" dirty="0"/>
                    </a:p>
                  </a:txBody>
                  <a:tcPr/>
                </a:tc>
                <a:tc>
                  <a:txBody>
                    <a:bodyPr/>
                    <a:lstStyle/>
                    <a:p>
                      <a:r>
                        <a:rPr lang="en-US" dirty="0"/>
                        <a:t>Total</a:t>
                      </a:r>
                    </a:p>
                  </a:txBody>
                  <a:tcPr/>
                </a:tc>
                <a:tc>
                  <a:txBody>
                    <a:bodyPr/>
                    <a:lstStyle/>
                    <a:p>
                      <a:r>
                        <a:rPr lang="en-US" dirty="0"/>
                        <a:t>61</a:t>
                      </a:r>
                    </a:p>
                  </a:txBody>
                  <a:tcPr/>
                </a:tc>
                <a:extLst>
                  <a:ext uri="{0D108BD9-81ED-4DB2-BD59-A6C34878D82A}">
                    <a16:rowId xmlns:a16="http://schemas.microsoft.com/office/drawing/2014/main" val="3705461111"/>
                  </a:ext>
                </a:extLst>
              </a:tr>
            </a:tbl>
          </a:graphicData>
        </a:graphic>
      </p:graphicFrame>
      <p:sp>
        <p:nvSpPr>
          <p:cNvPr id="4" name="Content Placeholder 3">
            <a:extLst>
              <a:ext uri="{FF2B5EF4-FFF2-40B4-BE49-F238E27FC236}">
                <a16:creationId xmlns:a16="http://schemas.microsoft.com/office/drawing/2014/main" id="{255270F2-DD9D-4709-BB66-F3489EB047D1}"/>
              </a:ext>
            </a:extLst>
          </p:cNvPr>
          <p:cNvSpPr>
            <a:spLocks noGrp="1"/>
          </p:cNvSpPr>
          <p:nvPr>
            <p:ph sz="half" idx="2"/>
          </p:nvPr>
        </p:nvSpPr>
        <p:spPr/>
        <p:txBody>
          <a:bodyPr/>
          <a:lstStyle/>
          <a:p>
            <a:r>
              <a:rPr lang="en-US" dirty="0"/>
              <a:t>Residual = (Expected - Actual)</a:t>
            </a:r>
            <a:r>
              <a:rPr lang="en-US" baseline="30000" dirty="0"/>
              <a:t>2</a:t>
            </a:r>
          </a:p>
          <a:p>
            <a:r>
              <a:rPr lang="en-US" dirty="0"/>
              <a:t>The Sum of the residuals is put on a parabola of residuals</a:t>
            </a:r>
          </a:p>
          <a:p>
            <a:r>
              <a:rPr lang="en-US" dirty="0"/>
              <a:t>Why is this important? </a:t>
            </a:r>
            <a:br>
              <a:rPr lang="en-US" dirty="0"/>
            </a:br>
            <a:r>
              <a:rPr lang="en-US" dirty="0"/>
              <a:t>The bottom of the graph represents a low / minimal error rate in our graph</a:t>
            </a:r>
          </a:p>
        </p:txBody>
      </p:sp>
      <p:cxnSp>
        <p:nvCxnSpPr>
          <p:cNvPr id="11" name="Connector: Elbow 10">
            <a:extLst>
              <a:ext uri="{FF2B5EF4-FFF2-40B4-BE49-F238E27FC236}">
                <a16:creationId xmlns:a16="http://schemas.microsoft.com/office/drawing/2014/main" id="{05C5FE26-1B63-424F-9714-F6B87A6364A5}"/>
              </a:ext>
            </a:extLst>
          </p:cNvPr>
          <p:cNvCxnSpPr>
            <a:cxnSpLocks/>
          </p:cNvCxnSpPr>
          <p:nvPr/>
        </p:nvCxnSpPr>
        <p:spPr>
          <a:xfrm rot="5400000">
            <a:off x="4224963" y="4346042"/>
            <a:ext cx="981651" cy="746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E4E3146C-796C-4979-9689-B14176BFD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779" y="5184853"/>
            <a:ext cx="4572638" cy="800212"/>
          </a:xfrm>
          <a:prstGeom prst="rect">
            <a:avLst/>
          </a:prstGeom>
        </p:spPr>
      </p:pic>
      <p:pic>
        <p:nvPicPr>
          <p:cNvPr id="6" name="Picture 5" descr="Diagram&#10;&#10;Description automatically generated">
            <a:extLst>
              <a:ext uri="{FF2B5EF4-FFF2-40B4-BE49-F238E27FC236}">
                <a16:creationId xmlns:a16="http://schemas.microsoft.com/office/drawing/2014/main" id="{5EAC386B-0CFD-4ED2-A609-5A2E07335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27" y="4275524"/>
            <a:ext cx="2236109" cy="1820382"/>
          </a:xfrm>
          <a:prstGeom prst="rect">
            <a:avLst/>
          </a:prstGeom>
        </p:spPr>
      </p:pic>
    </p:spTree>
    <p:extLst>
      <p:ext uri="{BB962C8B-B14F-4D97-AF65-F5344CB8AC3E}">
        <p14:creationId xmlns:p14="http://schemas.microsoft.com/office/powerpoint/2010/main" val="259053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66C1-102F-4A28-A748-082F8E6F0D51}"/>
              </a:ext>
            </a:extLst>
          </p:cNvPr>
          <p:cNvSpPr>
            <a:spLocks noGrp="1"/>
          </p:cNvSpPr>
          <p:nvPr>
            <p:ph type="title"/>
          </p:nvPr>
        </p:nvSpPr>
        <p:spPr/>
        <p:txBody>
          <a:bodyPr/>
          <a:lstStyle/>
          <a:p>
            <a:r>
              <a:rPr lang="en-US" dirty="0"/>
              <a:t>Quick Overview of Gradient Descent</a:t>
            </a:r>
          </a:p>
        </p:txBody>
      </p:sp>
      <p:sp>
        <p:nvSpPr>
          <p:cNvPr id="4" name="Content Placeholder 3">
            <a:extLst>
              <a:ext uri="{FF2B5EF4-FFF2-40B4-BE49-F238E27FC236}">
                <a16:creationId xmlns:a16="http://schemas.microsoft.com/office/drawing/2014/main" id="{14C98303-56B4-4ED1-B935-2A45CE415E22}"/>
              </a:ext>
            </a:extLst>
          </p:cNvPr>
          <p:cNvSpPr>
            <a:spLocks noGrp="1"/>
          </p:cNvSpPr>
          <p:nvPr>
            <p:ph sz="half" idx="2"/>
          </p:nvPr>
        </p:nvSpPr>
        <p:spPr/>
        <p:txBody>
          <a:bodyPr/>
          <a:lstStyle/>
          <a:p>
            <a:r>
              <a:rPr lang="en-US" dirty="0"/>
              <a:t>You can find the derivative (or slope) of that value of the residual, after you find this derivative, you can tell what direction you need to go and adjust your weights accordingly. </a:t>
            </a:r>
          </a:p>
          <a:p>
            <a:r>
              <a:rPr lang="en-US" dirty="0"/>
              <a:t>Gradient of aw^2 + bw + c= 2w + b</a:t>
            </a:r>
          </a:p>
        </p:txBody>
      </p:sp>
      <p:pic>
        <p:nvPicPr>
          <p:cNvPr id="7" name="Content Placeholder 6" descr="Diagram&#10;&#10;Description automatically generated">
            <a:extLst>
              <a:ext uri="{FF2B5EF4-FFF2-40B4-BE49-F238E27FC236}">
                <a16:creationId xmlns:a16="http://schemas.microsoft.com/office/drawing/2014/main" id="{4E79EFE8-7E42-4ABA-8591-8951FD139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7634" y="2537927"/>
            <a:ext cx="3792796" cy="3107093"/>
          </a:xfrm>
        </p:spPr>
      </p:pic>
    </p:spTree>
    <p:extLst>
      <p:ext uri="{BB962C8B-B14F-4D97-AF65-F5344CB8AC3E}">
        <p14:creationId xmlns:p14="http://schemas.microsoft.com/office/powerpoint/2010/main" val="1913037637"/>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C"/>
      </a:dk2>
      <a:lt2>
        <a:srgbClr val="F0F3F3"/>
      </a:lt2>
      <a:accent1>
        <a:srgbClr val="C34F4D"/>
      </a:accent1>
      <a:accent2>
        <a:srgbClr val="B13B6A"/>
      </a:accent2>
      <a:accent3>
        <a:srgbClr val="C34DAD"/>
      </a:accent3>
      <a:accent4>
        <a:srgbClr val="963BB1"/>
      </a:accent4>
      <a:accent5>
        <a:srgbClr val="774DC3"/>
      </a:accent5>
      <a:accent6>
        <a:srgbClr val="3E46B3"/>
      </a:accent6>
      <a:hlink>
        <a:srgbClr val="823F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262</TotalTime>
  <Words>716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Walbaum Display</vt:lpstr>
      <vt:lpstr>RegattaVTI</vt:lpstr>
      <vt:lpstr>Basics of Neural Networks</vt:lpstr>
      <vt:lpstr>Little bit about me!</vt:lpstr>
      <vt:lpstr>What is a Neural Net?</vt:lpstr>
      <vt:lpstr>Neural Net is Composed of Neurons</vt:lpstr>
      <vt:lpstr>Neural Net is Composed of Neurons (Cont’d.)</vt:lpstr>
      <vt:lpstr>More information about activation functions</vt:lpstr>
      <vt:lpstr>Light Overview of Learning</vt:lpstr>
      <vt:lpstr>Light Overview of Learning Cont’d</vt:lpstr>
      <vt:lpstr>Quick Overview of Gradient Descent</vt:lpstr>
      <vt:lpstr>Equations for Gradient Descent on higher weight problems (for those interested)</vt:lpstr>
      <vt:lpstr>Neural Nets apply this over many neurons!</vt:lpstr>
      <vt:lpstr>Finishing Notes Before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Neural Networks</dc:title>
  <dc:creator>Stevian Tech</dc:creator>
  <cp:lastModifiedBy>Stevian Tech</cp:lastModifiedBy>
  <cp:revision>8</cp:revision>
  <dcterms:created xsi:type="dcterms:W3CDTF">2021-10-12T20:33:53Z</dcterms:created>
  <dcterms:modified xsi:type="dcterms:W3CDTF">2021-10-14T18:48:40Z</dcterms:modified>
</cp:coreProperties>
</file>