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 id="2147483768" r:id="rId2"/>
  </p:sldMasterIdLst>
  <p:notesMasterIdLst>
    <p:notesMasterId r:id="rId28"/>
  </p:notesMasterIdLst>
  <p:sldIdLst>
    <p:sldId id="256" r:id="rId3"/>
    <p:sldId id="260" r:id="rId4"/>
    <p:sldId id="304" r:id="rId5"/>
    <p:sldId id="265" r:id="rId6"/>
    <p:sldId id="309" r:id="rId7"/>
    <p:sldId id="310" r:id="rId8"/>
    <p:sldId id="307" r:id="rId9"/>
    <p:sldId id="311" r:id="rId10"/>
    <p:sldId id="269" r:id="rId11"/>
    <p:sldId id="312" r:id="rId12"/>
    <p:sldId id="314" r:id="rId13"/>
    <p:sldId id="315" r:id="rId14"/>
    <p:sldId id="316" r:id="rId15"/>
    <p:sldId id="273" r:id="rId16"/>
    <p:sldId id="317" r:id="rId17"/>
    <p:sldId id="294" r:id="rId18"/>
    <p:sldId id="276" r:id="rId19"/>
    <p:sldId id="318" r:id="rId20"/>
    <p:sldId id="319" r:id="rId21"/>
    <p:sldId id="270" r:id="rId22"/>
    <p:sldId id="280" r:id="rId23"/>
    <p:sldId id="320" r:id="rId24"/>
    <p:sldId id="321" r:id="rId25"/>
    <p:sldId id="322" r:id="rId26"/>
    <p:sldId id="323" r:id="rId27"/>
  </p:sldIdLst>
  <p:sldSz cx="6858000" cy="9144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D3B59"/>
    <a:srgbClr val="6699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2" d="100"/>
          <a:sy n="62" d="100"/>
        </p:scale>
        <p:origin x="252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64E432-B1C3-44C4-9D68-3FC8EEDA25F5}" type="datetimeFigureOut">
              <a:rPr lang="en-IN" smtClean="0"/>
              <a:t>16-04-2025</a:t>
            </a:fld>
            <a:endParaRPr lang="en-IN"/>
          </a:p>
        </p:txBody>
      </p:sp>
      <p:sp>
        <p:nvSpPr>
          <p:cNvPr id="4" name="Slide Image Placeholder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5AD6D5-7C25-4B9A-9887-13E7A4610C1B}" type="slidenum">
              <a:rPr lang="en-IN" smtClean="0"/>
              <a:t>‹#›</a:t>
            </a:fld>
            <a:endParaRPr lang="en-IN"/>
          </a:p>
        </p:txBody>
      </p:sp>
    </p:spTree>
    <p:extLst>
      <p:ext uri="{BB962C8B-B14F-4D97-AF65-F5344CB8AC3E}">
        <p14:creationId xmlns:p14="http://schemas.microsoft.com/office/powerpoint/2010/main" val="7925142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f4f456f9df_0_84:notes"/>
          <p:cNvSpPr>
            <a:spLocks noGrp="1" noRot="1" noChangeAspect="1"/>
          </p:cNvSpPr>
          <p:nvPr>
            <p:ph type="sldImg" idx="2"/>
          </p:nvPr>
        </p:nvSpPr>
        <p:spPr>
          <a:xfrm>
            <a:off x="2143125" y="685800"/>
            <a:ext cx="25733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f4f456f9df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1f4f456f9df_0_15:notes"/>
          <p:cNvSpPr>
            <a:spLocks noGrp="1" noRot="1" noChangeAspect="1"/>
          </p:cNvSpPr>
          <p:nvPr>
            <p:ph type="sldImg" idx="2"/>
          </p:nvPr>
        </p:nvSpPr>
        <p:spPr>
          <a:xfrm>
            <a:off x="2143125" y="685800"/>
            <a:ext cx="25733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1f4f456f9df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2abe88b6f23_0_101:notes"/>
          <p:cNvSpPr>
            <a:spLocks noGrp="1" noRot="1" noChangeAspect="1"/>
          </p:cNvSpPr>
          <p:nvPr>
            <p:ph type="sldImg" idx="2"/>
          </p:nvPr>
        </p:nvSpPr>
        <p:spPr>
          <a:xfrm>
            <a:off x="2143125" y="685800"/>
            <a:ext cx="25733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2abe88b6f23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2abe88b6f23_0_109:notes"/>
          <p:cNvSpPr>
            <a:spLocks noGrp="1" noRot="1" noChangeAspect="1"/>
          </p:cNvSpPr>
          <p:nvPr>
            <p:ph type="sldImg" idx="2"/>
          </p:nvPr>
        </p:nvSpPr>
        <p:spPr>
          <a:xfrm>
            <a:off x="2143125" y="685800"/>
            <a:ext cx="25733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2abe88b6f23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2ac2f510ffe_0_0:notes"/>
          <p:cNvSpPr>
            <a:spLocks noGrp="1" noRot="1" noChangeAspect="1"/>
          </p:cNvSpPr>
          <p:nvPr>
            <p:ph type="sldImg" idx="2"/>
          </p:nvPr>
        </p:nvSpPr>
        <p:spPr>
          <a:xfrm>
            <a:off x="2143125" y="685800"/>
            <a:ext cx="25733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2ac2f510ff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2ac2f510ffe_0_36:notes"/>
          <p:cNvSpPr>
            <a:spLocks noGrp="1" noRot="1" noChangeAspect="1"/>
          </p:cNvSpPr>
          <p:nvPr>
            <p:ph type="sldImg" idx="2"/>
          </p:nvPr>
        </p:nvSpPr>
        <p:spPr>
          <a:xfrm>
            <a:off x="2143125" y="685800"/>
            <a:ext cx="25733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2ac2f510ffe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849" y="2745349"/>
            <a:ext cx="6860063" cy="2438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05739" y="2888488"/>
            <a:ext cx="6452756" cy="2319129"/>
          </a:xfrm>
        </p:spPr>
        <p:txBody>
          <a:bodyPr tIns="45720" bIns="45720" anchor="ctr">
            <a:normAutofit/>
          </a:bodyPr>
          <a:lstStyle>
            <a:lvl1pPr algn="ctr">
              <a:lnSpc>
                <a:spcPct val="80000"/>
              </a:lnSpc>
              <a:defRPr sz="4500" spc="0" baseline="0"/>
            </a:lvl1pPr>
          </a:lstStyle>
          <a:p>
            <a:r>
              <a:rPr lang="en-US"/>
              <a:t>Click to edit Master title style</a:t>
            </a:r>
            <a:endParaRPr lang="en-US" dirty="0"/>
          </a:p>
        </p:txBody>
      </p:sp>
      <p:sp>
        <p:nvSpPr>
          <p:cNvPr id="3" name="Subtitle 2"/>
          <p:cNvSpPr>
            <a:spLocks noGrp="1"/>
          </p:cNvSpPr>
          <p:nvPr>
            <p:ph type="subTitle" idx="1"/>
          </p:nvPr>
        </p:nvSpPr>
        <p:spPr>
          <a:xfrm>
            <a:off x="857250" y="5293754"/>
            <a:ext cx="5143500" cy="1745673"/>
          </a:xfrm>
        </p:spPr>
        <p:txBody>
          <a:bodyPr>
            <a:normAutofit/>
          </a:bodyPr>
          <a:lstStyle>
            <a:lvl1pPr marL="0" indent="0" algn="ctr">
              <a:buNone/>
              <a:defRPr sz="1500"/>
            </a:lvl1pPr>
            <a:lvl2pPr marL="342900" indent="0" algn="ctr">
              <a:buNone/>
              <a:defRPr sz="1500"/>
            </a:lvl2pPr>
            <a:lvl3pPr marL="685800" indent="0" algn="ctr">
              <a:buNone/>
              <a:defRPr sz="15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01F6B2-25AA-4F49-8B29-A540EB52E9E6}" type="datetimeFigureOut">
              <a:rPr lang="en-IN" smtClean="0"/>
              <a:t>16-04-2025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C36F0B-2439-4BA9-927A-D72B7D6C9B36}" type="slidenum">
              <a:rPr lang="en-IN" smtClean="0"/>
              <a:t>‹#›</a:t>
            </a:fld>
            <a:endParaRPr lang="en-IN"/>
          </a:p>
        </p:txBody>
      </p:sp>
    </p:spTree>
    <p:extLst>
      <p:ext uri="{BB962C8B-B14F-4D97-AF65-F5344CB8AC3E}">
        <p14:creationId xmlns:p14="http://schemas.microsoft.com/office/powerpoint/2010/main" val="16594215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01F6B2-25AA-4F49-8B29-A540EB52E9E6}" type="datetimeFigureOut">
              <a:rPr lang="en-IN" smtClean="0"/>
              <a:t>16-04-2025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C36F0B-2439-4BA9-927A-D72B7D6C9B36}" type="slidenum">
              <a:rPr lang="en-IN" smtClean="0"/>
              <a:t>‹#›</a:t>
            </a:fld>
            <a:endParaRPr lang="en-IN"/>
          </a:p>
        </p:txBody>
      </p:sp>
    </p:spTree>
    <p:extLst>
      <p:ext uri="{BB962C8B-B14F-4D97-AF65-F5344CB8AC3E}">
        <p14:creationId xmlns:p14="http://schemas.microsoft.com/office/powerpoint/2010/main" val="17447378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5073363" y="0"/>
            <a:ext cx="1543050" cy="9144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5152851" y="812800"/>
            <a:ext cx="1351339" cy="7518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812800"/>
            <a:ext cx="4484976" cy="7518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471488" y="8563808"/>
            <a:ext cx="1543048" cy="486833"/>
          </a:xfrm>
        </p:spPr>
        <p:txBody>
          <a:bodyPr/>
          <a:lstStyle/>
          <a:p>
            <a:fld id="{7001F6B2-25AA-4F49-8B29-A540EB52E9E6}" type="datetimeFigureOut">
              <a:rPr lang="en-IN" smtClean="0"/>
              <a:t>16-04-2025</a:t>
            </a:fld>
            <a:endParaRPr lang="en-IN"/>
          </a:p>
        </p:txBody>
      </p:sp>
      <p:sp>
        <p:nvSpPr>
          <p:cNvPr id="5" name="Footer Placeholder 4"/>
          <p:cNvSpPr>
            <a:spLocks noGrp="1"/>
          </p:cNvSpPr>
          <p:nvPr>
            <p:ph type="ftr" sz="quarter" idx="11"/>
          </p:nvPr>
        </p:nvSpPr>
        <p:spPr>
          <a:xfrm>
            <a:off x="2124077" y="8563808"/>
            <a:ext cx="2407314" cy="486833"/>
          </a:xfrm>
        </p:spPr>
        <p:txBody>
          <a:bodyPr/>
          <a:lstStyle/>
          <a:p>
            <a:endParaRPr lang="en-IN"/>
          </a:p>
        </p:txBody>
      </p:sp>
      <p:sp>
        <p:nvSpPr>
          <p:cNvPr id="6" name="Slide Number Placeholder 5"/>
          <p:cNvSpPr>
            <a:spLocks noGrp="1"/>
          </p:cNvSpPr>
          <p:nvPr>
            <p:ph type="sldNum" sz="quarter" idx="12"/>
          </p:nvPr>
        </p:nvSpPr>
        <p:spPr>
          <a:xfrm>
            <a:off x="4541091" y="8563808"/>
            <a:ext cx="494864" cy="486833"/>
          </a:xfrm>
        </p:spPr>
        <p:txBody>
          <a:bodyPr/>
          <a:lstStyle/>
          <a:p>
            <a:fld id="{11C36F0B-2439-4BA9-927A-D72B7D6C9B36}" type="slidenum">
              <a:rPr lang="en-IN" smtClean="0"/>
              <a:t>‹#›</a:t>
            </a:fld>
            <a:endParaRPr lang="en-IN"/>
          </a:p>
        </p:txBody>
      </p:sp>
    </p:spTree>
    <p:extLst>
      <p:ext uri="{BB962C8B-B14F-4D97-AF65-F5344CB8AC3E}">
        <p14:creationId xmlns:p14="http://schemas.microsoft.com/office/powerpoint/2010/main" val="6469123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slide">
    <p:bg>
      <p:bgPr>
        <a:solidFill>
          <a:srgbClr val="02B3E4"/>
        </a:solidFill>
        <a:effectLst/>
      </p:bgPr>
    </p:bg>
    <p:spTree>
      <p:nvGrpSpPr>
        <p:cNvPr id="1" name="Shape 10"/>
        <p:cNvGrpSpPr/>
        <p:nvPr/>
      </p:nvGrpSpPr>
      <p:grpSpPr>
        <a:xfrm>
          <a:off x="0" y="0"/>
          <a:ext cx="0" cy="0"/>
          <a:chOff x="0" y="0"/>
          <a:chExt cx="0" cy="0"/>
        </a:xfrm>
      </p:grpSpPr>
      <p:sp>
        <p:nvSpPr>
          <p:cNvPr id="11" name="Google Shape;11;p2"/>
          <p:cNvSpPr txBox="1">
            <a:spLocks noGrp="1"/>
          </p:cNvSpPr>
          <p:nvPr>
            <p:ph type="title"/>
          </p:nvPr>
        </p:nvSpPr>
        <p:spPr>
          <a:xfrm>
            <a:off x="233775" y="791155"/>
            <a:ext cx="6390529" cy="1018091"/>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3600"/>
              <a:buFont typeface="Open Sans Light"/>
              <a:buNone/>
              <a:defRPr sz="3177">
                <a:solidFill>
                  <a:schemeClr val="lt1"/>
                </a:solidFill>
                <a:latin typeface="Open Sans Light"/>
                <a:ea typeface="Open Sans Light"/>
                <a:cs typeface="Open Sans Light"/>
                <a:sym typeface="Open Sans 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2" name="Google Shape;12;p2"/>
          <p:cNvSpPr txBox="1">
            <a:spLocks noGrp="1"/>
          </p:cNvSpPr>
          <p:nvPr>
            <p:ph type="title" idx="2"/>
          </p:nvPr>
        </p:nvSpPr>
        <p:spPr>
          <a:xfrm>
            <a:off x="233731" y="7645246"/>
            <a:ext cx="6390529" cy="1018091"/>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3600"/>
              <a:buFont typeface="Open Sans Light"/>
              <a:buNone/>
              <a:defRPr sz="3177">
                <a:solidFill>
                  <a:schemeClr val="lt1"/>
                </a:solidFill>
                <a:latin typeface="Open Sans Light"/>
                <a:ea typeface="Open Sans Light"/>
                <a:cs typeface="Open Sans Light"/>
                <a:sym typeface="Open Sans 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pic>
        <p:nvPicPr>
          <p:cNvPr id="13" name="Google Shape;13;p2"/>
          <p:cNvPicPr preferRelativeResize="0"/>
          <p:nvPr/>
        </p:nvPicPr>
        <p:blipFill>
          <a:blip r:embed="rId2">
            <a:alphaModFix/>
          </a:blip>
          <a:stretch>
            <a:fillRect/>
          </a:stretch>
        </p:blipFill>
        <p:spPr>
          <a:xfrm>
            <a:off x="0" y="0"/>
            <a:ext cx="6858000" cy="623449"/>
          </a:xfrm>
          <a:prstGeom prst="rect">
            <a:avLst/>
          </a:prstGeom>
          <a:noFill/>
          <a:ln>
            <a:noFill/>
          </a:ln>
        </p:spPr>
      </p:pic>
    </p:spTree>
    <p:extLst>
      <p:ext uri="{BB962C8B-B14F-4D97-AF65-F5344CB8AC3E}">
        <p14:creationId xmlns:p14="http://schemas.microsoft.com/office/powerpoint/2010/main" val="9948535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p:cSld name="Section Header">
    <p:bg>
      <p:bgPr>
        <a:solidFill>
          <a:srgbClr val="2D3D49"/>
        </a:solidFill>
        <a:effectLst/>
      </p:bgPr>
    </p:bg>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233736" y="1963818"/>
            <a:ext cx="6390529" cy="2321727"/>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4400"/>
              <a:buFont typeface="Open Sans Light"/>
              <a:buNone/>
              <a:defRPr sz="3883">
                <a:solidFill>
                  <a:schemeClr val="lt1"/>
                </a:solidFill>
                <a:latin typeface="Open Sans Light"/>
                <a:ea typeface="Open Sans Light"/>
                <a:cs typeface="Open Sans Light"/>
                <a:sym typeface="Open Sans Light"/>
              </a:defRPr>
            </a:lvl1pPr>
            <a:lvl2pPr lvl="1" algn="ctr" rtl="0">
              <a:spcBef>
                <a:spcPts val="0"/>
              </a:spcBef>
              <a:spcAft>
                <a:spcPts val="0"/>
              </a:spcAft>
              <a:buSzPts val="3600"/>
              <a:buNone/>
              <a:defRPr sz="3177"/>
            </a:lvl2pPr>
            <a:lvl3pPr lvl="2" algn="ctr" rtl="0">
              <a:spcBef>
                <a:spcPts val="0"/>
              </a:spcBef>
              <a:spcAft>
                <a:spcPts val="0"/>
              </a:spcAft>
              <a:buSzPts val="3600"/>
              <a:buNone/>
              <a:defRPr sz="3177"/>
            </a:lvl3pPr>
            <a:lvl4pPr lvl="3" algn="ctr" rtl="0">
              <a:spcBef>
                <a:spcPts val="0"/>
              </a:spcBef>
              <a:spcAft>
                <a:spcPts val="0"/>
              </a:spcAft>
              <a:buSzPts val="3600"/>
              <a:buNone/>
              <a:defRPr sz="3177"/>
            </a:lvl4pPr>
            <a:lvl5pPr lvl="4" algn="ctr" rtl="0">
              <a:spcBef>
                <a:spcPts val="0"/>
              </a:spcBef>
              <a:spcAft>
                <a:spcPts val="0"/>
              </a:spcAft>
              <a:buSzPts val="3600"/>
              <a:buNone/>
              <a:defRPr sz="3177"/>
            </a:lvl5pPr>
            <a:lvl6pPr lvl="5" algn="ctr" rtl="0">
              <a:spcBef>
                <a:spcPts val="0"/>
              </a:spcBef>
              <a:spcAft>
                <a:spcPts val="0"/>
              </a:spcAft>
              <a:buSzPts val="3600"/>
              <a:buNone/>
              <a:defRPr sz="3177"/>
            </a:lvl6pPr>
            <a:lvl7pPr lvl="6" algn="ctr" rtl="0">
              <a:spcBef>
                <a:spcPts val="0"/>
              </a:spcBef>
              <a:spcAft>
                <a:spcPts val="0"/>
              </a:spcAft>
              <a:buSzPts val="3600"/>
              <a:buNone/>
              <a:defRPr sz="3177"/>
            </a:lvl7pPr>
            <a:lvl8pPr lvl="7" algn="ctr" rtl="0">
              <a:spcBef>
                <a:spcPts val="0"/>
              </a:spcBef>
              <a:spcAft>
                <a:spcPts val="0"/>
              </a:spcAft>
              <a:buSzPts val="3600"/>
              <a:buNone/>
              <a:defRPr sz="3177"/>
            </a:lvl8pPr>
            <a:lvl9pPr lvl="8" algn="ctr" rtl="0">
              <a:spcBef>
                <a:spcPts val="0"/>
              </a:spcBef>
              <a:spcAft>
                <a:spcPts val="0"/>
              </a:spcAft>
              <a:buSzPts val="3600"/>
              <a:buNone/>
              <a:defRPr sz="3177"/>
            </a:lvl9pPr>
          </a:lstStyle>
          <a:p>
            <a:endParaRPr/>
          </a:p>
        </p:txBody>
      </p:sp>
      <p:pic>
        <p:nvPicPr>
          <p:cNvPr id="16" name="Google Shape;16;p3"/>
          <p:cNvPicPr preferRelativeResize="0"/>
          <p:nvPr/>
        </p:nvPicPr>
        <p:blipFill>
          <a:blip r:embed="rId2">
            <a:alphaModFix/>
          </a:blip>
          <a:stretch>
            <a:fillRect/>
          </a:stretch>
        </p:blipFill>
        <p:spPr>
          <a:xfrm>
            <a:off x="6194293" y="140273"/>
            <a:ext cx="468000" cy="482182"/>
          </a:xfrm>
          <a:prstGeom prst="rect">
            <a:avLst/>
          </a:prstGeom>
          <a:noFill/>
          <a:ln>
            <a:noFill/>
          </a:ln>
        </p:spPr>
      </p:pic>
      <p:pic>
        <p:nvPicPr>
          <p:cNvPr id="17" name="Google Shape;17;p3"/>
          <p:cNvPicPr preferRelativeResize="0"/>
          <p:nvPr/>
        </p:nvPicPr>
        <p:blipFill>
          <a:blip r:embed="rId3">
            <a:alphaModFix/>
          </a:blip>
          <a:stretch>
            <a:fillRect/>
          </a:stretch>
        </p:blipFill>
        <p:spPr>
          <a:xfrm>
            <a:off x="738640" y="4147000"/>
            <a:ext cx="924485" cy="138545"/>
          </a:xfrm>
          <a:prstGeom prst="rect">
            <a:avLst/>
          </a:prstGeom>
          <a:noFill/>
          <a:ln>
            <a:noFill/>
          </a:ln>
        </p:spPr>
      </p:pic>
    </p:spTree>
    <p:extLst>
      <p:ext uri="{BB962C8B-B14F-4D97-AF65-F5344CB8AC3E}">
        <p14:creationId xmlns:p14="http://schemas.microsoft.com/office/powerpoint/2010/main" val="1270118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Remove slide">
  <p:cSld name="Remove slide">
    <p:bg>
      <p:bgPr>
        <a:solidFill>
          <a:schemeClr val="lt1"/>
        </a:solidFill>
        <a:effectLst/>
      </p:bgPr>
    </p:bg>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233775" y="791155"/>
            <a:ext cx="6390529" cy="1018091"/>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Font typeface="Open Sans Light"/>
              <a:buNone/>
              <a:defRPr sz="2824">
                <a:latin typeface="Open Sans Light"/>
                <a:ea typeface="Open Sans Light"/>
                <a:cs typeface="Open Sans Light"/>
                <a:sym typeface="Open Sans 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0" name="Google Shape;20;p4"/>
          <p:cNvSpPr txBox="1"/>
          <p:nvPr/>
        </p:nvSpPr>
        <p:spPr>
          <a:xfrm>
            <a:off x="780132" y="7174524"/>
            <a:ext cx="5297824" cy="1590273"/>
          </a:xfrm>
          <a:prstGeom prst="rect">
            <a:avLst/>
          </a:prstGeom>
          <a:solidFill>
            <a:srgbClr val="DBE2E8"/>
          </a:solidFill>
          <a:ln>
            <a:noFill/>
          </a:ln>
        </p:spPr>
        <p:txBody>
          <a:bodyPr spcFirstLastPara="1" wrap="square" lIns="80669" tIns="80669" rIns="80669" bIns="80669" anchor="ctr" anchorCtr="0">
            <a:noAutofit/>
          </a:bodyPr>
          <a:lstStyle/>
          <a:p>
            <a:pPr marL="0" lvl="0" indent="0" algn="ctr" rtl="0">
              <a:spcBef>
                <a:spcPts val="0"/>
              </a:spcBef>
              <a:spcAft>
                <a:spcPts val="0"/>
              </a:spcAft>
              <a:buNone/>
            </a:pPr>
            <a:r>
              <a:rPr lang="en" sz="3177" b="1" i="1">
                <a:solidFill>
                  <a:srgbClr val="15C26B"/>
                </a:solidFill>
                <a:latin typeface="Open Sans"/>
                <a:ea typeface="Open Sans"/>
                <a:cs typeface="Open Sans"/>
                <a:sym typeface="Open Sans"/>
              </a:rPr>
              <a:t>Remove this slide </a:t>
            </a:r>
            <a:endParaRPr sz="3177" b="1" i="1">
              <a:solidFill>
                <a:srgbClr val="15C26B"/>
              </a:solidFill>
              <a:latin typeface="Open Sans"/>
              <a:ea typeface="Open Sans"/>
              <a:cs typeface="Open Sans"/>
              <a:sym typeface="Open Sans"/>
            </a:endParaRPr>
          </a:p>
        </p:txBody>
      </p:sp>
      <p:sp>
        <p:nvSpPr>
          <p:cNvPr id="21" name="Google Shape;21;p4"/>
          <p:cNvSpPr txBox="1">
            <a:spLocks noGrp="1"/>
          </p:cNvSpPr>
          <p:nvPr>
            <p:ph type="body" idx="1"/>
          </p:nvPr>
        </p:nvSpPr>
        <p:spPr>
          <a:xfrm>
            <a:off x="233775" y="2048845"/>
            <a:ext cx="6390529" cy="6073636"/>
          </a:xfrm>
          <a:prstGeom prst="rect">
            <a:avLst/>
          </a:prstGeom>
        </p:spPr>
        <p:txBody>
          <a:bodyPr spcFirstLastPara="1" wrap="square" lIns="91425" tIns="91425" rIns="91425" bIns="91425" anchor="t" anchorCtr="0">
            <a:noAutofit/>
          </a:bodyPr>
          <a:lstStyle>
            <a:lvl1pPr marL="403433" lvl="0" indent="-302575" rtl="0">
              <a:spcBef>
                <a:spcPts val="0"/>
              </a:spcBef>
              <a:spcAft>
                <a:spcPts val="0"/>
              </a:spcAft>
              <a:buSzPts val="1800"/>
              <a:buFont typeface="Open Sans Light"/>
              <a:buChar char="●"/>
              <a:defRPr>
                <a:latin typeface="Open Sans Light"/>
                <a:ea typeface="Open Sans Light"/>
                <a:cs typeface="Open Sans Light"/>
                <a:sym typeface="Open Sans Light"/>
              </a:defRPr>
            </a:lvl1pPr>
            <a:lvl2pPr marL="806867" lvl="1" indent="-302575" rtl="0">
              <a:spcBef>
                <a:spcPts val="1412"/>
              </a:spcBef>
              <a:spcAft>
                <a:spcPts val="0"/>
              </a:spcAft>
              <a:buSzPts val="1800"/>
              <a:buFont typeface="Open Sans Light"/>
              <a:buChar char="○"/>
              <a:defRPr sz="1588">
                <a:latin typeface="Open Sans Light"/>
                <a:ea typeface="Open Sans Light"/>
                <a:cs typeface="Open Sans Light"/>
                <a:sym typeface="Open Sans Light"/>
              </a:defRPr>
            </a:lvl2pPr>
            <a:lvl3pPr marL="1210300" lvl="2" indent="-302575" rtl="0">
              <a:spcBef>
                <a:spcPts val="1412"/>
              </a:spcBef>
              <a:spcAft>
                <a:spcPts val="0"/>
              </a:spcAft>
              <a:buSzPts val="1800"/>
              <a:buFont typeface="Open Sans Light"/>
              <a:buChar char="■"/>
              <a:defRPr sz="1588">
                <a:latin typeface="Open Sans Light"/>
                <a:ea typeface="Open Sans Light"/>
                <a:cs typeface="Open Sans Light"/>
                <a:sym typeface="Open Sans Light"/>
              </a:defRPr>
            </a:lvl3pPr>
            <a:lvl4pPr marL="1613733" lvl="3" indent="-302575" rtl="0">
              <a:spcBef>
                <a:spcPts val="1412"/>
              </a:spcBef>
              <a:spcAft>
                <a:spcPts val="0"/>
              </a:spcAft>
              <a:buSzPts val="1800"/>
              <a:buFont typeface="Open Sans Light"/>
              <a:buChar char="●"/>
              <a:defRPr sz="1588">
                <a:latin typeface="Open Sans Light"/>
                <a:ea typeface="Open Sans Light"/>
                <a:cs typeface="Open Sans Light"/>
                <a:sym typeface="Open Sans Light"/>
              </a:defRPr>
            </a:lvl4pPr>
            <a:lvl5pPr marL="2017166" lvl="4" indent="-302575" rtl="0">
              <a:spcBef>
                <a:spcPts val="1412"/>
              </a:spcBef>
              <a:spcAft>
                <a:spcPts val="0"/>
              </a:spcAft>
              <a:buSzPts val="1800"/>
              <a:buFont typeface="Open Sans Light"/>
              <a:buChar char="○"/>
              <a:defRPr sz="1588">
                <a:latin typeface="Open Sans Light"/>
                <a:ea typeface="Open Sans Light"/>
                <a:cs typeface="Open Sans Light"/>
                <a:sym typeface="Open Sans Light"/>
              </a:defRPr>
            </a:lvl5pPr>
            <a:lvl6pPr marL="2420600" lvl="5" indent="-302575" rtl="0">
              <a:spcBef>
                <a:spcPts val="1412"/>
              </a:spcBef>
              <a:spcAft>
                <a:spcPts val="0"/>
              </a:spcAft>
              <a:buSzPts val="1800"/>
              <a:buFont typeface="Open Sans Light"/>
              <a:buChar char="■"/>
              <a:defRPr sz="1588">
                <a:latin typeface="Open Sans Light"/>
                <a:ea typeface="Open Sans Light"/>
                <a:cs typeface="Open Sans Light"/>
                <a:sym typeface="Open Sans Light"/>
              </a:defRPr>
            </a:lvl6pPr>
            <a:lvl7pPr marL="2824033" lvl="6" indent="-302575" rtl="0">
              <a:spcBef>
                <a:spcPts val="1412"/>
              </a:spcBef>
              <a:spcAft>
                <a:spcPts val="0"/>
              </a:spcAft>
              <a:buSzPts val="1800"/>
              <a:buFont typeface="Open Sans Light"/>
              <a:buChar char="●"/>
              <a:defRPr sz="1588">
                <a:latin typeface="Open Sans Light"/>
                <a:ea typeface="Open Sans Light"/>
                <a:cs typeface="Open Sans Light"/>
                <a:sym typeface="Open Sans Light"/>
              </a:defRPr>
            </a:lvl7pPr>
            <a:lvl8pPr marL="3227466" lvl="7" indent="-302575" rtl="0">
              <a:spcBef>
                <a:spcPts val="1412"/>
              </a:spcBef>
              <a:spcAft>
                <a:spcPts val="0"/>
              </a:spcAft>
              <a:buSzPts val="1800"/>
              <a:buFont typeface="Open Sans Light"/>
              <a:buChar char="○"/>
              <a:defRPr sz="1588">
                <a:latin typeface="Open Sans Light"/>
                <a:ea typeface="Open Sans Light"/>
                <a:cs typeface="Open Sans Light"/>
                <a:sym typeface="Open Sans Light"/>
              </a:defRPr>
            </a:lvl8pPr>
            <a:lvl9pPr marL="3630900" lvl="8" indent="-302575" rtl="0">
              <a:spcBef>
                <a:spcPts val="1412"/>
              </a:spcBef>
              <a:spcAft>
                <a:spcPts val="1412"/>
              </a:spcAft>
              <a:buSzPts val="1800"/>
              <a:buFont typeface="Open Sans Light"/>
              <a:buChar char="■"/>
              <a:defRPr sz="1588">
                <a:latin typeface="Open Sans Light"/>
                <a:ea typeface="Open Sans Light"/>
                <a:cs typeface="Open Sans Light"/>
                <a:sym typeface="Open Sans Light"/>
              </a:defRPr>
            </a:lvl9pPr>
          </a:lstStyle>
          <a:p>
            <a:endParaRPr/>
          </a:p>
        </p:txBody>
      </p:sp>
      <p:pic>
        <p:nvPicPr>
          <p:cNvPr id="22" name="Google Shape;22;p4"/>
          <p:cNvPicPr preferRelativeResize="0"/>
          <p:nvPr/>
        </p:nvPicPr>
        <p:blipFill rotWithShape="1">
          <a:blip r:embed="rId2">
            <a:alphaModFix/>
          </a:blip>
          <a:srcRect/>
          <a:stretch/>
        </p:blipFill>
        <p:spPr>
          <a:xfrm>
            <a:off x="6194293" y="140273"/>
            <a:ext cx="468000" cy="482182"/>
          </a:xfrm>
          <a:prstGeom prst="rect">
            <a:avLst/>
          </a:prstGeom>
          <a:noFill/>
          <a:ln>
            <a:noFill/>
          </a:ln>
        </p:spPr>
      </p:pic>
    </p:spTree>
    <p:extLst>
      <p:ext uri="{BB962C8B-B14F-4D97-AF65-F5344CB8AC3E}">
        <p14:creationId xmlns:p14="http://schemas.microsoft.com/office/powerpoint/2010/main" val="17660655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Info Slide">
  <p:cSld name="Info Slide">
    <p:bg>
      <p:bgPr>
        <a:solidFill>
          <a:schemeClr val="lt1"/>
        </a:solidFill>
        <a:effectLst/>
      </p:bgPr>
    </p:bg>
    <p:spTree>
      <p:nvGrpSpPr>
        <p:cNvPr id="1" name="Shape 23"/>
        <p:cNvGrpSpPr/>
        <p:nvPr/>
      </p:nvGrpSpPr>
      <p:grpSpPr>
        <a:xfrm>
          <a:off x="0" y="0"/>
          <a:ext cx="0" cy="0"/>
          <a:chOff x="0" y="0"/>
          <a:chExt cx="0" cy="0"/>
        </a:xfrm>
      </p:grpSpPr>
      <p:sp>
        <p:nvSpPr>
          <p:cNvPr id="24" name="Google Shape;24;p5"/>
          <p:cNvSpPr txBox="1"/>
          <p:nvPr/>
        </p:nvSpPr>
        <p:spPr>
          <a:xfrm>
            <a:off x="0" y="0"/>
            <a:ext cx="6858000" cy="723545"/>
          </a:xfrm>
          <a:prstGeom prst="rect">
            <a:avLst/>
          </a:prstGeom>
          <a:solidFill>
            <a:srgbClr val="DBE2E8"/>
          </a:solidFill>
          <a:ln>
            <a:noFill/>
          </a:ln>
        </p:spPr>
        <p:txBody>
          <a:bodyPr spcFirstLastPara="1" wrap="square" lIns="80669" tIns="80669" rIns="80669" bIns="80669" anchor="ctr" anchorCtr="0">
            <a:noAutofit/>
          </a:bodyPr>
          <a:lstStyle/>
          <a:p>
            <a:pPr marL="0" lvl="0" indent="0" algn="ctr" rtl="0">
              <a:spcBef>
                <a:spcPts val="0"/>
              </a:spcBef>
              <a:spcAft>
                <a:spcPts val="0"/>
              </a:spcAft>
              <a:buNone/>
            </a:pPr>
            <a:r>
              <a:rPr lang="en" sz="1941" b="1" i="1">
                <a:solidFill>
                  <a:srgbClr val="15C26B"/>
                </a:solidFill>
                <a:latin typeface="Open Sans"/>
                <a:ea typeface="Open Sans"/>
                <a:cs typeface="Open Sans"/>
                <a:sym typeface="Open Sans"/>
              </a:rPr>
              <a:t>Project Information Slide</a:t>
            </a:r>
            <a:endParaRPr sz="1941" b="1" i="1">
              <a:solidFill>
                <a:srgbClr val="15C26B"/>
              </a:solidFill>
              <a:latin typeface="Open Sans"/>
              <a:ea typeface="Open Sans"/>
              <a:cs typeface="Open Sans"/>
              <a:sym typeface="Open Sans"/>
            </a:endParaRPr>
          </a:p>
        </p:txBody>
      </p:sp>
      <p:sp>
        <p:nvSpPr>
          <p:cNvPr id="25" name="Google Shape;25;p5"/>
          <p:cNvSpPr txBox="1">
            <a:spLocks noGrp="1"/>
          </p:cNvSpPr>
          <p:nvPr>
            <p:ph type="title"/>
          </p:nvPr>
        </p:nvSpPr>
        <p:spPr>
          <a:xfrm>
            <a:off x="233775" y="791155"/>
            <a:ext cx="6390529" cy="1018091"/>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Font typeface="Open Sans Light"/>
              <a:buNone/>
              <a:defRPr sz="2824">
                <a:latin typeface="Open Sans Light"/>
                <a:ea typeface="Open Sans Light"/>
                <a:cs typeface="Open Sans Light"/>
                <a:sym typeface="Open Sans 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6" name="Google Shape;26;p5"/>
          <p:cNvSpPr txBox="1">
            <a:spLocks noGrp="1"/>
          </p:cNvSpPr>
          <p:nvPr>
            <p:ph type="body" idx="1"/>
          </p:nvPr>
        </p:nvSpPr>
        <p:spPr>
          <a:xfrm>
            <a:off x="233775" y="2048845"/>
            <a:ext cx="6390529" cy="6073636"/>
          </a:xfrm>
          <a:prstGeom prst="rect">
            <a:avLst/>
          </a:prstGeom>
        </p:spPr>
        <p:txBody>
          <a:bodyPr spcFirstLastPara="1" wrap="square" lIns="91425" tIns="91425" rIns="91425" bIns="91425" anchor="t" anchorCtr="0">
            <a:noAutofit/>
          </a:bodyPr>
          <a:lstStyle>
            <a:lvl1pPr marL="403433" lvl="0" indent="-302575" rtl="0">
              <a:spcBef>
                <a:spcPts val="0"/>
              </a:spcBef>
              <a:spcAft>
                <a:spcPts val="0"/>
              </a:spcAft>
              <a:buSzPts val="1800"/>
              <a:buFont typeface="Open Sans Light"/>
              <a:buChar char="●"/>
              <a:defRPr>
                <a:latin typeface="Open Sans Light"/>
                <a:ea typeface="Open Sans Light"/>
                <a:cs typeface="Open Sans Light"/>
                <a:sym typeface="Open Sans Light"/>
              </a:defRPr>
            </a:lvl1pPr>
            <a:lvl2pPr marL="806867" lvl="1" indent="-302575" rtl="0">
              <a:spcBef>
                <a:spcPts val="1412"/>
              </a:spcBef>
              <a:spcAft>
                <a:spcPts val="0"/>
              </a:spcAft>
              <a:buSzPts val="1800"/>
              <a:buFont typeface="Open Sans Light"/>
              <a:buChar char="○"/>
              <a:defRPr sz="1588">
                <a:latin typeface="Open Sans Light"/>
                <a:ea typeface="Open Sans Light"/>
                <a:cs typeface="Open Sans Light"/>
                <a:sym typeface="Open Sans Light"/>
              </a:defRPr>
            </a:lvl2pPr>
            <a:lvl3pPr marL="1210300" lvl="2" indent="-302575" rtl="0">
              <a:spcBef>
                <a:spcPts val="1412"/>
              </a:spcBef>
              <a:spcAft>
                <a:spcPts val="0"/>
              </a:spcAft>
              <a:buSzPts val="1800"/>
              <a:buFont typeface="Open Sans Light"/>
              <a:buChar char="■"/>
              <a:defRPr sz="1588">
                <a:latin typeface="Open Sans Light"/>
                <a:ea typeface="Open Sans Light"/>
                <a:cs typeface="Open Sans Light"/>
                <a:sym typeface="Open Sans Light"/>
              </a:defRPr>
            </a:lvl3pPr>
            <a:lvl4pPr marL="1613733" lvl="3" indent="-302575" rtl="0">
              <a:spcBef>
                <a:spcPts val="1412"/>
              </a:spcBef>
              <a:spcAft>
                <a:spcPts val="0"/>
              </a:spcAft>
              <a:buSzPts val="1800"/>
              <a:buFont typeface="Open Sans Light"/>
              <a:buChar char="●"/>
              <a:defRPr sz="1588">
                <a:latin typeface="Open Sans Light"/>
                <a:ea typeface="Open Sans Light"/>
                <a:cs typeface="Open Sans Light"/>
                <a:sym typeface="Open Sans Light"/>
              </a:defRPr>
            </a:lvl4pPr>
            <a:lvl5pPr marL="2017166" lvl="4" indent="-302575" rtl="0">
              <a:spcBef>
                <a:spcPts val="1412"/>
              </a:spcBef>
              <a:spcAft>
                <a:spcPts val="0"/>
              </a:spcAft>
              <a:buSzPts val="1800"/>
              <a:buFont typeface="Open Sans Light"/>
              <a:buChar char="○"/>
              <a:defRPr sz="1588">
                <a:latin typeface="Open Sans Light"/>
                <a:ea typeface="Open Sans Light"/>
                <a:cs typeface="Open Sans Light"/>
                <a:sym typeface="Open Sans Light"/>
              </a:defRPr>
            </a:lvl5pPr>
            <a:lvl6pPr marL="2420600" lvl="5" indent="-302575" rtl="0">
              <a:spcBef>
                <a:spcPts val="1412"/>
              </a:spcBef>
              <a:spcAft>
                <a:spcPts val="0"/>
              </a:spcAft>
              <a:buSzPts val="1800"/>
              <a:buFont typeface="Open Sans Light"/>
              <a:buChar char="■"/>
              <a:defRPr sz="1588">
                <a:latin typeface="Open Sans Light"/>
                <a:ea typeface="Open Sans Light"/>
                <a:cs typeface="Open Sans Light"/>
                <a:sym typeface="Open Sans Light"/>
              </a:defRPr>
            </a:lvl6pPr>
            <a:lvl7pPr marL="2824033" lvl="6" indent="-302575" rtl="0">
              <a:spcBef>
                <a:spcPts val="1412"/>
              </a:spcBef>
              <a:spcAft>
                <a:spcPts val="0"/>
              </a:spcAft>
              <a:buSzPts val="1800"/>
              <a:buFont typeface="Open Sans Light"/>
              <a:buChar char="●"/>
              <a:defRPr sz="1588">
                <a:latin typeface="Open Sans Light"/>
                <a:ea typeface="Open Sans Light"/>
                <a:cs typeface="Open Sans Light"/>
                <a:sym typeface="Open Sans Light"/>
              </a:defRPr>
            </a:lvl7pPr>
            <a:lvl8pPr marL="3227466" lvl="7" indent="-302575" rtl="0">
              <a:spcBef>
                <a:spcPts val="1412"/>
              </a:spcBef>
              <a:spcAft>
                <a:spcPts val="0"/>
              </a:spcAft>
              <a:buSzPts val="1800"/>
              <a:buFont typeface="Open Sans Light"/>
              <a:buChar char="○"/>
              <a:defRPr sz="1588">
                <a:latin typeface="Open Sans Light"/>
                <a:ea typeface="Open Sans Light"/>
                <a:cs typeface="Open Sans Light"/>
                <a:sym typeface="Open Sans Light"/>
              </a:defRPr>
            </a:lvl8pPr>
            <a:lvl9pPr marL="3630900" lvl="8" indent="-302575" rtl="0">
              <a:spcBef>
                <a:spcPts val="1412"/>
              </a:spcBef>
              <a:spcAft>
                <a:spcPts val="1412"/>
              </a:spcAft>
              <a:buSzPts val="1800"/>
              <a:buFont typeface="Open Sans Light"/>
              <a:buChar char="■"/>
              <a:defRPr sz="1588">
                <a:latin typeface="Open Sans Light"/>
                <a:ea typeface="Open Sans Light"/>
                <a:cs typeface="Open Sans Light"/>
                <a:sym typeface="Open Sans Light"/>
              </a:defRPr>
            </a:lvl9pPr>
          </a:lstStyle>
          <a:p>
            <a:endParaRPr/>
          </a:p>
        </p:txBody>
      </p:sp>
    </p:spTree>
    <p:extLst>
      <p:ext uri="{BB962C8B-B14F-4D97-AF65-F5344CB8AC3E}">
        <p14:creationId xmlns:p14="http://schemas.microsoft.com/office/powerpoint/2010/main" val="11042442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01F6B2-25AA-4F49-8B29-A540EB52E9E6}" type="datetimeFigureOut">
              <a:rPr lang="en-IN" smtClean="0"/>
              <a:t>16-04-2025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C36F0B-2439-4BA9-927A-D72B7D6C9B36}" type="slidenum">
              <a:rPr lang="en-IN" smtClean="0"/>
              <a:t>‹#›</a:t>
            </a:fld>
            <a:endParaRPr lang="en-IN"/>
          </a:p>
        </p:txBody>
      </p:sp>
    </p:spTree>
    <p:extLst>
      <p:ext uri="{BB962C8B-B14F-4D97-AF65-F5344CB8AC3E}">
        <p14:creationId xmlns:p14="http://schemas.microsoft.com/office/powerpoint/2010/main" val="21921352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3849" y="2745349"/>
            <a:ext cx="6860063" cy="2438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68670" y="2945172"/>
            <a:ext cx="5915025" cy="2235200"/>
          </a:xfrm>
        </p:spPr>
        <p:txBody>
          <a:bodyPr anchor="ctr">
            <a:noAutofit/>
          </a:bodyPr>
          <a:lstStyle>
            <a:lvl1pPr algn="ctr">
              <a:lnSpc>
                <a:spcPct val="80000"/>
              </a:lnSpc>
              <a:defRPr sz="4500" b="0" spc="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468670" y="5312534"/>
            <a:ext cx="5915025" cy="1566185"/>
          </a:xfrm>
        </p:spPr>
        <p:txBody>
          <a:bodyPr anchor="t">
            <a:normAutofit/>
          </a:bodyPr>
          <a:lstStyle>
            <a:lvl1pPr marL="0" indent="0" algn="ctr">
              <a:buNone/>
              <a:defRPr sz="1500">
                <a:solidFill>
                  <a:schemeClr val="tx2"/>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7001F6B2-25AA-4F49-8B29-A540EB52E9E6}" type="datetimeFigureOut">
              <a:rPr lang="en-IN" smtClean="0"/>
              <a:t>16-04-2025</a:t>
            </a:fld>
            <a:endParaRPr lang="en-IN"/>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11C36F0B-2439-4BA9-927A-D72B7D6C9B36}" type="slidenum">
              <a:rPr lang="en-IN" smtClean="0"/>
              <a:t>‹#›</a:t>
            </a:fld>
            <a:endParaRPr lang="en-IN"/>
          </a:p>
        </p:txBody>
      </p:sp>
    </p:spTree>
    <p:extLst>
      <p:ext uri="{BB962C8B-B14F-4D97-AF65-F5344CB8AC3E}">
        <p14:creationId xmlns:p14="http://schemas.microsoft.com/office/powerpoint/2010/main" val="3393739396"/>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4348" y="2682240"/>
            <a:ext cx="2743200" cy="560832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600450" y="2682240"/>
            <a:ext cx="2743200" cy="560832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01F6B2-25AA-4F49-8B29-A540EB52E9E6}" type="datetimeFigureOut">
              <a:rPr lang="en-IN" smtClean="0"/>
              <a:t>16-04-2025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1C36F0B-2439-4BA9-927A-D72B7D6C9B36}" type="slidenum">
              <a:rPr lang="en-IN" smtClean="0"/>
              <a:t>‹#›</a:t>
            </a:fld>
            <a:endParaRPr lang="en-IN"/>
          </a:p>
        </p:txBody>
      </p:sp>
    </p:spTree>
    <p:extLst>
      <p:ext uri="{BB962C8B-B14F-4D97-AF65-F5344CB8AC3E}">
        <p14:creationId xmlns:p14="http://schemas.microsoft.com/office/powerpoint/2010/main" val="22366148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514350" y="2551293"/>
            <a:ext cx="2743200" cy="990792"/>
          </a:xfrm>
        </p:spPr>
        <p:txBody>
          <a:bodyPr anchor="ctr">
            <a:normAutofit/>
          </a:bodyPr>
          <a:lstStyle>
            <a:lvl1pPr marL="0" indent="0">
              <a:buNone/>
              <a:defRPr sz="15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514350" y="3542088"/>
            <a:ext cx="2743200" cy="475488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600321" y="2551293"/>
            <a:ext cx="2743200" cy="990792"/>
          </a:xfrm>
        </p:spPr>
        <p:txBody>
          <a:bodyPr anchor="ctr">
            <a:normAutofit/>
          </a:bodyPr>
          <a:lstStyle>
            <a:lvl1pPr marL="0" indent="0">
              <a:buNone/>
              <a:defRPr sz="15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600321" y="3542085"/>
            <a:ext cx="2743200" cy="475488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01F6B2-25AA-4F49-8B29-A540EB52E9E6}" type="datetimeFigureOut">
              <a:rPr lang="en-IN" smtClean="0"/>
              <a:t>16-04-2025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1C36F0B-2439-4BA9-927A-D72B7D6C9B36}" type="slidenum">
              <a:rPr lang="en-IN" smtClean="0"/>
              <a:t>‹#›</a:t>
            </a:fld>
            <a:endParaRPr lang="en-IN"/>
          </a:p>
        </p:txBody>
      </p:sp>
    </p:spTree>
    <p:extLst>
      <p:ext uri="{BB962C8B-B14F-4D97-AF65-F5344CB8AC3E}">
        <p14:creationId xmlns:p14="http://schemas.microsoft.com/office/powerpoint/2010/main" val="6310584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01F6B2-25AA-4F49-8B29-A540EB52E9E6}" type="datetimeFigureOut">
              <a:rPr lang="en-IN" smtClean="0"/>
              <a:t>16-04-2025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1C36F0B-2439-4BA9-927A-D72B7D6C9B36}" type="slidenum">
              <a:rPr lang="en-IN" smtClean="0"/>
              <a:t>‹#›</a:t>
            </a:fld>
            <a:endParaRPr lang="en-IN"/>
          </a:p>
        </p:txBody>
      </p:sp>
    </p:spTree>
    <p:extLst>
      <p:ext uri="{BB962C8B-B14F-4D97-AF65-F5344CB8AC3E}">
        <p14:creationId xmlns:p14="http://schemas.microsoft.com/office/powerpoint/2010/main" val="27801256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01F6B2-25AA-4F49-8B29-A540EB52E9E6}" type="datetimeFigureOut">
              <a:rPr lang="en-IN" smtClean="0"/>
              <a:t>16-04-2025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1C36F0B-2439-4BA9-927A-D72B7D6C9B36}" type="slidenum">
              <a:rPr lang="en-IN" smtClean="0"/>
              <a:t>‹#›</a:t>
            </a:fld>
            <a:endParaRPr lang="en-IN"/>
          </a:p>
        </p:txBody>
      </p:sp>
    </p:spTree>
    <p:extLst>
      <p:ext uri="{BB962C8B-B14F-4D97-AF65-F5344CB8AC3E}">
        <p14:creationId xmlns:p14="http://schemas.microsoft.com/office/powerpoint/2010/main" val="23272132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514350" y="2865120"/>
            <a:ext cx="3429000" cy="512064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419426" y="2863317"/>
            <a:ext cx="1920240" cy="4576425"/>
          </a:xfrm>
        </p:spPr>
        <p:txBody>
          <a:bodyPr>
            <a:normAutofit/>
          </a:bodyPr>
          <a:lstStyle>
            <a:lvl1pPr marL="0" indent="0">
              <a:lnSpc>
                <a:spcPct val="95000"/>
              </a:lnSpc>
              <a:buNone/>
              <a:defRPr sz="1275"/>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7001F6B2-25AA-4F49-8B29-A540EB52E9E6}" type="datetimeFigureOut">
              <a:rPr lang="en-IN" smtClean="0"/>
              <a:t>16-04-2025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1C36F0B-2439-4BA9-927A-D72B7D6C9B36}" type="slidenum">
              <a:rPr lang="en-IN" smtClean="0"/>
              <a:t>‹#›</a:t>
            </a:fld>
            <a:endParaRPr lang="en-IN"/>
          </a:p>
        </p:txBody>
      </p:sp>
    </p:spTree>
    <p:extLst>
      <p:ext uri="{BB962C8B-B14F-4D97-AF65-F5344CB8AC3E}">
        <p14:creationId xmlns:p14="http://schemas.microsoft.com/office/powerpoint/2010/main" val="2471836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514350" y="2948659"/>
            <a:ext cx="3566160" cy="5120640"/>
          </a:xfrm>
          <a:solidFill>
            <a:schemeClr val="tx2">
              <a:lumMod val="60000"/>
              <a:lumOff val="40000"/>
            </a:schemeClr>
          </a:solidFill>
        </p:spPr>
        <p:txBody>
          <a:bodyPr tIns="365760" anchor="t"/>
          <a:lstStyle>
            <a:lvl1pPr marL="0" indent="0" algn="ctr">
              <a:buNone/>
              <a:defRPr sz="2400">
                <a:solidFill>
                  <a:schemeClr val="tx1">
                    <a:lumMod val="50000"/>
                  </a:schemeClr>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414013" y="2867495"/>
            <a:ext cx="1920240" cy="4572000"/>
          </a:xfrm>
        </p:spPr>
        <p:txBody>
          <a:bodyPr>
            <a:normAutofit/>
          </a:bodyPr>
          <a:lstStyle>
            <a:lvl1pPr marL="0" indent="0">
              <a:lnSpc>
                <a:spcPct val="95000"/>
              </a:lnSpc>
              <a:buNone/>
              <a:defRPr sz="1275"/>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7001F6B2-25AA-4F49-8B29-A540EB52E9E6}" type="datetimeFigureOut">
              <a:rPr lang="en-IN" smtClean="0"/>
              <a:t>16-04-2025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1C36F0B-2439-4BA9-927A-D72B7D6C9B36}" type="slidenum">
              <a:rPr lang="en-IN" smtClean="0"/>
              <a:t>‹#›</a:t>
            </a:fld>
            <a:endParaRPr lang="en-IN"/>
          </a:p>
        </p:txBody>
      </p:sp>
    </p:spTree>
    <p:extLst>
      <p:ext uri="{BB962C8B-B14F-4D97-AF65-F5344CB8AC3E}">
        <p14:creationId xmlns:p14="http://schemas.microsoft.com/office/powerpoint/2010/main" val="40321437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5" Type="http://schemas.openxmlformats.org/officeDocument/2006/relationships/theme" Target="../theme/theme2.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271" y="234813"/>
            <a:ext cx="6856286" cy="219455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513764" y="378901"/>
            <a:ext cx="5829300" cy="201168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13764" y="2682240"/>
            <a:ext cx="5829300" cy="56083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11168" y="8563808"/>
            <a:ext cx="1946282" cy="486833"/>
          </a:xfrm>
          <a:prstGeom prst="rect">
            <a:avLst/>
          </a:prstGeom>
        </p:spPr>
        <p:txBody>
          <a:bodyPr vert="horz" lIns="91440" tIns="45720" rIns="45720" bIns="45720" rtlCol="0" anchor="ctr"/>
          <a:lstStyle>
            <a:lvl1pPr algn="l">
              <a:defRPr sz="788">
                <a:solidFill>
                  <a:schemeClr val="tx1"/>
                </a:solidFill>
              </a:defRPr>
            </a:lvl1pPr>
          </a:lstStyle>
          <a:p>
            <a:fld id="{7001F6B2-25AA-4F49-8B29-A540EB52E9E6}" type="datetimeFigureOut">
              <a:rPr lang="en-IN" smtClean="0"/>
              <a:t>16-04-2025</a:t>
            </a:fld>
            <a:endParaRPr lang="en-IN"/>
          </a:p>
        </p:txBody>
      </p:sp>
      <p:sp>
        <p:nvSpPr>
          <p:cNvPr id="5" name="Footer Placeholder 4"/>
          <p:cNvSpPr>
            <a:spLocks noGrp="1"/>
          </p:cNvSpPr>
          <p:nvPr>
            <p:ph type="ftr" sz="quarter" idx="3"/>
          </p:nvPr>
        </p:nvSpPr>
        <p:spPr>
          <a:xfrm>
            <a:off x="3143251" y="8563808"/>
            <a:ext cx="3045470" cy="486833"/>
          </a:xfrm>
          <a:prstGeom prst="rect">
            <a:avLst/>
          </a:prstGeom>
        </p:spPr>
        <p:txBody>
          <a:bodyPr vert="horz" lIns="91440" tIns="45720" rIns="91440" bIns="45720" rtlCol="0" anchor="ctr"/>
          <a:lstStyle>
            <a:lvl1pPr algn="r">
              <a:defRPr sz="788">
                <a:solidFill>
                  <a:schemeClr val="tx1"/>
                </a:solidFill>
              </a:defRPr>
            </a:lvl1pPr>
          </a:lstStyle>
          <a:p>
            <a:endParaRPr lang="en-IN"/>
          </a:p>
        </p:txBody>
      </p:sp>
      <p:sp>
        <p:nvSpPr>
          <p:cNvPr id="6" name="Slide Number Placeholder 5"/>
          <p:cNvSpPr>
            <a:spLocks noGrp="1"/>
          </p:cNvSpPr>
          <p:nvPr>
            <p:ph type="sldNum" sz="quarter" idx="4"/>
          </p:nvPr>
        </p:nvSpPr>
        <p:spPr>
          <a:xfrm>
            <a:off x="6198854" y="8563808"/>
            <a:ext cx="532274" cy="486833"/>
          </a:xfrm>
          <a:prstGeom prst="rect">
            <a:avLst/>
          </a:prstGeom>
        </p:spPr>
        <p:txBody>
          <a:bodyPr vert="horz" lIns="45720" tIns="45720" rIns="91440" bIns="45720" rtlCol="0" anchor="ctr"/>
          <a:lstStyle>
            <a:lvl1pPr algn="l">
              <a:defRPr sz="900" b="0">
                <a:solidFill>
                  <a:schemeClr val="tx1"/>
                </a:solidFill>
              </a:defRPr>
            </a:lvl1pPr>
          </a:lstStyle>
          <a:p>
            <a:fld id="{11C36F0B-2439-4BA9-927A-D72B7D6C9B36}" type="slidenum">
              <a:rPr lang="en-IN" smtClean="0"/>
              <a:t>‹#›</a:t>
            </a:fld>
            <a:endParaRPr lang="en-IN"/>
          </a:p>
        </p:txBody>
      </p:sp>
    </p:spTree>
    <p:extLst>
      <p:ext uri="{BB962C8B-B14F-4D97-AF65-F5344CB8AC3E}">
        <p14:creationId xmlns:p14="http://schemas.microsoft.com/office/powerpoint/2010/main" val="3360457452"/>
      </p:ext>
    </p:extLst>
  </p:cSld>
  <p:clrMap bg1="dk1" tx1="lt1" bg2="dk2" tx2="lt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txStyles>
    <p:titleStyle>
      <a:lvl1pPr algn="l" defTabSz="685800" rtl="0" eaLnBrk="1" latinLnBrk="0" hangingPunct="1">
        <a:lnSpc>
          <a:spcPct val="85000"/>
        </a:lnSpc>
        <a:spcBef>
          <a:spcPct val="0"/>
        </a:spcBef>
        <a:buNone/>
        <a:defRPr sz="3000" kern="1200" cap="all" baseline="0">
          <a:solidFill>
            <a:schemeClr val="bg2"/>
          </a:solidFill>
          <a:latin typeface="+mj-lt"/>
          <a:ea typeface="+mj-ea"/>
          <a:cs typeface="+mj-cs"/>
        </a:defRPr>
      </a:lvl1pPr>
    </p:titleStyle>
    <p:bodyStyle>
      <a:lvl1pPr marL="137160" indent="-137160" algn="l" defTabSz="685800" rtl="0" eaLnBrk="1" latinLnBrk="0" hangingPunct="1">
        <a:lnSpc>
          <a:spcPct val="90000"/>
        </a:lnSpc>
        <a:spcBef>
          <a:spcPts val="900"/>
        </a:spcBef>
        <a:spcAft>
          <a:spcPts val="150"/>
        </a:spcAft>
        <a:buClr>
          <a:schemeClr val="tx1"/>
        </a:buClr>
        <a:buFont typeface="Wingdings" pitchFamily="2" charset="2"/>
        <a:buChar char=""/>
        <a:defRPr sz="1650" kern="1200">
          <a:solidFill>
            <a:schemeClr val="tx1"/>
          </a:solidFill>
          <a:latin typeface="+mn-lt"/>
          <a:ea typeface="+mn-ea"/>
          <a:cs typeface="+mn-cs"/>
        </a:defRPr>
      </a:lvl1pPr>
      <a:lvl2pPr marL="308610" indent="-137160" algn="l" defTabSz="685800" rtl="0" eaLnBrk="1" latinLnBrk="0" hangingPunct="1">
        <a:lnSpc>
          <a:spcPct val="90000"/>
        </a:lnSpc>
        <a:spcBef>
          <a:spcPts val="150"/>
        </a:spcBef>
        <a:spcAft>
          <a:spcPts val="300"/>
        </a:spcAft>
        <a:buClr>
          <a:schemeClr val="tx1"/>
        </a:buClr>
        <a:buFont typeface="Wingdings" pitchFamily="2" charset="2"/>
        <a:buChar char=""/>
        <a:defRPr sz="1500" kern="1200">
          <a:solidFill>
            <a:schemeClr val="tx1"/>
          </a:solidFill>
          <a:latin typeface="+mn-lt"/>
          <a:ea typeface="+mn-ea"/>
          <a:cs typeface="+mn-cs"/>
        </a:defRPr>
      </a:lvl2pPr>
      <a:lvl3pPr marL="480060" indent="-137160" algn="l" defTabSz="685800" rtl="0" eaLnBrk="1" latinLnBrk="0" hangingPunct="1">
        <a:lnSpc>
          <a:spcPct val="90000"/>
        </a:lnSpc>
        <a:spcBef>
          <a:spcPts val="150"/>
        </a:spcBef>
        <a:spcAft>
          <a:spcPts val="300"/>
        </a:spcAft>
        <a:buClr>
          <a:schemeClr val="tx1"/>
        </a:buClr>
        <a:buFont typeface="Wingdings" pitchFamily="2" charset="2"/>
        <a:buChar char=""/>
        <a:defRPr sz="1350" kern="1200">
          <a:solidFill>
            <a:schemeClr val="tx1"/>
          </a:solidFill>
          <a:latin typeface="+mn-lt"/>
          <a:ea typeface="+mn-ea"/>
          <a:cs typeface="+mn-cs"/>
        </a:defRPr>
      </a:lvl3pPr>
      <a:lvl4pPr marL="651510" indent="-137160" algn="l" defTabSz="685800" rtl="0" eaLnBrk="1" latinLnBrk="0" hangingPunct="1">
        <a:lnSpc>
          <a:spcPct val="90000"/>
        </a:lnSpc>
        <a:spcBef>
          <a:spcPts val="150"/>
        </a:spcBef>
        <a:spcAft>
          <a:spcPts val="300"/>
        </a:spcAft>
        <a:buClr>
          <a:schemeClr val="tx1"/>
        </a:buClr>
        <a:buFont typeface="Wingdings" pitchFamily="2" charset="2"/>
        <a:buChar char=""/>
        <a:defRPr sz="1200" kern="1200">
          <a:solidFill>
            <a:schemeClr val="tx1"/>
          </a:solidFill>
          <a:latin typeface="+mn-lt"/>
          <a:ea typeface="+mn-ea"/>
          <a:cs typeface="+mn-cs"/>
        </a:defRPr>
      </a:lvl4pPr>
      <a:lvl5pPr marL="822960" indent="-137160" algn="l" defTabSz="685800" rtl="0" eaLnBrk="1" latinLnBrk="0" hangingPunct="1">
        <a:lnSpc>
          <a:spcPct val="90000"/>
        </a:lnSpc>
        <a:spcBef>
          <a:spcPts val="150"/>
        </a:spcBef>
        <a:spcAft>
          <a:spcPts val="300"/>
        </a:spcAft>
        <a:buClr>
          <a:schemeClr val="tx1"/>
        </a:buClr>
        <a:buFont typeface="Wingdings" pitchFamily="2" charset="2"/>
        <a:buChar char=""/>
        <a:defRPr sz="1200" kern="1200">
          <a:solidFill>
            <a:schemeClr val="tx1"/>
          </a:solidFill>
          <a:latin typeface="+mn-lt"/>
          <a:ea typeface="+mn-ea"/>
          <a:cs typeface="+mn-cs"/>
        </a:defRPr>
      </a:lvl5pPr>
      <a:lvl6pPr marL="963450" indent="-171450" algn="l" defTabSz="685800" rtl="0" eaLnBrk="1" latinLnBrk="0" hangingPunct="1">
        <a:lnSpc>
          <a:spcPct val="90000"/>
        </a:lnSpc>
        <a:spcBef>
          <a:spcPts val="150"/>
        </a:spcBef>
        <a:spcAft>
          <a:spcPts val="300"/>
        </a:spcAft>
        <a:buClr>
          <a:schemeClr val="tx1"/>
        </a:buClr>
        <a:buFont typeface="Wingdings" pitchFamily="2" charset="2"/>
        <a:buChar char=""/>
        <a:defRPr sz="1200" kern="1200">
          <a:solidFill>
            <a:schemeClr val="tx1"/>
          </a:solidFill>
          <a:latin typeface="+mn-lt"/>
          <a:ea typeface="+mn-ea"/>
          <a:cs typeface="+mn-cs"/>
        </a:defRPr>
      </a:lvl6pPr>
      <a:lvl7pPr marL="1103850" indent="-171450" algn="l" defTabSz="685800" rtl="0" eaLnBrk="1" latinLnBrk="0" hangingPunct="1">
        <a:lnSpc>
          <a:spcPct val="90000"/>
        </a:lnSpc>
        <a:spcBef>
          <a:spcPts val="150"/>
        </a:spcBef>
        <a:spcAft>
          <a:spcPts val="300"/>
        </a:spcAft>
        <a:buClr>
          <a:schemeClr val="tx1"/>
        </a:buClr>
        <a:buFont typeface="Wingdings" pitchFamily="2" charset="2"/>
        <a:buChar char=""/>
        <a:defRPr sz="1200" kern="1200">
          <a:solidFill>
            <a:schemeClr val="tx1"/>
          </a:solidFill>
          <a:latin typeface="+mn-lt"/>
          <a:ea typeface="+mn-ea"/>
          <a:cs typeface="+mn-cs"/>
        </a:defRPr>
      </a:lvl7pPr>
      <a:lvl8pPr marL="1221750" indent="-171450" algn="l" defTabSz="685800" rtl="0" eaLnBrk="1" latinLnBrk="0" hangingPunct="1">
        <a:lnSpc>
          <a:spcPct val="90000"/>
        </a:lnSpc>
        <a:spcBef>
          <a:spcPts val="150"/>
        </a:spcBef>
        <a:spcAft>
          <a:spcPts val="300"/>
        </a:spcAft>
        <a:buClr>
          <a:schemeClr val="tx1"/>
        </a:buClr>
        <a:buFont typeface="Wingdings" pitchFamily="2" charset="2"/>
        <a:buChar char=""/>
        <a:defRPr sz="1200" kern="1200">
          <a:solidFill>
            <a:schemeClr val="tx1"/>
          </a:solidFill>
          <a:latin typeface="+mn-lt"/>
          <a:ea typeface="+mn-ea"/>
          <a:cs typeface="+mn-cs"/>
        </a:defRPr>
      </a:lvl8pPr>
      <a:lvl9pPr marL="1354650" indent="-171450" algn="l" defTabSz="685800" rtl="0" eaLnBrk="1" latinLnBrk="0" hangingPunct="1">
        <a:lnSpc>
          <a:spcPct val="90000"/>
        </a:lnSpc>
        <a:spcBef>
          <a:spcPts val="150"/>
        </a:spcBef>
        <a:spcAft>
          <a:spcPts val="300"/>
        </a:spcAft>
        <a:buClr>
          <a:schemeClr val="tx1"/>
        </a:buClr>
        <a:buFont typeface="Wingdings" pitchFamily="2" charset="2"/>
        <a:buChar char=""/>
        <a:defRPr sz="12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33775" y="791155"/>
            <a:ext cx="6390529" cy="1018091"/>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rgbClr val="2E3D49"/>
              </a:buClr>
              <a:buSzPts val="3000"/>
              <a:buNone/>
              <a:defRPr sz="3000">
                <a:solidFill>
                  <a:srgbClr val="2E3D49"/>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233775" y="2048845"/>
            <a:ext cx="6390529" cy="6073636"/>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rgbClr val="525C65"/>
              </a:buClr>
              <a:buSzPts val="1800"/>
              <a:buFont typeface="Open Sans"/>
              <a:buChar char="●"/>
              <a:defRPr sz="1800">
                <a:solidFill>
                  <a:srgbClr val="525C65"/>
                </a:solidFill>
                <a:latin typeface="Open Sans"/>
                <a:ea typeface="Open Sans"/>
                <a:cs typeface="Open Sans"/>
                <a:sym typeface="Open Sans"/>
              </a:defRPr>
            </a:lvl1pPr>
            <a:lvl2pPr marL="914400" lvl="1" indent="-3175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2pPr>
            <a:lvl3pPr marL="1371600" lvl="2" indent="-3175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3pPr>
            <a:lvl4pPr marL="1828800" lvl="3" indent="-3175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4pPr>
            <a:lvl5pPr marL="2286000" lvl="4" indent="-3175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5pPr>
            <a:lvl6pPr marL="2743200" lvl="5" indent="-3175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6pPr>
            <a:lvl7pPr marL="3200400" lvl="6" indent="-3175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7pPr>
            <a:lvl8pPr marL="3657600" lvl="7" indent="-3175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8pPr>
            <a:lvl9pPr marL="4114800" lvl="8" indent="-317500" rtl="0">
              <a:lnSpc>
                <a:spcPct val="115000"/>
              </a:lnSpc>
              <a:spcBef>
                <a:spcPts val="1600"/>
              </a:spcBef>
              <a:spcAft>
                <a:spcPts val="1600"/>
              </a:spcAft>
              <a:buClr>
                <a:srgbClr val="525C65"/>
              </a:buClr>
              <a:buSzPts val="1400"/>
              <a:buFont typeface="Open Sans"/>
              <a:buChar char="■"/>
              <a:defRPr>
                <a:solidFill>
                  <a:srgbClr val="525C65"/>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6354343" y="8290164"/>
            <a:ext cx="411618" cy="699818"/>
          </a:xfrm>
          <a:prstGeom prst="rect">
            <a:avLst/>
          </a:prstGeom>
          <a:noFill/>
          <a:ln>
            <a:noFill/>
          </a:ln>
        </p:spPr>
        <p:txBody>
          <a:bodyPr spcFirstLastPara="1" wrap="square" lIns="91425" tIns="91425" rIns="91425" bIns="91425" anchor="ctr" anchorCtr="0">
            <a:noAutofit/>
          </a:bodyPr>
          <a:lstStyle>
            <a:lvl1pPr lvl="0" algn="r" rtl="0">
              <a:buNone/>
              <a:defRPr sz="882">
                <a:solidFill>
                  <a:schemeClr val="dk2"/>
                </a:solidFill>
              </a:defRPr>
            </a:lvl1pPr>
            <a:lvl2pPr lvl="1" algn="r" rtl="0">
              <a:buNone/>
              <a:defRPr sz="882">
                <a:solidFill>
                  <a:schemeClr val="dk2"/>
                </a:solidFill>
              </a:defRPr>
            </a:lvl2pPr>
            <a:lvl3pPr lvl="2" algn="r" rtl="0">
              <a:buNone/>
              <a:defRPr sz="882">
                <a:solidFill>
                  <a:schemeClr val="dk2"/>
                </a:solidFill>
              </a:defRPr>
            </a:lvl3pPr>
            <a:lvl4pPr lvl="3" algn="r" rtl="0">
              <a:buNone/>
              <a:defRPr sz="882">
                <a:solidFill>
                  <a:schemeClr val="dk2"/>
                </a:solidFill>
              </a:defRPr>
            </a:lvl4pPr>
            <a:lvl5pPr lvl="4" algn="r" rtl="0">
              <a:buNone/>
              <a:defRPr sz="882">
                <a:solidFill>
                  <a:schemeClr val="dk2"/>
                </a:solidFill>
              </a:defRPr>
            </a:lvl5pPr>
            <a:lvl6pPr lvl="5" algn="r" rtl="0">
              <a:buNone/>
              <a:defRPr sz="882">
                <a:solidFill>
                  <a:schemeClr val="dk2"/>
                </a:solidFill>
              </a:defRPr>
            </a:lvl6pPr>
            <a:lvl7pPr lvl="6" algn="r" rtl="0">
              <a:buNone/>
              <a:defRPr sz="882">
                <a:solidFill>
                  <a:schemeClr val="dk2"/>
                </a:solidFill>
              </a:defRPr>
            </a:lvl7pPr>
            <a:lvl8pPr lvl="7" algn="r" rtl="0">
              <a:buNone/>
              <a:defRPr sz="882">
                <a:solidFill>
                  <a:schemeClr val="dk2"/>
                </a:solidFill>
              </a:defRPr>
            </a:lvl8pPr>
            <a:lvl9pPr lvl="8" algn="r" rtl="0">
              <a:buNone/>
              <a:defRPr sz="882">
                <a:solidFill>
                  <a:schemeClr val="dk2"/>
                </a:solidFill>
              </a:defRPr>
            </a:lvl9pPr>
          </a:lstStyle>
          <a:p>
            <a:fld id="{00000000-1234-1234-1234-123412341234}" type="slidenum">
              <a:rPr lang="en" smtClean="0"/>
              <a:pPr/>
              <a:t>‹#›</a:t>
            </a:fld>
            <a:endParaRPr lang="en"/>
          </a:p>
        </p:txBody>
      </p:sp>
      <p:sp>
        <p:nvSpPr>
          <p:cNvPr id="9" name="Google Shape;9;p1"/>
          <p:cNvSpPr/>
          <p:nvPr/>
        </p:nvSpPr>
        <p:spPr>
          <a:xfrm>
            <a:off x="-10" y="876756"/>
            <a:ext cx="28588" cy="846818"/>
          </a:xfrm>
          <a:prstGeom prst="rect">
            <a:avLst/>
          </a:prstGeom>
          <a:solidFill>
            <a:srgbClr val="15C26B"/>
          </a:solidFill>
          <a:ln>
            <a:noFill/>
          </a:ln>
        </p:spPr>
        <p:txBody>
          <a:bodyPr spcFirstLastPara="1" wrap="square" lIns="23625" tIns="23625" rIns="23625" bIns="2362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059" b="0" i="0" u="none" strike="noStrike" cap="none">
              <a:solidFill>
                <a:srgbClr val="FFFFFF"/>
              </a:solidFill>
              <a:latin typeface="Helvetica Neue"/>
              <a:ea typeface="Helvetica Neue"/>
              <a:cs typeface="Helvetica Neue"/>
              <a:sym typeface="Helvetica Neue"/>
            </a:endParaRPr>
          </a:p>
        </p:txBody>
      </p:sp>
    </p:spTree>
    <p:extLst>
      <p:ext uri="{BB962C8B-B14F-4D97-AF65-F5344CB8AC3E}">
        <p14:creationId xmlns:p14="http://schemas.microsoft.com/office/powerpoint/2010/main" val="880503651"/>
      </p:ext>
    </p:extLst>
  </p:cSld>
  <p:clrMap bg1="lt1" tx1="dk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235"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235"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235"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235"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235"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235"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235"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235"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235"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235"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235"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235"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235"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235"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235"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235"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235"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235"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235"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235"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235"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235"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235"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235"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235"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235"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235"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5.xml"/><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21630-0811-4527-B3F7-DDD2796E7E07}"/>
              </a:ext>
            </a:extLst>
          </p:cNvPr>
          <p:cNvSpPr>
            <a:spLocks noGrp="1"/>
          </p:cNvSpPr>
          <p:nvPr>
            <p:ph type="ctrTitle"/>
          </p:nvPr>
        </p:nvSpPr>
        <p:spPr/>
        <p:txBody>
          <a:bodyPr/>
          <a:lstStyle/>
          <a:p>
            <a:endParaRPr lang="en-IN" dirty="0"/>
          </a:p>
        </p:txBody>
      </p:sp>
      <p:sp>
        <p:nvSpPr>
          <p:cNvPr id="3" name="Subtitle 2">
            <a:extLst>
              <a:ext uri="{FF2B5EF4-FFF2-40B4-BE49-F238E27FC236}">
                <a16:creationId xmlns:a16="http://schemas.microsoft.com/office/drawing/2014/main" id="{A8334C46-6152-4895-8528-D35809CE033B}"/>
              </a:ext>
            </a:extLst>
          </p:cNvPr>
          <p:cNvSpPr>
            <a:spLocks noGrp="1"/>
          </p:cNvSpPr>
          <p:nvPr>
            <p:ph type="subTitle" idx="1"/>
          </p:nvPr>
        </p:nvSpPr>
        <p:spPr/>
        <p:txBody>
          <a:bodyPr/>
          <a:lstStyle/>
          <a:p>
            <a:endParaRPr lang="en-IN"/>
          </a:p>
        </p:txBody>
      </p:sp>
      <p:pic>
        <p:nvPicPr>
          <p:cNvPr id="4" name="Google Shape;35;p7">
            <a:extLst>
              <a:ext uri="{FF2B5EF4-FFF2-40B4-BE49-F238E27FC236}">
                <a16:creationId xmlns:a16="http://schemas.microsoft.com/office/drawing/2014/main" id="{BBE7CED8-4D34-49D5-AC83-7B3C4F6A163C}"/>
              </a:ext>
            </a:extLst>
          </p:cNvPr>
          <p:cNvPicPr preferRelativeResize="0"/>
          <p:nvPr/>
        </p:nvPicPr>
        <p:blipFill rotWithShape="1">
          <a:blip r:embed="rId2">
            <a:alphaModFix/>
          </a:blip>
          <a:srcRect l="1606" r="1606"/>
          <a:stretch/>
        </p:blipFill>
        <p:spPr>
          <a:xfrm>
            <a:off x="0" y="1335505"/>
            <a:ext cx="6858000" cy="6473477"/>
          </a:xfrm>
          <a:prstGeom prst="rect">
            <a:avLst/>
          </a:prstGeom>
          <a:noFill/>
          <a:ln>
            <a:noFill/>
          </a:ln>
        </p:spPr>
      </p:pic>
      <p:sp>
        <p:nvSpPr>
          <p:cNvPr id="6" name="Google Shape;36;p7">
            <a:extLst>
              <a:ext uri="{FF2B5EF4-FFF2-40B4-BE49-F238E27FC236}">
                <a16:creationId xmlns:a16="http://schemas.microsoft.com/office/drawing/2014/main" id="{EC02DC39-A980-45DF-8F66-9C4076BBCF2F}"/>
              </a:ext>
            </a:extLst>
          </p:cNvPr>
          <p:cNvSpPr txBox="1">
            <a:spLocks/>
          </p:cNvSpPr>
          <p:nvPr/>
        </p:nvSpPr>
        <p:spPr>
          <a:xfrm>
            <a:off x="86262" y="600989"/>
            <a:ext cx="6685477" cy="1033754"/>
          </a:xfrm>
          <a:prstGeom prst="rect">
            <a:avLst/>
          </a:prstGeom>
        </p:spPr>
        <p:txBody>
          <a:bodyPr spcFirstLastPara="1" vert="horz" wrap="square" lIns="84392" tIns="84392" rIns="84392" bIns="84392" rtlCol="0" anchor="ctr" anchorCtr="0">
            <a:noAutofit/>
          </a:bodyPr>
          <a:lstStyle>
            <a:lvl1pPr algn="ctr" defTabSz="685800" rtl="0" eaLnBrk="1" latinLnBrk="0" hangingPunct="1">
              <a:lnSpc>
                <a:spcPct val="80000"/>
              </a:lnSpc>
              <a:spcBef>
                <a:spcPct val="0"/>
              </a:spcBef>
              <a:buNone/>
              <a:defRPr sz="4500" kern="1200" cap="all" spc="0" baseline="0">
                <a:solidFill>
                  <a:schemeClr val="bg2"/>
                </a:solidFill>
                <a:latin typeface="+mj-lt"/>
                <a:ea typeface="+mj-ea"/>
                <a:cs typeface="+mj-cs"/>
              </a:defRPr>
            </a:lvl1pPr>
          </a:lstStyle>
          <a:p>
            <a:pPr>
              <a:spcBef>
                <a:spcPts val="0"/>
              </a:spcBef>
            </a:pPr>
            <a:r>
              <a:rPr lang="en-IN" sz="4154" dirty="0">
                <a:solidFill>
                  <a:schemeClr val="tx1"/>
                </a:solidFill>
              </a:rPr>
              <a:t>Security Assessment</a:t>
            </a:r>
          </a:p>
        </p:txBody>
      </p:sp>
      <p:sp>
        <p:nvSpPr>
          <p:cNvPr id="7" name="Google Shape;37;p7">
            <a:extLst>
              <a:ext uri="{FF2B5EF4-FFF2-40B4-BE49-F238E27FC236}">
                <a16:creationId xmlns:a16="http://schemas.microsoft.com/office/drawing/2014/main" id="{4BEC11E8-86C9-47B7-8BBA-DA53814D1AFC}"/>
              </a:ext>
            </a:extLst>
          </p:cNvPr>
          <p:cNvSpPr txBox="1">
            <a:spLocks/>
          </p:cNvSpPr>
          <p:nvPr/>
        </p:nvSpPr>
        <p:spPr>
          <a:xfrm>
            <a:off x="86262" y="7668724"/>
            <a:ext cx="6685477" cy="1398185"/>
          </a:xfrm>
          <a:prstGeom prst="rect">
            <a:avLst/>
          </a:prstGeom>
        </p:spPr>
        <p:txBody>
          <a:bodyPr spcFirstLastPara="1" vert="horz" wrap="square" lIns="84392" tIns="84392" rIns="84392" bIns="84392" rtlCol="0" anchor="ctr" anchorCtr="0">
            <a:noAutofit/>
          </a:bodyPr>
          <a:lstStyle>
            <a:lvl1pPr algn="ctr" defTabSz="685800" rtl="0" eaLnBrk="1" latinLnBrk="0" hangingPunct="1">
              <a:lnSpc>
                <a:spcPct val="80000"/>
              </a:lnSpc>
              <a:spcBef>
                <a:spcPct val="0"/>
              </a:spcBef>
              <a:buNone/>
              <a:defRPr sz="4500" kern="1200" cap="all" spc="0" baseline="0">
                <a:solidFill>
                  <a:schemeClr val="bg2"/>
                </a:solidFill>
                <a:latin typeface="+mj-lt"/>
                <a:ea typeface="+mj-ea"/>
                <a:cs typeface="+mj-cs"/>
              </a:defRPr>
            </a:lvl1pPr>
          </a:lstStyle>
          <a:p>
            <a:pPr>
              <a:spcBef>
                <a:spcPts val="0"/>
              </a:spcBef>
            </a:pPr>
            <a:r>
              <a:rPr lang="en-IN" sz="3692" i="1" dirty="0">
                <a:solidFill>
                  <a:schemeClr val="tx1"/>
                </a:solidFill>
              </a:rPr>
              <a:t>STEVEN REJI GEORGE</a:t>
            </a:r>
          </a:p>
          <a:p>
            <a:pPr>
              <a:spcBef>
                <a:spcPts val="0"/>
              </a:spcBef>
            </a:pPr>
            <a:r>
              <a:rPr lang="en-IN" sz="3692" i="1">
                <a:solidFill>
                  <a:schemeClr val="tx1"/>
                </a:solidFill>
              </a:rPr>
              <a:t>CBS-041</a:t>
            </a:r>
            <a:endParaRPr lang="en-IN" sz="3692" i="1" dirty="0">
              <a:solidFill>
                <a:schemeClr val="tx1"/>
              </a:solidFill>
            </a:endParaRPr>
          </a:p>
        </p:txBody>
      </p:sp>
    </p:spTree>
    <p:extLst>
      <p:ext uri="{BB962C8B-B14F-4D97-AF65-F5344CB8AC3E}">
        <p14:creationId xmlns:p14="http://schemas.microsoft.com/office/powerpoint/2010/main" val="41937131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0"/>
          <p:cNvSpPr txBox="1">
            <a:spLocks noGrp="1"/>
          </p:cNvSpPr>
          <p:nvPr>
            <p:ph type="title"/>
          </p:nvPr>
        </p:nvSpPr>
        <p:spPr>
          <a:xfrm>
            <a:off x="233775" y="902357"/>
            <a:ext cx="6390529" cy="988147"/>
          </a:xfrm>
          <a:prstGeom prst="rect">
            <a:avLst/>
          </a:prstGeom>
        </p:spPr>
        <p:txBody>
          <a:bodyPr spcFirstLastPara="1" wrap="square" lIns="80669" tIns="80669" rIns="80669" bIns="80669" anchor="ctr" anchorCtr="0">
            <a:noAutofit/>
          </a:bodyPr>
          <a:lstStyle/>
          <a:p>
            <a:r>
              <a:rPr lang="en"/>
              <a:t>Vulnerabilities and remediation</a:t>
            </a:r>
            <a:endParaRPr/>
          </a:p>
        </p:txBody>
      </p:sp>
      <p:sp>
        <p:nvSpPr>
          <p:cNvPr id="115" name="Google Shape;115;p20"/>
          <p:cNvSpPr txBox="1">
            <a:spLocks noGrp="1"/>
          </p:cNvSpPr>
          <p:nvPr>
            <p:ph type="body" idx="1"/>
          </p:nvPr>
        </p:nvSpPr>
        <p:spPr>
          <a:xfrm>
            <a:off x="233775" y="2123055"/>
            <a:ext cx="6390529" cy="5895000"/>
          </a:xfrm>
          <a:prstGeom prst="rect">
            <a:avLst/>
          </a:prstGeom>
        </p:spPr>
        <p:txBody>
          <a:bodyPr spcFirstLastPara="1" wrap="square" lIns="80669" tIns="80669" rIns="80669" bIns="80669" anchor="t" anchorCtr="0">
            <a:noAutofit/>
          </a:bodyPr>
          <a:lstStyle/>
          <a:p>
            <a:pPr marL="0" indent="0">
              <a:spcBef>
                <a:spcPts val="1059"/>
              </a:spcBef>
              <a:buNone/>
            </a:pPr>
            <a:r>
              <a:rPr lang="en" dirty="0"/>
              <a:t>As CryptoV4ult enhances its infrastructure to support new features for its extensive user base, ensuring the security of user authentication mechanisms is paramount. The</a:t>
            </a:r>
            <a:r>
              <a:rPr lang="en" b="1" dirty="0">
                <a:latin typeface="Open Sans"/>
                <a:ea typeface="Open Sans"/>
                <a:cs typeface="Open Sans"/>
                <a:sym typeface="Open Sans"/>
              </a:rPr>
              <a:t> login system</a:t>
            </a:r>
            <a:r>
              <a:rPr lang="en" dirty="0"/>
              <a:t> is critical to the platform's security, acting as the first line of defense against unauthorized access. Your task is to scrutinize a login system, </a:t>
            </a:r>
            <a:r>
              <a:rPr lang="en" b="1" dirty="0">
                <a:latin typeface="Open Sans"/>
                <a:ea typeface="Open Sans"/>
                <a:cs typeface="Open Sans"/>
                <a:sym typeface="Open Sans"/>
              </a:rPr>
              <a:t>identify 3 potential vulnerabilities</a:t>
            </a:r>
            <a:r>
              <a:rPr lang="en" dirty="0"/>
              <a:t> they usually have, and propose effective remediation strategies.</a:t>
            </a:r>
            <a:endParaRPr dirty="0"/>
          </a:p>
          <a:p>
            <a:pPr>
              <a:spcBef>
                <a:spcPts val="1059"/>
              </a:spcBef>
            </a:pPr>
            <a:r>
              <a:rPr lang="en" i="1" dirty="0"/>
              <a:t>Concentrate on </a:t>
            </a:r>
            <a:r>
              <a:rPr lang="en" b="1" i="1" dirty="0">
                <a:latin typeface="Open Sans"/>
                <a:ea typeface="Open Sans"/>
                <a:cs typeface="Open Sans"/>
                <a:sym typeface="Open Sans"/>
              </a:rPr>
              <a:t>login systems in general</a:t>
            </a:r>
            <a:endParaRPr b="1" i="1" dirty="0">
              <a:latin typeface="Open Sans"/>
              <a:ea typeface="Open Sans"/>
              <a:cs typeface="Open Sans"/>
              <a:sym typeface="Open Sans"/>
            </a:endParaRPr>
          </a:p>
          <a:p>
            <a:r>
              <a:rPr lang="en" i="1" dirty="0"/>
              <a:t>The vulnerability can relate to any aspect of a login system, including user identification, authentication mechanisms, and session management</a:t>
            </a:r>
            <a:endParaRPr i="1" dirty="0"/>
          </a:p>
          <a:p>
            <a:r>
              <a:rPr lang="en" i="1" dirty="0"/>
              <a:t>Any common login system vulnerability is acceptable</a:t>
            </a:r>
            <a:endParaRPr i="1" dirty="0"/>
          </a:p>
          <a:p>
            <a:r>
              <a:rPr lang="en" b="1" i="1" dirty="0">
                <a:latin typeface="Open Sans"/>
                <a:ea typeface="Open Sans"/>
                <a:cs typeface="Open Sans"/>
                <a:sym typeface="Open Sans"/>
              </a:rPr>
              <a:t>For each identified potential vulnerability</a:t>
            </a:r>
            <a:r>
              <a:rPr lang="en" i="1" dirty="0"/>
              <a:t>, you need to:</a:t>
            </a:r>
            <a:endParaRPr i="1" dirty="0"/>
          </a:p>
          <a:p>
            <a:pPr lvl="1">
              <a:spcBef>
                <a:spcPts val="0"/>
              </a:spcBef>
              <a:buFont typeface="Open Sans"/>
              <a:buChar char="○"/>
            </a:pPr>
            <a:r>
              <a:rPr lang="en" b="1" i="1" dirty="0">
                <a:latin typeface="Open Sans"/>
                <a:ea typeface="Open Sans"/>
                <a:cs typeface="Open Sans"/>
                <a:sym typeface="Open Sans"/>
              </a:rPr>
              <a:t>Describe the vulnerability</a:t>
            </a:r>
            <a:endParaRPr b="1" i="1" dirty="0">
              <a:latin typeface="Open Sans"/>
              <a:ea typeface="Open Sans"/>
              <a:cs typeface="Open Sans"/>
              <a:sym typeface="Open Sans"/>
            </a:endParaRPr>
          </a:p>
          <a:p>
            <a:pPr lvl="1">
              <a:spcBef>
                <a:spcPts val="0"/>
              </a:spcBef>
              <a:buFont typeface="Open Sans"/>
              <a:buChar char="○"/>
            </a:pPr>
            <a:r>
              <a:rPr lang="en" b="1" i="1" dirty="0">
                <a:latin typeface="Open Sans"/>
                <a:ea typeface="Open Sans"/>
                <a:cs typeface="Open Sans"/>
                <a:sym typeface="Open Sans"/>
              </a:rPr>
              <a:t>Explain the risk</a:t>
            </a:r>
            <a:endParaRPr b="1" i="1" dirty="0">
              <a:latin typeface="Open Sans"/>
              <a:ea typeface="Open Sans"/>
              <a:cs typeface="Open Sans"/>
              <a:sym typeface="Open Sans"/>
            </a:endParaRPr>
          </a:p>
          <a:p>
            <a:pPr lvl="1">
              <a:spcBef>
                <a:spcPts val="0"/>
              </a:spcBef>
              <a:buFont typeface="Open Sans"/>
              <a:buChar char="○"/>
            </a:pPr>
            <a:r>
              <a:rPr lang="en" b="1" i="1" dirty="0">
                <a:latin typeface="Open Sans"/>
                <a:ea typeface="Open Sans"/>
                <a:cs typeface="Open Sans"/>
                <a:sym typeface="Open Sans"/>
              </a:rPr>
              <a:t>Provide remediation strategy</a:t>
            </a:r>
            <a:endParaRPr b="1" i="1" dirty="0">
              <a:latin typeface="Open Sans"/>
              <a:ea typeface="Open Sans"/>
              <a:cs typeface="Open Sans"/>
              <a:sym typeface="Open Sans"/>
            </a:endParaRPr>
          </a:p>
          <a:p>
            <a:pPr indent="0">
              <a:spcBef>
                <a:spcPts val="1059"/>
              </a:spcBef>
              <a:buNone/>
            </a:pP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7CF3A-C25F-47EF-85CA-9407CEE6C6A6}"/>
              </a:ext>
            </a:extLst>
          </p:cNvPr>
          <p:cNvSpPr>
            <a:spLocks noGrp="1"/>
          </p:cNvSpPr>
          <p:nvPr>
            <p:ph type="title"/>
          </p:nvPr>
        </p:nvSpPr>
        <p:spPr/>
        <p:txBody>
          <a:bodyPr/>
          <a:lstStyle/>
          <a:p>
            <a:r>
              <a:rPr kumimoji="0" lang="en" sz="2824" b="0" i="0" u="none" strike="noStrike" kern="0" cap="none" spc="0" normalizeH="0" baseline="0" noProof="0" dirty="0">
                <a:ln>
                  <a:noFill/>
                </a:ln>
                <a:solidFill>
                  <a:srgbClr val="02B3E4"/>
                </a:solidFill>
                <a:effectLst/>
                <a:uLnTx/>
                <a:uFillTx/>
                <a:latin typeface="Open Sans Light"/>
                <a:ea typeface="Open Sans Light"/>
                <a:cs typeface="Open Sans Light"/>
                <a:sym typeface="Open Sans Light"/>
              </a:rPr>
              <a:t>Vulnerabilities and remediation</a:t>
            </a:r>
            <a:endParaRPr lang="en-IN" dirty="0"/>
          </a:p>
        </p:txBody>
      </p:sp>
      <p:graphicFrame>
        <p:nvGraphicFramePr>
          <p:cNvPr id="4" name="Google Shape;121;p21">
            <a:extLst>
              <a:ext uri="{FF2B5EF4-FFF2-40B4-BE49-F238E27FC236}">
                <a16:creationId xmlns:a16="http://schemas.microsoft.com/office/drawing/2014/main" id="{56720630-D3FF-4AC5-BF9C-0E9EB4E9D195}"/>
              </a:ext>
            </a:extLst>
          </p:cNvPr>
          <p:cNvGraphicFramePr/>
          <p:nvPr>
            <p:extLst>
              <p:ext uri="{D42A27DB-BD31-4B8C-83A1-F6EECF244321}">
                <p14:modId xmlns:p14="http://schemas.microsoft.com/office/powerpoint/2010/main" val="4176370306"/>
              </p:ext>
            </p:extLst>
          </p:nvPr>
        </p:nvGraphicFramePr>
        <p:xfrm>
          <a:off x="233736" y="2123074"/>
          <a:ext cx="6390529" cy="5441130"/>
        </p:xfrm>
        <a:graphic>
          <a:graphicData uri="http://schemas.openxmlformats.org/drawingml/2006/table">
            <a:tbl>
              <a:tblPr>
                <a:noFill/>
              </a:tblPr>
              <a:tblGrid>
                <a:gridCol w="6390529">
                  <a:extLst>
                    <a:ext uri="{9D8B030D-6E8A-4147-A177-3AD203B41FA5}">
                      <a16:colId xmlns:a16="http://schemas.microsoft.com/office/drawing/2014/main" val="20000"/>
                    </a:ext>
                  </a:extLst>
                </a:gridCol>
              </a:tblGrid>
              <a:tr h="466412">
                <a:tc>
                  <a:txBody>
                    <a:bodyPr/>
                    <a:lstStyle/>
                    <a:p>
                      <a:pPr marL="0" lvl="0" indent="0" algn="ctr" rtl="0">
                        <a:lnSpc>
                          <a:spcPct val="115000"/>
                        </a:lnSpc>
                        <a:spcBef>
                          <a:spcPts val="0"/>
                        </a:spcBef>
                        <a:spcAft>
                          <a:spcPts val="0"/>
                        </a:spcAft>
                        <a:buNone/>
                      </a:pPr>
                      <a:r>
                        <a:rPr lang="en" sz="1600" dirty="0">
                          <a:solidFill>
                            <a:srgbClr val="525C65"/>
                          </a:solidFill>
                          <a:latin typeface="Open Sans"/>
                          <a:ea typeface="Open Sans"/>
                          <a:cs typeface="Open Sans"/>
                          <a:sym typeface="Open Sans"/>
                        </a:rPr>
                        <a:t>1. Weak password policies.</a:t>
                      </a:r>
                      <a:endParaRPr sz="1600" dirty="0">
                        <a:solidFill>
                          <a:srgbClr val="525C65"/>
                        </a:solidFill>
                        <a:latin typeface="Open Sans"/>
                        <a:ea typeface="Open Sans"/>
                        <a:cs typeface="Open Sans"/>
                        <a:sym typeface="Open Sans"/>
                      </a:endParaRPr>
                    </a:p>
                  </a:txBody>
                  <a:tcPr marL="80669" marR="80669" marT="80669" marB="80669">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403385">
                <a:tc>
                  <a:txBody>
                    <a:bodyPr/>
                    <a:lstStyle/>
                    <a:p>
                      <a:pPr marL="0" lvl="0" indent="0" algn="l" rtl="0">
                        <a:spcBef>
                          <a:spcPts val="0"/>
                        </a:spcBef>
                        <a:spcAft>
                          <a:spcPts val="0"/>
                        </a:spcAft>
                        <a:buNone/>
                      </a:pPr>
                      <a:r>
                        <a:rPr lang="en" sz="1600" dirty="0">
                          <a:solidFill>
                            <a:srgbClr val="525C65"/>
                          </a:solidFill>
                          <a:latin typeface="Open Sans"/>
                          <a:ea typeface="Open Sans"/>
                          <a:cs typeface="Open Sans"/>
                          <a:sym typeface="Open Sans"/>
                        </a:rPr>
                        <a:t>Description</a:t>
                      </a:r>
                      <a:endParaRPr sz="1600" i="1" dirty="0">
                        <a:solidFill>
                          <a:srgbClr val="525C65"/>
                        </a:solidFill>
                        <a:latin typeface="Open Sans Light"/>
                        <a:ea typeface="Open Sans Light"/>
                        <a:cs typeface="Open Sans Light"/>
                        <a:sym typeface="Open Sans Light"/>
                      </a:endParaRPr>
                    </a:p>
                  </a:txBody>
                  <a:tcPr marL="80669" marR="80669" marT="80669" marB="80669">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1158662">
                <a:tc>
                  <a:txBody>
                    <a:bodyPr/>
                    <a:lstStyle/>
                    <a:p>
                      <a:pPr marL="0" lvl="0" indent="0" algn="l" rtl="0">
                        <a:spcBef>
                          <a:spcPts val="0"/>
                        </a:spcBef>
                        <a:spcAft>
                          <a:spcPts val="0"/>
                        </a:spcAft>
                        <a:buNone/>
                      </a:pPr>
                      <a:r>
                        <a:rPr lang="en-US" sz="1600" b="0" i="1" u="none" strike="noStrike" cap="none" dirty="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sym typeface="Arial"/>
                        </a:rPr>
                        <a:t>Enabling users to have short, simple, or easy-to-guess passwords greatly decreases </a:t>
                      </a:r>
                      <a:r>
                        <a:rPr lang="en-US" sz="1600" b="0" i="1" u="none" strike="noStrike" cap="none" dirty="0" err="1">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sym typeface="Arial"/>
                        </a:rPr>
                        <a:t>authenthication</a:t>
                      </a:r>
                      <a:r>
                        <a:rPr lang="en-US" sz="1600" b="0" i="1" u="none" strike="noStrike" cap="none" dirty="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sym typeface="Arial"/>
                        </a:rPr>
                        <a:t> security</a:t>
                      </a:r>
                      <a:endParaRPr sz="1600" b="0" i="1" dirty="0">
                        <a:solidFill>
                          <a:srgbClr val="525C65"/>
                        </a:solidFill>
                        <a:latin typeface="Open Sans Light" panose="020B0306030504020204" pitchFamily="34" charset="0"/>
                        <a:ea typeface="Open Sans Light" panose="020B0306030504020204" pitchFamily="34" charset="0"/>
                        <a:cs typeface="Open Sans Light" panose="020B0306030504020204" pitchFamily="34" charset="0"/>
                        <a:sym typeface="Open Sans Light"/>
                      </a:endParaRPr>
                    </a:p>
                  </a:txBody>
                  <a:tcPr marL="80669" marR="80669" marT="80669" marB="80669">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403385">
                <a:tc>
                  <a:txBody>
                    <a:bodyPr/>
                    <a:lstStyle/>
                    <a:p>
                      <a:pPr marL="0" lvl="0" indent="0" algn="l" rtl="0">
                        <a:spcBef>
                          <a:spcPts val="0"/>
                        </a:spcBef>
                        <a:spcAft>
                          <a:spcPts val="0"/>
                        </a:spcAft>
                        <a:buNone/>
                      </a:pPr>
                      <a:r>
                        <a:rPr lang="en" sz="1600">
                          <a:solidFill>
                            <a:srgbClr val="525C65"/>
                          </a:solidFill>
                          <a:latin typeface="Open Sans"/>
                          <a:ea typeface="Open Sans"/>
                          <a:cs typeface="Open Sans"/>
                          <a:sym typeface="Open Sans"/>
                        </a:rPr>
                        <a:t>Risk</a:t>
                      </a:r>
                      <a:endParaRPr sz="1600">
                        <a:solidFill>
                          <a:srgbClr val="525C65"/>
                        </a:solidFill>
                        <a:latin typeface="Open Sans"/>
                        <a:ea typeface="Open Sans"/>
                        <a:cs typeface="Open Sans"/>
                        <a:sym typeface="Open Sans"/>
                      </a:endParaRPr>
                    </a:p>
                  </a:txBody>
                  <a:tcPr marL="80669" marR="80669" marT="80669" marB="80669">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1463824">
                <a:tc>
                  <a:txBody>
                    <a:bodyPr/>
                    <a:lstStyle/>
                    <a:p>
                      <a:pPr marL="0" lvl="0" indent="0" algn="l" rtl="0">
                        <a:spcBef>
                          <a:spcPts val="0"/>
                        </a:spcBef>
                        <a:spcAft>
                          <a:spcPts val="0"/>
                        </a:spcAft>
                        <a:buNone/>
                      </a:pPr>
                      <a:r>
                        <a:rPr lang="en-US" sz="1600" i="1" dirty="0">
                          <a:solidFill>
                            <a:srgbClr val="525C65"/>
                          </a:solidFill>
                          <a:latin typeface="Open Sans Light"/>
                          <a:ea typeface="Open Sans Light"/>
                          <a:cs typeface="Open Sans Light"/>
                          <a:sym typeface="Open Sans Light"/>
                        </a:rPr>
                        <a:t>Easily compromised through brute force or credential stuffing attacks. Compromise of one account can lead to wider platform exploits—particularly if admin accounts are compromised.</a:t>
                      </a:r>
                      <a:endParaRPr sz="1600" i="1" dirty="0">
                        <a:solidFill>
                          <a:srgbClr val="525C65"/>
                        </a:solidFill>
                        <a:latin typeface="Open Sans Light"/>
                        <a:ea typeface="Open Sans Light"/>
                        <a:cs typeface="Open Sans Light"/>
                        <a:sym typeface="Open Sans Light"/>
                      </a:endParaRPr>
                    </a:p>
                  </a:txBody>
                  <a:tcPr marL="80669" marR="80669" marT="80669" marB="80669">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4"/>
                  </a:ext>
                </a:extLst>
              </a:tr>
              <a:tr h="403385">
                <a:tc>
                  <a:txBody>
                    <a:bodyPr/>
                    <a:lstStyle/>
                    <a:p>
                      <a:pPr marL="0" lvl="0" indent="0" algn="l" rtl="0">
                        <a:spcBef>
                          <a:spcPts val="0"/>
                        </a:spcBef>
                        <a:spcAft>
                          <a:spcPts val="0"/>
                        </a:spcAft>
                        <a:buNone/>
                      </a:pPr>
                      <a:r>
                        <a:rPr lang="en" sz="1600">
                          <a:solidFill>
                            <a:srgbClr val="525C65"/>
                          </a:solidFill>
                          <a:latin typeface="Open Sans"/>
                          <a:ea typeface="Open Sans"/>
                          <a:cs typeface="Open Sans"/>
                          <a:sym typeface="Open Sans"/>
                        </a:rPr>
                        <a:t>Remediation</a:t>
                      </a:r>
                      <a:endParaRPr sz="1600" i="1">
                        <a:solidFill>
                          <a:srgbClr val="525C65"/>
                        </a:solidFill>
                        <a:latin typeface="Open Sans"/>
                        <a:ea typeface="Open Sans"/>
                        <a:cs typeface="Open Sans"/>
                        <a:sym typeface="Open Sans"/>
                      </a:endParaRPr>
                    </a:p>
                  </a:txBody>
                  <a:tcPr marL="80669" marR="80669" marT="80669" marB="80669">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5"/>
                  </a:ext>
                </a:extLst>
              </a:tr>
              <a:tr h="918838">
                <a:tc>
                  <a:txBody>
                    <a:bodyPr/>
                    <a:lstStyle/>
                    <a:p>
                      <a:pPr marL="0" lvl="0" indent="0" algn="l" rtl="0">
                        <a:spcBef>
                          <a:spcPts val="0"/>
                        </a:spcBef>
                        <a:spcAft>
                          <a:spcPts val="0"/>
                        </a:spcAft>
                        <a:buNone/>
                      </a:pPr>
                      <a:r>
                        <a:rPr lang="en-US" sz="1600" i="1" dirty="0">
                          <a:solidFill>
                            <a:srgbClr val="525C65"/>
                          </a:solidFill>
                          <a:latin typeface="Open Sans Light"/>
                          <a:ea typeface="Open Sans Light"/>
                          <a:cs typeface="Open Sans Light"/>
                          <a:sym typeface="Open Sans Light"/>
                        </a:rPr>
                        <a:t>- Implement strict password policies (minimum length 12 characters, mixed case, numbers, special characters)</a:t>
                      </a:r>
                    </a:p>
                    <a:p>
                      <a:pPr marL="0" lvl="0" indent="0" algn="l" rtl="0">
                        <a:spcBef>
                          <a:spcPts val="0"/>
                        </a:spcBef>
                        <a:spcAft>
                          <a:spcPts val="0"/>
                        </a:spcAft>
                        <a:buNone/>
                      </a:pPr>
                      <a:r>
                        <a:rPr lang="en-US" sz="1600" i="1" dirty="0">
                          <a:solidFill>
                            <a:srgbClr val="525C65"/>
                          </a:solidFill>
                          <a:latin typeface="Open Sans Light"/>
                          <a:ea typeface="Open Sans Light"/>
                          <a:cs typeface="Open Sans Light"/>
                          <a:sym typeface="Open Sans Light"/>
                        </a:rPr>
                        <a:t>- Apply password blacklists to reject compromised credentials</a:t>
                      </a:r>
                    </a:p>
                    <a:p>
                      <a:pPr marL="0" lvl="0" indent="0" algn="l" rtl="0">
                        <a:spcBef>
                          <a:spcPts val="0"/>
                        </a:spcBef>
                        <a:spcAft>
                          <a:spcPts val="0"/>
                        </a:spcAft>
                        <a:buNone/>
                      </a:pPr>
                      <a:r>
                        <a:rPr lang="en-US" sz="1600" i="1" dirty="0">
                          <a:solidFill>
                            <a:srgbClr val="525C65"/>
                          </a:solidFill>
                          <a:latin typeface="Open Sans Light"/>
                          <a:ea typeface="Open Sans Light"/>
                          <a:cs typeface="Open Sans Light"/>
                          <a:sym typeface="Open Sans Light"/>
                        </a:rPr>
                        <a:t>- Use 2FA for additional protection</a:t>
                      </a:r>
                      <a:endParaRPr sz="1600" i="1" dirty="0">
                        <a:solidFill>
                          <a:srgbClr val="525C65"/>
                        </a:solidFill>
                        <a:latin typeface="Open Sans Light"/>
                        <a:ea typeface="Open Sans Light"/>
                        <a:cs typeface="Open Sans Light"/>
                        <a:sym typeface="Open Sans Light"/>
                      </a:endParaRPr>
                    </a:p>
                  </a:txBody>
                  <a:tcPr marL="80669" marR="80669" marT="80669" marB="80669">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7308411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7CF3A-C25F-47EF-85CA-9407CEE6C6A6}"/>
              </a:ext>
            </a:extLst>
          </p:cNvPr>
          <p:cNvSpPr>
            <a:spLocks noGrp="1"/>
          </p:cNvSpPr>
          <p:nvPr>
            <p:ph type="title"/>
          </p:nvPr>
        </p:nvSpPr>
        <p:spPr/>
        <p:txBody>
          <a:bodyPr/>
          <a:lstStyle/>
          <a:p>
            <a:r>
              <a:rPr kumimoji="0" lang="en" sz="2824" b="0" i="0" u="none" strike="noStrike" kern="0" cap="none" spc="0" normalizeH="0" baseline="0" noProof="0" dirty="0">
                <a:ln>
                  <a:noFill/>
                </a:ln>
                <a:solidFill>
                  <a:srgbClr val="02B3E4"/>
                </a:solidFill>
                <a:effectLst/>
                <a:uLnTx/>
                <a:uFillTx/>
                <a:latin typeface="Open Sans Light"/>
                <a:ea typeface="Open Sans Light"/>
                <a:cs typeface="Open Sans Light"/>
                <a:sym typeface="Open Sans Light"/>
              </a:rPr>
              <a:t>Vulnerabilities and remediation</a:t>
            </a:r>
            <a:endParaRPr lang="en-IN" dirty="0"/>
          </a:p>
        </p:txBody>
      </p:sp>
      <p:graphicFrame>
        <p:nvGraphicFramePr>
          <p:cNvPr id="4" name="Google Shape;121;p21">
            <a:extLst>
              <a:ext uri="{FF2B5EF4-FFF2-40B4-BE49-F238E27FC236}">
                <a16:creationId xmlns:a16="http://schemas.microsoft.com/office/drawing/2014/main" id="{56720630-D3FF-4AC5-BF9C-0E9EB4E9D195}"/>
              </a:ext>
            </a:extLst>
          </p:cNvPr>
          <p:cNvGraphicFramePr/>
          <p:nvPr>
            <p:extLst>
              <p:ext uri="{D42A27DB-BD31-4B8C-83A1-F6EECF244321}">
                <p14:modId xmlns:p14="http://schemas.microsoft.com/office/powerpoint/2010/main" val="1104987151"/>
              </p:ext>
            </p:extLst>
          </p:nvPr>
        </p:nvGraphicFramePr>
        <p:xfrm>
          <a:off x="233736" y="2123074"/>
          <a:ext cx="6390529" cy="5223270"/>
        </p:xfrm>
        <a:graphic>
          <a:graphicData uri="http://schemas.openxmlformats.org/drawingml/2006/table">
            <a:tbl>
              <a:tblPr>
                <a:noFill/>
              </a:tblPr>
              <a:tblGrid>
                <a:gridCol w="6390529">
                  <a:extLst>
                    <a:ext uri="{9D8B030D-6E8A-4147-A177-3AD203B41FA5}">
                      <a16:colId xmlns:a16="http://schemas.microsoft.com/office/drawing/2014/main" val="20000"/>
                    </a:ext>
                  </a:extLst>
                </a:gridCol>
              </a:tblGrid>
              <a:tr h="466412">
                <a:tc>
                  <a:txBody>
                    <a:bodyPr/>
                    <a:lstStyle/>
                    <a:p>
                      <a:pPr marL="0" lvl="0" indent="0" algn="ctr" rtl="0">
                        <a:lnSpc>
                          <a:spcPct val="115000"/>
                        </a:lnSpc>
                        <a:spcBef>
                          <a:spcPts val="0"/>
                        </a:spcBef>
                        <a:spcAft>
                          <a:spcPts val="0"/>
                        </a:spcAft>
                        <a:buNone/>
                      </a:pPr>
                      <a:r>
                        <a:rPr lang="en" sz="1600" dirty="0">
                          <a:solidFill>
                            <a:srgbClr val="525C65"/>
                          </a:solidFill>
                          <a:latin typeface="Open Sans"/>
                          <a:ea typeface="Open Sans"/>
                          <a:cs typeface="Open Sans"/>
                          <a:sym typeface="Open Sans"/>
                        </a:rPr>
                        <a:t>2.Improper session management</a:t>
                      </a:r>
                      <a:endParaRPr sz="1600" dirty="0">
                        <a:solidFill>
                          <a:srgbClr val="525C65"/>
                        </a:solidFill>
                        <a:latin typeface="Open Sans"/>
                        <a:ea typeface="Open Sans"/>
                        <a:cs typeface="Open Sans"/>
                        <a:sym typeface="Open Sans"/>
                      </a:endParaRPr>
                    </a:p>
                  </a:txBody>
                  <a:tcPr marL="80669" marR="80669" marT="80669" marB="80669">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403385">
                <a:tc>
                  <a:txBody>
                    <a:bodyPr/>
                    <a:lstStyle/>
                    <a:p>
                      <a:pPr marL="0" lvl="0" indent="0" algn="l" rtl="0">
                        <a:spcBef>
                          <a:spcPts val="0"/>
                        </a:spcBef>
                        <a:spcAft>
                          <a:spcPts val="0"/>
                        </a:spcAft>
                        <a:buNone/>
                      </a:pPr>
                      <a:r>
                        <a:rPr lang="en" sz="1600">
                          <a:solidFill>
                            <a:srgbClr val="525C65"/>
                          </a:solidFill>
                          <a:latin typeface="Open Sans"/>
                          <a:ea typeface="Open Sans"/>
                          <a:cs typeface="Open Sans"/>
                          <a:sym typeface="Open Sans"/>
                        </a:rPr>
                        <a:t>Description</a:t>
                      </a:r>
                      <a:endParaRPr sz="1600" i="1">
                        <a:solidFill>
                          <a:srgbClr val="525C65"/>
                        </a:solidFill>
                        <a:latin typeface="Open Sans Light"/>
                        <a:ea typeface="Open Sans Light"/>
                        <a:cs typeface="Open Sans Light"/>
                        <a:sym typeface="Open Sans Light"/>
                      </a:endParaRPr>
                    </a:p>
                  </a:txBody>
                  <a:tcPr marL="80669" marR="80669" marT="80669" marB="80669">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1158662">
                <a:tc>
                  <a:txBody>
                    <a:bodyPr/>
                    <a:lstStyle/>
                    <a:p>
                      <a:pPr marL="0" lvl="0" indent="0" algn="l" rtl="0">
                        <a:spcBef>
                          <a:spcPts val="0"/>
                        </a:spcBef>
                        <a:spcAft>
                          <a:spcPts val="0"/>
                        </a:spcAft>
                        <a:buNone/>
                      </a:pPr>
                      <a:r>
                        <a:rPr lang="en-US" sz="1600" i="1" dirty="0">
                          <a:solidFill>
                            <a:srgbClr val="525C65"/>
                          </a:solidFill>
                          <a:latin typeface="Open Sans Light"/>
                          <a:ea typeface="Open Sans Light"/>
                          <a:cs typeface="Open Sans Light"/>
                          <a:sym typeface="Open Sans Light"/>
                        </a:rPr>
                        <a:t>Sessions might not expire properly, or session IDs are predictable or insecurely stored (e.g., no HTTPS or secure cookies).</a:t>
                      </a:r>
                    </a:p>
                    <a:p>
                      <a:pPr marL="0" lvl="0" indent="0" algn="l" rtl="0">
                        <a:spcBef>
                          <a:spcPts val="0"/>
                        </a:spcBef>
                        <a:spcAft>
                          <a:spcPts val="0"/>
                        </a:spcAft>
                        <a:buNone/>
                      </a:pPr>
                      <a:endParaRPr sz="1600" i="1" dirty="0">
                        <a:solidFill>
                          <a:srgbClr val="525C65"/>
                        </a:solidFill>
                        <a:latin typeface="Open Sans Light"/>
                        <a:ea typeface="Open Sans Light"/>
                        <a:cs typeface="Open Sans Light"/>
                        <a:sym typeface="Open Sans Light"/>
                      </a:endParaRPr>
                    </a:p>
                  </a:txBody>
                  <a:tcPr marL="80669" marR="80669" marT="80669" marB="80669">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403385">
                <a:tc>
                  <a:txBody>
                    <a:bodyPr/>
                    <a:lstStyle/>
                    <a:p>
                      <a:pPr marL="0" lvl="0" indent="0" algn="l" rtl="0">
                        <a:spcBef>
                          <a:spcPts val="0"/>
                        </a:spcBef>
                        <a:spcAft>
                          <a:spcPts val="0"/>
                        </a:spcAft>
                        <a:buNone/>
                      </a:pPr>
                      <a:r>
                        <a:rPr lang="en" sz="1600">
                          <a:solidFill>
                            <a:srgbClr val="525C65"/>
                          </a:solidFill>
                          <a:latin typeface="Open Sans"/>
                          <a:ea typeface="Open Sans"/>
                          <a:cs typeface="Open Sans"/>
                          <a:sym typeface="Open Sans"/>
                        </a:rPr>
                        <a:t>Risk</a:t>
                      </a:r>
                      <a:endParaRPr sz="1600">
                        <a:solidFill>
                          <a:srgbClr val="525C65"/>
                        </a:solidFill>
                        <a:latin typeface="Open Sans"/>
                        <a:ea typeface="Open Sans"/>
                        <a:cs typeface="Open Sans"/>
                        <a:sym typeface="Open Sans"/>
                      </a:endParaRPr>
                    </a:p>
                  </a:txBody>
                  <a:tcPr marL="80669" marR="80669" marT="80669" marB="80669">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1463824">
                <a:tc>
                  <a:txBody>
                    <a:bodyPr/>
                    <a:lstStyle/>
                    <a:p>
                      <a:pPr marL="0" lvl="0" indent="0" algn="l" rtl="0">
                        <a:spcBef>
                          <a:spcPts val="0"/>
                        </a:spcBef>
                        <a:spcAft>
                          <a:spcPts val="0"/>
                        </a:spcAft>
                        <a:buNone/>
                      </a:pPr>
                      <a:r>
                        <a:rPr lang="en-US" sz="1600" i="1" dirty="0">
                          <a:solidFill>
                            <a:srgbClr val="525C65"/>
                          </a:solidFill>
                          <a:latin typeface="Open Sans Light"/>
                          <a:ea typeface="Open Sans Light"/>
                          <a:cs typeface="Open Sans Light"/>
                          <a:sym typeface="Open Sans Light"/>
                        </a:rPr>
                        <a:t>Attackers can hijack active sessions with stolen cookies or predictable tokens, achieving unauthorized access without login credentials.</a:t>
                      </a:r>
                      <a:endParaRPr sz="1600" i="1" dirty="0">
                        <a:solidFill>
                          <a:srgbClr val="525C65"/>
                        </a:solidFill>
                        <a:latin typeface="Open Sans Light"/>
                        <a:ea typeface="Open Sans Light"/>
                        <a:cs typeface="Open Sans Light"/>
                        <a:sym typeface="Open Sans Light"/>
                      </a:endParaRPr>
                    </a:p>
                  </a:txBody>
                  <a:tcPr marL="80669" marR="80669" marT="80669" marB="80669">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4"/>
                  </a:ext>
                </a:extLst>
              </a:tr>
              <a:tr h="403385">
                <a:tc>
                  <a:txBody>
                    <a:bodyPr/>
                    <a:lstStyle/>
                    <a:p>
                      <a:pPr marL="0" lvl="0" indent="0" algn="l" rtl="0">
                        <a:spcBef>
                          <a:spcPts val="0"/>
                        </a:spcBef>
                        <a:spcAft>
                          <a:spcPts val="0"/>
                        </a:spcAft>
                        <a:buNone/>
                      </a:pPr>
                      <a:r>
                        <a:rPr lang="en" sz="1600">
                          <a:solidFill>
                            <a:srgbClr val="525C65"/>
                          </a:solidFill>
                          <a:latin typeface="Open Sans"/>
                          <a:ea typeface="Open Sans"/>
                          <a:cs typeface="Open Sans"/>
                          <a:sym typeface="Open Sans"/>
                        </a:rPr>
                        <a:t>Remediation</a:t>
                      </a:r>
                      <a:endParaRPr sz="1600" i="1">
                        <a:solidFill>
                          <a:srgbClr val="525C65"/>
                        </a:solidFill>
                        <a:latin typeface="Open Sans"/>
                        <a:ea typeface="Open Sans"/>
                        <a:cs typeface="Open Sans"/>
                        <a:sym typeface="Open Sans"/>
                      </a:endParaRPr>
                    </a:p>
                  </a:txBody>
                  <a:tcPr marL="80669" marR="80669" marT="80669" marB="80669">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5"/>
                  </a:ext>
                </a:extLst>
              </a:tr>
              <a:tr h="918838">
                <a:tc>
                  <a:txBody>
                    <a:bodyPr/>
                    <a:lstStyle/>
                    <a:p>
                      <a:pPr marL="0" lvl="0" indent="0" algn="l" rtl="0">
                        <a:spcBef>
                          <a:spcPts val="0"/>
                        </a:spcBef>
                        <a:spcAft>
                          <a:spcPts val="0"/>
                        </a:spcAft>
                        <a:buNone/>
                      </a:pPr>
                      <a:r>
                        <a:rPr lang="en-US" sz="1600" i="1" dirty="0">
                          <a:solidFill>
                            <a:srgbClr val="525C65"/>
                          </a:solidFill>
                          <a:latin typeface="Open Sans Light"/>
                          <a:ea typeface="Open Sans Light"/>
                          <a:cs typeface="Open Sans Light"/>
                          <a:sym typeface="Open Sans Light"/>
                        </a:rPr>
                        <a:t>- Utilize secure, random session tokens</a:t>
                      </a:r>
                    </a:p>
                    <a:p>
                      <a:pPr marL="0" lvl="0" indent="0" algn="l" rtl="0">
                        <a:spcBef>
                          <a:spcPts val="0"/>
                        </a:spcBef>
                        <a:spcAft>
                          <a:spcPts val="0"/>
                        </a:spcAft>
                        <a:buNone/>
                      </a:pPr>
                      <a:r>
                        <a:rPr lang="en-US" sz="1600" i="1" dirty="0">
                          <a:solidFill>
                            <a:srgbClr val="525C65"/>
                          </a:solidFill>
                          <a:latin typeface="Open Sans Light"/>
                          <a:ea typeface="Open Sans Light"/>
                          <a:cs typeface="Open Sans Light"/>
                          <a:sym typeface="Open Sans Light"/>
                        </a:rPr>
                        <a:t>- Store tokens in secure cookies with flags (`</a:t>
                      </a:r>
                      <a:r>
                        <a:rPr lang="en-US" sz="1600" i="1" dirty="0" err="1">
                          <a:solidFill>
                            <a:srgbClr val="525C65"/>
                          </a:solidFill>
                          <a:latin typeface="Open Sans Light"/>
                          <a:ea typeface="Open Sans Light"/>
                          <a:cs typeface="Open Sans Light"/>
                          <a:sym typeface="Open Sans Light"/>
                        </a:rPr>
                        <a:t>HttpOnly</a:t>
                      </a:r>
                      <a:r>
                        <a:rPr lang="en-US" sz="1600" i="1" dirty="0">
                          <a:solidFill>
                            <a:srgbClr val="525C65"/>
                          </a:solidFill>
                          <a:latin typeface="Open Sans Light"/>
                          <a:ea typeface="Open Sans Light"/>
                          <a:cs typeface="Open Sans Light"/>
                          <a:sym typeface="Open Sans Light"/>
                        </a:rPr>
                        <a:t>`, `Secure`)</a:t>
                      </a:r>
                    </a:p>
                    <a:p>
                      <a:pPr marL="0" lvl="0" indent="0" algn="l" rtl="0">
                        <a:spcBef>
                          <a:spcPts val="0"/>
                        </a:spcBef>
                        <a:spcAft>
                          <a:spcPts val="0"/>
                        </a:spcAft>
                        <a:buNone/>
                      </a:pPr>
                      <a:r>
                        <a:rPr lang="en-US" sz="1600" i="1" dirty="0">
                          <a:solidFill>
                            <a:srgbClr val="525C65"/>
                          </a:solidFill>
                          <a:latin typeface="Open Sans Light"/>
                          <a:ea typeface="Open Sans Light"/>
                          <a:cs typeface="Open Sans Light"/>
                          <a:sym typeface="Open Sans Light"/>
                        </a:rPr>
                        <a:t>- Implement session timeouts and automatic logout after inactivity</a:t>
                      </a:r>
                    </a:p>
                  </a:txBody>
                  <a:tcPr marL="80669" marR="80669" marT="80669" marB="80669">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236476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7CF3A-C25F-47EF-85CA-9407CEE6C6A6}"/>
              </a:ext>
            </a:extLst>
          </p:cNvPr>
          <p:cNvSpPr>
            <a:spLocks noGrp="1"/>
          </p:cNvSpPr>
          <p:nvPr>
            <p:ph type="title"/>
          </p:nvPr>
        </p:nvSpPr>
        <p:spPr/>
        <p:txBody>
          <a:bodyPr/>
          <a:lstStyle/>
          <a:p>
            <a:r>
              <a:rPr kumimoji="0" lang="en" sz="2824" b="0" i="0" u="none" strike="noStrike" kern="0" cap="none" spc="0" normalizeH="0" baseline="0" noProof="0" dirty="0">
                <a:ln>
                  <a:noFill/>
                </a:ln>
                <a:solidFill>
                  <a:srgbClr val="02B3E4"/>
                </a:solidFill>
                <a:effectLst/>
                <a:uLnTx/>
                <a:uFillTx/>
                <a:latin typeface="Open Sans Light"/>
                <a:ea typeface="Open Sans Light"/>
                <a:cs typeface="Open Sans Light"/>
                <a:sym typeface="Open Sans Light"/>
              </a:rPr>
              <a:t>Vulnerabilities and remediation</a:t>
            </a:r>
            <a:endParaRPr lang="en-IN" dirty="0"/>
          </a:p>
        </p:txBody>
      </p:sp>
      <p:graphicFrame>
        <p:nvGraphicFramePr>
          <p:cNvPr id="4" name="Google Shape;121;p21">
            <a:extLst>
              <a:ext uri="{FF2B5EF4-FFF2-40B4-BE49-F238E27FC236}">
                <a16:creationId xmlns:a16="http://schemas.microsoft.com/office/drawing/2014/main" id="{56720630-D3FF-4AC5-BF9C-0E9EB4E9D195}"/>
              </a:ext>
            </a:extLst>
          </p:cNvPr>
          <p:cNvGraphicFramePr/>
          <p:nvPr>
            <p:extLst>
              <p:ext uri="{D42A27DB-BD31-4B8C-83A1-F6EECF244321}">
                <p14:modId xmlns:p14="http://schemas.microsoft.com/office/powerpoint/2010/main" val="3914020367"/>
              </p:ext>
            </p:extLst>
          </p:nvPr>
        </p:nvGraphicFramePr>
        <p:xfrm>
          <a:off x="233736" y="2123074"/>
          <a:ext cx="6390529" cy="5223270"/>
        </p:xfrm>
        <a:graphic>
          <a:graphicData uri="http://schemas.openxmlformats.org/drawingml/2006/table">
            <a:tbl>
              <a:tblPr>
                <a:noFill/>
              </a:tblPr>
              <a:tblGrid>
                <a:gridCol w="6390529">
                  <a:extLst>
                    <a:ext uri="{9D8B030D-6E8A-4147-A177-3AD203B41FA5}">
                      <a16:colId xmlns:a16="http://schemas.microsoft.com/office/drawing/2014/main" val="20000"/>
                    </a:ext>
                  </a:extLst>
                </a:gridCol>
              </a:tblGrid>
              <a:tr h="466412">
                <a:tc>
                  <a:txBody>
                    <a:bodyPr/>
                    <a:lstStyle/>
                    <a:p>
                      <a:pPr marL="0" lvl="0" indent="0" algn="ctr" rtl="0">
                        <a:lnSpc>
                          <a:spcPct val="115000"/>
                        </a:lnSpc>
                        <a:spcBef>
                          <a:spcPts val="0"/>
                        </a:spcBef>
                        <a:spcAft>
                          <a:spcPts val="0"/>
                        </a:spcAft>
                        <a:buNone/>
                      </a:pPr>
                      <a:r>
                        <a:rPr lang="en-US" sz="1600" dirty="0">
                          <a:solidFill>
                            <a:srgbClr val="525C65"/>
                          </a:solidFill>
                          <a:latin typeface="Open Sans"/>
                          <a:ea typeface="Open Sans"/>
                          <a:cs typeface="Open Sans"/>
                          <a:sym typeface="Open Sans"/>
                        </a:rPr>
                        <a:t>3. Absence of Rate Limiting for Login Attempts</a:t>
                      </a:r>
                      <a:endParaRPr sz="1600" dirty="0">
                        <a:solidFill>
                          <a:srgbClr val="525C65"/>
                        </a:solidFill>
                        <a:latin typeface="Open Sans"/>
                        <a:ea typeface="Open Sans"/>
                        <a:cs typeface="Open Sans"/>
                        <a:sym typeface="Open Sans"/>
                      </a:endParaRPr>
                    </a:p>
                  </a:txBody>
                  <a:tcPr marL="80669" marR="80669" marT="80669" marB="80669">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403385">
                <a:tc>
                  <a:txBody>
                    <a:bodyPr/>
                    <a:lstStyle/>
                    <a:p>
                      <a:pPr marL="0" lvl="0" indent="0" algn="l" rtl="0">
                        <a:spcBef>
                          <a:spcPts val="0"/>
                        </a:spcBef>
                        <a:spcAft>
                          <a:spcPts val="0"/>
                        </a:spcAft>
                        <a:buNone/>
                      </a:pPr>
                      <a:r>
                        <a:rPr lang="en" sz="1600" dirty="0">
                          <a:solidFill>
                            <a:srgbClr val="525C65"/>
                          </a:solidFill>
                          <a:latin typeface="Open Sans"/>
                          <a:ea typeface="Open Sans"/>
                          <a:cs typeface="Open Sans"/>
                          <a:sym typeface="Open Sans"/>
                        </a:rPr>
                        <a:t>Description</a:t>
                      </a:r>
                      <a:endParaRPr sz="1600" i="1" dirty="0">
                        <a:solidFill>
                          <a:srgbClr val="525C65"/>
                        </a:solidFill>
                        <a:latin typeface="Open Sans Light"/>
                        <a:ea typeface="Open Sans Light"/>
                        <a:cs typeface="Open Sans Light"/>
                        <a:sym typeface="Open Sans Light"/>
                      </a:endParaRPr>
                    </a:p>
                  </a:txBody>
                  <a:tcPr marL="80669" marR="80669" marT="80669" marB="80669">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1158662">
                <a:tc>
                  <a:txBody>
                    <a:bodyPr/>
                    <a:lstStyle/>
                    <a:p>
                      <a:pPr marL="0" lvl="0" indent="0" algn="l" rtl="0">
                        <a:spcBef>
                          <a:spcPts val="0"/>
                        </a:spcBef>
                        <a:spcAft>
                          <a:spcPts val="0"/>
                        </a:spcAft>
                        <a:buNone/>
                      </a:pPr>
                      <a:r>
                        <a:rPr lang="en-US" sz="1600" i="1" dirty="0">
                          <a:solidFill>
                            <a:srgbClr val="525C65"/>
                          </a:solidFill>
                          <a:latin typeface="Open Sans Light"/>
                          <a:ea typeface="Open Sans Light"/>
                          <a:cs typeface="Open Sans Light"/>
                          <a:sym typeface="Open Sans Light"/>
                        </a:rPr>
                        <a:t>The login process has no limit on login attempts, and hackers are able to run brute force attacks unhindered.</a:t>
                      </a:r>
                      <a:endParaRPr sz="1600" i="1" dirty="0">
                        <a:solidFill>
                          <a:srgbClr val="525C65"/>
                        </a:solidFill>
                        <a:latin typeface="Open Sans Light"/>
                        <a:ea typeface="Open Sans Light"/>
                        <a:cs typeface="Open Sans Light"/>
                        <a:sym typeface="Open Sans Light"/>
                      </a:endParaRPr>
                    </a:p>
                  </a:txBody>
                  <a:tcPr marL="80669" marR="80669" marT="80669" marB="80669">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403385">
                <a:tc>
                  <a:txBody>
                    <a:bodyPr/>
                    <a:lstStyle/>
                    <a:p>
                      <a:pPr marL="0" lvl="0" indent="0" algn="l" rtl="0">
                        <a:spcBef>
                          <a:spcPts val="0"/>
                        </a:spcBef>
                        <a:spcAft>
                          <a:spcPts val="0"/>
                        </a:spcAft>
                        <a:buNone/>
                      </a:pPr>
                      <a:r>
                        <a:rPr lang="en" sz="1600">
                          <a:solidFill>
                            <a:srgbClr val="525C65"/>
                          </a:solidFill>
                          <a:latin typeface="Open Sans"/>
                          <a:ea typeface="Open Sans"/>
                          <a:cs typeface="Open Sans"/>
                          <a:sym typeface="Open Sans"/>
                        </a:rPr>
                        <a:t>Risk</a:t>
                      </a:r>
                      <a:endParaRPr sz="1600">
                        <a:solidFill>
                          <a:srgbClr val="525C65"/>
                        </a:solidFill>
                        <a:latin typeface="Open Sans"/>
                        <a:ea typeface="Open Sans"/>
                        <a:cs typeface="Open Sans"/>
                        <a:sym typeface="Open Sans"/>
                      </a:endParaRPr>
                    </a:p>
                  </a:txBody>
                  <a:tcPr marL="80669" marR="80669" marT="80669" marB="80669">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1463824">
                <a:tc>
                  <a:txBody>
                    <a:bodyPr/>
                    <a:lstStyle/>
                    <a:p>
                      <a:pPr marL="0" lvl="0" indent="0" algn="l" rtl="0">
                        <a:spcBef>
                          <a:spcPts val="0"/>
                        </a:spcBef>
                        <a:spcAft>
                          <a:spcPts val="0"/>
                        </a:spcAft>
                        <a:buNone/>
                      </a:pPr>
                      <a:r>
                        <a:rPr lang="en-US" sz="1600" i="1" dirty="0">
                          <a:solidFill>
                            <a:srgbClr val="525C65"/>
                          </a:solidFill>
                          <a:latin typeface="Open Sans Light"/>
                          <a:ea typeface="Open Sans Light"/>
                          <a:cs typeface="Open Sans Light"/>
                          <a:sym typeface="Open Sans Light"/>
                        </a:rPr>
                        <a:t>Attackers can ultimately guess weak passwords or utilize credential lists to gain access, particularly for valuable accounts.</a:t>
                      </a:r>
                      <a:endParaRPr sz="1600" i="1" dirty="0">
                        <a:solidFill>
                          <a:srgbClr val="525C65"/>
                        </a:solidFill>
                        <a:latin typeface="Open Sans Light"/>
                        <a:ea typeface="Open Sans Light"/>
                        <a:cs typeface="Open Sans Light"/>
                        <a:sym typeface="Open Sans Light"/>
                      </a:endParaRPr>
                    </a:p>
                  </a:txBody>
                  <a:tcPr marL="80669" marR="80669" marT="80669" marB="80669">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4"/>
                  </a:ext>
                </a:extLst>
              </a:tr>
              <a:tr h="403385">
                <a:tc>
                  <a:txBody>
                    <a:bodyPr/>
                    <a:lstStyle/>
                    <a:p>
                      <a:pPr marL="0" lvl="0" indent="0" algn="l" rtl="0">
                        <a:spcBef>
                          <a:spcPts val="0"/>
                        </a:spcBef>
                        <a:spcAft>
                          <a:spcPts val="0"/>
                        </a:spcAft>
                        <a:buNone/>
                      </a:pPr>
                      <a:r>
                        <a:rPr lang="en" sz="1600">
                          <a:solidFill>
                            <a:srgbClr val="525C65"/>
                          </a:solidFill>
                          <a:latin typeface="Open Sans"/>
                          <a:ea typeface="Open Sans"/>
                          <a:cs typeface="Open Sans"/>
                          <a:sym typeface="Open Sans"/>
                        </a:rPr>
                        <a:t>Remediation</a:t>
                      </a:r>
                      <a:endParaRPr sz="1600" i="1">
                        <a:solidFill>
                          <a:srgbClr val="525C65"/>
                        </a:solidFill>
                        <a:latin typeface="Open Sans"/>
                        <a:ea typeface="Open Sans"/>
                        <a:cs typeface="Open Sans"/>
                        <a:sym typeface="Open Sans"/>
                      </a:endParaRPr>
                    </a:p>
                  </a:txBody>
                  <a:tcPr marL="80669" marR="80669" marT="80669" marB="80669">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5"/>
                  </a:ext>
                </a:extLst>
              </a:tr>
              <a:tr h="918838">
                <a:tc>
                  <a:txBody>
                    <a:bodyPr/>
                    <a:lstStyle/>
                    <a:p>
                      <a:pPr marL="0" lvl="0" indent="0" algn="l" rtl="0">
                        <a:spcBef>
                          <a:spcPts val="0"/>
                        </a:spcBef>
                        <a:spcAft>
                          <a:spcPts val="0"/>
                        </a:spcAft>
                        <a:buNone/>
                      </a:pPr>
                      <a:r>
                        <a:rPr lang="en-US" sz="1600" i="1" dirty="0">
                          <a:solidFill>
                            <a:srgbClr val="525C65"/>
                          </a:solidFill>
                          <a:latin typeface="Open Sans Light"/>
                          <a:ea typeface="Open Sans Light"/>
                          <a:cs typeface="Open Sans Light"/>
                          <a:sym typeface="Open Sans Light"/>
                        </a:rPr>
                        <a:t>- Apply rate limiting and lockouts after a number of failed attempts</a:t>
                      </a:r>
                    </a:p>
                    <a:p>
                      <a:pPr marL="0" lvl="0" indent="0" algn="l" rtl="0">
                        <a:spcBef>
                          <a:spcPts val="0"/>
                        </a:spcBef>
                        <a:spcAft>
                          <a:spcPts val="0"/>
                        </a:spcAft>
                        <a:buNone/>
                      </a:pPr>
                      <a:r>
                        <a:rPr lang="en-US" sz="1600" i="1" dirty="0">
                          <a:solidFill>
                            <a:srgbClr val="525C65"/>
                          </a:solidFill>
                          <a:latin typeface="Open Sans Light"/>
                          <a:ea typeface="Open Sans Light"/>
                          <a:cs typeface="Open Sans Light"/>
                          <a:sym typeface="Open Sans Light"/>
                        </a:rPr>
                        <a:t>- Utilize CAPTCHA to hinder automated login attempts</a:t>
                      </a:r>
                    </a:p>
                    <a:p>
                      <a:pPr marL="0" lvl="0" indent="0" algn="l" rtl="0">
                        <a:spcBef>
                          <a:spcPts val="0"/>
                        </a:spcBef>
                        <a:spcAft>
                          <a:spcPts val="0"/>
                        </a:spcAft>
                        <a:buNone/>
                      </a:pPr>
                      <a:r>
                        <a:rPr lang="en-US" sz="1600" i="1" dirty="0">
                          <a:solidFill>
                            <a:srgbClr val="525C65"/>
                          </a:solidFill>
                          <a:latin typeface="Open Sans Light"/>
                          <a:ea typeface="Open Sans Light"/>
                          <a:cs typeface="Open Sans Light"/>
                          <a:sym typeface="Open Sans Light"/>
                        </a:rPr>
                        <a:t>- Alert and monitor for unusual login activity</a:t>
                      </a:r>
                      <a:endParaRPr sz="1600" i="1" dirty="0">
                        <a:solidFill>
                          <a:srgbClr val="525C65"/>
                        </a:solidFill>
                        <a:latin typeface="Open Sans Light"/>
                        <a:ea typeface="Open Sans Light"/>
                        <a:cs typeface="Open Sans Light"/>
                        <a:sym typeface="Open Sans Light"/>
                      </a:endParaRPr>
                    </a:p>
                  </a:txBody>
                  <a:tcPr marL="80669" marR="80669" marT="80669" marB="80669">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4414635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4"/>
          <p:cNvSpPr txBox="1">
            <a:spLocks noGrp="1"/>
          </p:cNvSpPr>
          <p:nvPr>
            <p:ph type="title"/>
          </p:nvPr>
        </p:nvSpPr>
        <p:spPr>
          <a:xfrm>
            <a:off x="233775" y="902357"/>
            <a:ext cx="6390529" cy="988147"/>
          </a:xfrm>
          <a:prstGeom prst="rect">
            <a:avLst/>
          </a:prstGeom>
        </p:spPr>
        <p:txBody>
          <a:bodyPr spcFirstLastPara="1" wrap="square" lIns="80669" tIns="80669" rIns="80669" bIns="80669" anchor="ctr" anchorCtr="0">
            <a:noAutofit/>
          </a:bodyPr>
          <a:lstStyle/>
          <a:p>
            <a:r>
              <a:rPr lang="en" dirty="0"/>
              <a:t>Create a threat Matrix</a:t>
            </a:r>
            <a:endParaRPr dirty="0"/>
          </a:p>
        </p:txBody>
      </p:sp>
      <p:sp>
        <p:nvSpPr>
          <p:cNvPr id="139" name="Google Shape;139;p24"/>
          <p:cNvSpPr txBox="1">
            <a:spLocks noGrp="1"/>
          </p:cNvSpPr>
          <p:nvPr>
            <p:ph type="body" idx="1"/>
          </p:nvPr>
        </p:nvSpPr>
        <p:spPr>
          <a:xfrm>
            <a:off x="233775" y="2123055"/>
            <a:ext cx="6390529" cy="5895000"/>
          </a:xfrm>
          <a:prstGeom prst="rect">
            <a:avLst/>
          </a:prstGeom>
        </p:spPr>
        <p:txBody>
          <a:bodyPr spcFirstLastPara="1" wrap="square" lIns="80669" tIns="80669" rIns="80669" bIns="80669" anchor="t" anchorCtr="0">
            <a:noAutofit/>
          </a:bodyPr>
          <a:lstStyle/>
          <a:p>
            <a:pPr marL="0" indent="0">
              <a:buNone/>
            </a:pPr>
            <a:r>
              <a:rPr lang="en" b="1" dirty="0">
                <a:latin typeface="Open Sans"/>
                <a:ea typeface="Open Sans"/>
                <a:cs typeface="Open Sans"/>
                <a:sym typeface="Open Sans"/>
              </a:rPr>
              <a:t>Dissect and categorize the 3 vulnerabilities that you have identified for the login system. Understanding these vulnerabilities from a strategic viewpoint will enable the company to allocate resources efficiently, prioritize remediation efforts, and maintain CryptoV4ult's reputation as a secure and reliable platform.</a:t>
            </a:r>
            <a:endParaRPr b="1" dirty="0">
              <a:latin typeface="Open Sans"/>
              <a:ea typeface="Open Sans"/>
              <a:cs typeface="Open Sans"/>
              <a:sym typeface="Open Sans"/>
            </a:endParaRPr>
          </a:p>
          <a:p>
            <a:pPr marL="0" indent="0">
              <a:buNone/>
            </a:pPr>
            <a:endParaRPr b="1" dirty="0">
              <a:latin typeface="Open Sans"/>
              <a:ea typeface="Open Sans"/>
              <a:cs typeface="Open Sans"/>
              <a:sym typeface="Open Sans"/>
            </a:endParaRPr>
          </a:p>
          <a:p>
            <a:r>
              <a:rPr lang="en" i="1" dirty="0"/>
              <a:t>For each identified vulnerability, critically assess its potential to disrupt CryptoV4ult's operational functionality, erode customer trust, and impact financial stability. </a:t>
            </a:r>
            <a:r>
              <a:rPr lang="en" b="1" i="1" dirty="0">
                <a:latin typeface="Open Sans"/>
                <a:ea typeface="Open Sans"/>
                <a:cs typeface="Open Sans"/>
                <a:sym typeface="Open Sans"/>
              </a:rPr>
              <a:t>Assign an impact level of 'Low', 'Medium', or 'High' </a:t>
            </a:r>
            <a:r>
              <a:rPr lang="en" i="1" dirty="0"/>
              <a:t>based on the evaluated potential consequences.</a:t>
            </a:r>
            <a:endParaRPr i="1" dirty="0"/>
          </a:p>
          <a:p>
            <a:r>
              <a:rPr lang="en" i="1" dirty="0"/>
              <a:t>Analyze the complexity and feasibility of exploiting each identified vulnerability. Consider the sophistication required for exploitation and the accessibility of the vulnerability to potential attackers. </a:t>
            </a:r>
            <a:r>
              <a:rPr lang="en" b="1" i="1" dirty="0">
                <a:latin typeface="Open Sans"/>
                <a:ea typeface="Open Sans"/>
                <a:cs typeface="Open Sans"/>
                <a:sym typeface="Open Sans"/>
              </a:rPr>
              <a:t>Rate the likelihood of exploitation as 'Low', 'Medium', or 'High'</a:t>
            </a:r>
            <a:r>
              <a:rPr lang="en" i="1" dirty="0"/>
              <a:t>.</a:t>
            </a:r>
            <a:endParaRPr i="1" dirty="0"/>
          </a:p>
          <a:p>
            <a:r>
              <a:rPr lang="en" i="1" dirty="0"/>
              <a:t>Utilize the provided risk matrix framework to </a:t>
            </a:r>
            <a:r>
              <a:rPr lang="en" b="1" i="1" dirty="0">
                <a:latin typeface="Open Sans"/>
                <a:ea typeface="Open Sans"/>
                <a:cs typeface="Open Sans"/>
                <a:sym typeface="Open Sans"/>
              </a:rPr>
              <a:t>map out the vulnerabilities</a:t>
            </a:r>
            <a:r>
              <a:rPr lang="en" i="1" dirty="0"/>
              <a:t> according to your assessments of their impact and exploit likelihood. </a:t>
            </a:r>
            <a:endParaRPr i="1"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7CF3A-C25F-47EF-85CA-9407CEE6C6A6}"/>
              </a:ext>
            </a:extLst>
          </p:cNvPr>
          <p:cNvSpPr>
            <a:spLocks noGrp="1"/>
          </p:cNvSpPr>
          <p:nvPr>
            <p:ph type="title"/>
          </p:nvPr>
        </p:nvSpPr>
        <p:spPr/>
        <p:txBody>
          <a:bodyPr/>
          <a:lstStyle/>
          <a:p>
            <a:r>
              <a:rPr kumimoji="0" lang="en" sz="2824" b="0" i="0" u="none" strike="noStrike" kern="0" cap="none" spc="0" normalizeH="0" baseline="0" noProof="0" dirty="0">
                <a:ln>
                  <a:noFill/>
                </a:ln>
                <a:solidFill>
                  <a:srgbClr val="02B3E4"/>
                </a:solidFill>
                <a:effectLst/>
                <a:uLnTx/>
                <a:uFillTx/>
                <a:latin typeface="Open Sans Light"/>
                <a:ea typeface="Open Sans Light"/>
                <a:cs typeface="Open Sans Light"/>
                <a:sym typeface="Open Sans Light"/>
              </a:rPr>
              <a:t>Threat Matrix</a:t>
            </a:r>
            <a:endParaRPr lang="en-IN" dirty="0"/>
          </a:p>
        </p:txBody>
      </p:sp>
      <p:graphicFrame>
        <p:nvGraphicFramePr>
          <p:cNvPr id="5" name="Google Shape;146;p25">
            <a:extLst>
              <a:ext uri="{FF2B5EF4-FFF2-40B4-BE49-F238E27FC236}">
                <a16:creationId xmlns:a16="http://schemas.microsoft.com/office/drawing/2014/main" id="{03EE5AEE-0C06-45D8-85DD-F2729D4F9D13}"/>
              </a:ext>
            </a:extLst>
          </p:cNvPr>
          <p:cNvGraphicFramePr/>
          <p:nvPr>
            <p:extLst>
              <p:ext uri="{D42A27DB-BD31-4B8C-83A1-F6EECF244321}">
                <p14:modId xmlns:p14="http://schemas.microsoft.com/office/powerpoint/2010/main" val="769452492"/>
              </p:ext>
            </p:extLst>
          </p:nvPr>
        </p:nvGraphicFramePr>
        <p:xfrm>
          <a:off x="169346" y="1832713"/>
          <a:ext cx="6390528" cy="1775074"/>
        </p:xfrm>
        <a:graphic>
          <a:graphicData uri="http://schemas.openxmlformats.org/drawingml/2006/table">
            <a:tbl>
              <a:tblPr>
                <a:noFill/>
              </a:tblPr>
              <a:tblGrid>
                <a:gridCol w="2316926">
                  <a:extLst>
                    <a:ext uri="{9D8B030D-6E8A-4147-A177-3AD203B41FA5}">
                      <a16:colId xmlns:a16="http://schemas.microsoft.com/office/drawing/2014/main" val="20000"/>
                    </a:ext>
                  </a:extLst>
                </a:gridCol>
                <a:gridCol w="1943426">
                  <a:extLst>
                    <a:ext uri="{9D8B030D-6E8A-4147-A177-3AD203B41FA5}">
                      <a16:colId xmlns:a16="http://schemas.microsoft.com/office/drawing/2014/main" val="20001"/>
                    </a:ext>
                  </a:extLst>
                </a:gridCol>
                <a:gridCol w="2130176">
                  <a:extLst>
                    <a:ext uri="{9D8B030D-6E8A-4147-A177-3AD203B41FA5}">
                      <a16:colId xmlns:a16="http://schemas.microsoft.com/office/drawing/2014/main" val="20002"/>
                    </a:ext>
                  </a:extLst>
                </a:gridCol>
              </a:tblGrid>
              <a:tr h="667147">
                <a:tc>
                  <a:txBody>
                    <a:bodyPr/>
                    <a:lstStyle/>
                    <a:p>
                      <a:pPr marL="0" lvl="0" indent="0" algn="ctr" rtl="0">
                        <a:spcBef>
                          <a:spcPts val="0"/>
                        </a:spcBef>
                        <a:spcAft>
                          <a:spcPts val="0"/>
                        </a:spcAft>
                        <a:buNone/>
                      </a:pPr>
                      <a:r>
                        <a:rPr lang="en" sz="1600" b="1">
                          <a:solidFill>
                            <a:schemeClr val="dk1"/>
                          </a:solidFill>
                          <a:latin typeface="Open Sans"/>
                          <a:ea typeface="Open Sans"/>
                          <a:cs typeface="Open Sans"/>
                          <a:sym typeface="Open Sans"/>
                        </a:rPr>
                        <a:t>Pathway (Vulnerability)</a:t>
                      </a:r>
                      <a:endParaRPr sz="1600" b="1">
                        <a:solidFill>
                          <a:schemeClr val="dk1"/>
                        </a:solidFill>
                        <a:latin typeface="Open Sans"/>
                        <a:ea typeface="Open Sans"/>
                        <a:cs typeface="Open Sans"/>
                        <a:sym typeface="Open Sans"/>
                      </a:endParaRPr>
                    </a:p>
                  </a:txBody>
                  <a:tcPr marL="80669" marR="80669" marT="80669" marB="80669"/>
                </a:tc>
                <a:tc>
                  <a:txBody>
                    <a:bodyPr/>
                    <a:lstStyle/>
                    <a:p>
                      <a:pPr marL="0" lvl="0" indent="0" algn="ctr" rtl="0">
                        <a:spcBef>
                          <a:spcPts val="0"/>
                        </a:spcBef>
                        <a:spcAft>
                          <a:spcPts val="0"/>
                        </a:spcAft>
                        <a:buNone/>
                      </a:pPr>
                      <a:r>
                        <a:rPr lang="en" sz="1600" b="1">
                          <a:solidFill>
                            <a:schemeClr val="dk1"/>
                          </a:solidFill>
                          <a:latin typeface="Open Sans"/>
                          <a:ea typeface="Open Sans"/>
                          <a:cs typeface="Open Sans"/>
                          <a:sym typeface="Open Sans"/>
                        </a:rPr>
                        <a:t>Impact Level</a:t>
                      </a:r>
                      <a:endParaRPr sz="1600" b="1">
                        <a:solidFill>
                          <a:schemeClr val="dk1"/>
                        </a:solidFill>
                        <a:latin typeface="Open Sans"/>
                        <a:ea typeface="Open Sans"/>
                        <a:cs typeface="Open Sans"/>
                        <a:sym typeface="Open Sans"/>
                      </a:endParaRPr>
                    </a:p>
                  </a:txBody>
                  <a:tcPr marL="80669" marR="80669" marT="80669" marB="80669"/>
                </a:tc>
                <a:tc>
                  <a:txBody>
                    <a:bodyPr/>
                    <a:lstStyle/>
                    <a:p>
                      <a:pPr marL="0" lvl="0" indent="0" algn="ctr" rtl="0">
                        <a:spcBef>
                          <a:spcPts val="0"/>
                        </a:spcBef>
                        <a:spcAft>
                          <a:spcPts val="0"/>
                        </a:spcAft>
                        <a:buNone/>
                      </a:pPr>
                      <a:r>
                        <a:rPr lang="en" sz="1600" b="1" dirty="0">
                          <a:solidFill>
                            <a:schemeClr val="dk1"/>
                          </a:solidFill>
                          <a:latin typeface="Open Sans"/>
                          <a:ea typeface="Open Sans"/>
                          <a:cs typeface="Open Sans"/>
                          <a:sym typeface="Open Sans"/>
                        </a:rPr>
                        <a:t>Likelihood Level</a:t>
                      </a:r>
                      <a:endParaRPr sz="1600" b="1" dirty="0">
                        <a:solidFill>
                          <a:schemeClr val="dk1"/>
                        </a:solidFill>
                        <a:latin typeface="Open Sans"/>
                        <a:ea typeface="Open Sans"/>
                        <a:cs typeface="Open Sans"/>
                        <a:sym typeface="Open Sans"/>
                      </a:endParaRPr>
                    </a:p>
                  </a:txBody>
                  <a:tcPr marL="80669" marR="80669" marT="80669" marB="80669"/>
                </a:tc>
                <a:extLst>
                  <a:ext uri="{0D108BD9-81ED-4DB2-BD59-A6C34878D82A}">
                    <a16:rowId xmlns:a16="http://schemas.microsoft.com/office/drawing/2014/main" val="10000"/>
                  </a:ext>
                </a:extLst>
              </a:tr>
              <a:tr h="369309">
                <a:tc>
                  <a:txBody>
                    <a:bodyPr/>
                    <a:lstStyle/>
                    <a:p>
                      <a:pPr marL="0" lvl="0" indent="0" algn="ctr" rtl="0">
                        <a:spcBef>
                          <a:spcPts val="0"/>
                        </a:spcBef>
                        <a:spcAft>
                          <a:spcPts val="0"/>
                        </a:spcAft>
                        <a:buNone/>
                      </a:pPr>
                      <a:r>
                        <a:rPr lang="en-IN" sz="1100" dirty="0">
                          <a:latin typeface="Open Sans Medium"/>
                          <a:ea typeface="Open Sans Medium"/>
                          <a:cs typeface="Open Sans Medium"/>
                          <a:sym typeface="Open Sans Medium"/>
                        </a:rPr>
                        <a:t>Weak Password Policy</a:t>
                      </a:r>
                      <a:endParaRPr sz="1100" dirty="0">
                        <a:latin typeface="Open Sans Medium"/>
                        <a:ea typeface="Open Sans Medium"/>
                        <a:cs typeface="Open Sans Medium"/>
                        <a:sym typeface="Open Sans Medium"/>
                      </a:endParaRPr>
                    </a:p>
                  </a:txBody>
                  <a:tcPr marL="80669" marR="80669" marT="80669" marB="80669" anchor="ctr"/>
                </a:tc>
                <a:tc>
                  <a:txBody>
                    <a:bodyPr/>
                    <a:lstStyle/>
                    <a:p>
                      <a:pPr marL="0" lvl="0" indent="0" algn="ctr" rtl="0">
                        <a:spcBef>
                          <a:spcPts val="0"/>
                        </a:spcBef>
                        <a:spcAft>
                          <a:spcPts val="0"/>
                        </a:spcAft>
                        <a:buNone/>
                      </a:pPr>
                      <a:r>
                        <a:rPr lang="en-IN" sz="1100" dirty="0">
                          <a:latin typeface="Open Sans Medium"/>
                          <a:ea typeface="Open Sans Medium"/>
                          <a:cs typeface="Open Sans Medium"/>
                          <a:sym typeface="Open Sans Medium"/>
                        </a:rPr>
                        <a:t>High</a:t>
                      </a:r>
                      <a:endParaRPr sz="1100" dirty="0">
                        <a:latin typeface="Open Sans Medium"/>
                        <a:ea typeface="Open Sans Medium"/>
                        <a:cs typeface="Open Sans Medium"/>
                        <a:sym typeface="Open Sans Medium"/>
                      </a:endParaRPr>
                    </a:p>
                  </a:txBody>
                  <a:tcPr marL="80669" marR="80669" marT="80669" marB="80669" anchor="ctr"/>
                </a:tc>
                <a:tc>
                  <a:txBody>
                    <a:bodyPr/>
                    <a:lstStyle/>
                    <a:p>
                      <a:pPr marL="0" lvl="0" indent="0" algn="ctr" rtl="0">
                        <a:spcBef>
                          <a:spcPts val="0"/>
                        </a:spcBef>
                        <a:spcAft>
                          <a:spcPts val="0"/>
                        </a:spcAft>
                        <a:buNone/>
                      </a:pPr>
                      <a:r>
                        <a:rPr lang="en-IN" sz="1100" dirty="0">
                          <a:latin typeface="Open Sans Medium"/>
                          <a:ea typeface="Open Sans Medium"/>
                          <a:cs typeface="Open Sans Medium"/>
                          <a:sym typeface="Open Sans Medium"/>
                        </a:rPr>
                        <a:t>High</a:t>
                      </a:r>
                      <a:endParaRPr sz="1100" dirty="0">
                        <a:latin typeface="Open Sans Medium"/>
                        <a:ea typeface="Open Sans Medium"/>
                        <a:cs typeface="Open Sans Medium"/>
                        <a:sym typeface="Open Sans Medium"/>
                      </a:endParaRPr>
                    </a:p>
                  </a:txBody>
                  <a:tcPr marL="80669" marR="80669" marT="80669" marB="80669" anchor="ctr"/>
                </a:tc>
                <a:extLst>
                  <a:ext uri="{0D108BD9-81ED-4DB2-BD59-A6C34878D82A}">
                    <a16:rowId xmlns:a16="http://schemas.microsoft.com/office/drawing/2014/main" val="10001"/>
                  </a:ext>
                </a:extLst>
              </a:tr>
              <a:tr h="369309">
                <a:tc>
                  <a:txBody>
                    <a:bodyPr/>
                    <a:lstStyle/>
                    <a:p>
                      <a:pPr marL="0" lvl="0" indent="0" algn="ctr" rtl="0">
                        <a:spcBef>
                          <a:spcPts val="0"/>
                        </a:spcBef>
                        <a:spcAft>
                          <a:spcPts val="0"/>
                        </a:spcAft>
                        <a:buNone/>
                      </a:pPr>
                      <a:r>
                        <a:rPr lang="en-IN" sz="1100" dirty="0">
                          <a:latin typeface="Open Sans Medium"/>
                          <a:ea typeface="Open Sans Medium"/>
                          <a:cs typeface="Open Sans Medium"/>
                          <a:sym typeface="Open Sans Medium"/>
                        </a:rPr>
                        <a:t> Insecure Session </a:t>
                      </a:r>
                      <a:r>
                        <a:rPr lang="en-IN" sz="1100" dirty="0" err="1">
                          <a:latin typeface="Open Sans Medium"/>
                          <a:ea typeface="Open Sans Medium"/>
                          <a:cs typeface="Open Sans Medium"/>
                          <a:sym typeface="Open Sans Medium"/>
                        </a:rPr>
                        <a:t>Mgmt</a:t>
                      </a:r>
                      <a:endParaRPr sz="1100" dirty="0">
                        <a:latin typeface="Open Sans Medium"/>
                        <a:ea typeface="Open Sans Medium"/>
                        <a:cs typeface="Open Sans Medium"/>
                        <a:sym typeface="Open Sans Medium"/>
                      </a:endParaRPr>
                    </a:p>
                  </a:txBody>
                  <a:tcPr marL="80669" marR="80669" marT="80669" marB="80669" anchor="ctr"/>
                </a:tc>
                <a:tc>
                  <a:txBody>
                    <a:bodyPr/>
                    <a:lstStyle/>
                    <a:p>
                      <a:pPr marL="0" lvl="0" indent="0" algn="ctr" rtl="0">
                        <a:spcBef>
                          <a:spcPts val="0"/>
                        </a:spcBef>
                        <a:spcAft>
                          <a:spcPts val="0"/>
                        </a:spcAft>
                        <a:buNone/>
                      </a:pPr>
                      <a:r>
                        <a:rPr lang="en-IN" sz="1100" dirty="0">
                          <a:latin typeface="Open Sans Medium"/>
                          <a:ea typeface="Open Sans Medium"/>
                          <a:cs typeface="Open Sans Medium"/>
                          <a:sym typeface="Open Sans Medium"/>
                        </a:rPr>
                        <a:t>High</a:t>
                      </a:r>
                      <a:endParaRPr sz="1100" dirty="0">
                        <a:latin typeface="Open Sans Medium"/>
                        <a:ea typeface="Open Sans Medium"/>
                        <a:cs typeface="Open Sans Medium"/>
                        <a:sym typeface="Open Sans Medium"/>
                      </a:endParaRPr>
                    </a:p>
                  </a:txBody>
                  <a:tcPr marL="80669" marR="80669" marT="80669" marB="80669" anchor="ctr"/>
                </a:tc>
                <a:tc>
                  <a:txBody>
                    <a:bodyPr/>
                    <a:lstStyle/>
                    <a:p>
                      <a:pPr marL="0" lvl="0" indent="0" algn="ctr" rtl="0">
                        <a:spcBef>
                          <a:spcPts val="0"/>
                        </a:spcBef>
                        <a:spcAft>
                          <a:spcPts val="0"/>
                        </a:spcAft>
                        <a:buNone/>
                      </a:pPr>
                      <a:r>
                        <a:rPr lang="en-IN" sz="1100" dirty="0">
                          <a:latin typeface="Open Sans Medium"/>
                          <a:ea typeface="Open Sans Medium"/>
                          <a:cs typeface="Open Sans Medium"/>
                          <a:sym typeface="Open Sans Medium"/>
                        </a:rPr>
                        <a:t>Medium</a:t>
                      </a:r>
                      <a:endParaRPr sz="1100" dirty="0">
                        <a:latin typeface="Open Sans Medium"/>
                        <a:ea typeface="Open Sans Medium"/>
                        <a:cs typeface="Open Sans Medium"/>
                        <a:sym typeface="Open Sans Medium"/>
                      </a:endParaRPr>
                    </a:p>
                  </a:txBody>
                  <a:tcPr marL="80669" marR="80669" marT="80669" marB="80669" anchor="ctr"/>
                </a:tc>
                <a:extLst>
                  <a:ext uri="{0D108BD9-81ED-4DB2-BD59-A6C34878D82A}">
                    <a16:rowId xmlns:a16="http://schemas.microsoft.com/office/drawing/2014/main" val="10002"/>
                  </a:ext>
                </a:extLst>
              </a:tr>
              <a:tr h="369309">
                <a:tc>
                  <a:txBody>
                    <a:bodyPr/>
                    <a:lstStyle/>
                    <a:p>
                      <a:pPr marL="0" lvl="0" indent="0" algn="ctr" rtl="0">
                        <a:spcBef>
                          <a:spcPts val="0"/>
                        </a:spcBef>
                        <a:spcAft>
                          <a:spcPts val="0"/>
                        </a:spcAft>
                        <a:buNone/>
                      </a:pPr>
                      <a:r>
                        <a:rPr lang="en-IN" sz="1100" dirty="0">
                          <a:latin typeface="Open Sans Medium"/>
                          <a:ea typeface="Open Sans Medium"/>
                          <a:cs typeface="Open Sans Medium"/>
                          <a:sym typeface="Open Sans Medium"/>
                        </a:rPr>
                        <a:t> No Rate Limiting</a:t>
                      </a:r>
                      <a:endParaRPr sz="1100" dirty="0">
                        <a:latin typeface="Open Sans Medium"/>
                        <a:ea typeface="Open Sans Medium"/>
                        <a:cs typeface="Open Sans Medium"/>
                        <a:sym typeface="Open Sans Medium"/>
                      </a:endParaRPr>
                    </a:p>
                  </a:txBody>
                  <a:tcPr marL="80669" marR="80669" marT="80669" marB="80669" anchor="ctr"/>
                </a:tc>
                <a:tc>
                  <a:txBody>
                    <a:bodyPr/>
                    <a:lstStyle/>
                    <a:p>
                      <a:pPr marL="0" lvl="0" indent="0" algn="ctr" rtl="0">
                        <a:spcBef>
                          <a:spcPts val="0"/>
                        </a:spcBef>
                        <a:spcAft>
                          <a:spcPts val="0"/>
                        </a:spcAft>
                        <a:buNone/>
                      </a:pPr>
                      <a:r>
                        <a:rPr lang="en-IN" sz="1100" dirty="0">
                          <a:latin typeface="Open Sans Medium"/>
                          <a:ea typeface="Open Sans Medium"/>
                          <a:cs typeface="Open Sans Medium"/>
                          <a:sym typeface="Open Sans Medium"/>
                        </a:rPr>
                        <a:t>Medium</a:t>
                      </a:r>
                      <a:endParaRPr sz="1100" dirty="0">
                        <a:latin typeface="Open Sans Medium"/>
                        <a:ea typeface="Open Sans Medium"/>
                        <a:cs typeface="Open Sans Medium"/>
                        <a:sym typeface="Open Sans Medium"/>
                      </a:endParaRPr>
                    </a:p>
                  </a:txBody>
                  <a:tcPr marL="80669" marR="80669" marT="80669" marB="80669" anchor="ctr"/>
                </a:tc>
                <a:tc>
                  <a:txBody>
                    <a:bodyPr/>
                    <a:lstStyle/>
                    <a:p>
                      <a:pPr marL="0" lvl="0" indent="0" algn="ctr" rtl="0">
                        <a:spcBef>
                          <a:spcPts val="0"/>
                        </a:spcBef>
                        <a:spcAft>
                          <a:spcPts val="0"/>
                        </a:spcAft>
                        <a:buNone/>
                      </a:pPr>
                      <a:r>
                        <a:rPr lang="en-IN" sz="1100" dirty="0">
                          <a:latin typeface="Open Sans Medium"/>
                          <a:ea typeface="Open Sans Medium"/>
                          <a:cs typeface="Open Sans Medium"/>
                          <a:sym typeface="Open Sans Medium"/>
                        </a:rPr>
                        <a:t>High </a:t>
                      </a:r>
                      <a:endParaRPr sz="1100" dirty="0">
                        <a:latin typeface="Open Sans Medium"/>
                        <a:ea typeface="Open Sans Medium"/>
                        <a:cs typeface="Open Sans Medium"/>
                        <a:sym typeface="Open Sans Medium"/>
                      </a:endParaRPr>
                    </a:p>
                  </a:txBody>
                  <a:tcPr marL="80669" marR="80669" marT="80669" marB="80669" anchor="ctr"/>
                </a:tc>
                <a:extLst>
                  <a:ext uri="{0D108BD9-81ED-4DB2-BD59-A6C34878D82A}">
                    <a16:rowId xmlns:a16="http://schemas.microsoft.com/office/drawing/2014/main" val="10003"/>
                  </a:ext>
                </a:extLst>
              </a:tr>
            </a:tbl>
          </a:graphicData>
        </a:graphic>
      </p:graphicFrame>
      <p:sp>
        <p:nvSpPr>
          <p:cNvPr id="6" name="Google Shape;147;p25">
            <a:extLst>
              <a:ext uri="{FF2B5EF4-FFF2-40B4-BE49-F238E27FC236}">
                <a16:creationId xmlns:a16="http://schemas.microsoft.com/office/drawing/2014/main" id="{EEEA1358-39C2-449F-8AC7-DE074B9F753D}"/>
              </a:ext>
            </a:extLst>
          </p:cNvPr>
          <p:cNvSpPr txBox="1"/>
          <p:nvPr/>
        </p:nvSpPr>
        <p:spPr>
          <a:xfrm>
            <a:off x="201618" y="3753596"/>
            <a:ext cx="6454853" cy="662666"/>
          </a:xfrm>
          <a:prstGeom prst="rect">
            <a:avLst/>
          </a:prstGeom>
          <a:noFill/>
          <a:ln>
            <a:noFill/>
          </a:ln>
        </p:spPr>
        <p:txBody>
          <a:bodyPr spcFirstLastPara="1" wrap="square" lIns="80669" tIns="80669" rIns="80669" bIns="80669" anchor="t" anchorCtr="0">
            <a:spAutoFit/>
          </a:bodyPr>
          <a:lstStyle/>
          <a:p>
            <a:pPr defTabSz="806867">
              <a:lnSpc>
                <a:spcPct val="115000"/>
              </a:lnSpc>
              <a:buClr>
                <a:srgbClr val="000000"/>
              </a:buClr>
            </a:pPr>
            <a:r>
              <a:rPr lang="en" sz="1412" i="1" kern="0" dirty="0">
                <a:solidFill>
                  <a:srgbClr val="525C65"/>
                </a:solidFill>
                <a:latin typeface="Open Sans Light"/>
                <a:ea typeface="Open Sans Light"/>
                <a:cs typeface="Open Sans Light"/>
                <a:sym typeface="Open Sans Light"/>
              </a:rPr>
              <a:t>Fill out the matrix table. Impact levels are horizontal, and likelihood levels at the vertical axis.</a:t>
            </a:r>
            <a:endParaRPr sz="1412" kern="0" dirty="0">
              <a:solidFill>
                <a:srgbClr val="000000"/>
              </a:solidFill>
              <a:latin typeface="Arial"/>
              <a:cs typeface="Arial"/>
              <a:sym typeface="Arial"/>
            </a:endParaRPr>
          </a:p>
        </p:txBody>
      </p:sp>
      <p:graphicFrame>
        <p:nvGraphicFramePr>
          <p:cNvPr id="7" name="Google Shape;144;p25">
            <a:extLst>
              <a:ext uri="{FF2B5EF4-FFF2-40B4-BE49-F238E27FC236}">
                <a16:creationId xmlns:a16="http://schemas.microsoft.com/office/drawing/2014/main" id="{F3302C0C-4C13-4794-909B-67C93BD09F1E}"/>
              </a:ext>
            </a:extLst>
          </p:cNvPr>
          <p:cNvGraphicFramePr/>
          <p:nvPr>
            <p:extLst>
              <p:ext uri="{D42A27DB-BD31-4B8C-83A1-F6EECF244321}">
                <p14:modId xmlns:p14="http://schemas.microsoft.com/office/powerpoint/2010/main" val="3550045363"/>
              </p:ext>
            </p:extLst>
          </p:nvPr>
        </p:nvGraphicFramePr>
        <p:xfrm>
          <a:off x="169358" y="4383861"/>
          <a:ext cx="6454963" cy="4516964"/>
        </p:xfrm>
        <a:graphic>
          <a:graphicData uri="http://schemas.openxmlformats.org/drawingml/2006/table">
            <a:tbl>
              <a:tblPr>
                <a:noFill/>
              </a:tblPr>
              <a:tblGrid>
                <a:gridCol w="1453632">
                  <a:extLst>
                    <a:ext uri="{9D8B030D-6E8A-4147-A177-3AD203B41FA5}">
                      <a16:colId xmlns:a16="http://schemas.microsoft.com/office/drawing/2014/main" val="20000"/>
                    </a:ext>
                  </a:extLst>
                </a:gridCol>
                <a:gridCol w="1506375">
                  <a:extLst>
                    <a:ext uri="{9D8B030D-6E8A-4147-A177-3AD203B41FA5}">
                      <a16:colId xmlns:a16="http://schemas.microsoft.com/office/drawing/2014/main" val="20001"/>
                    </a:ext>
                  </a:extLst>
                </a:gridCol>
                <a:gridCol w="1643537">
                  <a:extLst>
                    <a:ext uri="{9D8B030D-6E8A-4147-A177-3AD203B41FA5}">
                      <a16:colId xmlns:a16="http://schemas.microsoft.com/office/drawing/2014/main" val="20002"/>
                    </a:ext>
                  </a:extLst>
                </a:gridCol>
                <a:gridCol w="1851419">
                  <a:extLst>
                    <a:ext uri="{9D8B030D-6E8A-4147-A177-3AD203B41FA5}">
                      <a16:colId xmlns:a16="http://schemas.microsoft.com/office/drawing/2014/main" val="20003"/>
                    </a:ext>
                  </a:extLst>
                </a:gridCol>
              </a:tblGrid>
              <a:tr h="794625">
                <a:tc>
                  <a:txBody>
                    <a:bodyPr/>
                    <a:lstStyle/>
                    <a:p>
                      <a:pPr marL="0" lvl="0" indent="0" algn="r" rtl="0">
                        <a:spcBef>
                          <a:spcPts val="0"/>
                        </a:spcBef>
                        <a:spcAft>
                          <a:spcPts val="0"/>
                        </a:spcAft>
                        <a:buNone/>
                      </a:pPr>
                      <a:r>
                        <a:rPr lang="en" sz="1600" dirty="0">
                          <a:solidFill>
                            <a:schemeClr val="lt1"/>
                          </a:solidFill>
                          <a:latin typeface="Open Sans"/>
                          <a:ea typeface="Open Sans"/>
                          <a:cs typeface="Open Sans"/>
                          <a:sym typeface="Open Sans"/>
                        </a:rPr>
                        <a:t>Impact</a:t>
                      </a:r>
                      <a:endParaRPr sz="1600" dirty="0">
                        <a:solidFill>
                          <a:schemeClr val="lt1"/>
                        </a:solidFill>
                        <a:latin typeface="Open Sans"/>
                        <a:ea typeface="Open Sans"/>
                        <a:cs typeface="Open Sans"/>
                        <a:sym typeface="Open Sans"/>
                      </a:endParaRPr>
                    </a:p>
                  </a:txBody>
                  <a:tcPr marL="80669" marR="80669" marT="80669" marB="80669"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12700" cap="flat" cmpd="sng">
                      <a:solidFill>
                        <a:srgbClr val="DBE2E8"/>
                      </a:solidFill>
                      <a:prstDash val="solid"/>
                      <a:round/>
                      <a:headEnd type="none" w="sm" len="sm"/>
                      <a:tailEnd type="none" w="sm" len="sm"/>
                    </a:lnB>
                    <a:solidFill>
                      <a:srgbClr val="02B3E4"/>
                    </a:solidFill>
                  </a:tcPr>
                </a:tc>
                <a:tc rowSpan="2">
                  <a:txBody>
                    <a:bodyPr/>
                    <a:lstStyle/>
                    <a:p>
                      <a:pPr marL="0" lvl="0" indent="0" algn="ctr" rtl="0">
                        <a:spcBef>
                          <a:spcPts val="0"/>
                        </a:spcBef>
                        <a:spcAft>
                          <a:spcPts val="0"/>
                        </a:spcAft>
                        <a:buNone/>
                      </a:pPr>
                      <a:r>
                        <a:rPr lang="en" sz="1600" dirty="0">
                          <a:solidFill>
                            <a:schemeClr val="lt1"/>
                          </a:solidFill>
                          <a:latin typeface="Open Sans"/>
                          <a:ea typeface="Open Sans"/>
                          <a:cs typeface="Open Sans"/>
                          <a:sym typeface="Open Sans"/>
                        </a:rPr>
                        <a:t>Low</a:t>
                      </a:r>
                      <a:endParaRPr sz="1600" dirty="0">
                        <a:solidFill>
                          <a:schemeClr val="lt1"/>
                        </a:solidFill>
                        <a:latin typeface="Open Sans"/>
                        <a:ea typeface="Open Sans"/>
                        <a:cs typeface="Open Sans"/>
                        <a:sym typeface="Open Sans"/>
                      </a:endParaRPr>
                    </a:p>
                  </a:txBody>
                  <a:tcPr marL="80669" marR="80669" marT="80669" marB="80669" anchor="ctr">
                    <a:lnL w="9525" cap="flat" cmpd="sng">
                      <a:solidFill>
                        <a:srgbClr val="DBE2E8"/>
                      </a:solidFill>
                      <a:prstDash val="solid"/>
                      <a:round/>
                      <a:headEnd type="none" w="sm" len="sm"/>
                      <a:tailEnd type="none" w="sm" len="sm"/>
                    </a:lnL>
                    <a:lnR w="12700"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solidFill>
                      <a:srgbClr val="02B3E4"/>
                    </a:solidFill>
                  </a:tcPr>
                </a:tc>
                <a:tc rowSpan="2">
                  <a:txBody>
                    <a:bodyPr/>
                    <a:lstStyle/>
                    <a:p>
                      <a:pPr marL="0" lvl="0" indent="0" algn="ctr" rtl="0">
                        <a:spcBef>
                          <a:spcPts val="0"/>
                        </a:spcBef>
                        <a:spcAft>
                          <a:spcPts val="0"/>
                        </a:spcAft>
                        <a:buNone/>
                      </a:pPr>
                      <a:r>
                        <a:rPr lang="en" sz="1600" dirty="0">
                          <a:solidFill>
                            <a:schemeClr val="lt1"/>
                          </a:solidFill>
                          <a:latin typeface="Open Sans"/>
                          <a:ea typeface="Open Sans"/>
                          <a:cs typeface="Open Sans"/>
                          <a:sym typeface="Open Sans"/>
                        </a:rPr>
                        <a:t>Medium</a:t>
                      </a:r>
                      <a:endParaRPr sz="1600" dirty="0">
                        <a:solidFill>
                          <a:schemeClr val="lt1"/>
                        </a:solidFill>
                        <a:latin typeface="Open Sans"/>
                        <a:ea typeface="Open Sans"/>
                        <a:cs typeface="Open Sans"/>
                        <a:sym typeface="Open Sans"/>
                      </a:endParaRPr>
                    </a:p>
                  </a:txBody>
                  <a:tcPr marL="80691" marR="80691" marT="80691" marB="80691" anchor="ctr">
                    <a:lnL w="12700" cap="flat" cmpd="sng">
                      <a:solidFill>
                        <a:srgbClr val="DBE2E8"/>
                      </a:solidFill>
                      <a:prstDash val="solid"/>
                      <a:round/>
                      <a:headEnd type="none" w="sm" len="sm"/>
                      <a:tailEnd type="none" w="sm" len="sm"/>
                    </a:lnL>
                    <a:lnR w="12700" cap="flat" cmpd="sng">
                      <a:solidFill>
                        <a:srgbClr val="DBE2E8"/>
                      </a:solidFill>
                      <a:prstDash val="solid"/>
                      <a:round/>
                      <a:headEnd type="none" w="sm" len="sm"/>
                      <a:tailEnd type="none" w="sm" len="sm"/>
                    </a:lnR>
                    <a:lnT w="12700" cap="flat" cmpd="sng">
                      <a:solidFill>
                        <a:srgbClr val="DBE2E8"/>
                      </a:solidFill>
                      <a:prstDash val="solid"/>
                      <a:round/>
                      <a:headEnd type="none" w="sm" len="sm"/>
                      <a:tailEnd type="none" w="sm" len="sm"/>
                    </a:lnT>
                    <a:lnB w="12700" cap="flat" cmpd="sng">
                      <a:solidFill>
                        <a:srgbClr val="DBE2E8"/>
                      </a:solidFill>
                      <a:prstDash val="solid"/>
                      <a:round/>
                      <a:headEnd type="none" w="sm" len="sm"/>
                      <a:tailEnd type="none" w="sm" len="sm"/>
                    </a:lnB>
                    <a:solidFill>
                      <a:srgbClr val="02B3E4"/>
                    </a:solidFill>
                  </a:tcPr>
                </a:tc>
                <a:tc rowSpan="2">
                  <a:txBody>
                    <a:bodyPr/>
                    <a:lstStyle/>
                    <a:p>
                      <a:pPr marL="0" lvl="0" indent="0" algn="ctr" rtl="0">
                        <a:spcBef>
                          <a:spcPts val="0"/>
                        </a:spcBef>
                        <a:spcAft>
                          <a:spcPts val="0"/>
                        </a:spcAft>
                        <a:buNone/>
                      </a:pPr>
                      <a:r>
                        <a:rPr lang="en" sz="1600" dirty="0">
                          <a:solidFill>
                            <a:schemeClr val="lt1"/>
                          </a:solidFill>
                          <a:latin typeface="Open Sans"/>
                          <a:ea typeface="Open Sans"/>
                          <a:cs typeface="Open Sans"/>
                          <a:sym typeface="Open Sans"/>
                        </a:rPr>
                        <a:t>High</a:t>
                      </a:r>
                      <a:endParaRPr sz="1600" dirty="0">
                        <a:solidFill>
                          <a:schemeClr val="lt1"/>
                        </a:solidFill>
                        <a:latin typeface="Open Sans"/>
                        <a:ea typeface="Open Sans"/>
                        <a:cs typeface="Open Sans"/>
                        <a:sym typeface="Open Sans"/>
                      </a:endParaRPr>
                    </a:p>
                  </a:txBody>
                  <a:tcPr marL="80691" marR="80691" marT="80691" marB="80691" anchor="ctr">
                    <a:lnL w="12700" cap="flat" cmpd="sng">
                      <a:solidFill>
                        <a:srgbClr val="DBE2E8"/>
                      </a:solidFill>
                      <a:prstDash val="solid"/>
                      <a:round/>
                      <a:headEnd type="none" w="sm" len="sm"/>
                      <a:tailEnd type="none" w="sm" len="sm"/>
                    </a:lnL>
                    <a:lnR w="12700" cap="flat" cmpd="sng">
                      <a:solidFill>
                        <a:srgbClr val="DBE2E8"/>
                      </a:solidFill>
                      <a:prstDash val="solid"/>
                      <a:round/>
                      <a:headEnd type="none" w="sm" len="sm"/>
                      <a:tailEnd type="none" w="sm" len="sm"/>
                    </a:lnR>
                    <a:lnT w="12700" cap="flat" cmpd="sng">
                      <a:solidFill>
                        <a:srgbClr val="DBE2E8"/>
                      </a:solidFill>
                      <a:prstDash val="solid"/>
                      <a:round/>
                      <a:headEnd type="none" w="sm" len="sm"/>
                      <a:tailEnd type="none" w="sm" len="sm"/>
                    </a:lnT>
                    <a:lnB w="12700" cap="flat" cmpd="sng">
                      <a:solidFill>
                        <a:srgbClr val="DBE2E8"/>
                      </a:solidFill>
                      <a:prstDash val="solid"/>
                      <a:round/>
                      <a:headEnd type="none" w="sm" len="sm"/>
                      <a:tailEnd type="none" w="sm" len="sm"/>
                    </a:lnB>
                    <a:solidFill>
                      <a:srgbClr val="02B3E4"/>
                    </a:solidFill>
                  </a:tcPr>
                </a:tc>
                <a:extLst>
                  <a:ext uri="{0D108BD9-81ED-4DB2-BD59-A6C34878D82A}">
                    <a16:rowId xmlns:a16="http://schemas.microsoft.com/office/drawing/2014/main" val="10000"/>
                  </a:ext>
                </a:extLst>
              </a:tr>
              <a:tr h="497581">
                <a:tc>
                  <a:txBody>
                    <a:bodyPr/>
                    <a:lstStyle/>
                    <a:p>
                      <a:pPr marL="0" lvl="0" indent="0" algn="ctr" rtl="0">
                        <a:spcBef>
                          <a:spcPts val="0"/>
                        </a:spcBef>
                        <a:spcAft>
                          <a:spcPts val="0"/>
                        </a:spcAft>
                        <a:buClr>
                          <a:schemeClr val="dk1"/>
                        </a:buClr>
                        <a:buSzPts val="1100"/>
                        <a:buFont typeface="Arial"/>
                        <a:buNone/>
                      </a:pPr>
                      <a:r>
                        <a:rPr lang="en" sz="1600" dirty="0">
                          <a:solidFill>
                            <a:schemeClr val="lt1"/>
                          </a:solidFill>
                          <a:latin typeface="Open Sans"/>
                          <a:ea typeface="Open Sans"/>
                          <a:cs typeface="Open Sans"/>
                          <a:sym typeface="Open Sans"/>
                        </a:rPr>
                        <a:t>Likelihood</a:t>
                      </a:r>
                      <a:endParaRPr sz="1600" dirty="0">
                        <a:solidFill>
                          <a:schemeClr val="lt1"/>
                        </a:solidFill>
                        <a:latin typeface="Open Sans"/>
                        <a:ea typeface="Open Sans"/>
                        <a:cs typeface="Open Sans"/>
                        <a:sym typeface="Open Sans"/>
                      </a:endParaRPr>
                    </a:p>
                  </a:txBody>
                  <a:tcPr marL="80669" marR="80669" marT="80669" marB="80669" anchor="b">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12700" cap="flat" cmpd="sng">
                      <a:solidFill>
                        <a:srgbClr val="DBE2E8"/>
                      </a:solidFill>
                      <a:prstDash val="solid"/>
                      <a:round/>
                      <a:headEnd type="none" w="sm" len="sm"/>
                      <a:tailEnd type="none" w="sm" len="sm"/>
                    </a:lnT>
                    <a:lnB w="12700" cap="flat" cmpd="sng">
                      <a:solidFill>
                        <a:srgbClr val="DBE2E8"/>
                      </a:solidFill>
                      <a:prstDash val="solid"/>
                      <a:round/>
                      <a:headEnd type="none" w="sm" len="sm"/>
                      <a:tailEnd type="none" w="sm" len="sm"/>
                    </a:lnB>
                    <a:solidFill>
                      <a:srgbClr val="02B3E4"/>
                    </a:solidFill>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1"/>
                  </a:ext>
                </a:extLst>
              </a:tr>
              <a:tr h="1241493">
                <a:tc>
                  <a:txBody>
                    <a:bodyPr/>
                    <a:lstStyle/>
                    <a:p>
                      <a:pPr marL="0" lvl="0" indent="0" algn="ctr" rtl="0">
                        <a:spcBef>
                          <a:spcPts val="0"/>
                        </a:spcBef>
                        <a:spcAft>
                          <a:spcPts val="0"/>
                        </a:spcAft>
                        <a:buNone/>
                      </a:pPr>
                      <a:r>
                        <a:rPr lang="en" sz="1600">
                          <a:solidFill>
                            <a:srgbClr val="FFFFFF"/>
                          </a:solidFill>
                          <a:latin typeface="Open Sans"/>
                          <a:ea typeface="Open Sans"/>
                          <a:cs typeface="Open Sans"/>
                          <a:sym typeface="Open Sans"/>
                        </a:rPr>
                        <a:t>High</a:t>
                      </a:r>
                      <a:endParaRPr sz="1600">
                        <a:solidFill>
                          <a:srgbClr val="FFFFFF"/>
                        </a:solidFill>
                        <a:latin typeface="Open Sans"/>
                        <a:ea typeface="Open Sans"/>
                        <a:cs typeface="Open Sans"/>
                        <a:sym typeface="Open Sans"/>
                      </a:endParaRPr>
                    </a:p>
                  </a:txBody>
                  <a:tcPr marL="80691" marR="80691" marT="80691" marB="80691" anchor="ctr">
                    <a:lnL w="12700" cap="flat" cmpd="sng">
                      <a:solidFill>
                        <a:srgbClr val="DBE2E8"/>
                      </a:solidFill>
                      <a:prstDash val="solid"/>
                      <a:round/>
                      <a:headEnd type="none" w="sm" len="sm"/>
                      <a:tailEnd type="none" w="sm" len="sm"/>
                    </a:lnL>
                    <a:lnR w="12700" cap="flat" cmpd="sng">
                      <a:solidFill>
                        <a:srgbClr val="DBE2E8"/>
                      </a:solidFill>
                      <a:prstDash val="solid"/>
                      <a:round/>
                      <a:headEnd type="none" w="sm" len="sm"/>
                      <a:tailEnd type="none" w="sm" len="sm"/>
                    </a:lnR>
                    <a:lnT w="12700" cap="flat" cmpd="sng">
                      <a:solidFill>
                        <a:srgbClr val="DBE2E8"/>
                      </a:solidFill>
                      <a:prstDash val="solid"/>
                      <a:round/>
                      <a:headEnd type="none" w="sm" len="sm"/>
                      <a:tailEnd type="none" w="sm" len="sm"/>
                    </a:lnT>
                    <a:lnB w="12700" cap="flat" cmpd="sng">
                      <a:solidFill>
                        <a:srgbClr val="DBE2E8"/>
                      </a:solidFill>
                      <a:prstDash val="solid"/>
                      <a:round/>
                      <a:headEnd type="none" w="sm" len="sm"/>
                      <a:tailEnd type="none" w="sm" len="sm"/>
                    </a:lnB>
                    <a:solidFill>
                      <a:srgbClr val="02B3E4"/>
                    </a:solidFill>
                  </a:tcPr>
                </a:tc>
                <a:tc>
                  <a:txBody>
                    <a:bodyPr/>
                    <a:lstStyle/>
                    <a:p>
                      <a:pPr marL="0" lvl="0" indent="0" algn="ctr" rtl="0">
                        <a:spcBef>
                          <a:spcPts val="0"/>
                        </a:spcBef>
                        <a:spcAft>
                          <a:spcPts val="0"/>
                        </a:spcAft>
                        <a:buNone/>
                      </a:pPr>
                      <a:endParaRPr sz="1400" dirty="0">
                        <a:latin typeface="Open Sans Medium"/>
                        <a:ea typeface="Open Sans Medium"/>
                        <a:cs typeface="Open Sans Medium"/>
                        <a:sym typeface="Open Sans Medium"/>
                      </a:endParaRPr>
                    </a:p>
                  </a:txBody>
                  <a:tcPr marL="80669" marR="80669" marT="80669" marB="80669" anchor="ctr">
                    <a:lnL w="12700"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endParaRPr sz="1400" dirty="0">
                        <a:latin typeface="Open Sans Medium"/>
                        <a:ea typeface="Open Sans Medium"/>
                        <a:cs typeface="Open Sans Medium"/>
                        <a:sym typeface="Open Sans Medium"/>
                      </a:endParaRPr>
                    </a:p>
                  </a:txBody>
                  <a:tcPr marL="80669" marR="80669" marT="80669" marB="80669"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12700"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endParaRPr sz="1400" dirty="0">
                        <a:latin typeface="Open Sans Medium"/>
                        <a:ea typeface="Open Sans Medium"/>
                        <a:cs typeface="Open Sans Medium"/>
                        <a:sym typeface="Open Sans Medium"/>
                      </a:endParaRPr>
                    </a:p>
                  </a:txBody>
                  <a:tcPr marL="80669" marR="80669" marT="80669" marB="80669"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12700"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extLst>
                  <a:ext uri="{0D108BD9-81ED-4DB2-BD59-A6C34878D82A}">
                    <a16:rowId xmlns:a16="http://schemas.microsoft.com/office/drawing/2014/main" val="10002"/>
                  </a:ext>
                </a:extLst>
              </a:tr>
              <a:tr h="1016868">
                <a:tc>
                  <a:txBody>
                    <a:bodyPr/>
                    <a:lstStyle/>
                    <a:p>
                      <a:pPr marL="0" lvl="0" indent="0" algn="ctr" rtl="0">
                        <a:spcBef>
                          <a:spcPts val="0"/>
                        </a:spcBef>
                        <a:spcAft>
                          <a:spcPts val="0"/>
                        </a:spcAft>
                        <a:buNone/>
                      </a:pPr>
                      <a:r>
                        <a:rPr lang="en" sz="1600">
                          <a:solidFill>
                            <a:srgbClr val="FFFFFF"/>
                          </a:solidFill>
                          <a:latin typeface="Open Sans"/>
                          <a:ea typeface="Open Sans"/>
                          <a:cs typeface="Open Sans"/>
                          <a:sym typeface="Open Sans"/>
                        </a:rPr>
                        <a:t>Medium</a:t>
                      </a:r>
                      <a:endParaRPr sz="1600">
                        <a:solidFill>
                          <a:srgbClr val="FFFFFF"/>
                        </a:solidFill>
                        <a:latin typeface="Open Sans"/>
                        <a:ea typeface="Open Sans"/>
                        <a:cs typeface="Open Sans"/>
                        <a:sym typeface="Open Sans"/>
                      </a:endParaRPr>
                    </a:p>
                  </a:txBody>
                  <a:tcPr marL="80691" marR="80691" marT="80691" marB="80691" anchor="ctr">
                    <a:lnL w="12700" cap="flat" cmpd="sng">
                      <a:solidFill>
                        <a:srgbClr val="DBE2E8"/>
                      </a:solidFill>
                      <a:prstDash val="solid"/>
                      <a:round/>
                      <a:headEnd type="none" w="sm" len="sm"/>
                      <a:tailEnd type="none" w="sm" len="sm"/>
                    </a:lnL>
                    <a:lnR w="12700" cap="flat" cmpd="sng">
                      <a:solidFill>
                        <a:srgbClr val="DBE2E8"/>
                      </a:solidFill>
                      <a:prstDash val="solid"/>
                      <a:round/>
                      <a:headEnd type="none" w="sm" len="sm"/>
                      <a:tailEnd type="none" w="sm" len="sm"/>
                    </a:lnR>
                    <a:lnT w="12700" cap="flat" cmpd="sng">
                      <a:solidFill>
                        <a:srgbClr val="DBE2E8"/>
                      </a:solidFill>
                      <a:prstDash val="solid"/>
                      <a:round/>
                      <a:headEnd type="none" w="sm" len="sm"/>
                      <a:tailEnd type="none" w="sm" len="sm"/>
                    </a:lnT>
                    <a:lnB w="12700" cap="flat" cmpd="sng">
                      <a:solidFill>
                        <a:srgbClr val="DBE2E8"/>
                      </a:solidFill>
                      <a:prstDash val="solid"/>
                      <a:round/>
                      <a:headEnd type="none" w="sm" len="sm"/>
                      <a:tailEnd type="none" w="sm" len="sm"/>
                    </a:lnB>
                    <a:solidFill>
                      <a:srgbClr val="02B3E4"/>
                    </a:solidFill>
                  </a:tcPr>
                </a:tc>
                <a:tc>
                  <a:txBody>
                    <a:bodyPr/>
                    <a:lstStyle/>
                    <a:p>
                      <a:pPr marL="0" lvl="0" indent="0" algn="ctr" rtl="0">
                        <a:spcBef>
                          <a:spcPts val="0"/>
                        </a:spcBef>
                        <a:spcAft>
                          <a:spcPts val="0"/>
                        </a:spcAft>
                        <a:buNone/>
                      </a:pPr>
                      <a:endParaRPr sz="1400">
                        <a:latin typeface="Open Sans Medium"/>
                        <a:ea typeface="Open Sans Medium"/>
                        <a:cs typeface="Open Sans Medium"/>
                        <a:sym typeface="Open Sans Medium"/>
                      </a:endParaRPr>
                    </a:p>
                  </a:txBody>
                  <a:tcPr marL="80669" marR="80669" marT="80669" marB="80669" anchor="ctr">
                    <a:lnL w="12700"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endParaRPr sz="1400">
                        <a:latin typeface="Open Sans Medium"/>
                        <a:ea typeface="Open Sans Medium"/>
                        <a:cs typeface="Open Sans Medium"/>
                        <a:sym typeface="Open Sans Medium"/>
                      </a:endParaRPr>
                    </a:p>
                  </a:txBody>
                  <a:tcPr marL="80669" marR="80669" marT="80669" marB="80669"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IN" sz="1400" dirty="0">
                          <a:latin typeface="Open Sans Medium"/>
                          <a:ea typeface="Open Sans Medium"/>
                          <a:cs typeface="Open Sans Medium"/>
                          <a:sym typeface="Open Sans Medium"/>
                        </a:rPr>
                        <a:t>Insecure </a:t>
                      </a:r>
                    </a:p>
                    <a:p>
                      <a:pPr marL="0" lvl="0" indent="0" algn="ctr" rtl="0">
                        <a:spcBef>
                          <a:spcPts val="0"/>
                        </a:spcBef>
                        <a:spcAft>
                          <a:spcPts val="0"/>
                        </a:spcAft>
                        <a:buNone/>
                      </a:pPr>
                      <a:r>
                        <a:rPr lang="en-IN" sz="1400" dirty="0">
                          <a:latin typeface="Open Sans Medium"/>
                          <a:ea typeface="Open Sans Medium"/>
                          <a:cs typeface="Open Sans Medium"/>
                          <a:sym typeface="Open Sans Medium"/>
                        </a:rPr>
                        <a:t>Session</a:t>
                      </a:r>
                    </a:p>
                    <a:p>
                      <a:pPr marL="0" lvl="0" indent="0" algn="ctr" rtl="0">
                        <a:spcBef>
                          <a:spcPts val="0"/>
                        </a:spcBef>
                        <a:spcAft>
                          <a:spcPts val="0"/>
                        </a:spcAft>
                        <a:buNone/>
                      </a:pPr>
                      <a:r>
                        <a:rPr lang="en-IN" sz="1400" dirty="0">
                          <a:latin typeface="Open Sans Medium"/>
                          <a:ea typeface="Open Sans Medium"/>
                          <a:cs typeface="Open Sans Medium"/>
                          <a:sym typeface="Open Sans Medium"/>
                        </a:rPr>
                        <a:t>Mgmt.</a:t>
                      </a:r>
                      <a:endParaRPr sz="1400" dirty="0">
                        <a:latin typeface="Open Sans Medium"/>
                        <a:ea typeface="Open Sans Medium"/>
                        <a:cs typeface="Open Sans Medium"/>
                        <a:sym typeface="Open Sans Medium"/>
                      </a:endParaRPr>
                    </a:p>
                  </a:txBody>
                  <a:tcPr marL="80669" marR="80669" marT="80669" marB="80669"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extLst>
                  <a:ext uri="{0D108BD9-81ED-4DB2-BD59-A6C34878D82A}">
                    <a16:rowId xmlns:a16="http://schemas.microsoft.com/office/drawing/2014/main" val="10003"/>
                  </a:ext>
                </a:extLst>
              </a:tr>
              <a:tr h="966397">
                <a:tc>
                  <a:txBody>
                    <a:bodyPr/>
                    <a:lstStyle/>
                    <a:p>
                      <a:pPr marL="0" lvl="0" indent="0" algn="ctr" rtl="0">
                        <a:spcBef>
                          <a:spcPts val="0"/>
                        </a:spcBef>
                        <a:spcAft>
                          <a:spcPts val="0"/>
                        </a:spcAft>
                        <a:buNone/>
                      </a:pPr>
                      <a:r>
                        <a:rPr lang="en" sz="1600">
                          <a:solidFill>
                            <a:srgbClr val="FFFFFF"/>
                          </a:solidFill>
                          <a:latin typeface="Open Sans"/>
                          <a:ea typeface="Open Sans"/>
                          <a:cs typeface="Open Sans"/>
                          <a:sym typeface="Open Sans"/>
                        </a:rPr>
                        <a:t>Low</a:t>
                      </a:r>
                      <a:endParaRPr sz="1600">
                        <a:solidFill>
                          <a:srgbClr val="FFFFFF"/>
                        </a:solidFill>
                        <a:latin typeface="Open Sans"/>
                        <a:ea typeface="Open Sans"/>
                        <a:cs typeface="Open Sans"/>
                        <a:sym typeface="Open Sans"/>
                      </a:endParaRPr>
                    </a:p>
                  </a:txBody>
                  <a:tcPr marL="80691" marR="80691" marT="80691" marB="80691" anchor="ctr">
                    <a:lnL w="12700" cap="flat" cmpd="sng">
                      <a:solidFill>
                        <a:srgbClr val="DBE2E8"/>
                      </a:solidFill>
                      <a:prstDash val="solid"/>
                      <a:round/>
                      <a:headEnd type="none" w="sm" len="sm"/>
                      <a:tailEnd type="none" w="sm" len="sm"/>
                    </a:lnL>
                    <a:lnR w="12700" cap="flat" cmpd="sng">
                      <a:solidFill>
                        <a:srgbClr val="DBE2E8"/>
                      </a:solidFill>
                      <a:prstDash val="solid"/>
                      <a:round/>
                      <a:headEnd type="none" w="sm" len="sm"/>
                      <a:tailEnd type="none" w="sm" len="sm"/>
                    </a:lnR>
                    <a:lnT w="12700" cap="flat" cmpd="sng">
                      <a:solidFill>
                        <a:srgbClr val="DBE2E8"/>
                      </a:solidFill>
                      <a:prstDash val="solid"/>
                      <a:round/>
                      <a:headEnd type="none" w="sm" len="sm"/>
                      <a:tailEnd type="none" w="sm" len="sm"/>
                    </a:lnT>
                    <a:lnB w="12700" cap="flat" cmpd="sng">
                      <a:solidFill>
                        <a:srgbClr val="DBE2E8"/>
                      </a:solidFill>
                      <a:prstDash val="solid"/>
                      <a:round/>
                      <a:headEnd type="none" w="sm" len="sm"/>
                      <a:tailEnd type="none" w="sm" len="sm"/>
                    </a:lnB>
                    <a:solidFill>
                      <a:srgbClr val="02B3E4"/>
                    </a:solidFill>
                  </a:tcPr>
                </a:tc>
                <a:tc>
                  <a:txBody>
                    <a:bodyPr/>
                    <a:lstStyle/>
                    <a:p>
                      <a:pPr marL="0" lvl="0" indent="0" algn="ctr" rtl="0">
                        <a:spcBef>
                          <a:spcPts val="0"/>
                        </a:spcBef>
                        <a:spcAft>
                          <a:spcPts val="0"/>
                        </a:spcAft>
                        <a:buNone/>
                      </a:pPr>
                      <a:endParaRPr sz="1400">
                        <a:latin typeface="Open Sans Medium"/>
                        <a:ea typeface="Open Sans Medium"/>
                        <a:cs typeface="Open Sans Medium"/>
                        <a:sym typeface="Open Sans Medium"/>
                      </a:endParaRPr>
                    </a:p>
                  </a:txBody>
                  <a:tcPr marL="80669" marR="80669" marT="80669" marB="80669" anchor="ctr">
                    <a:lnL w="12700"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IN" sz="1400" dirty="0">
                          <a:latin typeface="Open Sans Medium"/>
                          <a:ea typeface="Open Sans Medium"/>
                          <a:cs typeface="Open Sans Medium"/>
                          <a:sym typeface="Open Sans Medium"/>
                        </a:rPr>
                        <a:t>No</a:t>
                      </a:r>
                    </a:p>
                    <a:p>
                      <a:pPr marL="0" lvl="0" indent="0" algn="ctr" rtl="0">
                        <a:spcBef>
                          <a:spcPts val="0"/>
                        </a:spcBef>
                        <a:spcAft>
                          <a:spcPts val="0"/>
                        </a:spcAft>
                        <a:buNone/>
                      </a:pPr>
                      <a:r>
                        <a:rPr lang="en-IN" sz="1400" dirty="0">
                          <a:latin typeface="Open Sans Medium"/>
                          <a:ea typeface="Open Sans Medium"/>
                          <a:cs typeface="Open Sans Medium"/>
                          <a:sym typeface="Open Sans Medium"/>
                        </a:rPr>
                        <a:t>Rate</a:t>
                      </a:r>
                    </a:p>
                    <a:p>
                      <a:pPr marL="0" lvl="0" indent="0" algn="ctr" rtl="0">
                        <a:spcBef>
                          <a:spcPts val="0"/>
                        </a:spcBef>
                        <a:spcAft>
                          <a:spcPts val="0"/>
                        </a:spcAft>
                        <a:buNone/>
                      </a:pPr>
                      <a:r>
                        <a:rPr lang="en-IN" sz="1400" dirty="0">
                          <a:latin typeface="Open Sans Medium"/>
                          <a:ea typeface="Open Sans Medium"/>
                          <a:cs typeface="Open Sans Medium"/>
                          <a:sym typeface="Open Sans Medium"/>
                        </a:rPr>
                        <a:t>Limiting</a:t>
                      </a:r>
                    </a:p>
                  </a:txBody>
                  <a:tcPr marL="80669" marR="80669" marT="80669" marB="80669"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IN" sz="1400" dirty="0">
                          <a:latin typeface="Open Sans Medium"/>
                          <a:ea typeface="Open Sans Medium"/>
                          <a:cs typeface="Open Sans Medium"/>
                          <a:sym typeface="Open Sans Medium"/>
                        </a:rPr>
                        <a:t>Weak</a:t>
                      </a:r>
                    </a:p>
                    <a:p>
                      <a:pPr marL="0" lvl="0" indent="0" algn="ctr" rtl="0">
                        <a:spcBef>
                          <a:spcPts val="0"/>
                        </a:spcBef>
                        <a:spcAft>
                          <a:spcPts val="0"/>
                        </a:spcAft>
                        <a:buNone/>
                      </a:pPr>
                      <a:r>
                        <a:rPr lang="en-IN" sz="1400" dirty="0" err="1">
                          <a:latin typeface="Open Sans Medium"/>
                          <a:ea typeface="Open Sans Medium"/>
                          <a:cs typeface="Open Sans Medium"/>
                          <a:sym typeface="Open Sans Medium"/>
                        </a:rPr>
                        <a:t>Psswd</a:t>
                      </a:r>
                      <a:endParaRPr lang="en-IN" sz="1400" dirty="0">
                        <a:latin typeface="Open Sans Medium"/>
                        <a:ea typeface="Open Sans Medium"/>
                        <a:cs typeface="Open Sans Medium"/>
                        <a:sym typeface="Open Sans Medium"/>
                      </a:endParaRPr>
                    </a:p>
                    <a:p>
                      <a:pPr marL="0" lvl="0" indent="0" algn="ctr" rtl="0">
                        <a:spcBef>
                          <a:spcPts val="0"/>
                        </a:spcBef>
                        <a:spcAft>
                          <a:spcPts val="0"/>
                        </a:spcAft>
                        <a:buNone/>
                      </a:pPr>
                      <a:r>
                        <a:rPr lang="en-IN" sz="1400" dirty="0">
                          <a:latin typeface="Open Sans Medium"/>
                          <a:ea typeface="Open Sans Medium"/>
                          <a:cs typeface="Open Sans Medium"/>
                          <a:sym typeface="Open Sans Medium"/>
                        </a:rPr>
                        <a:t>Policy</a:t>
                      </a:r>
                      <a:endParaRPr sz="1400" dirty="0">
                        <a:latin typeface="Open Sans Medium"/>
                        <a:ea typeface="Open Sans Medium"/>
                        <a:cs typeface="Open Sans Medium"/>
                        <a:sym typeface="Open Sans Medium"/>
                      </a:endParaRPr>
                    </a:p>
                  </a:txBody>
                  <a:tcPr marL="80669" marR="80669" marT="80669" marB="80669"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6923883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1D3B59"/>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5988086-223B-4BE2-B20C-BDAA51064FCE}"/>
              </a:ext>
            </a:extLst>
          </p:cNvPr>
          <p:cNvSpPr txBox="1"/>
          <p:nvPr/>
        </p:nvSpPr>
        <p:spPr>
          <a:xfrm>
            <a:off x="625642" y="2544270"/>
            <a:ext cx="4644190" cy="1323439"/>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Corbel" panose="020B0503020204020204"/>
                <a:ea typeface="+mn-ea"/>
                <a:cs typeface="+mn-cs"/>
              </a:rPr>
              <a:t>Section 3:</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FFFFFF"/>
                </a:solidFill>
                <a:effectLst/>
                <a:uLnTx/>
                <a:uFillTx/>
                <a:latin typeface="Corbel" panose="020B0503020204020204"/>
                <a:ea typeface="+mn-ea"/>
                <a:cs typeface="+mn-cs"/>
              </a:rPr>
              <a:t>Container Security</a:t>
            </a:r>
          </a:p>
        </p:txBody>
      </p:sp>
    </p:spTree>
    <p:extLst>
      <p:ext uri="{BB962C8B-B14F-4D97-AF65-F5344CB8AC3E}">
        <p14:creationId xmlns:p14="http://schemas.microsoft.com/office/powerpoint/2010/main" val="20344614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7"/>
          <p:cNvSpPr txBox="1">
            <a:spLocks noGrp="1"/>
          </p:cNvSpPr>
          <p:nvPr>
            <p:ph type="title"/>
          </p:nvPr>
        </p:nvSpPr>
        <p:spPr>
          <a:xfrm>
            <a:off x="233775" y="902357"/>
            <a:ext cx="6390529" cy="988147"/>
          </a:xfrm>
          <a:prstGeom prst="rect">
            <a:avLst/>
          </a:prstGeom>
        </p:spPr>
        <p:txBody>
          <a:bodyPr spcFirstLastPara="1" wrap="square" lIns="80669" tIns="80669" rIns="80669" bIns="80669" anchor="ctr" anchorCtr="0">
            <a:noAutofit/>
          </a:bodyPr>
          <a:lstStyle/>
          <a:p>
            <a:r>
              <a:rPr lang="en"/>
              <a:t>Container Security</a:t>
            </a:r>
            <a:endParaRPr/>
          </a:p>
        </p:txBody>
      </p:sp>
      <p:sp>
        <p:nvSpPr>
          <p:cNvPr id="159" name="Google Shape;159;p27"/>
          <p:cNvSpPr txBox="1">
            <a:spLocks noGrp="1"/>
          </p:cNvSpPr>
          <p:nvPr>
            <p:ph type="body" idx="1"/>
          </p:nvPr>
        </p:nvSpPr>
        <p:spPr>
          <a:xfrm>
            <a:off x="233775" y="2123055"/>
            <a:ext cx="6390529" cy="5895000"/>
          </a:xfrm>
          <a:prstGeom prst="rect">
            <a:avLst/>
          </a:prstGeom>
        </p:spPr>
        <p:txBody>
          <a:bodyPr spcFirstLastPara="1" wrap="square" lIns="80669" tIns="80669" rIns="80669" bIns="80669" anchor="t" anchorCtr="0">
            <a:noAutofit/>
          </a:bodyPr>
          <a:lstStyle/>
          <a:p>
            <a:pPr marL="0" indent="0">
              <a:lnSpc>
                <a:spcPct val="100000"/>
              </a:lnSpc>
              <a:buClr>
                <a:schemeClr val="dk1"/>
              </a:buClr>
              <a:buSzPts val="1100"/>
              <a:buNone/>
            </a:pPr>
            <a:r>
              <a:rPr lang="en" dirty="0"/>
              <a:t>It is time to delve into the container services underpinning CryptoV4ult's application infrastructure by scanning for potential vulnerabilities. Scan one of the container services running in the application (located at vulnerables/cve-2014-6271) and identify potential vulnerabilities. Then, you will build a remediation plan to resolve some of the container vulnerabilities.</a:t>
            </a:r>
            <a:endParaRPr dirty="0"/>
          </a:p>
          <a:p>
            <a:pPr marL="0" indent="0">
              <a:lnSpc>
                <a:spcPct val="100000"/>
              </a:lnSpc>
              <a:buClr>
                <a:schemeClr val="dk1"/>
              </a:buClr>
              <a:buSzPts val="1100"/>
              <a:buNone/>
            </a:pPr>
            <a:endParaRPr dirty="0"/>
          </a:p>
          <a:p>
            <a:pPr>
              <a:lnSpc>
                <a:spcPct val="100000"/>
              </a:lnSpc>
            </a:pPr>
            <a:r>
              <a:rPr lang="en" i="1" dirty="0"/>
              <a:t>Using </a:t>
            </a:r>
            <a:r>
              <a:rPr lang="en" b="1" i="1" dirty="0">
                <a:latin typeface="Open Sans"/>
                <a:ea typeface="Open Sans"/>
                <a:cs typeface="Open Sans"/>
                <a:sym typeface="Open Sans"/>
              </a:rPr>
              <a:t>Trivy</a:t>
            </a:r>
            <a:r>
              <a:rPr lang="en" i="1" dirty="0"/>
              <a:t>, run a </a:t>
            </a:r>
            <a:r>
              <a:rPr lang="en" b="1" i="1" dirty="0">
                <a:latin typeface="Open Sans"/>
                <a:ea typeface="Open Sans"/>
                <a:cs typeface="Open Sans"/>
                <a:sym typeface="Open Sans"/>
              </a:rPr>
              <a:t>scan</a:t>
            </a:r>
            <a:r>
              <a:rPr lang="en" i="1" dirty="0"/>
              <a:t> against the container located at </a:t>
            </a:r>
            <a:r>
              <a:rPr lang="en" b="1" i="1" dirty="0">
                <a:latin typeface="Open Sans"/>
                <a:ea typeface="Open Sans"/>
                <a:cs typeface="Open Sans"/>
                <a:sym typeface="Open Sans"/>
              </a:rPr>
              <a:t>vulnerables/cve-2014-6271</a:t>
            </a:r>
            <a:r>
              <a:rPr lang="en" i="1" dirty="0"/>
              <a:t>. You can run this scan from the Kali VM in the lab where Trivy is located or from your own computer</a:t>
            </a:r>
            <a:endParaRPr i="1" dirty="0"/>
          </a:p>
          <a:p>
            <a:r>
              <a:rPr lang="en" i="1" dirty="0"/>
              <a:t>Create a </a:t>
            </a:r>
            <a:r>
              <a:rPr lang="en" b="1" i="1" dirty="0">
                <a:latin typeface="Open Sans"/>
                <a:ea typeface="Open Sans"/>
                <a:cs typeface="Open Sans"/>
                <a:sym typeface="Open Sans"/>
              </a:rPr>
              <a:t>screenshot </a:t>
            </a:r>
            <a:r>
              <a:rPr lang="en" i="1" dirty="0"/>
              <a:t>of the </a:t>
            </a:r>
            <a:r>
              <a:rPr lang="en" b="1" i="1" dirty="0">
                <a:latin typeface="Open Sans"/>
                <a:ea typeface="Open Sans"/>
                <a:cs typeface="Open Sans"/>
                <a:sym typeface="Open Sans"/>
              </a:rPr>
              <a:t>Trivy scan results</a:t>
            </a:r>
            <a:r>
              <a:rPr lang="en" i="1" dirty="0"/>
              <a:t> (it does not have to show all the results) and place it on the next slide</a:t>
            </a:r>
            <a:endParaRPr i="1" dirty="0"/>
          </a:p>
          <a:p>
            <a:r>
              <a:rPr lang="en" b="1" i="1" dirty="0">
                <a:latin typeface="Open Sans"/>
                <a:ea typeface="Open Sans"/>
                <a:cs typeface="Open Sans"/>
                <a:sym typeface="Open Sans"/>
              </a:rPr>
              <a:t>Fill out the Report</a:t>
            </a:r>
            <a:r>
              <a:rPr lang="en" i="1" dirty="0"/>
              <a:t> to Fix Container Issues with at least 7 items</a:t>
            </a:r>
            <a:endParaRPr i="1"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7CF3A-C25F-47EF-85CA-9407CEE6C6A6}"/>
              </a:ext>
            </a:extLst>
          </p:cNvPr>
          <p:cNvSpPr>
            <a:spLocks noGrp="1"/>
          </p:cNvSpPr>
          <p:nvPr>
            <p:ph type="title"/>
          </p:nvPr>
        </p:nvSpPr>
        <p:spPr/>
        <p:txBody>
          <a:bodyPr/>
          <a:lstStyle/>
          <a:p>
            <a:pPr algn="ctr"/>
            <a:r>
              <a:rPr kumimoji="0" lang="en" sz="2824" b="0" i="0" u="none" strike="noStrike" kern="0" cap="none" spc="0" normalizeH="0" baseline="0" noProof="0" dirty="0">
                <a:ln>
                  <a:noFill/>
                </a:ln>
                <a:solidFill>
                  <a:srgbClr val="02B3E4"/>
                </a:solidFill>
                <a:effectLst/>
                <a:uLnTx/>
                <a:uFillTx/>
                <a:latin typeface="Open Sans Light"/>
                <a:ea typeface="Open Sans Light"/>
                <a:cs typeface="Open Sans Light"/>
                <a:sym typeface="Open Sans Light"/>
              </a:rPr>
              <a:t>Trivy scan screenshot</a:t>
            </a:r>
            <a:endParaRPr lang="en-IN" dirty="0"/>
          </a:p>
        </p:txBody>
      </p:sp>
      <p:pic>
        <p:nvPicPr>
          <p:cNvPr id="11" name="Picture 10">
            <a:extLst>
              <a:ext uri="{FF2B5EF4-FFF2-40B4-BE49-F238E27FC236}">
                <a16:creationId xmlns:a16="http://schemas.microsoft.com/office/drawing/2014/main" id="{66F7EC30-D3AF-FF83-43F6-841601BB2F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2044" y="2093451"/>
            <a:ext cx="4834924" cy="2719645"/>
          </a:xfrm>
          <a:prstGeom prst="rect">
            <a:avLst/>
          </a:prstGeom>
        </p:spPr>
      </p:pic>
      <p:pic>
        <p:nvPicPr>
          <p:cNvPr id="13" name="Picture 12">
            <a:extLst>
              <a:ext uri="{FF2B5EF4-FFF2-40B4-BE49-F238E27FC236}">
                <a16:creationId xmlns:a16="http://schemas.microsoft.com/office/drawing/2014/main" id="{1EBDEF32-75DC-485B-3E8C-376CC7F43F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232" y="5468603"/>
            <a:ext cx="3429000" cy="2090652"/>
          </a:xfrm>
          <a:prstGeom prst="rect">
            <a:avLst/>
          </a:prstGeom>
        </p:spPr>
      </p:pic>
      <p:pic>
        <p:nvPicPr>
          <p:cNvPr id="21" name="Picture 20">
            <a:extLst>
              <a:ext uri="{FF2B5EF4-FFF2-40B4-BE49-F238E27FC236}">
                <a16:creationId xmlns:a16="http://schemas.microsoft.com/office/drawing/2014/main" id="{B3A3D5FC-E088-3045-B5B3-52BD1C029F2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41954" y="5468603"/>
            <a:ext cx="2782350" cy="2090652"/>
          </a:xfrm>
          <a:prstGeom prst="rect">
            <a:avLst/>
          </a:prstGeom>
        </p:spPr>
      </p:pic>
    </p:spTree>
    <p:extLst>
      <p:ext uri="{BB962C8B-B14F-4D97-AF65-F5344CB8AC3E}">
        <p14:creationId xmlns:p14="http://schemas.microsoft.com/office/powerpoint/2010/main" val="24005337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7CF3A-C25F-47EF-85CA-9407CEE6C6A6}"/>
              </a:ext>
            </a:extLst>
          </p:cNvPr>
          <p:cNvSpPr>
            <a:spLocks noGrp="1"/>
          </p:cNvSpPr>
          <p:nvPr>
            <p:ph type="title"/>
          </p:nvPr>
        </p:nvSpPr>
        <p:spPr/>
        <p:txBody>
          <a:bodyPr/>
          <a:lstStyle/>
          <a:p>
            <a:r>
              <a:rPr kumimoji="0" lang="en" sz="2824" b="0" i="0" u="none" strike="noStrike" kern="0" cap="none" spc="0" normalizeH="0" baseline="0" noProof="0" dirty="0">
                <a:ln>
                  <a:noFill/>
                </a:ln>
                <a:solidFill>
                  <a:srgbClr val="02B3E4"/>
                </a:solidFill>
                <a:effectLst/>
                <a:uLnTx/>
                <a:uFillTx/>
                <a:latin typeface="Open Sans Light"/>
                <a:ea typeface="Open Sans Light"/>
                <a:cs typeface="Open Sans Light"/>
                <a:sym typeface="Open Sans Light"/>
              </a:rPr>
              <a:t>Report to Fix Container Issues</a:t>
            </a:r>
            <a:endParaRPr lang="en-IN" dirty="0"/>
          </a:p>
        </p:txBody>
      </p:sp>
      <p:sp>
        <p:nvSpPr>
          <p:cNvPr id="4" name="Google Shape;171;p29">
            <a:extLst>
              <a:ext uri="{FF2B5EF4-FFF2-40B4-BE49-F238E27FC236}">
                <a16:creationId xmlns:a16="http://schemas.microsoft.com/office/drawing/2014/main" id="{8D7CD75B-7A88-4BD1-9A31-65F465BF5CF2}"/>
              </a:ext>
            </a:extLst>
          </p:cNvPr>
          <p:cNvSpPr txBox="1"/>
          <p:nvPr/>
        </p:nvSpPr>
        <p:spPr>
          <a:xfrm>
            <a:off x="201618" y="1952272"/>
            <a:ext cx="6454853" cy="662666"/>
          </a:xfrm>
          <a:prstGeom prst="rect">
            <a:avLst/>
          </a:prstGeom>
          <a:noFill/>
          <a:ln>
            <a:noFill/>
          </a:ln>
        </p:spPr>
        <p:txBody>
          <a:bodyPr spcFirstLastPara="1" wrap="square" lIns="80669" tIns="80669" rIns="80669" bIns="80669" anchor="t" anchorCtr="0">
            <a:spAutoFit/>
          </a:bodyPr>
          <a:lstStyle/>
          <a:p>
            <a:pPr defTabSz="806867">
              <a:lnSpc>
                <a:spcPct val="115000"/>
              </a:lnSpc>
              <a:buClr>
                <a:srgbClr val="000000"/>
              </a:buClr>
            </a:pPr>
            <a:r>
              <a:rPr lang="en" sz="1412" i="1" kern="0" dirty="0">
                <a:solidFill>
                  <a:srgbClr val="525C65"/>
                </a:solidFill>
                <a:latin typeface="Open Sans Light"/>
                <a:ea typeface="Open Sans Light"/>
                <a:cs typeface="Open Sans Light"/>
                <a:sym typeface="Open Sans Light"/>
              </a:rPr>
              <a:t>Fill out the report with 7 items. Make sure to write the </a:t>
            </a:r>
            <a:r>
              <a:rPr lang="en" sz="1412" b="1" i="1" kern="0" dirty="0">
                <a:solidFill>
                  <a:srgbClr val="525C65"/>
                </a:solidFill>
                <a:latin typeface="Open Sans"/>
                <a:ea typeface="Open Sans"/>
                <a:cs typeface="Open Sans"/>
                <a:sym typeface="Open Sans"/>
              </a:rPr>
              <a:t>Issues in the correct form of  (Application Name: CVE number).</a:t>
            </a:r>
            <a:endParaRPr sz="1412" b="1" kern="0" dirty="0">
              <a:solidFill>
                <a:srgbClr val="000000"/>
              </a:solidFill>
              <a:latin typeface="Arial"/>
              <a:cs typeface="Arial"/>
              <a:sym typeface="Arial"/>
            </a:endParaRPr>
          </a:p>
        </p:txBody>
      </p:sp>
      <p:graphicFrame>
        <p:nvGraphicFramePr>
          <p:cNvPr id="6" name="Google Shape;172;p29">
            <a:extLst>
              <a:ext uri="{FF2B5EF4-FFF2-40B4-BE49-F238E27FC236}">
                <a16:creationId xmlns:a16="http://schemas.microsoft.com/office/drawing/2014/main" id="{FA4B9C63-9CDC-4898-A82A-34F1E5DF2255}"/>
              </a:ext>
            </a:extLst>
          </p:cNvPr>
          <p:cNvGraphicFramePr/>
          <p:nvPr>
            <p:extLst>
              <p:ext uri="{D42A27DB-BD31-4B8C-83A1-F6EECF244321}">
                <p14:modId xmlns:p14="http://schemas.microsoft.com/office/powerpoint/2010/main" val="168412222"/>
              </p:ext>
            </p:extLst>
          </p:nvPr>
        </p:nvGraphicFramePr>
        <p:xfrm>
          <a:off x="233736" y="2644301"/>
          <a:ext cx="6390528" cy="3252310"/>
        </p:xfrm>
        <a:graphic>
          <a:graphicData uri="http://schemas.openxmlformats.org/drawingml/2006/table">
            <a:tbl>
              <a:tblPr>
                <a:noFill/>
              </a:tblPr>
              <a:tblGrid>
                <a:gridCol w="2316926">
                  <a:extLst>
                    <a:ext uri="{9D8B030D-6E8A-4147-A177-3AD203B41FA5}">
                      <a16:colId xmlns:a16="http://schemas.microsoft.com/office/drawing/2014/main" val="20000"/>
                    </a:ext>
                  </a:extLst>
                </a:gridCol>
                <a:gridCol w="1943426">
                  <a:extLst>
                    <a:ext uri="{9D8B030D-6E8A-4147-A177-3AD203B41FA5}">
                      <a16:colId xmlns:a16="http://schemas.microsoft.com/office/drawing/2014/main" val="20001"/>
                    </a:ext>
                  </a:extLst>
                </a:gridCol>
                <a:gridCol w="2130176">
                  <a:extLst>
                    <a:ext uri="{9D8B030D-6E8A-4147-A177-3AD203B41FA5}">
                      <a16:colId xmlns:a16="http://schemas.microsoft.com/office/drawing/2014/main" val="20002"/>
                    </a:ext>
                  </a:extLst>
                </a:gridCol>
              </a:tblGrid>
              <a:tr h="667147">
                <a:tc>
                  <a:txBody>
                    <a:bodyPr/>
                    <a:lstStyle/>
                    <a:p>
                      <a:pPr marL="0" lvl="0" indent="0" algn="ctr" rtl="0">
                        <a:spcBef>
                          <a:spcPts val="0"/>
                        </a:spcBef>
                        <a:spcAft>
                          <a:spcPts val="0"/>
                        </a:spcAft>
                        <a:buNone/>
                      </a:pPr>
                      <a:r>
                        <a:rPr lang="en-US" sz="1600" b="1" dirty="0">
                          <a:solidFill>
                            <a:schemeClr val="dk1"/>
                          </a:solidFill>
                          <a:latin typeface="Open Sans"/>
                          <a:ea typeface="Open Sans"/>
                          <a:cs typeface="Open Sans"/>
                          <a:sym typeface="Open Sans"/>
                        </a:rPr>
                        <a:t>Vulnerability Name</a:t>
                      </a:r>
                      <a:endParaRPr sz="1600" b="1" dirty="0">
                        <a:solidFill>
                          <a:schemeClr val="dk1"/>
                        </a:solidFill>
                        <a:latin typeface="Open Sans"/>
                        <a:ea typeface="Open Sans"/>
                        <a:cs typeface="Open Sans"/>
                        <a:sym typeface="Open Sans"/>
                      </a:endParaRPr>
                    </a:p>
                  </a:txBody>
                  <a:tcPr marL="80669" marR="80669" marT="80669" marB="80669" anchor="ctr"/>
                </a:tc>
                <a:tc>
                  <a:txBody>
                    <a:bodyPr/>
                    <a:lstStyle/>
                    <a:p>
                      <a:pPr marL="0" lvl="0" indent="0" algn="ctr" rtl="0">
                        <a:spcBef>
                          <a:spcPts val="0"/>
                        </a:spcBef>
                        <a:spcAft>
                          <a:spcPts val="0"/>
                        </a:spcAft>
                        <a:buNone/>
                      </a:pPr>
                      <a:r>
                        <a:rPr lang="en" sz="1600" b="1">
                          <a:solidFill>
                            <a:schemeClr val="dk1"/>
                          </a:solidFill>
                          <a:latin typeface="Open Sans"/>
                          <a:ea typeface="Open Sans"/>
                          <a:cs typeface="Open Sans"/>
                          <a:sym typeface="Open Sans"/>
                        </a:rPr>
                        <a:t>Unpatched Software Version</a:t>
                      </a:r>
                      <a:endParaRPr sz="1600" b="1">
                        <a:solidFill>
                          <a:schemeClr val="dk1"/>
                        </a:solidFill>
                        <a:latin typeface="Open Sans"/>
                        <a:ea typeface="Open Sans"/>
                        <a:cs typeface="Open Sans"/>
                        <a:sym typeface="Open Sans"/>
                      </a:endParaRPr>
                    </a:p>
                  </a:txBody>
                  <a:tcPr marL="80669" marR="80669" marT="80669" marB="80669" anchor="ctr"/>
                </a:tc>
                <a:tc>
                  <a:txBody>
                    <a:bodyPr/>
                    <a:lstStyle/>
                    <a:p>
                      <a:pPr marL="0" lvl="0" indent="0" algn="ctr" rtl="0">
                        <a:spcBef>
                          <a:spcPts val="0"/>
                        </a:spcBef>
                        <a:spcAft>
                          <a:spcPts val="0"/>
                        </a:spcAft>
                        <a:buNone/>
                      </a:pPr>
                      <a:r>
                        <a:rPr lang="en" sz="1600" b="1" dirty="0">
                          <a:solidFill>
                            <a:schemeClr val="dk1"/>
                          </a:solidFill>
                          <a:latin typeface="Open Sans"/>
                          <a:ea typeface="Open Sans"/>
                          <a:cs typeface="Open Sans"/>
                          <a:sym typeface="Open Sans"/>
                        </a:rPr>
                        <a:t>Patched Software Version</a:t>
                      </a:r>
                      <a:endParaRPr sz="1600" b="1" dirty="0">
                        <a:solidFill>
                          <a:schemeClr val="dk1"/>
                        </a:solidFill>
                        <a:latin typeface="Open Sans"/>
                        <a:ea typeface="Open Sans"/>
                        <a:cs typeface="Open Sans"/>
                        <a:sym typeface="Open Sans"/>
                      </a:endParaRPr>
                    </a:p>
                  </a:txBody>
                  <a:tcPr marL="80669" marR="80669" marT="80669" marB="80669" anchor="ctr"/>
                </a:tc>
                <a:extLst>
                  <a:ext uri="{0D108BD9-81ED-4DB2-BD59-A6C34878D82A}">
                    <a16:rowId xmlns:a16="http://schemas.microsoft.com/office/drawing/2014/main" val="10000"/>
                  </a:ext>
                </a:extLst>
              </a:tr>
              <a:tr h="369309">
                <a:tc>
                  <a:txBody>
                    <a:bodyPr/>
                    <a:lstStyle/>
                    <a:p>
                      <a:r>
                        <a:rPr lang="en-IN" dirty="0"/>
                        <a:t>apache2: CVE-2018-1312</a:t>
                      </a:r>
                    </a:p>
                  </a:txBody>
                  <a:tcPr anchor="ctr"/>
                </a:tc>
                <a:tc>
                  <a:txBody>
                    <a:bodyPr/>
                    <a:lstStyle/>
                    <a:p>
                      <a:r>
                        <a:rPr lang="en-IN" dirty="0"/>
                        <a:t>2.2.22-13+deb7u12</a:t>
                      </a:r>
                    </a:p>
                  </a:txBody>
                  <a:tcPr anchor="ctr"/>
                </a:tc>
                <a:tc>
                  <a:txBody>
                    <a:bodyPr/>
                    <a:lstStyle/>
                    <a:p>
                      <a:r>
                        <a:rPr lang="en-IN" dirty="0"/>
                        <a:t>2.2.22-13+deb7u13 or later</a:t>
                      </a:r>
                    </a:p>
                  </a:txBody>
                  <a:tcPr anchor="ctr"/>
                </a:tc>
                <a:extLst>
                  <a:ext uri="{0D108BD9-81ED-4DB2-BD59-A6C34878D82A}">
                    <a16:rowId xmlns:a16="http://schemas.microsoft.com/office/drawing/2014/main" val="10001"/>
                  </a:ext>
                </a:extLst>
              </a:tr>
              <a:tr h="369309">
                <a:tc>
                  <a:txBody>
                    <a:bodyPr/>
                    <a:lstStyle/>
                    <a:p>
                      <a:r>
                        <a:rPr lang="en-IN" dirty="0"/>
                        <a:t>bash: CVE-2014-6271</a:t>
                      </a:r>
                    </a:p>
                  </a:txBody>
                  <a:tcPr anchor="ctr"/>
                </a:tc>
                <a:tc>
                  <a:txBody>
                    <a:bodyPr/>
                    <a:lstStyle/>
                    <a:p>
                      <a:r>
                        <a:rPr lang="en-IN" dirty="0"/>
                        <a:t>4.2-2ubuntu2</a:t>
                      </a:r>
                    </a:p>
                  </a:txBody>
                  <a:tcPr anchor="ctr"/>
                </a:tc>
                <a:tc>
                  <a:txBody>
                    <a:bodyPr/>
                    <a:lstStyle/>
                    <a:p>
                      <a:r>
                        <a:rPr lang="en-IN" dirty="0"/>
                        <a:t>4.3-9ubuntu1.5 or later</a:t>
                      </a:r>
                    </a:p>
                  </a:txBody>
                  <a:tcPr anchor="ctr"/>
                </a:tc>
                <a:extLst>
                  <a:ext uri="{0D108BD9-81ED-4DB2-BD59-A6C34878D82A}">
                    <a16:rowId xmlns:a16="http://schemas.microsoft.com/office/drawing/2014/main" val="10002"/>
                  </a:ext>
                </a:extLst>
              </a:tr>
              <a:tr h="369309">
                <a:tc>
                  <a:txBody>
                    <a:bodyPr/>
                    <a:lstStyle/>
                    <a:p>
                      <a:r>
                        <a:rPr lang="en-IN" dirty="0" err="1"/>
                        <a:t>libc</a:t>
                      </a:r>
                      <a:r>
                        <a:rPr lang="en-IN" dirty="0"/>
                        <a:t>-bin: CVE-2014-9761</a:t>
                      </a:r>
                    </a:p>
                  </a:txBody>
                  <a:tcPr anchor="ctr"/>
                </a:tc>
                <a:tc>
                  <a:txBody>
                    <a:bodyPr/>
                    <a:lstStyle/>
                    <a:p>
                      <a:pPr marL="0" lvl="0" indent="0" algn="l" rtl="0">
                        <a:spcBef>
                          <a:spcPts val="0"/>
                        </a:spcBef>
                        <a:spcAft>
                          <a:spcPts val="0"/>
                        </a:spcAft>
                        <a:buNone/>
                      </a:pPr>
                      <a:r>
                        <a:rPr lang="en-IN" sz="1100" dirty="0">
                          <a:latin typeface="Open Sans Medium"/>
                          <a:ea typeface="Open Sans Medium"/>
                          <a:cs typeface="Open Sans Medium"/>
                          <a:sym typeface="Open Sans Medium"/>
                        </a:rPr>
                        <a:t>2.13-38+deb7u8</a:t>
                      </a:r>
                      <a:endParaRPr sz="1100" dirty="0">
                        <a:latin typeface="Open Sans Medium"/>
                        <a:ea typeface="Open Sans Medium"/>
                        <a:cs typeface="Open Sans Medium"/>
                        <a:sym typeface="Open Sans Medium"/>
                      </a:endParaRPr>
                    </a:p>
                  </a:txBody>
                  <a:tcPr marL="80669" marR="80669" marT="80669" marB="80669" anchor="ctr"/>
                </a:tc>
                <a:tc>
                  <a:txBody>
                    <a:bodyPr/>
                    <a:lstStyle/>
                    <a:p>
                      <a:r>
                        <a:rPr lang="en-IN" dirty="0"/>
                        <a:t>2.13-38+deb7u10 or later</a:t>
                      </a:r>
                    </a:p>
                  </a:txBody>
                  <a:tcPr anchor="ctr"/>
                </a:tc>
                <a:extLst>
                  <a:ext uri="{0D108BD9-81ED-4DB2-BD59-A6C34878D82A}">
                    <a16:rowId xmlns:a16="http://schemas.microsoft.com/office/drawing/2014/main" val="10003"/>
                  </a:ext>
                </a:extLst>
              </a:tr>
              <a:tr h="369309">
                <a:tc>
                  <a:txBody>
                    <a:bodyPr/>
                    <a:lstStyle/>
                    <a:p>
                      <a:r>
                        <a:rPr lang="en-IN" dirty="0" err="1"/>
                        <a:t>coreutils</a:t>
                      </a:r>
                      <a:r>
                        <a:rPr lang="en-IN" dirty="0"/>
                        <a:t>: CVE-2016-2781</a:t>
                      </a:r>
                    </a:p>
                  </a:txBody>
                  <a:tcPr anchor="ctr"/>
                </a:tc>
                <a:tc>
                  <a:txBody>
                    <a:bodyPr/>
                    <a:lstStyle/>
                    <a:p>
                      <a:pPr marL="0" lvl="0" indent="0" algn="l" rtl="0">
                        <a:spcBef>
                          <a:spcPts val="0"/>
                        </a:spcBef>
                        <a:spcAft>
                          <a:spcPts val="0"/>
                        </a:spcAft>
                        <a:buNone/>
                      </a:pPr>
                      <a:r>
                        <a:rPr lang="en-IN" sz="1100" dirty="0"/>
                        <a:t>8.13-3.5</a:t>
                      </a:r>
                      <a:endParaRPr sz="1100" dirty="0">
                        <a:latin typeface="Open Sans Medium"/>
                        <a:ea typeface="Open Sans Medium"/>
                        <a:cs typeface="Open Sans Medium"/>
                        <a:sym typeface="Open Sans Medium"/>
                      </a:endParaRPr>
                    </a:p>
                  </a:txBody>
                  <a:tcPr marL="80669" marR="80669" marT="80669" marB="80669" anchor="ctr"/>
                </a:tc>
                <a:tc>
                  <a:txBody>
                    <a:bodyPr/>
                    <a:lstStyle/>
                    <a:p>
                      <a:pPr algn="l"/>
                      <a:r>
                        <a:rPr lang="en-IN" dirty="0"/>
                        <a:t>8.26-3 or later</a:t>
                      </a:r>
                    </a:p>
                  </a:txBody>
                  <a:tcPr anchor="ctr"/>
                </a:tc>
                <a:extLst>
                  <a:ext uri="{0D108BD9-81ED-4DB2-BD59-A6C34878D82A}">
                    <a16:rowId xmlns:a16="http://schemas.microsoft.com/office/drawing/2014/main" val="10004"/>
                  </a:ext>
                </a:extLst>
              </a:tr>
              <a:tr h="369309">
                <a:tc>
                  <a:txBody>
                    <a:bodyPr/>
                    <a:lstStyle/>
                    <a:p>
                      <a:r>
                        <a:rPr lang="en-IN" dirty="0"/>
                        <a:t>libpcre3: CVE-2015-5073</a:t>
                      </a:r>
                    </a:p>
                  </a:txBody>
                  <a:tcPr anchor="ctr"/>
                </a:tc>
                <a:tc>
                  <a:txBody>
                    <a:bodyPr/>
                    <a:lstStyle/>
                    <a:p>
                      <a:r>
                        <a:rPr lang="en-IN" dirty="0"/>
                        <a:t>8.30-5</a:t>
                      </a:r>
                    </a:p>
                  </a:txBody>
                  <a:tcPr anchor="ctr"/>
                </a:tc>
                <a:tc>
                  <a:txBody>
                    <a:bodyPr/>
                    <a:lstStyle/>
                    <a:p>
                      <a:r>
                        <a:rPr lang="en-IN" dirty="0"/>
                        <a:t>8.39-13 or later</a:t>
                      </a:r>
                    </a:p>
                  </a:txBody>
                  <a:tcPr anchor="ctr"/>
                </a:tc>
                <a:extLst>
                  <a:ext uri="{0D108BD9-81ED-4DB2-BD59-A6C34878D82A}">
                    <a16:rowId xmlns:a16="http://schemas.microsoft.com/office/drawing/2014/main" val="10005"/>
                  </a:ext>
                </a:extLst>
              </a:tr>
              <a:tr h="369309">
                <a:tc>
                  <a:txBody>
                    <a:bodyPr/>
                    <a:lstStyle/>
                    <a:p>
                      <a:r>
                        <a:rPr lang="en-IN" dirty="0"/>
                        <a:t>libncurses5: CVE-2017-10684</a:t>
                      </a:r>
                    </a:p>
                  </a:txBody>
                  <a:tcPr anchor="ctr"/>
                </a:tc>
                <a:tc>
                  <a:txBody>
                    <a:bodyPr/>
                    <a:lstStyle/>
                    <a:p>
                      <a:r>
                        <a:rPr lang="en-IN" dirty="0"/>
                        <a:t>5.9-10</a:t>
                      </a:r>
                    </a:p>
                  </a:txBody>
                  <a:tcPr anchor="ctr"/>
                </a:tc>
                <a:tc>
                  <a:txBody>
                    <a:bodyPr/>
                    <a:lstStyle/>
                    <a:p>
                      <a:r>
                        <a:rPr lang="en-IN" dirty="0"/>
                        <a:t>6.0+20161126-1 or later</a:t>
                      </a:r>
                    </a:p>
                  </a:txBody>
                  <a:tcPr anchor="ctr"/>
                </a:tc>
                <a:extLst>
                  <a:ext uri="{0D108BD9-81ED-4DB2-BD59-A6C34878D82A}">
                    <a16:rowId xmlns:a16="http://schemas.microsoft.com/office/drawing/2014/main" val="10006"/>
                  </a:ext>
                </a:extLst>
              </a:tr>
              <a:tr h="369309">
                <a:tc>
                  <a:txBody>
                    <a:bodyPr/>
                    <a:lstStyle/>
                    <a:p>
                      <a:r>
                        <a:rPr lang="en-IN" dirty="0"/>
                        <a:t>libgnutls26: CVE-2017-5336</a:t>
                      </a:r>
                    </a:p>
                  </a:txBody>
                  <a:tcPr anchor="ctr"/>
                </a:tc>
                <a:tc>
                  <a:txBody>
                    <a:bodyPr/>
                    <a:lstStyle/>
                    <a:p>
                      <a:r>
                        <a:rPr lang="en-IN" dirty="0"/>
                        <a:t>2.12.20-8</a:t>
                      </a:r>
                    </a:p>
                  </a:txBody>
                  <a:tcPr anchor="ctr"/>
                </a:tc>
                <a:tc>
                  <a:txBody>
                    <a:bodyPr/>
                    <a:lstStyle/>
                    <a:p>
                      <a:r>
                        <a:rPr lang="en-IN" dirty="0"/>
                        <a:t>3.5.8-2 OR LATER</a:t>
                      </a:r>
                    </a:p>
                  </a:txBody>
                  <a:tcPr anchor="ct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762904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D3B59"/>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5988086-223B-4BE2-B20C-BDAA51064FCE}"/>
              </a:ext>
            </a:extLst>
          </p:cNvPr>
          <p:cNvSpPr txBox="1"/>
          <p:nvPr/>
        </p:nvSpPr>
        <p:spPr>
          <a:xfrm>
            <a:off x="625642" y="2544270"/>
            <a:ext cx="4644190" cy="1323439"/>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Corbel" panose="020B0503020204020204"/>
                <a:ea typeface="+mn-ea"/>
                <a:cs typeface="+mn-cs"/>
              </a:rPr>
              <a:t>Section 1:</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3200" dirty="0">
                <a:solidFill>
                  <a:srgbClr val="FFFFFF"/>
                </a:solidFill>
                <a:latin typeface="Corbel" panose="020B0503020204020204"/>
              </a:rPr>
              <a:t>Integrating SDLC</a:t>
            </a:r>
            <a:endParaRPr kumimoji="0" lang="en-IN" sz="3200" b="0" i="0" u="none" strike="noStrike" kern="1200" cap="none" spc="0" normalizeH="0" baseline="0" noProof="0" dirty="0">
              <a:ln>
                <a:noFill/>
              </a:ln>
              <a:solidFill>
                <a:srgbClr val="FFFFFF"/>
              </a:solidFill>
              <a:effectLst/>
              <a:uLnTx/>
              <a:uFillTx/>
              <a:latin typeface="Corbel" panose="020B0503020204020204"/>
              <a:ea typeface="+mn-ea"/>
              <a:cs typeface="+mn-cs"/>
            </a:endParaRPr>
          </a:p>
        </p:txBody>
      </p:sp>
    </p:spTree>
    <p:extLst>
      <p:ext uri="{BB962C8B-B14F-4D97-AF65-F5344CB8AC3E}">
        <p14:creationId xmlns:p14="http://schemas.microsoft.com/office/powerpoint/2010/main" val="15127903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1D3B59"/>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5988086-223B-4BE2-B20C-BDAA51064FCE}"/>
              </a:ext>
            </a:extLst>
          </p:cNvPr>
          <p:cNvSpPr txBox="1"/>
          <p:nvPr/>
        </p:nvSpPr>
        <p:spPr>
          <a:xfrm>
            <a:off x="625642" y="2544270"/>
            <a:ext cx="4644190" cy="1323439"/>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Corbel" panose="020B0503020204020204"/>
                <a:ea typeface="+mn-ea"/>
                <a:cs typeface="+mn-cs"/>
              </a:rPr>
              <a:t>Section 4:</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3200" b="0" i="0" u="none" strike="noStrike" kern="1200" cap="none" spc="0" normalizeH="0" baseline="0" noProof="0" dirty="0">
                <a:ln>
                  <a:noFill/>
                </a:ln>
                <a:solidFill>
                  <a:srgbClr val="FFFFFF"/>
                </a:solidFill>
                <a:effectLst/>
                <a:uLnTx/>
                <a:uFillTx/>
                <a:latin typeface="Corbel" panose="020B0503020204020204"/>
                <a:ea typeface="+mn-ea"/>
                <a:cs typeface="+mn-cs"/>
              </a:rPr>
              <a:t>API Security</a:t>
            </a:r>
          </a:p>
        </p:txBody>
      </p:sp>
    </p:spTree>
    <p:extLst>
      <p:ext uri="{BB962C8B-B14F-4D97-AF65-F5344CB8AC3E}">
        <p14:creationId xmlns:p14="http://schemas.microsoft.com/office/powerpoint/2010/main" val="30488129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31"/>
          <p:cNvSpPr txBox="1">
            <a:spLocks noGrp="1"/>
          </p:cNvSpPr>
          <p:nvPr>
            <p:ph type="title"/>
          </p:nvPr>
        </p:nvSpPr>
        <p:spPr>
          <a:xfrm>
            <a:off x="233775" y="902357"/>
            <a:ext cx="6390529" cy="988147"/>
          </a:xfrm>
          <a:prstGeom prst="rect">
            <a:avLst/>
          </a:prstGeom>
        </p:spPr>
        <p:txBody>
          <a:bodyPr spcFirstLastPara="1" wrap="square" lIns="80669" tIns="80669" rIns="80669" bIns="80669" anchor="ctr" anchorCtr="0">
            <a:noAutofit/>
          </a:bodyPr>
          <a:lstStyle/>
          <a:p>
            <a:r>
              <a:rPr lang="en"/>
              <a:t>API Security</a:t>
            </a:r>
            <a:endParaRPr/>
          </a:p>
        </p:txBody>
      </p:sp>
      <p:sp>
        <p:nvSpPr>
          <p:cNvPr id="184" name="Google Shape;184;p31"/>
          <p:cNvSpPr txBox="1">
            <a:spLocks noGrp="1"/>
          </p:cNvSpPr>
          <p:nvPr>
            <p:ph type="body" idx="1"/>
          </p:nvPr>
        </p:nvSpPr>
        <p:spPr>
          <a:xfrm>
            <a:off x="233775" y="2123055"/>
            <a:ext cx="6390529" cy="5895000"/>
          </a:xfrm>
          <a:prstGeom prst="rect">
            <a:avLst/>
          </a:prstGeom>
        </p:spPr>
        <p:txBody>
          <a:bodyPr spcFirstLastPara="1" wrap="square" lIns="80669" tIns="80669" rIns="80669" bIns="80669" anchor="t" anchorCtr="0">
            <a:noAutofit/>
          </a:bodyPr>
          <a:lstStyle/>
          <a:p>
            <a:pPr marL="0" indent="0">
              <a:spcBef>
                <a:spcPts val="1059"/>
              </a:spcBef>
              <a:buNone/>
            </a:pPr>
            <a:r>
              <a:rPr lang="en" dirty="0"/>
              <a:t>Management has partnered with an external sales vendor and asked for a generic API to be developed that tracks user’s data. Based on the data ingested they will create targeted sales advertisements to the customer base, this means a lot of confidential info about the users will be shared to 3rd party vendors.</a:t>
            </a:r>
            <a:endParaRPr dirty="0"/>
          </a:p>
          <a:p>
            <a:pPr marL="0" indent="0">
              <a:spcBef>
                <a:spcPts val="1059"/>
              </a:spcBef>
              <a:buNone/>
            </a:pPr>
            <a:endParaRPr dirty="0"/>
          </a:p>
          <a:p>
            <a:pPr marL="0" indent="0">
              <a:buNone/>
            </a:pPr>
            <a:r>
              <a:rPr lang="en" dirty="0"/>
              <a:t>You need to </a:t>
            </a:r>
            <a:r>
              <a:rPr lang="en" b="1" dirty="0">
                <a:latin typeface="Open Sans"/>
                <a:ea typeface="Open Sans"/>
                <a:cs typeface="Open Sans"/>
                <a:sym typeface="Open Sans"/>
              </a:rPr>
              <a:t>identify 3 common API vulnerabilities</a:t>
            </a:r>
            <a:r>
              <a:rPr lang="en" dirty="0"/>
              <a:t> and propose effective remediation strategies. Keep in mind this code does not exist; this is the initial stages of development, and you are providing guidance to the engineering team. Feel free to make any assumptions about API features, implementations, and what private data might be shared.</a:t>
            </a:r>
            <a:endParaRPr dirty="0"/>
          </a:p>
          <a:p>
            <a:pPr marL="0" indent="0">
              <a:buClr>
                <a:schemeClr val="dk1"/>
              </a:buClr>
              <a:buSzPts val="1100"/>
              <a:buNone/>
            </a:pPr>
            <a:endParaRPr b="1" i="1" dirty="0">
              <a:latin typeface="Open Sans"/>
              <a:ea typeface="Open Sans"/>
              <a:cs typeface="Open Sans"/>
              <a:sym typeface="Open Sans"/>
            </a:endParaRPr>
          </a:p>
          <a:p>
            <a:pPr>
              <a:buFont typeface="Open Sans"/>
              <a:buChar char="●"/>
            </a:pPr>
            <a:r>
              <a:rPr lang="en" b="1" i="1" dirty="0">
                <a:latin typeface="Open Sans"/>
                <a:ea typeface="Open Sans"/>
                <a:cs typeface="Open Sans"/>
                <a:sym typeface="Open Sans"/>
              </a:rPr>
              <a:t>For each identified common API vulnerability:</a:t>
            </a:r>
            <a:endParaRPr b="1" i="1" dirty="0">
              <a:latin typeface="Open Sans"/>
              <a:ea typeface="Open Sans"/>
              <a:cs typeface="Open Sans"/>
              <a:sym typeface="Open Sans"/>
            </a:endParaRPr>
          </a:p>
          <a:p>
            <a:pPr lvl="1">
              <a:spcBef>
                <a:spcPts val="0"/>
              </a:spcBef>
              <a:buFont typeface="Open Sans"/>
              <a:buChar char="○"/>
            </a:pPr>
            <a:r>
              <a:rPr lang="en" b="1" i="1" dirty="0">
                <a:latin typeface="Open Sans"/>
                <a:ea typeface="Open Sans"/>
                <a:cs typeface="Open Sans"/>
                <a:sym typeface="Open Sans"/>
              </a:rPr>
              <a:t>Describe the vulnerability</a:t>
            </a:r>
            <a:endParaRPr b="1" i="1" dirty="0">
              <a:latin typeface="Open Sans"/>
              <a:ea typeface="Open Sans"/>
              <a:cs typeface="Open Sans"/>
              <a:sym typeface="Open Sans"/>
            </a:endParaRPr>
          </a:p>
          <a:p>
            <a:pPr lvl="1">
              <a:spcBef>
                <a:spcPts val="0"/>
              </a:spcBef>
              <a:buFont typeface="Open Sans"/>
              <a:buChar char="○"/>
            </a:pPr>
            <a:r>
              <a:rPr lang="en" b="1" i="1" dirty="0">
                <a:latin typeface="Open Sans"/>
                <a:ea typeface="Open Sans"/>
                <a:cs typeface="Open Sans"/>
                <a:sym typeface="Open Sans"/>
              </a:rPr>
              <a:t>Explain the risk</a:t>
            </a:r>
            <a:endParaRPr b="1" i="1" dirty="0">
              <a:latin typeface="Open Sans"/>
              <a:ea typeface="Open Sans"/>
              <a:cs typeface="Open Sans"/>
              <a:sym typeface="Open Sans"/>
            </a:endParaRPr>
          </a:p>
          <a:p>
            <a:pPr lvl="1">
              <a:spcBef>
                <a:spcPts val="0"/>
              </a:spcBef>
              <a:buFont typeface="Open Sans"/>
              <a:buChar char="○"/>
            </a:pPr>
            <a:r>
              <a:rPr lang="en" b="1" i="1" dirty="0">
                <a:latin typeface="Open Sans"/>
                <a:ea typeface="Open Sans"/>
                <a:cs typeface="Open Sans"/>
                <a:sym typeface="Open Sans"/>
              </a:rPr>
              <a:t>Provide remediation strategy</a:t>
            </a:r>
            <a:endParaRPr b="1" i="1" dirty="0">
              <a:latin typeface="Open Sans"/>
              <a:ea typeface="Open Sans"/>
              <a:cs typeface="Open Sans"/>
              <a:sym typeface="Open San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7CF3A-C25F-47EF-85CA-9407CEE6C6A6}"/>
              </a:ext>
            </a:extLst>
          </p:cNvPr>
          <p:cNvSpPr>
            <a:spLocks noGrp="1"/>
          </p:cNvSpPr>
          <p:nvPr>
            <p:ph type="title"/>
          </p:nvPr>
        </p:nvSpPr>
        <p:spPr/>
        <p:txBody>
          <a:bodyPr/>
          <a:lstStyle/>
          <a:p>
            <a:r>
              <a:rPr kumimoji="0" lang="en" sz="2824" b="0" i="0" u="none" strike="noStrike" kern="0" cap="none" spc="0" normalizeH="0" baseline="0" noProof="0" dirty="0">
                <a:ln>
                  <a:noFill/>
                </a:ln>
                <a:solidFill>
                  <a:srgbClr val="02B3E4"/>
                </a:solidFill>
                <a:effectLst/>
                <a:uLnTx/>
                <a:uFillTx/>
                <a:latin typeface="Open Sans Light"/>
                <a:ea typeface="Open Sans Light"/>
                <a:cs typeface="Open Sans Light"/>
                <a:sym typeface="Open Sans Light"/>
              </a:rPr>
              <a:t>Vulnerabilities and remediation</a:t>
            </a:r>
            <a:endParaRPr lang="en-IN" dirty="0"/>
          </a:p>
        </p:txBody>
      </p:sp>
      <p:graphicFrame>
        <p:nvGraphicFramePr>
          <p:cNvPr id="4" name="Google Shape;121;p21">
            <a:extLst>
              <a:ext uri="{FF2B5EF4-FFF2-40B4-BE49-F238E27FC236}">
                <a16:creationId xmlns:a16="http://schemas.microsoft.com/office/drawing/2014/main" id="{56720630-D3FF-4AC5-BF9C-0E9EB4E9D195}"/>
              </a:ext>
            </a:extLst>
          </p:cNvPr>
          <p:cNvGraphicFramePr/>
          <p:nvPr>
            <p:extLst>
              <p:ext uri="{D42A27DB-BD31-4B8C-83A1-F6EECF244321}">
                <p14:modId xmlns:p14="http://schemas.microsoft.com/office/powerpoint/2010/main" val="1272025801"/>
              </p:ext>
            </p:extLst>
          </p:nvPr>
        </p:nvGraphicFramePr>
        <p:xfrm>
          <a:off x="233736" y="2123074"/>
          <a:ext cx="6390529" cy="5663006"/>
        </p:xfrm>
        <a:graphic>
          <a:graphicData uri="http://schemas.openxmlformats.org/drawingml/2006/table">
            <a:tbl>
              <a:tblPr>
                <a:noFill/>
              </a:tblPr>
              <a:tblGrid>
                <a:gridCol w="6390529">
                  <a:extLst>
                    <a:ext uri="{9D8B030D-6E8A-4147-A177-3AD203B41FA5}">
                      <a16:colId xmlns:a16="http://schemas.microsoft.com/office/drawing/2014/main" val="20000"/>
                    </a:ext>
                  </a:extLst>
                </a:gridCol>
              </a:tblGrid>
              <a:tr h="466412">
                <a:tc>
                  <a:txBody>
                    <a:bodyPr/>
                    <a:lstStyle/>
                    <a:p>
                      <a:pPr marL="0" lvl="0" indent="0" algn="ctr" rtl="0">
                        <a:lnSpc>
                          <a:spcPct val="115000"/>
                        </a:lnSpc>
                        <a:spcBef>
                          <a:spcPts val="0"/>
                        </a:spcBef>
                        <a:spcAft>
                          <a:spcPts val="0"/>
                        </a:spcAft>
                        <a:buNone/>
                      </a:pPr>
                      <a:r>
                        <a:rPr lang="en" sz="1600" dirty="0">
                          <a:solidFill>
                            <a:srgbClr val="525C65"/>
                          </a:solidFill>
                          <a:latin typeface="Open Sans"/>
                          <a:ea typeface="Open Sans"/>
                          <a:cs typeface="Open Sans"/>
                          <a:sym typeface="Open Sans"/>
                        </a:rPr>
                        <a:t>1. Brocken Obeject Level Autherization(BOLA)</a:t>
                      </a:r>
                      <a:endParaRPr sz="1600" dirty="0">
                        <a:solidFill>
                          <a:srgbClr val="525C65"/>
                        </a:solidFill>
                        <a:latin typeface="Open Sans"/>
                        <a:ea typeface="Open Sans"/>
                        <a:cs typeface="Open Sans"/>
                        <a:sym typeface="Open Sans"/>
                      </a:endParaRPr>
                    </a:p>
                  </a:txBody>
                  <a:tcPr marL="80669" marR="80669" marT="80669" marB="80669">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403385">
                <a:tc>
                  <a:txBody>
                    <a:bodyPr/>
                    <a:lstStyle/>
                    <a:p>
                      <a:pPr marL="0" lvl="0" indent="0" algn="l" rtl="0">
                        <a:spcBef>
                          <a:spcPts val="0"/>
                        </a:spcBef>
                        <a:spcAft>
                          <a:spcPts val="0"/>
                        </a:spcAft>
                        <a:buNone/>
                      </a:pPr>
                      <a:r>
                        <a:rPr lang="en" sz="1600">
                          <a:solidFill>
                            <a:srgbClr val="525C65"/>
                          </a:solidFill>
                          <a:latin typeface="Open Sans"/>
                          <a:ea typeface="Open Sans"/>
                          <a:cs typeface="Open Sans"/>
                          <a:sym typeface="Open Sans"/>
                        </a:rPr>
                        <a:t>Description</a:t>
                      </a:r>
                      <a:endParaRPr sz="1600" i="1">
                        <a:solidFill>
                          <a:srgbClr val="525C65"/>
                        </a:solidFill>
                        <a:latin typeface="Open Sans Light"/>
                        <a:ea typeface="Open Sans Light"/>
                        <a:cs typeface="Open Sans Light"/>
                        <a:sym typeface="Open Sans Light"/>
                      </a:endParaRPr>
                    </a:p>
                  </a:txBody>
                  <a:tcPr marL="80669" marR="80669" marT="80669" marB="80669">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1158662">
                <a:tc>
                  <a:txBody>
                    <a:bodyPr/>
                    <a:lstStyle/>
                    <a:p>
                      <a:pPr marL="0" lvl="0" indent="0" algn="l" rtl="0">
                        <a:spcBef>
                          <a:spcPts val="0"/>
                        </a:spcBef>
                        <a:spcAft>
                          <a:spcPts val="0"/>
                        </a:spcAft>
                        <a:buNone/>
                      </a:pPr>
                      <a:r>
                        <a:rPr lang="en-US" sz="1600" i="1" dirty="0">
                          <a:solidFill>
                            <a:srgbClr val="525C65"/>
                          </a:solidFill>
                          <a:latin typeface="Open Sans Light"/>
                          <a:ea typeface="Open Sans Light"/>
                          <a:cs typeface="Open Sans Light"/>
                          <a:sym typeface="Open Sans Light"/>
                        </a:rPr>
                        <a:t> BOLA results when an API does not effectively enforce user permissions on access to objects</a:t>
                      </a:r>
                    </a:p>
                    <a:p>
                      <a:pPr marL="0" lvl="0" indent="0" algn="l" rtl="0">
                        <a:spcBef>
                          <a:spcPts val="0"/>
                        </a:spcBef>
                        <a:spcAft>
                          <a:spcPts val="0"/>
                        </a:spcAft>
                        <a:buNone/>
                      </a:pPr>
                      <a:endParaRPr lang="en-US" sz="1600" i="1" dirty="0">
                        <a:solidFill>
                          <a:srgbClr val="525C65"/>
                        </a:solidFill>
                        <a:latin typeface="Open Sans Light"/>
                        <a:ea typeface="Open Sans Light"/>
                        <a:cs typeface="Open Sans Light"/>
                        <a:sym typeface="Open Sans Light"/>
                      </a:endParaRPr>
                    </a:p>
                    <a:p>
                      <a:pPr marL="0" lvl="0" indent="0" algn="l" rtl="0">
                        <a:spcBef>
                          <a:spcPts val="0"/>
                        </a:spcBef>
                        <a:spcAft>
                          <a:spcPts val="0"/>
                        </a:spcAft>
                        <a:buNone/>
                      </a:pPr>
                      <a:r>
                        <a:rPr lang="en-US" sz="1600" i="1" dirty="0">
                          <a:solidFill>
                            <a:srgbClr val="525C65"/>
                          </a:solidFill>
                          <a:latin typeface="Open Sans Light"/>
                          <a:ea typeface="Open Sans Light"/>
                          <a:cs typeface="Open Sans Light"/>
                          <a:sym typeface="Open Sans Light"/>
                        </a:rPr>
                        <a:t>e.g., granting user A access to user B's data by altering a user ID in the request</a:t>
                      </a:r>
                      <a:endParaRPr sz="1600" i="1" dirty="0">
                        <a:solidFill>
                          <a:srgbClr val="525C65"/>
                        </a:solidFill>
                        <a:latin typeface="Open Sans Light"/>
                        <a:ea typeface="Open Sans Light"/>
                        <a:cs typeface="Open Sans Light"/>
                        <a:sym typeface="Open Sans Light"/>
                      </a:endParaRPr>
                    </a:p>
                  </a:txBody>
                  <a:tcPr marL="80669" marR="80669" marT="80669" marB="80669">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403385">
                <a:tc>
                  <a:txBody>
                    <a:bodyPr/>
                    <a:lstStyle/>
                    <a:p>
                      <a:pPr marL="0" lvl="0" indent="0" algn="l" rtl="0">
                        <a:spcBef>
                          <a:spcPts val="0"/>
                        </a:spcBef>
                        <a:spcAft>
                          <a:spcPts val="0"/>
                        </a:spcAft>
                        <a:buNone/>
                      </a:pPr>
                      <a:r>
                        <a:rPr lang="en" sz="1600" dirty="0">
                          <a:solidFill>
                            <a:srgbClr val="525C65"/>
                          </a:solidFill>
                          <a:latin typeface="Open Sans"/>
                          <a:ea typeface="Open Sans"/>
                          <a:cs typeface="Open Sans"/>
                          <a:sym typeface="Open Sans"/>
                        </a:rPr>
                        <a:t>Risk</a:t>
                      </a:r>
                      <a:endParaRPr sz="1600" dirty="0">
                        <a:solidFill>
                          <a:srgbClr val="525C65"/>
                        </a:solidFill>
                        <a:latin typeface="Open Sans"/>
                        <a:ea typeface="Open Sans"/>
                        <a:cs typeface="Open Sans"/>
                        <a:sym typeface="Open Sans"/>
                      </a:endParaRPr>
                    </a:p>
                  </a:txBody>
                  <a:tcPr marL="80669" marR="80669" marT="80669" marB="80669">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1463824">
                <a:tc>
                  <a:txBody>
                    <a:bodyPr/>
                    <a:lstStyle/>
                    <a:p>
                      <a:pPr marL="0" lvl="0" indent="0" algn="l" rtl="0">
                        <a:spcBef>
                          <a:spcPts val="0"/>
                        </a:spcBef>
                        <a:spcAft>
                          <a:spcPts val="0"/>
                        </a:spcAft>
                        <a:buNone/>
                      </a:pPr>
                      <a:r>
                        <a:rPr lang="en-US" sz="1600" i="1" dirty="0">
                          <a:solidFill>
                            <a:srgbClr val="525C65"/>
                          </a:solidFill>
                          <a:latin typeface="Open Sans Light"/>
                          <a:ea typeface="Open Sans Light"/>
                          <a:cs typeface="Open Sans Light"/>
                          <a:sym typeface="Open Sans Light"/>
                        </a:rPr>
                        <a:t>Results in data leakage, unauthorized access to user profiles, and possible privacy breaches it is  particularly dangerous when dealing with  (Personally Identifiable Information) shared with third parties.</a:t>
                      </a:r>
                      <a:endParaRPr sz="1600" i="1" dirty="0">
                        <a:solidFill>
                          <a:srgbClr val="525C65"/>
                        </a:solidFill>
                        <a:latin typeface="Open Sans Light"/>
                        <a:ea typeface="Open Sans Light"/>
                        <a:cs typeface="Open Sans Light"/>
                        <a:sym typeface="Open Sans Light"/>
                      </a:endParaRPr>
                    </a:p>
                  </a:txBody>
                  <a:tcPr marL="80669" marR="80669" marT="80669" marB="80669">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4"/>
                  </a:ext>
                </a:extLst>
              </a:tr>
              <a:tr h="403385">
                <a:tc>
                  <a:txBody>
                    <a:bodyPr/>
                    <a:lstStyle/>
                    <a:p>
                      <a:pPr marL="0" lvl="0" indent="0" algn="l" rtl="0">
                        <a:spcBef>
                          <a:spcPts val="0"/>
                        </a:spcBef>
                        <a:spcAft>
                          <a:spcPts val="0"/>
                        </a:spcAft>
                        <a:buNone/>
                      </a:pPr>
                      <a:r>
                        <a:rPr lang="en" sz="1600" dirty="0">
                          <a:solidFill>
                            <a:srgbClr val="525C65"/>
                          </a:solidFill>
                          <a:latin typeface="Open Sans"/>
                          <a:ea typeface="Open Sans"/>
                          <a:cs typeface="Open Sans"/>
                          <a:sym typeface="Open Sans"/>
                        </a:rPr>
                        <a:t>Remediation</a:t>
                      </a:r>
                      <a:endParaRPr sz="1600" i="1" dirty="0">
                        <a:solidFill>
                          <a:srgbClr val="525C65"/>
                        </a:solidFill>
                        <a:latin typeface="Open Sans"/>
                        <a:ea typeface="Open Sans"/>
                        <a:cs typeface="Open Sans"/>
                        <a:sym typeface="Open Sans"/>
                      </a:endParaRPr>
                    </a:p>
                  </a:txBody>
                  <a:tcPr marL="80669" marR="80669" marT="80669" marB="80669">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5"/>
                  </a:ext>
                </a:extLst>
              </a:tr>
              <a:tr h="918838">
                <a:tc>
                  <a:txBody>
                    <a:bodyPr/>
                    <a:lstStyle/>
                    <a:p>
                      <a:pPr marL="0" lvl="0" indent="0" algn="l" rtl="0">
                        <a:spcBef>
                          <a:spcPts val="0"/>
                        </a:spcBef>
                        <a:spcAft>
                          <a:spcPts val="0"/>
                        </a:spcAft>
                        <a:buNone/>
                      </a:pPr>
                      <a:r>
                        <a:rPr lang="en-US" sz="1600" i="1" dirty="0">
                          <a:solidFill>
                            <a:srgbClr val="525C65"/>
                          </a:solidFill>
                          <a:latin typeface="Open Sans Light"/>
                          <a:ea typeface="Open Sans Light"/>
                          <a:cs typeface="Open Sans Light"/>
                          <a:sym typeface="Open Sans Light"/>
                        </a:rPr>
                        <a:t>- Implement object-level access control checks on all requests.</a:t>
                      </a:r>
                    </a:p>
                    <a:p>
                      <a:pPr marL="0" lvl="0" indent="0" algn="l" rtl="0">
                        <a:spcBef>
                          <a:spcPts val="0"/>
                        </a:spcBef>
                        <a:spcAft>
                          <a:spcPts val="0"/>
                        </a:spcAft>
                        <a:buNone/>
                      </a:pPr>
                      <a:r>
                        <a:rPr lang="en-US" sz="1600" i="1" dirty="0">
                          <a:solidFill>
                            <a:srgbClr val="525C65"/>
                          </a:solidFill>
                          <a:latin typeface="Open Sans Light"/>
                          <a:ea typeface="Open Sans Light"/>
                          <a:cs typeface="Open Sans Light"/>
                          <a:sym typeface="Open Sans Light"/>
                        </a:rPr>
                        <a:t>- Implement contextual authorization (i.e., `</a:t>
                      </a:r>
                      <a:r>
                        <a:rPr lang="en-US" sz="1600" i="1" dirty="0" err="1">
                          <a:solidFill>
                            <a:srgbClr val="525C65"/>
                          </a:solidFill>
                          <a:latin typeface="Open Sans Light"/>
                          <a:ea typeface="Open Sans Light"/>
                          <a:cs typeface="Open Sans Light"/>
                          <a:sym typeface="Open Sans Light"/>
                        </a:rPr>
                        <a:t>user_id</a:t>
                      </a:r>
                      <a:r>
                        <a:rPr lang="en-US" sz="1600" i="1" dirty="0">
                          <a:solidFill>
                            <a:srgbClr val="525C65"/>
                          </a:solidFill>
                          <a:latin typeface="Open Sans Light"/>
                          <a:ea typeface="Open Sans Light"/>
                          <a:cs typeface="Open Sans Light"/>
                          <a:sym typeface="Open Sans Light"/>
                        </a:rPr>
                        <a:t>` in token should be equal to `</a:t>
                      </a:r>
                      <a:r>
                        <a:rPr lang="en-US" sz="1600" i="1" dirty="0" err="1">
                          <a:solidFill>
                            <a:srgbClr val="525C65"/>
                          </a:solidFill>
                          <a:latin typeface="Open Sans Light"/>
                          <a:ea typeface="Open Sans Light"/>
                          <a:cs typeface="Open Sans Light"/>
                          <a:sym typeface="Open Sans Light"/>
                        </a:rPr>
                        <a:t>user_id</a:t>
                      </a:r>
                      <a:r>
                        <a:rPr lang="en-US" sz="1600" i="1" dirty="0">
                          <a:solidFill>
                            <a:srgbClr val="525C65"/>
                          </a:solidFill>
                          <a:latin typeface="Open Sans Light"/>
                          <a:ea typeface="Open Sans Light"/>
                          <a:cs typeface="Open Sans Light"/>
                          <a:sym typeface="Open Sans Light"/>
                        </a:rPr>
                        <a:t>` in requested object).</a:t>
                      </a:r>
                    </a:p>
                    <a:p>
                      <a:pPr marL="0" lvl="0" indent="0" algn="l" rtl="0">
                        <a:spcBef>
                          <a:spcPts val="0"/>
                        </a:spcBef>
                        <a:spcAft>
                          <a:spcPts val="0"/>
                        </a:spcAft>
                        <a:buNone/>
                      </a:pPr>
                      <a:r>
                        <a:rPr lang="en-US" sz="1600" i="1" dirty="0">
                          <a:solidFill>
                            <a:srgbClr val="525C65"/>
                          </a:solidFill>
                          <a:latin typeface="Open Sans Light"/>
                          <a:ea typeface="Open Sans Light"/>
                          <a:cs typeface="Open Sans Light"/>
                          <a:sym typeface="Open Sans Light"/>
                        </a:rPr>
                        <a:t>- Never trust client-side filtering alone.</a:t>
                      </a:r>
                      <a:endParaRPr sz="1600" i="1" dirty="0">
                        <a:solidFill>
                          <a:srgbClr val="525C65"/>
                        </a:solidFill>
                        <a:latin typeface="Open Sans Light"/>
                        <a:ea typeface="Open Sans Light"/>
                        <a:cs typeface="Open Sans Light"/>
                        <a:sym typeface="Open Sans Light"/>
                      </a:endParaRPr>
                    </a:p>
                  </a:txBody>
                  <a:tcPr marL="80669" marR="80669" marT="80669" marB="80669">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8606527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7CF3A-C25F-47EF-85CA-9407CEE6C6A6}"/>
              </a:ext>
            </a:extLst>
          </p:cNvPr>
          <p:cNvSpPr>
            <a:spLocks noGrp="1"/>
          </p:cNvSpPr>
          <p:nvPr>
            <p:ph type="title"/>
          </p:nvPr>
        </p:nvSpPr>
        <p:spPr/>
        <p:txBody>
          <a:bodyPr/>
          <a:lstStyle/>
          <a:p>
            <a:r>
              <a:rPr kumimoji="0" lang="en" sz="2824" b="0" i="0" u="none" strike="noStrike" kern="0" cap="none" spc="0" normalizeH="0" baseline="0" noProof="0" dirty="0">
                <a:ln>
                  <a:noFill/>
                </a:ln>
                <a:solidFill>
                  <a:srgbClr val="02B3E4"/>
                </a:solidFill>
                <a:effectLst/>
                <a:uLnTx/>
                <a:uFillTx/>
                <a:latin typeface="Open Sans Light"/>
                <a:ea typeface="Open Sans Light"/>
                <a:cs typeface="Open Sans Light"/>
                <a:sym typeface="Open Sans Light"/>
              </a:rPr>
              <a:t>Vulnerabilities and remediation</a:t>
            </a:r>
            <a:endParaRPr lang="en-IN" dirty="0"/>
          </a:p>
        </p:txBody>
      </p:sp>
      <p:graphicFrame>
        <p:nvGraphicFramePr>
          <p:cNvPr id="4" name="Google Shape;121;p21">
            <a:extLst>
              <a:ext uri="{FF2B5EF4-FFF2-40B4-BE49-F238E27FC236}">
                <a16:creationId xmlns:a16="http://schemas.microsoft.com/office/drawing/2014/main" id="{56720630-D3FF-4AC5-BF9C-0E9EB4E9D195}"/>
              </a:ext>
            </a:extLst>
          </p:cNvPr>
          <p:cNvGraphicFramePr/>
          <p:nvPr>
            <p:extLst>
              <p:ext uri="{D42A27DB-BD31-4B8C-83A1-F6EECF244321}">
                <p14:modId xmlns:p14="http://schemas.microsoft.com/office/powerpoint/2010/main" val="2348268523"/>
              </p:ext>
            </p:extLst>
          </p:nvPr>
        </p:nvGraphicFramePr>
        <p:xfrm>
          <a:off x="233736" y="2123074"/>
          <a:ext cx="6390529" cy="5928810"/>
        </p:xfrm>
        <a:graphic>
          <a:graphicData uri="http://schemas.openxmlformats.org/drawingml/2006/table">
            <a:tbl>
              <a:tblPr>
                <a:noFill/>
              </a:tblPr>
              <a:tblGrid>
                <a:gridCol w="6390529">
                  <a:extLst>
                    <a:ext uri="{9D8B030D-6E8A-4147-A177-3AD203B41FA5}">
                      <a16:colId xmlns:a16="http://schemas.microsoft.com/office/drawing/2014/main" val="20000"/>
                    </a:ext>
                  </a:extLst>
                </a:gridCol>
              </a:tblGrid>
              <a:tr h="466412">
                <a:tc>
                  <a:txBody>
                    <a:bodyPr/>
                    <a:lstStyle/>
                    <a:p>
                      <a:pPr marL="0" lvl="0" indent="0" algn="ctr" rtl="0">
                        <a:lnSpc>
                          <a:spcPct val="115000"/>
                        </a:lnSpc>
                        <a:spcBef>
                          <a:spcPts val="0"/>
                        </a:spcBef>
                        <a:spcAft>
                          <a:spcPts val="0"/>
                        </a:spcAft>
                        <a:buNone/>
                      </a:pPr>
                      <a:r>
                        <a:rPr lang="en" sz="1600" dirty="0">
                          <a:solidFill>
                            <a:srgbClr val="525C65"/>
                          </a:solidFill>
                          <a:latin typeface="Open Sans"/>
                          <a:ea typeface="Open Sans"/>
                          <a:cs typeface="Open Sans"/>
                          <a:sym typeface="Open Sans"/>
                        </a:rPr>
                        <a:t>2. </a:t>
                      </a:r>
                      <a:r>
                        <a:rPr lang="en-IN" sz="1600" dirty="0">
                          <a:solidFill>
                            <a:srgbClr val="525C65"/>
                          </a:solidFill>
                          <a:latin typeface="Open Sans"/>
                          <a:ea typeface="Open Sans"/>
                          <a:cs typeface="Open Sans"/>
                          <a:sym typeface="Open Sans"/>
                        </a:rPr>
                        <a:t>Excessive Data Exposure</a:t>
                      </a:r>
                      <a:endParaRPr sz="1600" dirty="0">
                        <a:solidFill>
                          <a:srgbClr val="525C65"/>
                        </a:solidFill>
                        <a:latin typeface="Open Sans"/>
                        <a:ea typeface="Open Sans"/>
                        <a:cs typeface="Open Sans"/>
                        <a:sym typeface="Open Sans"/>
                      </a:endParaRPr>
                    </a:p>
                  </a:txBody>
                  <a:tcPr marL="80669" marR="80669" marT="80669" marB="80669">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403385">
                <a:tc>
                  <a:txBody>
                    <a:bodyPr/>
                    <a:lstStyle/>
                    <a:p>
                      <a:pPr marL="0" lvl="0" indent="0" algn="l" rtl="0">
                        <a:spcBef>
                          <a:spcPts val="0"/>
                        </a:spcBef>
                        <a:spcAft>
                          <a:spcPts val="0"/>
                        </a:spcAft>
                        <a:buNone/>
                      </a:pPr>
                      <a:r>
                        <a:rPr lang="en" sz="1600" dirty="0">
                          <a:solidFill>
                            <a:srgbClr val="525C65"/>
                          </a:solidFill>
                          <a:latin typeface="Open Sans"/>
                          <a:ea typeface="Open Sans"/>
                          <a:cs typeface="Open Sans"/>
                          <a:sym typeface="Open Sans"/>
                        </a:rPr>
                        <a:t>Description</a:t>
                      </a:r>
                      <a:endParaRPr sz="1600" i="1" dirty="0">
                        <a:solidFill>
                          <a:srgbClr val="525C65"/>
                        </a:solidFill>
                        <a:latin typeface="Open Sans Light"/>
                        <a:ea typeface="Open Sans Light"/>
                        <a:cs typeface="Open Sans Light"/>
                        <a:sym typeface="Open Sans Light"/>
                      </a:endParaRPr>
                    </a:p>
                  </a:txBody>
                  <a:tcPr marL="80669" marR="80669" marT="80669" marB="80669">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1158662">
                <a:tc>
                  <a:txBody>
                    <a:bodyPr/>
                    <a:lstStyle/>
                    <a:p>
                      <a:pPr marL="0" lvl="0" indent="0" algn="l" rtl="0">
                        <a:spcBef>
                          <a:spcPts val="0"/>
                        </a:spcBef>
                        <a:spcAft>
                          <a:spcPts val="0"/>
                        </a:spcAft>
                        <a:buNone/>
                      </a:pPr>
                      <a:r>
                        <a:rPr lang="en-US" sz="1600" i="1" dirty="0">
                          <a:solidFill>
                            <a:srgbClr val="525C65"/>
                          </a:solidFill>
                          <a:latin typeface="Open Sans Light"/>
                          <a:ea typeface="Open Sans Light"/>
                          <a:cs typeface="Open Sans Light"/>
                          <a:sym typeface="Open Sans Light"/>
                        </a:rPr>
                        <a:t> APIs expose too much data in responses ,the data may be too sensitive so that to harm the organization.</a:t>
                      </a:r>
                      <a:endParaRPr sz="1600" i="1" dirty="0">
                        <a:solidFill>
                          <a:srgbClr val="525C65"/>
                        </a:solidFill>
                        <a:latin typeface="Open Sans Light"/>
                        <a:ea typeface="Open Sans Light"/>
                        <a:cs typeface="Open Sans Light"/>
                        <a:sym typeface="Open Sans Light"/>
                      </a:endParaRPr>
                    </a:p>
                  </a:txBody>
                  <a:tcPr marL="80669" marR="80669" marT="80669" marB="80669">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403385">
                <a:tc>
                  <a:txBody>
                    <a:bodyPr/>
                    <a:lstStyle/>
                    <a:p>
                      <a:pPr marL="0" lvl="0" indent="0" algn="l" rtl="0">
                        <a:spcBef>
                          <a:spcPts val="0"/>
                        </a:spcBef>
                        <a:spcAft>
                          <a:spcPts val="0"/>
                        </a:spcAft>
                        <a:buNone/>
                      </a:pPr>
                      <a:r>
                        <a:rPr lang="en" sz="1600">
                          <a:solidFill>
                            <a:srgbClr val="525C65"/>
                          </a:solidFill>
                          <a:latin typeface="Open Sans"/>
                          <a:ea typeface="Open Sans"/>
                          <a:cs typeface="Open Sans"/>
                          <a:sym typeface="Open Sans"/>
                        </a:rPr>
                        <a:t>Risk</a:t>
                      </a:r>
                      <a:endParaRPr sz="1600">
                        <a:solidFill>
                          <a:srgbClr val="525C65"/>
                        </a:solidFill>
                        <a:latin typeface="Open Sans"/>
                        <a:ea typeface="Open Sans"/>
                        <a:cs typeface="Open Sans"/>
                        <a:sym typeface="Open Sans"/>
                      </a:endParaRPr>
                    </a:p>
                  </a:txBody>
                  <a:tcPr marL="80669" marR="80669" marT="80669" marB="80669">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1463824">
                <a:tc>
                  <a:txBody>
                    <a:bodyPr/>
                    <a:lstStyle/>
                    <a:p>
                      <a:pPr marL="0" lvl="0" indent="0" algn="l" rtl="0">
                        <a:spcBef>
                          <a:spcPts val="0"/>
                        </a:spcBef>
                        <a:spcAft>
                          <a:spcPts val="0"/>
                        </a:spcAft>
                        <a:buNone/>
                      </a:pPr>
                      <a:r>
                        <a:rPr lang="en-US" sz="1600" b="0" i="1" dirty="0">
                          <a:solidFill>
                            <a:srgbClr val="525C65"/>
                          </a:solidFill>
                          <a:latin typeface="Open Sans Light"/>
                          <a:ea typeface="Open Sans Light"/>
                          <a:cs typeface="Open Sans Light"/>
                          <a:sym typeface="Open Sans Light"/>
                        </a:rPr>
                        <a:t>Expands the attack surface and may inadvertently leak sensitive user information to the wrong parties, particularly when integrating with third-party vendors.</a:t>
                      </a:r>
                      <a:endParaRPr sz="1600" b="0" i="1" dirty="0">
                        <a:solidFill>
                          <a:srgbClr val="525C65"/>
                        </a:solidFill>
                        <a:latin typeface="Open Sans Light"/>
                        <a:ea typeface="Open Sans Light"/>
                        <a:cs typeface="Open Sans Light"/>
                        <a:sym typeface="Open Sans Light"/>
                      </a:endParaRPr>
                    </a:p>
                  </a:txBody>
                  <a:tcPr marL="80669" marR="80669" marT="80669" marB="80669">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4"/>
                  </a:ext>
                </a:extLst>
              </a:tr>
              <a:tr h="403385">
                <a:tc>
                  <a:txBody>
                    <a:bodyPr/>
                    <a:lstStyle/>
                    <a:p>
                      <a:pPr marL="0" lvl="0" indent="0" algn="l" rtl="0">
                        <a:spcBef>
                          <a:spcPts val="0"/>
                        </a:spcBef>
                        <a:spcAft>
                          <a:spcPts val="0"/>
                        </a:spcAft>
                        <a:buNone/>
                      </a:pPr>
                      <a:r>
                        <a:rPr lang="en" sz="1600" dirty="0">
                          <a:solidFill>
                            <a:srgbClr val="525C65"/>
                          </a:solidFill>
                          <a:latin typeface="Open Sans"/>
                          <a:ea typeface="Open Sans"/>
                          <a:cs typeface="Open Sans"/>
                          <a:sym typeface="Open Sans"/>
                        </a:rPr>
                        <a:t>Remediation</a:t>
                      </a:r>
                      <a:endParaRPr sz="1600" i="1" dirty="0">
                        <a:solidFill>
                          <a:srgbClr val="525C65"/>
                        </a:solidFill>
                        <a:latin typeface="Open Sans"/>
                        <a:ea typeface="Open Sans"/>
                        <a:cs typeface="Open Sans"/>
                        <a:sym typeface="Open Sans"/>
                      </a:endParaRPr>
                    </a:p>
                  </a:txBody>
                  <a:tcPr marL="80669" marR="80669" marT="80669" marB="80669">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5"/>
                  </a:ext>
                </a:extLst>
              </a:tr>
              <a:tr h="918838">
                <a:tc>
                  <a:txBody>
                    <a:bodyPr/>
                    <a:lstStyle/>
                    <a:p>
                      <a:pPr marL="0" lvl="0" indent="0" algn="l" rtl="0">
                        <a:spcBef>
                          <a:spcPts val="0"/>
                        </a:spcBef>
                        <a:spcAft>
                          <a:spcPts val="0"/>
                        </a:spcAft>
                        <a:buNone/>
                      </a:pPr>
                      <a:r>
                        <a:rPr lang="en-US" sz="1600" i="1" dirty="0">
                          <a:solidFill>
                            <a:srgbClr val="525C65"/>
                          </a:solidFill>
                          <a:latin typeface="Open Sans Light"/>
                          <a:ea typeface="Open Sans Light"/>
                          <a:cs typeface="Open Sans Light"/>
                          <a:sym typeface="Open Sans Light"/>
                        </a:rPr>
                        <a:t>- Implement server-side data filtering/sanitization.</a:t>
                      </a:r>
                    </a:p>
                    <a:p>
                      <a:pPr marL="0" lvl="0" indent="0" algn="l" rtl="0">
                        <a:spcBef>
                          <a:spcPts val="0"/>
                        </a:spcBef>
                        <a:spcAft>
                          <a:spcPts val="0"/>
                        </a:spcAft>
                        <a:buNone/>
                      </a:pPr>
                      <a:r>
                        <a:rPr lang="en-US" sz="1600" i="1" dirty="0">
                          <a:solidFill>
                            <a:srgbClr val="525C65"/>
                          </a:solidFill>
                          <a:latin typeface="Open Sans Light"/>
                          <a:ea typeface="Open Sans Light"/>
                          <a:cs typeface="Open Sans Light"/>
                          <a:sym typeface="Open Sans Light"/>
                        </a:rPr>
                        <a:t>- Create APIs to send back only the minimum data required per endpoint.</a:t>
                      </a:r>
                    </a:p>
                    <a:p>
                      <a:pPr marL="0" lvl="0" indent="0" algn="l" rtl="0">
                        <a:spcBef>
                          <a:spcPts val="0"/>
                        </a:spcBef>
                        <a:spcAft>
                          <a:spcPts val="0"/>
                        </a:spcAft>
                        <a:buNone/>
                      </a:pPr>
                      <a:r>
                        <a:rPr lang="en-US" sz="1600" i="1" dirty="0">
                          <a:solidFill>
                            <a:srgbClr val="525C65"/>
                          </a:solidFill>
                          <a:latin typeface="Open Sans Light"/>
                          <a:ea typeface="Open Sans Light"/>
                          <a:cs typeface="Open Sans Light"/>
                          <a:sym typeface="Open Sans Light"/>
                        </a:rPr>
                        <a:t>- Establish and adhere to rigorous response schemas with </a:t>
                      </a:r>
                      <a:r>
                        <a:rPr lang="en-US" sz="1600" i="1" dirty="0" err="1">
                          <a:solidFill>
                            <a:srgbClr val="525C65"/>
                          </a:solidFill>
                          <a:latin typeface="Open Sans Light"/>
                          <a:ea typeface="Open Sans Light"/>
                          <a:cs typeface="Open Sans Light"/>
                          <a:sym typeface="Open Sans Light"/>
                        </a:rPr>
                        <a:t>OpenAPI</a:t>
                      </a:r>
                      <a:r>
                        <a:rPr lang="en-US" sz="1600" i="1" dirty="0">
                          <a:solidFill>
                            <a:srgbClr val="525C65"/>
                          </a:solidFill>
                          <a:latin typeface="Open Sans Light"/>
                          <a:ea typeface="Open Sans Light"/>
                          <a:cs typeface="Open Sans Light"/>
                          <a:sym typeface="Open Sans Light"/>
                        </a:rPr>
                        <a:t>/Swagger.</a:t>
                      </a:r>
                    </a:p>
                    <a:p>
                      <a:pPr marL="0" lvl="0" indent="0" algn="l" rtl="0">
                        <a:spcBef>
                          <a:spcPts val="0"/>
                        </a:spcBef>
                        <a:spcAft>
                          <a:spcPts val="0"/>
                        </a:spcAft>
                        <a:buNone/>
                      </a:pPr>
                      <a:endParaRPr sz="1600" i="1" dirty="0">
                        <a:solidFill>
                          <a:srgbClr val="525C65"/>
                        </a:solidFill>
                        <a:latin typeface="Open Sans Light"/>
                        <a:ea typeface="Open Sans Light"/>
                        <a:cs typeface="Open Sans Light"/>
                        <a:sym typeface="Open Sans Light"/>
                      </a:endParaRPr>
                    </a:p>
                  </a:txBody>
                  <a:tcPr marL="80669" marR="80669" marT="80669" marB="80669">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0676416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7CF3A-C25F-47EF-85CA-9407CEE6C6A6}"/>
              </a:ext>
            </a:extLst>
          </p:cNvPr>
          <p:cNvSpPr>
            <a:spLocks noGrp="1"/>
          </p:cNvSpPr>
          <p:nvPr>
            <p:ph type="title"/>
          </p:nvPr>
        </p:nvSpPr>
        <p:spPr/>
        <p:txBody>
          <a:bodyPr/>
          <a:lstStyle/>
          <a:p>
            <a:r>
              <a:rPr kumimoji="0" lang="en" sz="2824" b="0" i="0" u="none" strike="noStrike" kern="0" cap="none" spc="0" normalizeH="0" baseline="0" noProof="0" dirty="0">
                <a:ln>
                  <a:noFill/>
                </a:ln>
                <a:solidFill>
                  <a:srgbClr val="02B3E4"/>
                </a:solidFill>
                <a:effectLst/>
                <a:uLnTx/>
                <a:uFillTx/>
                <a:latin typeface="Open Sans Light"/>
                <a:ea typeface="Open Sans Light"/>
                <a:cs typeface="Open Sans Light"/>
                <a:sym typeface="Open Sans Light"/>
              </a:rPr>
              <a:t>Vulnerabilities and remediation</a:t>
            </a:r>
            <a:endParaRPr lang="en-IN" dirty="0"/>
          </a:p>
        </p:txBody>
      </p:sp>
      <p:graphicFrame>
        <p:nvGraphicFramePr>
          <p:cNvPr id="4" name="Google Shape;121;p21">
            <a:extLst>
              <a:ext uri="{FF2B5EF4-FFF2-40B4-BE49-F238E27FC236}">
                <a16:creationId xmlns:a16="http://schemas.microsoft.com/office/drawing/2014/main" id="{56720630-D3FF-4AC5-BF9C-0E9EB4E9D195}"/>
              </a:ext>
            </a:extLst>
          </p:cNvPr>
          <p:cNvGraphicFramePr/>
          <p:nvPr>
            <p:extLst>
              <p:ext uri="{D42A27DB-BD31-4B8C-83A1-F6EECF244321}">
                <p14:modId xmlns:p14="http://schemas.microsoft.com/office/powerpoint/2010/main" val="2547378252"/>
              </p:ext>
            </p:extLst>
          </p:nvPr>
        </p:nvGraphicFramePr>
        <p:xfrm>
          <a:off x="233736" y="2123074"/>
          <a:ext cx="6390529" cy="5441130"/>
        </p:xfrm>
        <a:graphic>
          <a:graphicData uri="http://schemas.openxmlformats.org/drawingml/2006/table">
            <a:tbl>
              <a:tblPr>
                <a:noFill/>
              </a:tblPr>
              <a:tblGrid>
                <a:gridCol w="6390529">
                  <a:extLst>
                    <a:ext uri="{9D8B030D-6E8A-4147-A177-3AD203B41FA5}">
                      <a16:colId xmlns:a16="http://schemas.microsoft.com/office/drawing/2014/main" val="20000"/>
                    </a:ext>
                  </a:extLst>
                </a:gridCol>
              </a:tblGrid>
              <a:tr h="466412">
                <a:tc>
                  <a:txBody>
                    <a:bodyPr/>
                    <a:lstStyle/>
                    <a:p>
                      <a:pPr marL="0" lvl="0" indent="0" algn="ctr" rtl="0">
                        <a:lnSpc>
                          <a:spcPct val="115000"/>
                        </a:lnSpc>
                        <a:spcBef>
                          <a:spcPts val="0"/>
                        </a:spcBef>
                        <a:spcAft>
                          <a:spcPts val="0"/>
                        </a:spcAft>
                        <a:buNone/>
                      </a:pPr>
                      <a:r>
                        <a:rPr lang="en" sz="1600" dirty="0">
                          <a:solidFill>
                            <a:srgbClr val="525C65"/>
                          </a:solidFill>
                          <a:latin typeface="Open Sans"/>
                          <a:ea typeface="Open Sans"/>
                          <a:cs typeface="Open Sans"/>
                          <a:sym typeface="Open Sans"/>
                        </a:rPr>
                        <a:t>3.</a:t>
                      </a:r>
                      <a:r>
                        <a:rPr lang="en-IN" sz="1600" dirty="0">
                          <a:solidFill>
                            <a:srgbClr val="525C65"/>
                          </a:solidFill>
                          <a:latin typeface="Open Sans"/>
                          <a:ea typeface="Open Sans"/>
                          <a:cs typeface="Open Sans"/>
                          <a:sym typeface="Open Sans"/>
                        </a:rPr>
                        <a:t> Absence of Rate Limiting</a:t>
                      </a:r>
                      <a:endParaRPr sz="1600" dirty="0">
                        <a:solidFill>
                          <a:srgbClr val="525C65"/>
                        </a:solidFill>
                        <a:latin typeface="Open Sans"/>
                        <a:ea typeface="Open Sans"/>
                        <a:cs typeface="Open Sans"/>
                        <a:sym typeface="Open Sans"/>
                      </a:endParaRPr>
                    </a:p>
                  </a:txBody>
                  <a:tcPr marL="80669" marR="80669" marT="80669" marB="80669">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403385">
                <a:tc>
                  <a:txBody>
                    <a:bodyPr/>
                    <a:lstStyle/>
                    <a:p>
                      <a:pPr marL="0" lvl="0" indent="0" algn="l" rtl="0">
                        <a:spcBef>
                          <a:spcPts val="0"/>
                        </a:spcBef>
                        <a:spcAft>
                          <a:spcPts val="0"/>
                        </a:spcAft>
                        <a:buNone/>
                      </a:pPr>
                      <a:r>
                        <a:rPr lang="en" sz="1600" dirty="0">
                          <a:solidFill>
                            <a:srgbClr val="525C65"/>
                          </a:solidFill>
                          <a:latin typeface="Open Sans"/>
                          <a:ea typeface="Open Sans"/>
                          <a:cs typeface="Open Sans"/>
                          <a:sym typeface="Open Sans"/>
                        </a:rPr>
                        <a:t>Description</a:t>
                      </a:r>
                      <a:endParaRPr sz="1600" i="1" dirty="0">
                        <a:solidFill>
                          <a:srgbClr val="525C65"/>
                        </a:solidFill>
                        <a:latin typeface="Open Sans Light"/>
                        <a:ea typeface="Open Sans Light"/>
                        <a:cs typeface="Open Sans Light"/>
                        <a:sym typeface="Open Sans Light"/>
                      </a:endParaRPr>
                    </a:p>
                  </a:txBody>
                  <a:tcPr marL="80669" marR="80669" marT="80669" marB="80669">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1158662">
                <a:tc>
                  <a:txBody>
                    <a:bodyPr/>
                    <a:lstStyle/>
                    <a:p>
                      <a:pPr marL="0" lvl="0" indent="0" algn="l" rtl="0">
                        <a:spcBef>
                          <a:spcPts val="0"/>
                        </a:spcBef>
                        <a:spcAft>
                          <a:spcPts val="0"/>
                        </a:spcAft>
                        <a:buNone/>
                      </a:pPr>
                      <a:r>
                        <a:rPr lang="en-US" sz="1600" i="1" dirty="0">
                          <a:solidFill>
                            <a:srgbClr val="525C65"/>
                          </a:solidFill>
                          <a:latin typeface="Open Sans Light"/>
                          <a:ea typeface="Open Sans Light"/>
                          <a:cs typeface="Open Sans Light"/>
                          <a:sym typeface="Open Sans Light"/>
                        </a:rPr>
                        <a:t>APIs without rate limiting are susceptible to brute-force attacks, credential stuffing, and DoS (Denial of Service).</a:t>
                      </a:r>
                      <a:endParaRPr sz="1600" i="1" dirty="0">
                        <a:solidFill>
                          <a:srgbClr val="525C65"/>
                        </a:solidFill>
                        <a:latin typeface="Open Sans Light"/>
                        <a:ea typeface="Open Sans Light"/>
                        <a:cs typeface="Open Sans Light"/>
                        <a:sym typeface="Open Sans Light"/>
                      </a:endParaRPr>
                    </a:p>
                  </a:txBody>
                  <a:tcPr marL="80669" marR="80669" marT="80669" marB="80669">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403385">
                <a:tc>
                  <a:txBody>
                    <a:bodyPr/>
                    <a:lstStyle/>
                    <a:p>
                      <a:pPr marL="0" lvl="0" indent="0" algn="l" rtl="0">
                        <a:spcBef>
                          <a:spcPts val="0"/>
                        </a:spcBef>
                        <a:spcAft>
                          <a:spcPts val="0"/>
                        </a:spcAft>
                        <a:buNone/>
                      </a:pPr>
                      <a:r>
                        <a:rPr lang="en" sz="1600" dirty="0">
                          <a:solidFill>
                            <a:srgbClr val="525C65"/>
                          </a:solidFill>
                          <a:latin typeface="Open Sans"/>
                          <a:ea typeface="Open Sans"/>
                          <a:cs typeface="Open Sans"/>
                          <a:sym typeface="Open Sans"/>
                        </a:rPr>
                        <a:t>Risk</a:t>
                      </a:r>
                      <a:endParaRPr sz="1600" dirty="0">
                        <a:solidFill>
                          <a:srgbClr val="525C65"/>
                        </a:solidFill>
                        <a:latin typeface="Open Sans"/>
                        <a:ea typeface="Open Sans"/>
                        <a:cs typeface="Open Sans"/>
                        <a:sym typeface="Open Sans"/>
                      </a:endParaRPr>
                    </a:p>
                  </a:txBody>
                  <a:tcPr marL="80669" marR="80669" marT="80669" marB="80669">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1463824">
                <a:tc>
                  <a:txBody>
                    <a:bodyPr/>
                    <a:lstStyle/>
                    <a:p>
                      <a:pPr marL="0" lvl="0" indent="0" algn="l" rtl="0">
                        <a:spcBef>
                          <a:spcPts val="0"/>
                        </a:spcBef>
                        <a:spcAft>
                          <a:spcPts val="0"/>
                        </a:spcAft>
                        <a:buNone/>
                      </a:pPr>
                      <a:r>
                        <a:rPr lang="en-US" sz="1600" i="1" dirty="0">
                          <a:solidFill>
                            <a:srgbClr val="525C65"/>
                          </a:solidFill>
                          <a:latin typeface="Open Sans Light"/>
                          <a:ea typeface="Open Sans Light"/>
                          <a:cs typeface="Open Sans Light"/>
                          <a:sym typeface="Open Sans Light"/>
                        </a:rPr>
                        <a:t>An attacker (or buggy third-party integration) can potentially flood the API without throttling, causing downtime or unauthorized access attempts(brute-force attacks).</a:t>
                      </a:r>
                      <a:endParaRPr sz="1600" i="1" dirty="0">
                        <a:solidFill>
                          <a:srgbClr val="525C65"/>
                        </a:solidFill>
                        <a:latin typeface="Open Sans Light"/>
                        <a:ea typeface="Open Sans Light"/>
                        <a:cs typeface="Open Sans Light"/>
                        <a:sym typeface="Open Sans Light"/>
                      </a:endParaRPr>
                    </a:p>
                  </a:txBody>
                  <a:tcPr marL="80669" marR="80669" marT="80669" marB="80669">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4"/>
                  </a:ext>
                </a:extLst>
              </a:tr>
              <a:tr h="403385">
                <a:tc>
                  <a:txBody>
                    <a:bodyPr/>
                    <a:lstStyle/>
                    <a:p>
                      <a:pPr marL="0" lvl="0" indent="0" algn="l" rtl="0">
                        <a:spcBef>
                          <a:spcPts val="0"/>
                        </a:spcBef>
                        <a:spcAft>
                          <a:spcPts val="0"/>
                        </a:spcAft>
                        <a:buNone/>
                      </a:pPr>
                      <a:r>
                        <a:rPr lang="en" sz="1600" dirty="0">
                          <a:solidFill>
                            <a:srgbClr val="525C65"/>
                          </a:solidFill>
                          <a:latin typeface="Open Sans"/>
                          <a:ea typeface="Open Sans"/>
                          <a:cs typeface="Open Sans"/>
                          <a:sym typeface="Open Sans"/>
                        </a:rPr>
                        <a:t>Remediation</a:t>
                      </a:r>
                      <a:endParaRPr sz="1600" i="1" dirty="0">
                        <a:solidFill>
                          <a:srgbClr val="525C65"/>
                        </a:solidFill>
                        <a:latin typeface="Open Sans"/>
                        <a:ea typeface="Open Sans"/>
                        <a:cs typeface="Open Sans"/>
                        <a:sym typeface="Open Sans"/>
                      </a:endParaRPr>
                    </a:p>
                  </a:txBody>
                  <a:tcPr marL="80669" marR="80669" marT="80669" marB="80669">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5"/>
                  </a:ext>
                </a:extLst>
              </a:tr>
              <a:tr h="918838">
                <a:tc>
                  <a:txBody>
                    <a:bodyPr/>
                    <a:lstStyle/>
                    <a:p>
                      <a:pPr marL="0" lvl="0" indent="0" algn="l" rtl="0">
                        <a:spcBef>
                          <a:spcPts val="0"/>
                        </a:spcBef>
                        <a:spcAft>
                          <a:spcPts val="0"/>
                        </a:spcAft>
                        <a:buNone/>
                      </a:pPr>
                      <a:r>
                        <a:rPr lang="en-IN" sz="1600" i="1" dirty="0">
                          <a:solidFill>
                            <a:srgbClr val="525C65"/>
                          </a:solidFill>
                          <a:latin typeface="Open Sans Light"/>
                          <a:ea typeface="Open Sans Light"/>
                          <a:cs typeface="Open Sans Light"/>
                          <a:sym typeface="Open Sans Light"/>
                        </a:rPr>
                        <a:t>- Implement **rate limiting** (e.g., 100 </a:t>
                      </a:r>
                      <a:r>
                        <a:rPr lang="en-IN" sz="1600" i="1" dirty="0" err="1">
                          <a:solidFill>
                            <a:srgbClr val="525C65"/>
                          </a:solidFill>
                          <a:latin typeface="Open Sans Light"/>
                          <a:ea typeface="Open Sans Light"/>
                          <a:cs typeface="Open Sans Light"/>
                          <a:sym typeface="Open Sans Light"/>
                        </a:rPr>
                        <a:t>reqs</a:t>
                      </a:r>
                      <a:r>
                        <a:rPr lang="en-IN" sz="1600" i="1" dirty="0">
                          <a:solidFill>
                            <a:srgbClr val="525C65"/>
                          </a:solidFill>
                          <a:latin typeface="Open Sans Light"/>
                          <a:ea typeface="Open Sans Light"/>
                          <a:cs typeface="Open Sans Light"/>
                          <a:sym typeface="Open Sans Light"/>
                        </a:rPr>
                        <a:t>/min per IP/user).</a:t>
                      </a:r>
                    </a:p>
                    <a:p>
                      <a:pPr marL="0" lvl="0" indent="0" algn="l" rtl="0">
                        <a:spcBef>
                          <a:spcPts val="0"/>
                        </a:spcBef>
                        <a:spcAft>
                          <a:spcPts val="0"/>
                        </a:spcAft>
                        <a:buNone/>
                      </a:pPr>
                      <a:r>
                        <a:rPr lang="en-IN" sz="1600" i="1" dirty="0">
                          <a:solidFill>
                            <a:srgbClr val="525C65"/>
                          </a:solidFill>
                          <a:latin typeface="Open Sans Light"/>
                          <a:ea typeface="Open Sans Light"/>
                          <a:cs typeface="Open Sans Light"/>
                          <a:sym typeface="Open Sans Light"/>
                        </a:rPr>
                        <a:t>- Enforce throttling rules using **API gateways** (e.g., Kong, AWS API Gateway) or WAFs.</a:t>
                      </a:r>
                    </a:p>
                    <a:p>
                      <a:pPr marL="0" lvl="0" indent="0" algn="l" rtl="0">
                        <a:spcBef>
                          <a:spcPts val="0"/>
                        </a:spcBef>
                        <a:spcAft>
                          <a:spcPts val="0"/>
                        </a:spcAft>
                        <a:buNone/>
                      </a:pPr>
                      <a:r>
                        <a:rPr lang="en-IN" sz="1600" i="1" dirty="0">
                          <a:solidFill>
                            <a:srgbClr val="525C65"/>
                          </a:solidFill>
                          <a:latin typeface="Open Sans Light"/>
                          <a:ea typeface="Open Sans Light"/>
                          <a:cs typeface="Open Sans Light"/>
                          <a:sym typeface="Open Sans Light"/>
                        </a:rPr>
                        <a:t>- Track unusual patterns using **logging and SIEM tools**.</a:t>
                      </a:r>
                      <a:endParaRPr sz="1600" i="1" dirty="0">
                        <a:solidFill>
                          <a:srgbClr val="525C65"/>
                        </a:solidFill>
                        <a:latin typeface="Open Sans Light"/>
                        <a:ea typeface="Open Sans Light"/>
                        <a:cs typeface="Open Sans Light"/>
                        <a:sym typeface="Open Sans Light"/>
                      </a:endParaRPr>
                    </a:p>
                  </a:txBody>
                  <a:tcPr marL="80669" marR="80669" marT="80669" marB="80669">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5931984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02F2F-1049-E9E8-2D52-25F787B90144}"/>
              </a:ext>
            </a:extLst>
          </p:cNvPr>
          <p:cNvSpPr>
            <a:spLocks noGrp="1"/>
          </p:cNvSpPr>
          <p:nvPr>
            <p:ph type="title"/>
          </p:nvPr>
        </p:nvSpPr>
        <p:spPr/>
        <p:txBody>
          <a:bodyPr/>
          <a:lstStyle/>
          <a:p>
            <a:pPr algn="ctr"/>
            <a:br>
              <a:rPr lang="en-IN" sz="5400" b="1" dirty="0"/>
            </a:br>
            <a:br>
              <a:rPr lang="en-IN" sz="5400" b="1" dirty="0"/>
            </a:br>
            <a:br>
              <a:rPr lang="en-IN" sz="5400" b="1" dirty="0"/>
            </a:br>
            <a:r>
              <a:rPr lang="en-IN" sz="5400" b="1" dirty="0"/>
              <a:t>THANKYOU</a:t>
            </a:r>
          </a:p>
        </p:txBody>
      </p:sp>
    </p:spTree>
    <p:extLst>
      <p:ext uri="{BB962C8B-B14F-4D97-AF65-F5344CB8AC3E}">
        <p14:creationId xmlns:p14="http://schemas.microsoft.com/office/powerpoint/2010/main" val="8998633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3"/>
          <p:cNvSpPr txBox="1">
            <a:spLocks noGrp="1"/>
          </p:cNvSpPr>
          <p:nvPr>
            <p:ph type="title"/>
          </p:nvPr>
        </p:nvSpPr>
        <p:spPr>
          <a:xfrm>
            <a:off x="233775" y="902357"/>
            <a:ext cx="6390529" cy="988147"/>
          </a:xfrm>
          <a:prstGeom prst="rect">
            <a:avLst/>
          </a:prstGeom>
        </p:spPr>
        <p:txBody>
          <a:bodyPr spcFirstLastPara="1" wrap="square" lIns="80669" tIns="80669" rIns="80669" bIns="80669" anchor="ctr" anchorCtr="0">
            <a:noAutofit/>
          </a:bodyPr>
          <a:lstStyle/>
          <a:p>
            <a:r>
              <a:rPr lang="en" dirty="0"/>
              <a:t>Transitioning to Secure SDLC</a:t>
            </a:r>
            <a:endParaRPr dirty="0"/>
          </a:p>
        </p:txBody>
      </p:sp>
      <p:sp>
        <p:nvSpPr>
          <p:cNvPr id="73" name="Google Shape;73;p13"/>
          <p:cNvSpPr txBox="1">
            <a:spLocks noGrp="1"/>
          </p:cNvSpPr>
          <p:nvPr>
            <p:ph type="body" idx="1"/>
          </p:nvPr>
        </p:nvSpPr>
        <p:spPr>
          <a:xfrm>
            <a:off x="233775" y="2123055"/>
            <a:ext cx="6390529" cy="5895000"/>
          </a:xfrm>
          <a:prstGeom prst="rect">
            <a:avLst/>
          </a:prstGeom>
        </p:spPr>
        <p:txBody>
          <a:bodyPr spcFirstLastPara="1" wrap="square" lIns="80669" tIns="80669" rIns="80669" bIns="80669" anchor="t" anchorCtr="0">
            <a:noAutofit/>
          </a:bodyPr>
          <a:lstStyle/>
          <a:p>
            <a:pPr marL="0" indent="0">
              <a:buNone/>
            </a:pPr>
            <a:r>
              <a:rPr lang="en-US" b="1" dirty="0">
                <a:latin typeface="Open Sans"/>
                <a:ea typeface="Open Sans"/>
                <a:cs typeface="Open Sans"/>
                <a:sym typeface="Open Sans"/>
              </a:rPr>
              <a:t>Place every task into a Secure SDLC category in the next few slides. Add at least one additional task to each phase that helps enhance security.</a:t>
            </a:r>
          </a:p>
          <a:p>
            <a:pPr marL="0" indent="0">
              <a:buNone/>
            </a:pPr>
            <a:endParaRPr lang="en-US" dirty="0"/>
          </a:p>
          <a:p>
            <a:pPr>
              <a:buAutoNum type="arabicPeriod"/>
            </a:pPr>
            <a:r>
              <a:rPr lang="en-US" dirty="0"/>
              <a:t>Conduct user interviews to gather functional requirements.</a:t>
            </a:r>
          </a:p>
          <a:p>
            <a:pPr>
              <a:buAutoNum type="arabicPeriod"/>
            </a:pPr>
            <a:r>
              <a:rPr lang="en-US" dirty="0"/>
              <a:t>Write a requirements document for task management features.</a:t>
            </a:r>
          </a:p>
          <a:p>
            <a:pPr>
              <a:buAutoNum type="arabicPeriod"/>
            </a:pPr>
            <a:r>
              <a:rPr lang="en-US" dirty="0"/>
              <a:t>Create a high-level architecture diagram for the application.</a:t>
            </a:r>
          </a:p>
          <a:p>
            <a:pPr>
              <a:buAutoNum type="arabicPeriod"/>
            </a:pPr>
            <a:r>
              <a:rPr lang="en-US" dirty="0"/>
              <a:t>Design the database schema for tasks.</a:t>
            </a:r>
          </a:p>
          <a:p>
            <a:pPr>
              <a:buAutoNum type="arabicPeriod"/>
            </a:pPr>
            <a:r>
              <a:rPr lang="en-US" dirty="0"/>
              <a:t>Code the user interface using HTML and CSS.</a:t>
            </a:r>
          </a:p>
          <a:p>
            <a:pPr>
              <a:buAutoNum type="arabicPeriod"/>
            </a:pPr>
            <a:r>
              <a:rPr lang="en-US" dirty="0"/>
              <a:t>Implement interactive elements using JavaScript.</a:t>
            </a:r>
          </a:p>
          <a:p>
            <a:pPr>
              <a:buAutoNum type="arabicPeriod"/>
            </a:pPr>
            <a:r>
              <a:rPr lang="en-US" dirty="0"/>
              <a:t>Set up a Flask application to handle API requests.</a:t>
            </a:r>
          </a:p>
          <a:p>
            <a:pPr>
              <a:buAutoNum type="arabicPeriod"/>
            </a:pPr>
            <a:r>
              <a:rPr lang="en-US" dirty="0"/>
              <a:t>Implement CRUD operations for tasks.</a:t>
            </a:r>
          </a:p>
          <a:p>
            <a:pPr>
              <a:buAutoNum type="arabicPeriod"/>
            </a:pPr>
            <a:r>
              <a:rPr lang="en-US" dirty="0"/>
              <a:t>Write and execute functional test cases.</a:t>
            </a:r>
          </a:p>
          <a:p>
            <a:pPr>
              <a:buAutoNum type="arabicPeriod"/>
            </a:pPr>
            <a:r>
              <a:rPr lang="en-US" dirty="0"/>
              <a:t>Conduct browser compatibility testing.</a:t>
            </a:r>
          </a:p>
          <a:p>
            <a:pPr>
              <a:buAutoNum type="arabicPeriod"/>
            </a:pPr>
            <a:r>
              <a:rPr lang="en-US" dirty="0"/>
              <a:t>Deploy the application to Heroku.</a:t>
            </a:r>
          </a:p>
          <a:p>
            <a:pPr>
              <a:buAutoNum type="arabicPeriod"/>
            </a:pPr>
            <a:r>
              <a:rPr lang="en-US" dirty="0"/>
              <a:t>Perform smoke testing on the deployed application.</a:t>
            </a:r>
          </a:p>
          <a:p>
            <a:pPr>
              <a:buAutoNum type="arabicPeriod"/>
            </a:pPr>
            <a:r>
              <a:rPr lang="en-US" dirty="0"/>
              <a:t>Monitor application logs and fix reported issues.</a:t>
            </a:r>
          </a:p>
          <a:p>
            <a:pPr>
              <a:buAutoNum type="arabicPeriod"/>
            </a:pPr>
            <a:r>
              <a:rPr lang="en-US" dirty="0"/>
              <a:t>Gather user feedback for future feature additions.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7CF3A-C25F-47EF-85CA-9407CEE6C6A6}"/>
              </a:ext>
            </a:extLst>
          </p:cNvPr>
          <p:cNvSpPr>
            <a:spLocks noGrp="1"/>
          </p:cNvSpPr>
          <p:nvPr>
            <p:ph type="title"/>
          </p:nvPr>
        </p:nvSpPr>
        <p:spPr/>
        <p:txBody>
          <a:bodyPr/>
          <a:lstStyle/>
          <a:p>
            <a:r>
              <a:rPr kumimoji="0" lang="en" sz="3200" b="0" i="0" u="none" strike="noStrike" kern="0" cap="none" spc="0" normalizeH="0" baseline="0" noProof="0" dirty="0">
                <a:ln>
                  <a:noFill/>
                </a:ln>
                <a:solidFill>
                  <a:srgbClr val="02B3E4"/>
                </a:solidFill>
                <a:effectLst/>
                <a:uLnTx/>
                <a:uFillTx/>
                <a:latin typeface="Open Sans Light"/>
                <a:ea typeface="Open Sans Light"/>
                <a:cs typeface="Open Sans Light"/>
                <a:sym typeface="Open Sans Light"/>
              </a:rPr>
              <a:t>Transitioning to Secure SDLC</a:t>
            </a:r>
            <a:endParaRPr lang="en-IN" dirty="0"/>
          </a:p>
        </p:txBody>
      </p:sp>
      <p:graphicFrame>
        <p:nvGraphicFramePr>
          <p:cNvPr id="7" name="Google Shape;79;p14">
            <a:extLst>
              <a:ext uri="{FF2B5EF4-FFF2-40B4-BE49-F238E27FC236}">
                <a16:creationId xmlns:a16="http://schemas.microsoft.com/office/drawing/2014/main" id="{B5528C7B-64FD-4510-9DCA-A7500E9F46CC}"/>
              </a:ext>
            </a:extLst>
          </p:cNvPr>
          <p:cNvGraphicFramePr/>
          <p:nvPr>
            <p:extLst>
              <p:ext uri="{D42A27DB-BD31-4B8C-83A1-F6EECF244321}">
                <p14:modId xmlns:p14="http://schemas.microsoft.com/office/powerpoint/2010/main" val="3196507492"/>
              </p:ext>
            </p:extLst>
          </p:nvPr>
        </p:nvGraphicFramePr>
        <p:xfrm>
          <a:off x="233736" y="2123073"/>
          <a:ext cx="6390529" cy="5865841"/>
        </p:xfrm>
        <a:graphic>
          <a:graphicData uri="http://schemas.openxmlformats.org/drawingml/2006/table">
            <a:tbl>
              <a:tblPr>
                <a:noFill/>
              </a:tblPr>
              <a:tblGrid>
                <a:gridCol w="6390529">
                  <a:extLst>
                    <a:ext uri="{9D8B030D-6E8A-4147-A177-3AD203B41FA5}">
                      <a16:colId xmlns:a16="http://schemas.microsoft.com/office/drawing/2014/main" val="20000"/>
                    </a:ext>
                  </a:extLst>
                </a:gridCol>
              </a:tblGrid>
              <a:tr h="403385">
                <a:tc>
                  <a:txBody>
                    <a:bodyPr/>
                    <a:lstStyle/>
                    <a:p>
                      <a:pPr marL="0" lvl="0" indent="0" algn="l" rtl="0">
                        <a:spcBef>
                          <a:spcPts val="0"/>
                        </a:spcBef>
                        <a:spcAft>
                          <a:spcPts val="0"/>
                        </a:spcAft>
                        <a:buNone/>
                      </a:pPr>
                      <a:r>
                        <a:rPr lang="en-IN" sz="1600" b="1" dirty="0">
                          <a:solidFill>
                            <a:srgbClr val="525C65"/>
                          </a:solidFill>
                          <a:latin typeface="Open Sans"/>
                          <a:ea typeface="Open Sans"/>
                          <a:cs typeface="Open Sans"/>
                          <a:sym typeface="Open Sans"/>
                        </a:rPr>
                        <a:t>Requirements Analysis</a:t>
                      </a:r>
                      <a:endParaRPr lang="en-IN" sz="1600" b="1" dirty="0"/>
                    </a:p>
                  </a:txBody>
                  <a:tcPr marL="80669" marR="80669" marT="80669" marB="80669">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2528206">
                <a:tc>
                  <a:txBody>
                    <a:bodyPr/>
                    <a:lstStyle/>
                    <a:p>
                      <a:pPr marL="0" lvl="0" indent="0" algn="l" rtl="0">
                        <a:spcBef>
                          <a:spcPts val="0"/>
                        </a:spcBef>
                        <a:spcAft>
                          <a:spcPts val="0"/>
                        </a:spcAft>
                        <a:buNone/>
                      </a:pPr>
                      <a:r>
                        <a:rPr lang="en-US" sz="1400" b="1" i="1" u="none" strike="noStrike" cap="none" dirty="0">
                          <a:solidFill>
                            <a:schemeClr val="tx1"/>
                          </a:solidFill>
                          <a:effectLst/>
                          <a:latin typeface="Open Sans" panose="020B0606030504020204" pitchFamily="34" charset="0"/>
                          <a:ea typeface="Open Sans" panose="020B0606030504020204" pitchFamily="34" charset="0"/>
                          <a:cs typeface="Open Sans" panose="020B0606030504020204" pitchFamily="34" charset="0"/>
                          <a:sym typeface="Arial"/>
                        </a:rPr>
                        <a:t>- Hold user interviews to obtain functional requirements</a:t>
                      </a:r>
                    </a:p>
                    <a:p>
                      <a:pPr marL="0" lvl="0" indent="0" algn="l" rtl="0">
                        <a:spcBef>
                          <a:spcPts val="0"/>
                        </a:spcBef>
                        <a:spcAft>
                          <a:spcPts val="0"/>
                        </a:spcAft>
                        <a:buNone/>
                      </a:pPr>
                      <a:br>
                        <a:rPr lang="en-US" sz="1400" b="1" i="1" u="none" strike="noStrike" cap="none" dirty="0">
                          <a:solidFill>
                            <a:schemeClr val="tx1"/>
                          </a:solidFill>
                          <a:effectLst/>
                          <a:latin typeface="Open Sans" panose="020B0606030504020204" pitchFamily="34" charset="0"/>
                          <a:ea typeface="Open Sans" panose="020B0606030504020204" pitchFamily="34" charset="0"/>
                          <a:cs typeface="Open Sans" panose="020B0606030504020204" pitchFamily="34" charset="0"/>
                          <a:sym typeface="Arial"/>
                        </a:rPr>
                      </a:br>
                      <a:r>
                        <a:rPr lang="en-US" sz="1400" b="1" i="1" u="none" strike="noStrike" cap="none" dirty="0">
                          <a:solidFill>
                            <a:schemeClr val="tx1"/>
                          </a:solidFill>
                          <a:effectLst/>
                          <a:latin typeface="Open Sans" panose="020B0606030504020204" pitchFamily="34" charset="0"/>
                          <a:ea typeface="Open Sans" panose="020B0606030504020204" pitchFamily="34" charset="0"/>
                          <a:cs typeface="Open Sans" panose="020B0606030504020204" pitchFamily="34" charset="0"/>
                          <a:sym typeface="Arial"/>
                        </a:rPr>
                        <a:t>- Prepare a requirements document for task management features</a:t>
                      </a:r>
                    </a:p>
                    <a:p>
                      <a:pPr marL="0" lvl="0" indent="0" algn="l" rtl="0">
                        <a:spcBef>
                          <a:spcPts val="0"/>
                        </a:spcBef>
                        <a:spcAft>
                          <a:spcPts val="0"/>
                        </a:spcAft>
                        <a:buNone/>
                      </a:pPr>
                      <a:br>
                        <a:rPr lang="en-US" sz="1400" b="1" i="1" u="none" strike="noStrike" cap="none" dirty="0">
                          <a:solidFill>
                            <a:schemeClr val="tx1"/>
                          </a:solidFill>
                          <a:effectLst/>
                          <a:latin typeface="Open Sans" panose="020B0606030504020204" pitchFamily="34" charset="0"/>
                          <a:ea typeface="Open Sans" panose="020B0606030504020204" pitchFamily="34" charset="0"/>
                          <a:cs typeface="Open Sans" panose="020B0606030504020204" pitchFamily="34" charset="0"/>
                          <a:sym typeface="Arial"/>
                        </a:rPr>
                      </a:br>
                      <a:r>
                        <a:rPr lang="en-US" sz="1400" b="1" i="1" u="none" strike="noStrike" cap="none" dirty="0">
                          <a:solidFill>
                            <a:schemeClr val="tx1"/>
                          </a:solidFill>
                          <a:effectLst/>
                          <a:latin typeface="Open Sans" panose="020B0606030504020204" pitchFamily="34" charset="0"/>
                          <a:ea typeface="Open Sans" panose="020B0606030504020204" pitchFamily="34" charset="0"/>
                          <a:cs typeface="Open Sans" panose="020B0606030504020204" pitchFamily="34" charset="0"/>
                          <a:sym typeface="Arial"/>
                        </a:rPr>
                        <a:t>- Hold THREAD MODELING sessions to reveal potential</a:t>
                      </a:r>
                    </a:p>
                    <a:p>
                      <a:pPr marL="0" lvl="0" indent="0" algn="l" rtl="0">
                        <a:spcBef>
                          <a:spcPts val="0"/>
                        </a:spcBef>
                        <a:spcAft>
                          <a:spcPts val="0"/>
                        </a:spcAft>
                        <a:buNone/>
                      </a:pPr>
                      <a:r>
                        <a:rPr lang="en-US" sz="1400" b="1" i="1" u="none" strike="noStrike" cap="none" dirty="0">
                          <a:solidFill>
                            <a:schemeClr val="tx1"/>
                          </a:solidFill>
                          <a:effectLst/>
                          <a:latin typeface="Open Sans" panose="020B0606030504020204" pitchFamily="34" charset="0"/>
                          <a:ea typeface="Open Sans" panose="020B0606030504020204" pitchFamily="34" charset="0"/>
                          <a:cs typeface="Open Sans" panose="020B0606030504020204" pitchFamily="34" charset="0"/>
                          <a:sym typeface="Arial"/>
                        </a:rPr>
                        <a:t> security threats early.</a:t>
                      </a:r>
                      <a:endParaRPr lang="en-IN" sz="1400" b="1" i="1" dirty="0">
                        <a:solidFill>
                          <a:srgbClr val="525C65"/>
                        </a:solidFill>
                        <a:latin typeface="Open Sans" panose="020B0606030504020204" pitchFamily="34" charset="0"/>
                        <a:ea typeface="Open Sans" panose="020B0606030504020204" pitchFamily="34" charset="0"/>
                        <a:cs typeface="Open Sans" panose="020B0606030504020204" pitchFamily="34" charset="0"/>
                        <a:sym typeface="Open Sans"/>
                      </a:endParaRPr>
                    </a:p>
                  </a:txBody>
                  <a:tcPr marL="80669" marR="80669" marT="80669" marB="80669">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403385">
                <a:tc>
                  <a:txBody>
                    <a:bodyPr/>
                    <a:lstStyle/>
                    <a:p>
                      <a:pPr marL="0" lvl="0" indent="0" algn="l" rtl="0">
                        <a:spcBef>
                          <a:spcPts val="0"/>
                        </a:spcBef>
                        <a:spcAft>
                          <a:spcPts val="0"/>
                        </a:spcAft>
                        <a:buNone/>
                      </a:pPr>
                      <a:r>
                        <a:rPr lang="en-IN" sz="1600" b="1">
                          <a:solidFill>
                            <a:srgbClr val="525C65"/>
                          </a:solidFill>
                          <a:latin typeface="Open Sans"/>
                          <a:ea typeface="Open Sans"/>
                          <a:cs typeface="Open Sans"/>
                          <a:sym typeface="Open Sans"/>
                        </a:rPr>
                        <a:t>Design</a:t>
                      </a:r>
                    </a:p>
                  </a:txBody>
                  <a:tcPr marL="80669" marR="80669" marT="80669" marB="80669">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2527279">
                <a:tc>
                  <a:txBody>
                    <a:bodyPr/>
                    <a:lstStyle/>
                    <a:p>
                      <a:pPr marL="0" lvl="0" indent="0" algn="l" rtl="0">
                        <a:spcBef>
                          <a:spcPts val="0"/>
                        </a:spcBef>
                        <a:spcAft>
                          <a:spcPts val="0"/>
                        </a:spcAft>
                        <a:buClr>
                          <a:srgbClr val="000000"/>
                        </a:buClr>
                        <a:buSzPts val="1100"/>
                        <a:buFont typeface="Arial"/>
                        <a:buNone/>
                      </a:pPr>
                      <a:r>
                        <a:rPr lang="en-US" sz="1400" b="1" i="1" u="none" strike="noStrike" cap="none" dirty="0">
                          <a:solidFill>
                            <a:schemeClr val="tx1"/>
                          </a:solidFill>
                          <a:effectLst/>
                          <a:latin typeface="Open Sans" panose="020B0606030504020204" pitchFamily="34" charset="0"/>
                          <a:ea typeface="Open Sans" panose="020B0606030504020204" pitchFamily="34" charset="0"/>
                          <a:cs typeface="Open Sans" panose="020B0606030504020204" pitchFamily="34" charset="0"/>
                          <a:sym typeface="Arial"/>
                        </a:rPr>
                        <a:t>- Develop a top-level architecture drawing for the app</a:t>
                      </a:r>
                    </a:p>
                    <a:p>
                      <a:pPr marL="0" lvl="0" indent="0" algn="l" rtl="0">
                        <a:spcBef>
                          <a:spcPts val="0"/>
                        </a:spcBef>
                        <a:spcAft>
                          <a:spcPts val="0"/>
                        </a:spcAft>
                        <a:buClr>
                          <a:srgbClr val="000000"/>
                        </a:buClr>
                        <a:buSzPts val="1100"/>
                        <a:buFont typeface="Arial"/>
                        <a:buNone/>
                      </a:pPr>
                      <a:br>
                        <a:rPr lang="en-US" sz="1400" b="1" i="1" u="none" strike="noStrike" cap="none" dirty="0">
                          <a:solidFill>
                            <a:schemeClr val="tx1"/>
                          </a:solidFill>
                          <a:effectLst/>
                          <a:latin typeface="Open Sans" panose="020B0606030504020204" pitchFamily="34" charset="0"/>
                          <a:ea typeface="Open Sans" panose="020B0606030504020204" pitchFamily="34" charset="0"/>
                          <a:cs typeface="Open Sans" panose="020B0606030504020204" pitchFamily="34" charset="0"/>
                          <a:sym typeface="Arial"/>
                        </a:rPr>
                      </a:br>
                      <a:r>
                        <a:rPr lang="en-US" sz="1400" b="1" i="1" u="none" strike="noStrike" cap="none" dirty="0">
                          <a:solidFill>
                            <a:schemeClr val="tx1"/>
                          </a:solidFill>
                          <a:effectLst/>
                          <a:latin typeface="Open Sans" panose="020B0606030504020204" pitchFamily="34" charset="0"/>
                          <a:ea typeface="Open Sans" panose="020B0606030504020204" pitchFamily="34" charset="0"/>
                          <a:cs typeface="Open Sans" panose="020B0606030504020204" pitchFamily="34" charset="0"/>
                          <a:sym typeface="Arial"/>
                        </a:rPr>
                        <a:t>- Plan the database structure for tasks</a:t>
                      </a:r>
                    </a:p>
                    <a:p>
                      <a:pPr marL="0" lvl="0" indent="0" algn="l" rtl="0">
                        <a:spcBef>
                          <a:spcPts val="0"/>
                        </a:spcBef>
                        <a:spcAft>
                          <a:spcPts val="0"/>
                        </a:spcAft>
                        <a:buClr>
                          <a:srgbClr val="000000"/>
                        </a:buClr>
                        <a:buSzPts val="1100"/>
                        <a:buFont typeface="Arial"/>
                        <a:buNone/>
                      </a:pPr>
                      <a:endParaRPr lang="en-US" sz="1400" b="1" i="1" u="none" strike="noStrike" cap="none" dirty="0">
                        <a:solidFill>
                          <a:schemeClr val="tx1"/>
                        </a:solidFill>
                        <a:effectLst/>
                        <a:latin typeface="Open Sans" panose="020B0606030504020204" pitchFamily="34" charset="0"/>
                        <a:ea typeface="Open Sans" panose="020B0606030504020204" pitchFamily="34" charset="0"/>
                        <a:cs typeface="Open Sans" panose="020B0606030504020204" pitchFamily="34" charset="0"/>
                        <a:sym typeface="Arial"/>
                      </a:endParaRPr>
                    </a:p>
                    <a:p>
                      <a:pPr marL="0" lvl="0" indent="0" algn="l" rtl="0">
                        <a:spcBef>
                          <a:spcPts val="0"/>
                        </a:spcBef>
                        <a:spcAft>
                          <a:spcPts val="0"/>
                        </a:spcAft>
                        <a:buClr>
                          <a:srgbClr val="000000"/>
                        </a:buClr>
                        <a:buSzPts val="1100"/>
                        <a:buFont typeface="Arial"/>
                        <a:buNone/>
                      </a:pPr>
                      <a:r>
                        <a:rPr lang="en-IN" sz="1400" b="1" i="1" u="none" strike="noStrike" cap="none" dirty="0">
                          <a:solidFill>
                            <a:schemeClr val="tx1"/>
                          </a:solidFill>
                          <a:effectLst/>
                          <a:latin typeface="Open Sans" panose="020B0606030504020204" pitchFamily="34" charset="0"/>
                          <a:ea typeface="Open Sans" panose="020B0606030504020204" pitchFamily="34" charset="0"/>
                          <a:cs typeface="Open Sans" panose="020B0606030504020204" pitchFamily="34" charset="0"/>
                          <a:sym typeface="Arial"/>
                        </a:rPr>
                        <a:t>- Establish safe design patterns.</a:t>
                      </a:r>
                      <a:endParaRPr lang="en-IN" sz="1400" b="1" i="1" dirty="0">
                        <a:solidFill>
                          <a:srgbClr val="525C65"/>
                        </a:solidFill>
                        <a:latin typeface="Open Sans" panose="020B0606030504020204" pitchFamily="34" charset="0"/>
                        <a:ea typeface="Open Sans" panose="020B0606030504020204" pitchFamily="34" charset="0"/>
                        <a:cs typeface="Open Sans" panose="020B0606030504020204" pitchFamily="34" charset="0"/>
                        <a:sym typeface="Open Sans"/>
                      </a:endParaRPr>
                    </a:p>
                  </a:txBody>
                  <a:tcPr marL="80669" marR="80669" marT="80669" marB="80669">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4050069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7CF3A-C25F-47EF-85CA-9407CEE6C6A6}"/>
              </a:ext>
            </a:extLst>
          </p:cNvPr>
          <p:cNvSpPr>
            <a:spLocks noGrp="1"/>
          </p:cNvSpPr>
          <p:nvPr>
            <p:ph type="title"/>
          </p:nvPr>
        </p:nvSpPr>
        <p:spPr/>
        <p:txBody>
          <a:bodyPr/>
          <a:lstStyle/>
          <a:p>
            <a:r>
              <a:rPr kumimoji="0" lang="en" sz="3200" b="0" i="0" u="none" strike="noStrike" kern="0" cap="none" spc="0" normalizeH="0" baseline="0" noProof="0" dirty="0">
                <a:ln>
                  <a:noFill/>
                </a:ln>
                <a:solidFill>
                  <a:srgbClr val="02B3E4"/>
                </a:solidFill>
                <a:effectLst/>
                <a:uLnTx/>
                <a:uFillTx/>
                <a:latin typeface="Open Sans Light"/>
                <a:ea typeface="Open Sans Light"/>
                <a:cs typeface="Open Sans Light"/>
                <a:sym typeface="Open Sans Light"/>
              </a:rPr>
              <a:t>Transitioning to Secure SDLC</a:t>
            </a:r>
            <a:endParaRPr lang="en-IN" dirty="0"/>
          </a:p>
        </p:txBody>
      </p:sp>
      <p:graphicFrame>
        <p:nvGraphicFramePr>
          <p:cNvPr id="4" name="Google Shape;85;p15">
            <a:extLst>
              <a:ext uri="{FF2B5EF4-FFF2-40B4-BE49-F238E27FC236}">
                <a16:creationId xmlns:a16="http://schemas.microsoft.com/office/drawing/2014/main" id="{9803D487-A2BA-4FA3-8D7C-A7E99EE129CB}"/>
              </a:ext>
            </a:extLst>
          </p:cNvPr>
          <p:cNvGraphicFramePr/>
          <p:nvPr>
            <p:extLst>
              <p:ext uri="{D42A27DB-BD31-4B8C-83A1-F6EECF244321}">
                <p14:modId xmlns:p14="http://schemas.microsoft.com/office/powerpoint/2010/main" val="450614888"/>
              </p:ext>
            </p:extLst>
          </p:nvPr>
        </p:nvGraphicFramePr>
        <p:xfrm>
          <a:off x="233736" y="2123074"/>
          <a:ext cx="6390529" cy="5851922"/>
        </p:xfrm>
        <a:graphic>
          <a:graphicData uri="http://schemas.openxmlformats.org/drawingml/2006/table">
            <a:tbl>
              <a:tblPr>
                <a:noFill/>
              </a:tblPr>
              <a:tblGrid>
                <a:gridCol w="6390529">
                  <a:extLst>
                    <a:ext uri="{9D8B030D-6E8A-4147-A177-3AD203B41FA5}">
                      <a16:colId xmlns:a16="http://schemas.microsoft.com/office/drawing/2014/main" val="20000"/>
                    </a:ext>
                  </a:extLst>
                </a:gridCol>
              </a:tblGrid>
              <a:tr h="403385">
                <a:tc>
                  <a:txBody>
                    <a:bodyPr/>
                    <a:lstStyle/>
                    <a:p>
                      <a:pPr marL="0" lvl="0" indent="0" algn="l" rtl="0">
                        <a:spcBef>
                          <a:spcPts val="0"/>
                        </a:spcBef>
                        <a:spcAft>
                          <a:spcPts val="0"/>
                        </a:spcAft>
                        <a:buNone/>
                      </a:pPr>
                      <a:r>
                        <a:rPr lang="en" sz="1600" b="1">
                          <a:solidFill>
                            <a:srgbClr val="525C65"/>
                          </a:solidFill>
                          <a:latin typeface="Open Sans"/>
                          <a:ea typeface="Open Sans"/>
                          <a:cs typeface="Open Sans"/>
                          <a:sym typeface="Open Sans"/>
                        </a:rPr>
                        <a:t>Development</a:t>
                      </a:r>
                      <a:endParaRPr sz="1600" b="1"/>
                    </a:p>
                  </a:txBody>
                  <a:tcPr marL="80669" marR="80669" marT="80669" marB="80669">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2521235">
                <a:tc>
                  <a:txBody>
                    <a:bodyPr/>
                    <a:lstStyle/>
                    <a:p>
                      <a:pPr marL="0" lvl="0" indent="0" algn="l" rtl="0">
                        <a:spcBef>
                          <a:spcPts val="0"/>
                        </a:spcBef>
                        <a:spcAft>
                          <a:spcPts val="0"/>
                        </a:spcAft>
                        <a:buNone/>
                      </a:pPr>
                      <a:r>
                        <a:rPr lang="en" sz="1400" dirty="0">
                          <a:solidFill>
                            <a:srgbClr val="525C65"/>
                          </a:solidFill>
                          <a:latin typeface="Open Sans"/>
                          <a:ea typeface="Open Sans"/>
                          <a:cs typeface="Open Sans"/>
                          <a:sym typeface="Open Sans"/>
                        </a:rPr>
                        <a:t>-Develop the required software ,develop the frontend ,backend .</a:t>
                      </a:r>
                    </a:p>
                    <a:p>
                      <a:pPr marL="0" lvl="0" indent="0" algn="l" rtl="0">
                        <a:spcBef>
                          <a:spcPts val="0"/>
                        </a:spcBef>
                        <a:spcAft>
                          <a:spcPts val="0"/>
                        </a:spcAft>
                        <a:buNone/>
                      </a:pPr>
                      <a:r>
                        <a:rPr lang="en" sz="1400" dirty="0">
                          <a:solidFill>
                            <a:srgbClr val="525C65"/>
                          </a:solidFill>
                          <a:latin typeface="Open Sans"/>
                          <a:ea typeface="Open Sans"/>
                          <a:cs typeface="Open Sans"/>
                          <a:sym typeface="Open Sans"/>
                        </a:rPr>
                        <a:t> ensure that the backend is communicating  with the server and DB </a:t>
                      </a:r>
                    </a:p>
                    <a:p>
                      <a:pPr marL="0" lvl="0" indent="0" algn="l" rtl="0">
                        <a:spcBef>
                          <a:spcPts val="0"/>
                        </a:spcBef>
                        <a:spcAft>
                          <a:spcPts val="0"/>
                        </a:spcAft>
                        <a:buNone/>
                      </a:pPr>
                      <a:r>
                        <a:rPr lang="en-IN" sz="1400" dirty="0">
                          <a:solidFill>
                            <a:srgbClr val="525C65"/>
                          </a:solidFill>
                          <a:latin typeface="Open Sans"/>
                          <a:ea typeface="Open Sans"/>
                          <a:cs typeface="Open Sans"/>
                          <a:sym typeface="Open Sans"/>
                        </a:rPr>
                        <a:t>I</a:t>
                      </a:r>
                      <a:r>
                        <a:rPr lang="en" sz="1400" dirty="0">
                          <a:solidFill>
                            <a:srgbClr val="525C65"/>
                          </a:solidFill>
                          <a:latin typeface="Open Sans"/>
                          <a:ea typeface="Open Sans"/>
                          <a:cs typeface="Open Sans"/>
                          <a:sym typeface="Open Sans"/>
                        </a:rPr>
                        <a:t>n a secure manner.</a:t>
                      </a:r>
                    </a:p>
                    <a:p>
                      <a:pPr marL="0" lvl="0" indent="0" algn="l" rtl="0">
                        <a:spcBef>
                          <a:spcPts val="0"/>
                        </a:spcBef>
                        <a:spcAft>
                          <a:spcPts val="0"/>
                        </a:spcAft>
                        <a:buNone/>
                      </a:pPr>
                      <a:endParaRPr lang="en" sz="1400" dirty="0">
                        <a:solidFill>
                          <a:srgbClr val="525C65"/>
                        </a:solidFill>
                        <a:latin typeface="Open Sans"/>
                        <a:ea typeface="Open Sans"/>
                        <a:cs typeface="Open Sans"/>
                        <a:sym typeface="Open Sans"/>
                      </a:endParaRPr>
                    </a:p>
                    <a:p>
                      <a:pPr marL="0" lvl="0" indent="0" algn="l" rtl="0">
                        <a:spcBef>
                          <a:spcPts val="0"/>
                        </a:spcBef>
                        <a:spcAft>
                          <a:spcPts val="0"/>
                        </a:spcAft>
                        <a:buNone/>
                      </a:pPr>
                      <a:r>
                        <a:rPr lang="en" sz="1400" dirty="0">
                          <a:solidFill>
                            <a:srgbClr val="525C65"/>
                          </a:solidFill>
                          <a:latin typeface="Open Sans"/>
                          <a:ea typeface="Open Sans"/>
                          <a:cs typeface="Open Sans"/>
                          <a:sym typeface="Open Sans"/>
                        </a:rPr>
                        <a:t>-Initialize an application to handle API request.</a:t>
                      </a:r>
                    </a:p>
                    <a:p>
                      <a:pPr marL="0" lvl="0" indent="0" algn="l" rtl="0">
                        <a:spcBef>
                          <a:spcPts val="0"/>
                        </a:spcBef>
                        <a:spcAft>
                          <a:spcPts val="0"/>
                        </a:spcAft>
                        <a:buNone/>
                      </a:pPr>
                      <a:endParaRPr lang="en" sz="1400" dirty="0">
                        <a:solidFill>
                          <a:srgbClr val="525C65"/>
                        </a:solidFill>
                        <a:latin typeface="Open Sans"/>
                        <a:ea typeface="Open Sans"/>
                        <a:cs typeface="Open Sans"/>
                        <a:sym typeface="Open Sans"/>
                      </a:endParaRPr>
                    </a:p>
                    <a:p>
                      <a:pPr marL="0" lvl="0" indent="0" algn="l" rtl="0">
                        <a:spcBef>
                          <a:spcPts val="0"/>
                        </a:spcBef>
                        <a:spcAft>
                          <a:spcPts val="0"/>
                        </a:spcAft>
                        <a:buNone/>
                      </a:pPr>
                      <a:r>
                        <a:rPr lang="en" sz="1400" dirty="0">
                          <a:solidFill>
                            <a:srgbClr val="525C65"/>
                          </a:solidFill>
                          <a:latin typeface="Open Sans"/>
                          <a:ea typeface="Open Sans"/>
                          <a:cs typeface="Open Sans"/>
                          <a:sym typeface="Open Sans"/>
                        </a:rPr>
                        <a:t>-Review the code ,ensure that the developed securly and ensure the applicattion is secured from OWASP top 10 vulanarablities(like SQLi ,XSS ,CSRF…..).</a:t>
                      </a:r>
                      <a:endParaRPr sz="1400" dirty="0">
                        <a:solidFill>
                          <a:srgbClr val="525C65"/>
                        </a:solidFill>
                        <a:latin typeface="Open Sans"/>
                        <a:ea typeface="Open Sans"/>
                        <a:cs typeface="Open Sans"/>
                        <a:sym typeface="Open Sans"/>
                      </a:endParaRPr>
                    </a:p>
                  </a:txBody>
                  <a:tcPr marL="80669" marR="80669" marT="80669" marB="80669">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403385">
                <a:tc>
                  <a:txBody>
                    <a:bodyPr/>
                    <a:lstStyle/>
                    <a:p>
                      <a:pPr marL="0" lvl="0" indent="0" algn="l" rtl="0">
                        <a:spcBef>
                          <a:spcPts val="0"/>
                        </a:spcBef>
                        <a:spcAft>
                          <a:spcPts val="0"/>
                        </a:spcAft>
                        <a:buNone/>
                      </a:pPr>
                      <a:r>
                        <a:rPr lang="en" sz="1600" b="1">
                          <a:solidFill>
                            <a:srgbClr val="525C65"/>
                          </a:solidFill>
                          <a:latin typeface="Open Sans"/>
                          <a:ea typeface="Open Sans"/>
                          <a:cs typeface="Open Sans"/>
                          <a:sym typeface="Open Sans"/>
                        </a:rPr>
                        <a:t>Testing</a:t>
                      </a:r>
                      <a:endParaRPr sz="1600" b="1">
                        <a:solidFill>
                          <a:srgbClr val="525C65"/>
                        </a:solidFill>
                        <a:latin typeface="Open Sans"/>
                        <a:ea typeface="Open Sans"/>
                        <a:cs typeface="Open Sans"/>
                        <a:sym typeface="Open Sans"/>
                      </a:endParaRPr>
                    </a:p>
                  </a:txBody>
                  <a:tcPr marL="80669" marR="80669" marT="80669" marB="80669">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2520331">
                <a:tc>
                  <a:txBody>
                    <a:bodyPr/>
                    <a:lstStyle/>
                    <a:p>
                      <a:pPr marL="0" lvl="0" indent="0" algn="l" rtl="0">
                        <a:spcBef>
                          <a:spcPts val="0"/>
                        </a:spcBef>
                        <a:spcAft>
                          <a:spcPts val="0"/>
                        </a:spcAft>
                        <a:buClr>
                          <a:srgbClr val="000000"/>
                        </a:buClr>
                        <a:buSzPts val="1100"/>
                        <a:buFont typeface="Arial"/>
                        <a:buNone/>
                      </a:pPr>
                      <a:r>
                        <a:rPr lang="en" sz="1400" dirty="0">
                          <a:solidFill>
                            <a:srgbClr val="525C65"/>
                          </a:solidFill>
                          <a:latin typeface="Open Sans"/>
                          <a:ea typeface="Open Sans"/>
                          <a:cs typeface="Open Sans"/>
                          <a:sym typeface="Open Sans"/>
                        </a:rPr>
                        <a:t>-Conduct the compactability tests of the code(software) before deployment</a:t>
                      </a:r>
                    </a:p>
                    <a:p>
                      <a:pPr marL="0" lvl="0" indent="0" algn="l" rtl="0">
                        <a:spcBef>
                          <a:spcPts val="0"/>
                        </a:spcBef>
                        <a:spcAft>
                          <a:spcPts val="0"/>
                        </a:spcAft>
                        <a:buClr>
                          <a:srgbClr val="000000"/>
                        </a:buClr>
                        <a:buSzPts val="1100"/>
                        <a:buFont typeface="Arial"/>
                        <a:buNone/>
                      </a:pPr>
                      <a:endParaRPr lang="en" sz="1400" dirty="0">
                        <a:solidFill>
                          <a:srgbClr val="525C65"/>
                        </a:solidFill>
                        <a:latin typeface="Open Sans"/>
                        <a:ea typeface="Open Sans"/>
                        <a:cs typeface="Open Sans"/>
                        <a:sym typeface="Open Sans"/>
                      </a:endParaRPr>
                    </a:p>
                    <a:p>
                      <a:pPr marL="0" lvl="0" indent="0" algn="l" rtl="0">
                        <a:spcBef>
                          <a:spcPts val="0"/>
                        </a:spcBef>
                        <a:spcAft>
                          <a:spcPts val="0"/>
                        </a:spcAft>
                        <a:buClr>
                          <a:srgbClr val="000000"/>
                        </a:buClr>
                        <a:buSzPts val="1100"/>
                        <a:buFont typeface="Arial"/>
                        <a:buNone/>
                      </a:pPr>
                      <a:r>
                        <a:rPr lang="en" sz="1400" dirty="0">
                          <a:solidFill>
                            <a:srgbClr val="525C65"/>
                          </a:solidFill>
                          <a:latin typeface="Open Sans"/>
                          <a:ea typeface="Open Sans"/>
                          <a:cs typeface="Open Sans"/>
                          <a:sym typeface="Open Sans"/>
                        </a:rPr>
                        <a:t>-Conduct the system compactability of the software.</a:t>
                      </a:r>
                    </a:p>
                    <a:p>
                      <a:pPr marL="0" lvl="0" indent="0" algn="l" rtl="0">
                        <a:spcBef>
                          <a:spcPts val="0"/>
                        </a:spcBef>
                        <a:spcAft>
                          <a:spcPts val="0"/>
                        </a:spcAft>
                        <a:buClr>
                          <a:srgbClr val="000000"/>
                        </a:buClr>
                        <a:buSzPts val="1100"/>
                        <a:buFont typeface="Arial"/>
                        <a:buNone/>
                      </a:pPr>
                      <a:endParaRPr lang="en" sz="1400" dirty="0">
                        <a:solidFill>
                          <a:srgbClr val="525C65"/>
                        </a:solidFill>
                        <a:latin typeface="Open Sans"/>
                        <a:ea typeface="Open Sans"/>
                        <a:cs typeface="Open Sans"/>
                        <a:sym typeface="Open Sans"/>
                      </a:endParaRPr>
                    </a:p>
                    <a:p>
                      <a:pPr marL="0" lvl="0" indent="0" algn="l" rtl="0">
                        <a:spcBef>
                          <a:spcPts val="0"/>
                        </a:spcBef>
                        <a:spcAft>
                          <a:spcPts val="0"/>
                        </a:spcAft>
                        <a:buClr>
                          <a:srgbClr val="000000"/>
                        </a:buClr>
                        <a:buSzPts val="1100"/>
                        <a:buFont typeface="Arial"/>
                        <a:buNone/>
                      </a:pPr>
                      <a:r>
                        <a:rPr lang="en" sz="1400" dirty="0">
                          <a:solidFill>
                            <a:srgbClr val="525C65"/>
                          </a:solidFill>
                          <a:latin typeface="Open Sans"/>
                          <a:ea typeface="Open Sans"/>
                          <a:cs typeface="Open Sans"/>
                          <a:sym typeface="Open Sans"/>
                        </a:rPr>
                        <a:t>-Run static and dynamic anlaysis  using various tools</a:t>
                      </a:r>
                    </a:p>
                  </a:txBody>
                  <a:tcPr marL="80669" marR="80669" marT="80669" marB="80669">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1804870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7CF3A-C25F-47EF-85CA-9407CEE6C6A6}"/>
              </a:ext>
            </a:extLst>
          </p:cNvPr>
          <p:cNvSpPr>
            <a:spLocks noGrp="1"/>
          </p:cNvSpPr>
          <p:nvPr>
            <p:ph type="title"/>
          </p:nvPr>
        </p:nvSpPr>
        <p:spPr/>
        <p:txBody>
          <a:bodyPr/>
          <a:lstStyle/>
          <a:p>
            <a:r>
              <a:rPr kumimoji="0" lang="en" sz="3200" b="0" i="0" u="none" strike="noStrike" kern="0" cap="none" spc="0" normalizeH="0" baseline="0" noProof="0" dirty="0">
                <a:ln>
                  <a:noFill/>
                </a:ln>
                <a:solidFill>
                  <a:srgbClr val="02B3E4"/>
                </a:solidFill>
                <a:effectLst/>
                <a:uLnTx/>
                <a:uFillTx/>
                <a:latin typeface="Open Sans Light"/>
                <a:ea typeface="Open Sans Light"/>
                <a:cs typeface="Open Sans Light"/>
                <a:sym typeface="Open Sans Light"/>
              </a:rPr>
              <a:t>Transitioning to Secure SDLC</a:t>
            </a:r>
            <a:endParaRPr lang="en-IN" dirty="0"/>
          </a:p>
        </p:txBody>
      </p:sp>
      <p:graphicFrame>
        <p:nvGraphicFramePr>
          <p:cNvPr id="5" name="Google Shape;91;p16">
            <a:extLst>
              <a:ext uri="{FF2B5EF4-FFF2-40B4-BE49-F238E27FC236}">
                <a16:creationId xmlns:a16="http://schemas.microsoft.com/office/drawing/2014/main" id="{7321D405-1717-403A-A43E-352BBDE1F7A0}"/>
              </a:ext>
            </a:extLst>
          </p:cNvPr>
          <p:cNvGraphicFramePr/>
          <p:nvPr>
            <p:extLst>
              <p:ext uri="{D42A27DB-BD31-4B8C-83A1-F6EECF244321}">
                <p14:modId xmlns:p14="http://schemas.microsoft.com/office/powerpoint/2010/main" val="1113693867"/>
              </p:ext>
            </p:extLst>
          </p:nvPr>
        </p:nvGraphicFramePr>
        <p:xfrm>
          <a:off x="233736" y="2123074"/>
          <a:ext cx="6390529" cy="5789187"/>
        </p:xfrm>
        <a:graphic>
          <a:graphicData uri="http://schemas.openxmlformats.org/drawingml/2006/table">
            <a:tbl>
              <a:tblPr>
                <a:noFill/>
              </a:tblPr>
              <a:tblGrid>
                <a:gridCol w="6390529">
                  <a:extLst>
                    <a:ext uri="{9D8B030D-6E8A-4147-A177-3AD203B41FA5}">
                      <a16:colId xmlns:a16="http://schemas.microsoft.com/office/drawing/2014/main" val="20000"/>
                    </a:ext>
                  </a:extLst>
                </a:gridCol>
              </a:tblGrid>
              <a:tr h="403385">
                <a:tc>
                  <a:txBody>
                    <a:bodyPr/>
                    <a:lstStyle/>
                    <a:p>
                      <a:pPr marL="0" lvl="0" indent="0" algn="l" rtl="0">
                        <a:spcBef>
                          <a:spcPts val="0"/>
                        </a:spcBef>
                        <a:spcAft>
                          <a:spcPts val="0"/>
                        </a:spcAft>
                        <a:buClr>
                          <a:schemeClr val="dk1"/>
                        </a:buClr>
                        <a:buSzPts val="1100"/>
                        <a:buFont typeface="Arial"/>
                        <a:buNone/>
                      </a:pPr>
                      <a:r>
                        <a:rPr lang="en" sz="1600" b="1">
                          <a:solidFill>
                            <a:srgbClr val="525C65"/>
                          </a:solidFill>
                          <a:latin typeface="Open Sans"/>
                          <a:ea typeface="Open Sans"/>
                          <a:cs typeface="Open Sans"/>
                          <a:sym typeface="Open Sans"/>
                        </a:rPr>
                        <a:t>Deployment</a:t>
                      </a:r>
                      <a:endParaRPr sz="1600" b="1"/>
                    </a:p>
                  </a:txBody>
                  <a:tcPr marL="80669" marR="80669" marT="80669" marB="80669">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2489868">
                <a:tc>
                  <a:txBody>
                    <a:bodyPr/>
                    <a:lstStyle/>
                    <a:p>
                      <a:pPr marL="285750" lvl="0" indent="-285750" algn="l" rtl="0">
                        <a:spcBef>
                          <a:spcPts val="0"/>
                        </a:spcBef>
                        <a:spcAft>
                          <a:spcPts val="0"/>
                        </a:spcAft>
                        <a:buFontTx/>
                        <a:buChar char="-"/>
                      </a:pPr>
                      <a:r>
                        <a:rPr lang="en-US" sz="1400" b="1" i="1" dirty="0">
                          <a:latin typeface="Open Sans" panose="020B0606030504020204" pitchFamily="34" charset="0"/>
                          <a:ea typeface="Open Sans" panose="020B0606030504020204" pitchFamily="34" charset="0"/>
                          <a:cs typeface="Open Sans" panose="020B0606030504020204" pitchFamily="34" charset="0"/>
                        </a:rPr>
                        <a:t>Deploy the application to Heroku</a:t>
                      </a:r>
                    </a:p>
                    <a:p>
                      <a:pPr marL="285750" lvl="0" indent="-285750" algn="l" rtl="0">
                        <a:spcBef>
                          <a:spcPts val="0"/>
                        </a:spcBef>
                        <a:spcAft>
                          <a:spcPts val="0"/>
                        </a:spcAft>
                        <a:buFontTx/>
                        <a:buChar char="-"/>
                      </a:pPr>
                      <a:endParaRPr lang="en-US" sz="1400" b="1" i="1" dirty="0">
                        <a:solidFill>
                          <a:srgbClr val="525C65"/>
                        </a:solidFill>
                        <a:latin typeface="Open Sans" panose="020B0606030504020204" pitchFamily="34" charset="0"/>
                        <a:ea typeface="Open Sans" panose="020B0606030504020204" pitchFamily="34" charset="0"/>
                        <a:cs typeface="Open Sans" panose="020B0606030504020204" pitchFamily="34" charset="0"/>
                        <a:sym typeface="Open Sans"/>
                      </a:endParaRPr>
                    </a:p>
                    <a:p>
                      <a:pPr marL="285750" lvl="0" indent="-285750" algn="l" rtl="0">
                        <a:spcBef>
                          <a:spcPts val="0"/>
                        </a:spcBef>
                        <a:spcAft>
                          <a:spcPts val="0"/>
                        </a:spcAft>
                        <a:buFontTx/>
                        <a:buChar char="-"/>
                      </a:pPr>
                      <a:r>
                        <a:rPr lang="en-US" sz="1400" b="1" i="1" dirty="0">
                          <a:latin typeface="Open Sans" panose="020B0606030504020204" pitchFamily="34" charset="0"/>
                          <a:ea typeface="Open Sans" panose="020B0606030504020204" pitchFamily="34" charset="0"/>
                          <a:cs typeface="Open Sans" panose="020B0606030504020204" pitchFamily="34" charset="0"/>
                        </a:rPr>
                        <a:t>Perform smoke testing on the deployed application</a:t>
                      </a:r>
                      <a:endParaRPr lang="en-US" sz="1400" b="1" i="1" dirty="0">
                        <a:solidFill>
                          <a:srgbClr val="525C65"/>
                        </a:solidFill>
                        <a:latin typeface="Open Sans" panose="020B0606030504020204" pitchFamily="34" charset="0"/>
                        <a:ea typeface="Open Sans" panose="020B0606030504020204" pitchFamily="34" charset="0"/>
                        <a:cs typeface="Open Sans" panose="020B0606030504020204" pitchFamily="34" charset="0"/>
                        <a:sym typeface="Open Sans"/>
                      </a:endParaRPr>
                    </a:p>
                    <a:p>
                      <a:pPr marL="285750" lvl="0" indent="-285750" algn="l" rtl="0">
                        <a:spcBef>
                          <a:spcPts val="0"/>
                        </a:spcBef>
                        <a:spcAft>
                          <a:spcPts val="0"/>
                        </a:spcAft>
                        <a:buFontTx/>
                        <a:buChar char="-"/>
                      </a:pPr>
                      <a:endParaRPr lang="en-US" sz="1400" b="1" i="1" dirty="0">
                        <a:solidFill>
                          <a:srgbClr val="525C65"/>
                        </a:solidFill>
                        <a:latin typeface="Open Sans" panose="020B0606030504020204" pitchFamily="34" charset="0"/>
                        <a:ea typeface="Open Sans" panose="020B0606030504020204" pitchFamily="34" charset="0"/>
                        <a:cs typeface="Open Sans" panose="020B0606030504020204" pitchFamily="34" charset="0"/>
                        <a:sym typeface="Open Sans"/>
                      </a:endParaRPr>
                    </a:p>
                    <a:p>
                      <a:pPr marL="285750" lvl="0" indent="-285750" algn="l" rtl="0">
                        <a:spcBef>
                          <a:spcPts val="0"/>
                        </a:spcBef>
                        <a:spcAft>
                          <a:spcPts val="0"/>
                        </a:spcAft>
                        <a:buFontTx/>
                        <a:buChar char="-"/>
                      </a:pPr>
                      <a:r>
                        <a:rPr lang="en-US" sz="1400" b="1" i="1" u="none" strike="noStrike" cap="none" dirty="0">
                          <a:solidFill>
                            <a:schemeClr val="tx1"/>
                          </a:solidFill>
                          <a:effectLst/>
                          <a:latin typeface="Open Sans" panose="020B0606030504020204" pitchFamily="34" charset="0"/>
                          <a:ea typeface="Open Sans" panose="020B0606030504020204" pitchFamily="34" charset="0"/>
                          <a:cs typeface="Open Sans" panose="020B0606030504020204" pitchFamily="34" charset="0"/>
                          <a:sym typeface="Arial"/>
                        </a:rPr>
                        <a:t>Turn on audit logging for sensitive operations and authentication events</a:t>
                      </a:r>
                    </a:p>
                    <a:p>
                      <a:pPr marL="285750" lvl="0" indent="-285750" algn="l" rtl="0">
                        <a:spcBef>
                          <a:spcPts val="0"/>
                        </a:spcBef>
                        <a:spcAft>
                          <a:spcPts val="0"/>
                        </a:spcAft>
                        <a:buFontTx/>
                        <a:buChar char="-"/>
                      </a:pPr>
                      <a:endParaRPr lang="en-US" sz="1400" b="1" i="1" u="none" strike="noStrike" cap="none" dirty="0">
                        <a:solidFill>
                          <a:schemeClr val="tx1"/>
                        </a:solidFill>
                        <a:effectLst/>
                        <a:latin typeface="Open Sans" panose="020B0606030504020204" pitchFamily="34" charset="0"/>
                        <a:ea typeface="Open Sans" panose="020B0606030504020204" pitchFamily="34" charset="0"/>
                        <a:cs typeface="Open Sans" panose="020B0606030504020204" pitchFamily="34" charset="0"/>
                        <a:sym typeface="Arial"/>
                      </a:endParaRPr>
                    </a:p>
                    <a:p>
                      <a:pPr marL="285750" lvl="0" indent="-285750" algn="l" rtl="0">
                        <a:spcBef>
                          <a:spcPts val="0"/>
                        </a:spcBef>
                        <a:spcAft>
                          <a:spcPts val="0"/>
                        </a:spcAft>
                        <a:buFontTx/>
                        <a:buChar char="-"/>
                      </a:pPr>
                      <a:r>
                        <a:rPr lang="en-US" sz="1400" b="1" i="1" u="none" strike="noStrike" cap="none" dirty="0">
                          <a:solidFill>
                            <a:schemeClr val="tx1"/>
                          </a:solidFill>
                          <a:effectLst/>
                          <a:latin typeface="Open Sans" panose="020B0606030504020204" pitchFamily="34" charset="0"/>
                          <a:ea typeface="Open Sans" panose="020B0606030504020204" pitchFamily="34" charset="0"/>
                          <a:cs typeface="Open Sans" panose="020B0606030504020204" pitchFamily="34" charset="0"/>
                          <a:sym typeface="Arial"/>
                        </a:rPr>
                        <a:t> Set up access controls and employ role-based access for released environments</a:t>
                      </a:r>
                      <a:endParaRPr lang="en-US" sz="1400" b="1" i="1" dirty="0">
                        <a:latin typeface="Open Sans" panose="020B0606030504020204" pitchFamily="34" charset="0"/>
                        <a:ea typeface="Open Sans" panose="020B0606030504020204" pitchFamily="34" charset="0"/>
                        <a:cs typeface="Open Sans" panose="020B0606030504020204" pitchFamily="34" charset="0"/>
                      </a:endParaRPr>
                    </a:p>
                  </a:txBody>
                  <a:tcPr marL="80669" marR="80669" marT="80669" marB="80669">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403385">
                <a:tc>
                  <a:txBody>
                    <a:bodyPr/>
                    <a:lstStyle/>
                    <a:p>
                      <a:pPr marL="0" lvl="0" indent="0" algn="l" rtl="0">
                        <a:spcBef>
                          <a:spcPts val="0"/>
                        </a:spcBef>
                        <a:spcAft>
                          <a:spcPts val="0"/>
                        </a:spcAft>
                        <a:buNone/>
                      </a:pPr>
                      <a:r>
                        <a:rPr lang="en" sz="1600" b="1" dirty="0">
                          <a:solidFill>
                            <a:srgbClr val="525C65"/>
                          </a:solidFill>
                          <a:latin typeface="Open Sans"/>
                          <a:ea typeface="Open Sans"/>
                          <a:cs typeface="Open Sans"/>
                          <a:sym typeface="Open Sans"/>
                        </a:rPr>
                        <a:t>Maintenance</a:t>
                      </a:r>
                      <a:endParaRPr sz="1600" b="1" dirty="0">
                        <a:solidFill>
                          <a:srgbClr val="525C65"/>
                        </a:solidFill>
                        <a:latin typeface="Open Sans"/>
                        <a:ea typeface="Open Sans"/>
                        <a:cs typeface="Open Sans"/>
                        <a:sym typeface="Open Sans"/>
                      </a:endParaRPr>
                    </a:p>
                  </a:txBody>
                  <a:tcPr marL="80669" marR="80669" marT="80669" marB="80669">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2488963">
                <a:tc>
                  <a:txBody>
                    <a:bodyPr/>
                    <a:lstStyle/>
                    <a:p>
                      <a:pPr marL="0" lvl="0" indent="0" algn="l" rtl="0">
                        <a:spcBef>
                          <a:spcPts val="0"/>
                        </a:spcBef>
                        <a:spcAft>
                          <a:spcPts val="0"/>
                        </a:spcAft>
                        <a:buClr>
                          <a:srgbClr val="000000"/>
                        </a:buClr>
                        <a:buSzPts val="1100"/>
                        <a:buFont typeface="Arial"/>
                        <a:buNone/>
                      </a:pPr>
                      <a:r>
                        <a:rPr lang="en-US" sz="1400" b="1" i="1" u="none" strike="noStrike" cap="none" dirty="0">
                          <a:solidFill>
                            <a:schemeClr val="tx1"/>
                          </a:solidFill>
                          <a:effectLst/>
                          <a:latin typeface="Open Sans" panose="020B0606030504020204" pitchFamily="34" charset="0"/>
                          <a:ea typeface="Open Sans" panose="020B0606030504020204" pitchFamily="34" charset="0"/>
                          <a:cs typeface="Open Sans" panose="020B0606030504020204" pitchFamily="34" charset="0"/>
                          <a:sym typeface="Arial"/>
                        </a:rPr>
                        <a:t>-Regular vulnerability scanning and patching of there is any vulnerability</a:t>
                      </a:r>
                    </a:p>
                    <a:p>
                      <a:pPr marL="0" lvl="0" indent="0" algn="l" rtl="0">
                        <a:spcBef>
                          <a:spcPts val="0"/>
                        </a:spcBef>
                        <a:spcAft>
                          <a:spcPts val="0"/>
                        </a:spcAft>
                        <a:buClr>
                          <a:srgbClr val="000000"/>
                        </a:buClr>
                        <a:buSzPts val="1100"/>
                        <a:buFont typeface="Arial"/>
                        <a:buNone/>
                      </a:pPr>
                      <a:endParaRPr lang="en-US" sz="1400" b="1" i="1" u="none" strike="noStrike" cap="none" dirty="0">
                        <a:solidFill>
                          <a:schemeClr val="tx1"/>
                        </a:solidFill>
                        <a:effectLst/>
                        <a:latin typeface="Open Sans" panose="020B0606030504020204" pitchFamily="34" charset="0"/>
                        <a:ea typeface="Open Sans" panose="020B0606030504020204" pitchFamily="34" charset="0"/>
                        <a:cs typeface="Open Sans" panose="020B0606030504020204" pitchFamily="34" charset="0"/>
                        <a:sym typeface="Arial"/>
                      </a:endParaRPr>
                    </a:p>
                    <a:p>
                      <a:pPr marL="0" lvl="0" indent="0" algn="l" rtl="0">
                        <a:spcBef>
                          <a:spcPts val="0"/>
                        </a:spcBef>
                        <a:spcAft>
                          <a:spcPts val="0"/>
                        </a:spcAft>
                        <a:buClr>
                          <a:srgbClr val="000000"/>
                        </a:buClr>
                        <a:buSzPts val="1100"/>
                        <a:buFont typeface="Arial"/>
                        <a:buNone/>
                      </a:pPr>
                      <a:r>
                        <a:rPr lang="en-US" sz="1400" b="1" i="1" u="none" strike="noStrike" cap="none" dirty="0">
                          <a:solidFill>
                            <a:schemeClr val="tx1"/>
                          </a:solidFill>
                          <a:effectLst/>
                          <a:latin typeface="Open Sans" panose="020B0606030504020204" pitchFamily="34" charset="0"/>
                          <a:ea typeface="Open Sans" panose="020B0606030504020204" pitchFamily="34" charset="0"/>
                          <a:cs typeface="Open Sans" panose="020B0606030504020204" pitchFamily="34" charset="0"/>
                          <a:sym typeface="Arial"/>
                        </a:rPr>
                        <a:t>-Monitor logs and fix issues.</a:t>
                      </a:r>
                    </a:p>
                    <a:p>
                      <a:pPr marL="0" lvl="0" indent="0" algn="l" rtl="0">
                        <a:spcBef>
                          <a:spcPts val="0"/>
                        </a:spcBef>
                        <a:spcAft>
                          <a:spcPts val="0"/>
                        </a:spcAft>
                        <a:buClr>
                          <a:srgbClr val="000000"/>
                        </a:buClr>
                        <a:buSzPts val="1100"/>
                        <a:buFont typeface="Arial"/>
                        <a:buNone/>
                      </a:pPr>
                      <a:endParaRPr lang="en-US" sz="1400" b="1" i="1" u="none" strike="noStrike" cap="none" dirty="0">
                        <a:solidFill>
                          <a:schemeClr val="tx1"/>
                        </a:solidFill>
                        <a:effectLst/>
                        <a:latin typeface="Open Sans" panose="020B0606030504020204" pitchFamily="34" charset="0"/>
                        <a:ea typeface="Open Sans" panose="020B0606030504020204" pitchFamily="34" charset="0"/>
                        <a:cs typeface="Open Sans" panose="020B0606030504020204" pitchFamily="34" charset="0"/>
                        <a:sym typeface="Arial"/>
                      </a:endParaRPr>
                    </a:p>
                    <a:p>
                      <a:pPr marL="0" lvl="0" indent="0" algn="l" rtl="0">
                        <a:spcBef>
                          <a:spcPts val="0"/>
                        </a:spcBef>
                        <a:spcAft>
                          <a:spcPts val="0"/>
                        </a:spcAft>
                        <a:buClr>
                          <a:srgbClr val="000000"/>
                        </a:buClr>
                        <a:buSzPts val="1100"/>
                        <a:buFont typeface="Arial"/>
                        <a:buNone/>
                      </a:pPr>
                      <a:r>
                        <a:rPr lang="en-US" sz="1400" b="1" i="1" u="none" strike="noStrike" cap="none" dirty="0">
                          <a:solidFill>
                            <a:schemeClr val="tx1"/>
                          </a:solidFill>
                          <a:effectLst/>
                          <a:latin typeface="Open Sans" panose="020B0606030504020204" pitchFamily="34" charset="0"/>
                          <a:ea typeface="Open Sans" panose="020B0606030504020204" pitchFamily="34" charset="0"/>
                          <a:cs typeface="Open Sans" panose="020B0606030504020204" pitchFamily="34" charset="0"/>
                          <a:sym typeface="Arial"/>
                        </a:rPr>
                        <a:t>-Add new features to the applications if needed</a:t>
                      </a:r>
                    </a:p>
                    <a:p>
                      <a:pPr marL="0" lvl="0" indent="0" algn="l" rtl="0">
                        <a:spcBef>
                          <a:spcPts val="0"/>
                        </a:spcBef>
                        <a:spcAft>
                          <a:spcPts val="0"/>
                        </a:spcAft>
                        <a:buClr>
                          <a:srgbClr val="000000"/>
                        </a:buClr>
                        <a:buSzPts val="1100"/>
                        <a:buFont typeface="Arial"/>
                        <a:buNone/>
                      </a:pPr>
                      <a:endParaRPr lang="en-US" sz="1400" b="1" i="1" u="none" strike="noStrike" cap="none" dirty="0">
                        <a:solidFill>
                          <a:schemeClr val="tx1"/>
                        </a:solidFill>
                        <a:effectLst/>
                        <a:latin typeface="Open Sans" panose="020B0606030504020204" pitchFamily="34" charset="0"/>
                        <a:ea typeface="Open Sans" panose="020B0606030504020204" pitchFamily="34" charset="0"/>
                        <a:cs typeface="Open Sans" panose="020B0606030504020204" pitchFamily="34" charset="0"/>
                        <a:sym typeface="Arial"/>
                      </a:endParaRPr>
                    </a:p>
                    <a:p>
                      <a:pPr marL="0" lvl="0" indent="0" algn="l" rtl="0">
                        <a:spcBef>
                          <a:spcPts val="0"/>
                        </a:spcBef>
                        <a:spcAft>
                          <a:spcPts val="0"/>
                        </a:spcAft>
                        <a:buClr>
                          <a:srgbClr val="000000"/>
                        </a:buClr>
                        <a:buSzPts val="1100"/>
                        <a:buFont typeface="Arial"/>
                        <a:buNone/>
                      </a:pPr>
                      <a:r>
                        <a:rPr lang="en-US" sz="1400" b="1" i="1" u="none" strike="noStrike" cap="none" dirty="0">
                          <a:solidFill>
                            <a:schemeClr val="tx1"/>
                          </a:solidFill>
                          <a:effectLst/>
                          <a:latin typeface="Open Sans" panose="020B0606030504020204" pitchFamily="34" charset="0"/>
                          <a:ea typeface="Open Sans" panose="020B0606030504020204" pitchFamily="34" charset="0"/>
                          <a:cs typeface="Open Sans" panose="020B0606030504020204" pitchFamily="34" charset="0"/>
                          <a:sym typeface="Arial"/>
                        </a:rPr>
                        <a:t>-Test for bugs and fixes.</a:t>
                      </a:r>
                    </a:p>
                    <a:p>
                      <a:pPr marL="0" lvl="0" indent="0" algn="l" rtl="0">
                        <a:spcBef>
                          <a:spcPts val="0"/>
                        </a:spcBef>
                        <a:spcAft>
                          <a:spcPts val="0"/>
                        </a:spcAft>
                        <a:buClr>
                          <a:srgbClr val="000000"/>
                        </a:buClr>
                        <a:buSzPts val="1100"/>
                        <a:buFont typeface="Arial"/>
                        <a:buNone/>
                      </a:pPr>
                      <a:endParaRPr lang="en-US" sz="1400" b="0" i="0" u="none" strike="noStrike" cap="none" dirty="0">
                        <a:solidFill>
                          <a:schemeClr val="tx1"/>
                        </a:solidFill>
                        <a:effectLst/>
                        <a:latin typeface="Open Sans" panose="020B0606030504020204" pitchFamily="34" charset="0"/>
                        <a:ea typeface="Open Sans" panose="020B0606030504020204" pitchFamily="34" charset="0"/>
                        <a:cs typeface="Open Sans" panose="020B0606030504020204" pitchFamily="34" charset="0"/>
                        <a:sym typeface="Arial"/>
                      </a:endParaRPr>
                    </a:p>
                    <a:p>
                      <a:pPr marL="0" lvl="0" indent="0" algn="l" rtl="0">
                        <a:spcBef>
                          <a:spcPts val="0"/>
                        </a:spcBef>
                        <a:spcAft>
                          <a:spcPts val="0"/>
                        </a:spcAft>
                        <a:buClr>
                          <a:srgbClr val="000000"/>
                        </a:buClr>
                        <a:buSzPts val="1100"/>
                        <a:buFont typeface="Arial"/>
                        <a:buNone/>
                      </a:pPr>
                      <a:endParaRPr lang="en-US" sz="1400" b="0" i="0" u="none" strike="noStrike" cap="none" dirty="0">
                        <a:solidFill>
                          <a:schemeClr val="tx1"/>
                        </a:solidFill>
                        <a:effectLst/>
                        <a:latin typeface="Open Sans" panose="020B0606030504020204" pitchFamily="34" charset="0"/>
                        <a:ea typeface="Open Sans" panose="020B0606030504020204" pitchFamily="34" charset="0"/>
                        <a:cs typeface="Open Sans" panose="020B0606030504020204" pitchFamily="34" charset="0"/>
                        <a:sym typeface="Arial"/>
                      </a:endParaRPr>
                    </a:p>
                  </a:txBody>
                  <a:tcPr marL="80669" marR="80669" marT="80669" marB="80669">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9429420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7"/>
          <p:cNvSpPr txBox="1">
            <a:spLocks noGrp="1"/>
          </p:cNvSpPr>
          <p:nvPr>
            <p:ph type="title"/>
          </p:nvPr>
        </p:nvSpPr>
        <p:spPr>
          <a:xfrm>
            <a:off x="233775" y="902357"/>
            <a:ext cx="6390529" cy="988147"/>
          </a:xfrm>
          <a:prstGeom prst="rect">
            <a:avLst/>
          </a:prstGeom>
        </p:spPr>
        <p:txBody>
          <a:bodyPr spcFirstLastPara="1" wrap="square" lIns="80669" tIns="80669" rIns="80669" bIns="80669" anchor="ctr" anchorCtr="0">
            <a:noAutofit/>
          </a:bodyPr>
          <a:lstStyle/>
          <a:p>
            <a:r>
              <a:rPr lang="en"/>
              <a:t>Advocating for Secure</a:t>
            </a:r>
            <a:r>
              <a:rPr lang="en" sz="3177" b="1">
                <a:latin typeface="Open Sans"/>
                <a:ea typeface="Open Sans"/>
                <a:cs typeface="Open Sans"/>
                <a:sym typeface="Open Sans"/>
              </a:rPr>
              <a:t> </a:t>
            </a:r>
            <a:r>
              <a:rPr lang="en"/>
              <a:t>SDLC</a:t>
            </a:r>
            <a:endParaRPr/>
          </a:p>
        </p:txBody>
      </p:sp>
      <p:sp>
        <p:nvSpPr>
          <p:cNvPr id="97" name="Google Shape;97;p17"/>
          <p:cNvSpPr txBox="1">
            <a:spLocks noGrp="1"/>
          </p:cNvSpPr>
          <p:nvPr>
            <p:ph type="body" idx="1"/>
          </p:nvPr>
        </p:nvSpPr>
        <p:spPr>
          <a:xfrm>
            <a:off x="233775" y="2123055"/>
            <a:ext cx="6390529" cy="5895000"/>
          </a:xfrm>
          <a:prstGeom prst="rect">
            <a:avLst/>
          </a:prstGeom>
        </p:spPr>
        <p:txBody>
          <a:bodyPr spcFirstLastPara="1" wrap="square" lIns="80669" tIns="80669" rIns="80669" bIns="80669" anchor="t" anchorCtr="0">
            <a:noAutofit/>
          </a:bodyPr>
          <a:lstStyle/>
          <a:p>
            <a:pPr marL="403434" lvl="1" indent="0">
              <a:buNone/>
            </a:pPr>
            <a:r>
              <a:rPr lang="en" dirty="0"/>
              <a:t>As the lead security engineer at CryptoV4ult, you're spearheading the shift towards a more secure and agile development process. To get everyone on board, create a succinct list highlighting five essential advantages of transitioning to the Secure Software Development Lifecycle (SDLC) from our current Waterfall methodology. </a:t>
            </a:r>
            <a:r>
              <a:rPr lang="en" b="1" dirty="0">
                <a:latin typeface="Open Sans"/>
                <a:ea typeface="Open Sans"/>
                <a:cs typeface="Open Sans"/>
                <a:sym typeface="Open Sans"/>
              </a:rPr>
              <a:t>For each advantage, include a brief explanation</a:t>
            </a:r>
            <a:r>
              <a:rPr lang="en" dirty="0"/>
              <a:t> that underscores its importance, particularly focusing on how it benefits the dynamic and security-centric nature of our cryptocurrency platform.</a:t>
            </a:r>
            <a:endParaRPr dirty="0"/>
          </a:p>
          <a:p>
            <a:pPr marL="403434" lvl="1" indent="0">
              <a:buNone/>
            </a:pPr>
            <a:endParaRPr dirty="0"/>
          </a:p>
          <a:p>
            <a:pPr lvl="1"/>
            <a:r>
              <a:rPr lang="en" i="1" dirty="0"/>
              <a:t>Write your answers on the next slide!</a:t>
            </a:r>
            <a:endParaRPr i="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7CF3A-C25F-47EF-85CA-9407CEE6C6A6}"/>
              </a:ext>
            </a:extLst>
          </p:cNvPr>
          <p:cNvSpPr>
            <a:spLocks noGrp="1"/>
          </p:cNvSpPr>
          <p:nvPr>
            <p:ph type="title"/>
          </p:nvPr>
        </p:nvSpPr>
        <p:spPr/>
        <p:txBody>
          <a:bodyPr/>
          <a:lstStyle/>
          <a:p>
            <a:r>
              <a:rPr kumimoji="0" lang="en" sz="2824" b="0" i="0" u="none" strike="noStrike" kern="0" cap="none" spc="0" normalizeH="0" baseline="0" noProof="0" dirty="0">
                <a:ln>
                  <a:noFill/>
                </a:ln>
                <a:solidFill>
                  <a:srgbClr val="02B3E4"/>
                </a:solidFill>
                <a:effectLst/>
                <a:uLnTx/>
                <a:uFillTx/>
                <a:latin typeface="Open Sans Light"/>
                <a:ea typeface="Open Sans Light"/>
                <a:cs typeface="Open Sans Light"/>
                <a:sym typeface="Open Sans Light"/>
              </a:rPr>
              <a:t>Advocating for Secure SDLC</a:t>
            </a:r>
            <a:endParaRPr lang="en-IN" dirty="0"/>
          </a:p>
        </p:txBody>
      </p:sp>
      <p:graphicFrame>
        <p:nvGraphicFramePr>
          <p:cNvPr id="4" name="Google Shape;103;p18">
            <a:extLst>
              <a:ext uri="{FF2B5EF4-FFF2-40B4-BE49-F238E27FC236}">
                <a16:creationId xmlns:a16="http://schemas.microsoft.com/office/drawing/2014/main" id="{5AEB9920-5102-4DDC-B3C2-AFDB2E1B84D4}"/>
              </a:ext>
            </a:extLst>
          </p:cNvPr>
          <p:cNvGraphicFramePr/>
          <p:nvPr>
            <p:extLst>
              <p:ext uri="{D42A27DB-BD31-4B8C-83A1-F6EECF244321}">
                <p14:modId xmlns:p14="http://schemas.microsoft.com/office/powerpoint/2010/main" val="2157497186"/>
              </p:ext>
            </p:extLst>
          </p:nvPr>
        </p:nvGraphicFramePr>
        <p:xfrm>
          <a:off x="233736" y="2123074"/>
          <a:ext cx="6390529" cy="6299372"/>
        </p:xfrm>
        <a:graphic>
          <a:graphicData uri="http://schemas.openxmlformats.org/drawingml/2006/table">
            <a:tbl>
              <a:tblPr>
                <a:noFill/>
              </a:tblPr>
              <a:tblGrid>
                <a:gridCol w="6390529">
                  <a:extLst>
                    <a:ext uri="{9D8B030D-6E8A-4147-A177-3AD203B41FA5}">
                      <a16:colId xmlns:a16="http://schemas.microsoft.com/office/drawing/2014/main" val="20000"/>
                    </a:ext>
                  </a:extLst>
                </a:gridCol>
              </a:tblGrid>
              <a:tr h="422211">
                <a:tc>
                  <a:txBody>
                    <a:bodyPr/>
                    <a:lstStyle/>
                    <a:p>
                      <a:pPr marL="0" lvl="0" indent="0" algn="l" rtl="0">
                        <a:lnSpc>
                          <a:spcPct val="115000"/>
                        </a:lnSpc>
                        <a:spcBef>
                          <a:spcPts val="0"/>
                        </a:spcBef>
                        <a:spcAft>
                          <a:spcPts val="0"/>
                        </a:spcAft>
                        <a:buNone/>
                      </a:pPr>
                      <a:r>
                        <a:rPr lang="en-IN" sz="1600" dirty="0">
                          <a:solidFill>
                            <a:srgbClr val="525C65"/>
                          </a:solidFill>
                          <a:latin typeface="Open Sans"/>
                          <a:ea typeface="Open Sans"/>
                          <a:cs typeface="Open Sans"/>
                          <a:sym typeface="Open Sans"/>
                        </a:rPr>
                        <a:t>Early vulnerability detection</a:t>
                      </a:r>
                      <a:endParaRPr sz="1600" dirty="0">
                        <a:solidFill>
                          <a:srgbClr val="525C65"/>
                        </a:solidFill>
                        <a:latin typeface="Open Sans"/>
                        <a:ea typeface="Open Sans"/>
                        <a:cs typeface="Open Sans"/>
                        <a:sym typeface="Open Sans"/>
                      </a:endParaRPr>
                    </a:p>
                  </a:txBody>
                  <a:tcPr marL="80669" marR="80669" marT="80669" marB="80669"/>
                </a:tc>
                <a:extLst>
                  <a:ext uri="{0D108BD9-81ED-4DB2-BD59-A6C34878D82A}">
                    <a16:rowId xmlns:a16="http://schemas.microsoft.com/office/drawing/2014/main" val="10000"/>
                  </a:ext>
                </a:extLst>
              </a:tr>
              <a:tr h="794647">
                <a:tc>
                  <a:txBody>
                    <a:bodyPr/>
                    <a:lstStyle/>
                    <a:p>
                      <a:pPr marL="0" lvl="0" indent="0" algn="l" rtl="0">
                        <a:spcBef>
                          <a:spcPts val="0"/>
                        </a:spcBef>
                        <a:spcAft>
                          <a:spcPts val="0"/>
                        </a:spcAft>
                        <a:buNone/>
                      </a:pPr>
                      <a:r>
                        <a:rPr lang="en" sz="1600" i="1" dirty="0">
                          <a:solidFill>
                            <a:srgbClr val="525C65"/>
                          </a:solidFill>
                          <a:latin typeface="Open Sans Light"/>
                          <a:ea typeface="Open Sans Light"/>
                          <a:cs typeface="Open Sans Light"/>
                          <a:sym typeface="Open Sans Light"/>
                        </a:rPr>
                        <a:t>Security riskss can be identifyed and resolved on the early development stages reducing the cost and risk of fixing them in future</a:t>
                      </a:r>
                      <a:endParaRPr sz="1600" i="1" dirty="0">
                        <a:solidFill>
                          <a:srgbClr val="525C65"/>
                        </a:solidFill>
                        <a:latin typeface="Open Sans Light"/>
                        <a:ea typeface="Open Sans Light"/>
                        <a:cs typeface="Open Sans Light"/>
                        <a:sym typeface="Open Sans Light"/>
                      </a:endParaRPr>
                    </a:p>
                  </a:txBody>
                  <a:tcPr marL="80669" marR="80669" marT="80669" marB="80669">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422211">
                <a:tc>
                  <a:txBody>
                    <a:bodyPr/>
                    <a:lstStyle/>
                    <a:p>
                      <a:pPr marL="0" lvl="0" indent="0" algn="l" rtl="0">
                        <a:lnSpc>
                          <a:spcPct val="115000"/>
                        </a:lnSpc>
                        <a:spcBef>
                          <a:spcPts val="0"/>
                        </a:spcBef>
                        <a:spcAft>
                          <a:spcPts val="0"/>
                        </a:spcAft>
                        <a:buNone/>
                      </a:pPr>
                      <a:r>
                        <a:rPr lang="en" sz="1600" dirty="0">
                          <a:solidFill>
                            <a:srgbClr val="525C65"/>
                          </a:solidFill>
                          <a:latin typeface="Open Sans"/>
                          <a:ea typeface="Open Sans"/>
                          <a:cs typeface="Open Sans"/>
                          <a:sym typeface="Open Sans"/>
                        </a:rPr>
                        <a:t>2. End to end security integration.</a:t>
                      </a:r>
                      <a:endParaRPr sz="1600" dirty="0">
                        <a:solidFill>
                          <a:srgbClr val="525C65"/>
                        </a:solidFill>
                        <a:latin typeface="Open Sans"/>
                        <a:ea typeface="Open Sans"/>
                        <a:cs typeface="Open Sans"/>
                        <a:sym typeface="Open Sans"/>
                      </a:endParaRPr>
                    </a:p>
                  </a:txBody>
                  <a:tcPr marL="80669" marR="80669" marT="80669" marB="80669">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803537">
                <a:tc>
                  <a:txBody>
                    <a:bodyPr/>
                    <a:lstStyle/>
                    <a:p>
                      <a:pPr marL="0" lvl="0" indent="0" algn="l" rtl="0">
                        <a:spcBef>
                          <a:spcPts val="0"/>
                        </a:spcBef>
                        <a:spcAft>
                          <a:spcPts val="0"/>
                        </a:spcAft>
                        <a:buNone/>
                      </a:pPr>
                      <a:r>
                        <a:rPr lang="en-IN" sz="1600" i="1" dirty="0">
                          <a:solidFill>
                            <a:srgbClr val="525C65"/>
                          </a:solidFill>
                          <a:latin typeface="Open Sans Light"/>
                          <a:ea typeface="Open Sans Light"/>
                          <a:cs typeface="Open Sans Light"/>
                          <a:sym typeface="Open Sans Light"/>
                        </a:rPr>
                        <a:t>It promote continues integration with the CI/CD pipelines, integrating security tools</a:t>
                      </a:r>
                      <a:endParaRPr sz="1600" i="1" dirty="0">
                        <a:solidFill>
                          <a:srgbClr val="525C65"/>
                        </a:solidFill>
                        <a:latin typeface="Open Sans Light"/>
                        <a:ea typeface="Open Sans Light"/>
                        <a:cs typeface="Open Sans Light"/>
                        <a:sym typeface="Open Sans Light"/>
                      </a:endParaRPr>
                    </a:p>
                  </a:txBody>
                  <a:tcPr marL="80669" marR="80669" marT="80669" marB="80669">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422211">
                <a:tc>
                  <a:txBody>
                    <a:bodyPr/>
                    <a:lstStyle/>
                    <a:p>
                      <a:pPr marL="0" lvl="0" indent="0" algn="l" rtl="0">
                        <a:lnSpc>
                          <a:spcPct val="115000"/>
                        </a:lnSpc>
                        <a:spcBef>
                          <a:spcPts val="0"/>
                        </a:spcBef>
                        <a:spcAft>
                          <a:spcPts val="0"/>
                        </a:spcAft>
                        <a:buNone/>
                      </a:pPr>
                      <a:r>
                        <a:rPr lang="en" sz="1600" dirty="0">
                          <a:solidFill>
                            <a:srgbClr val="525C65"/>
                          </a:solidFill>
                          <a:latin typeface="Open Sans"/>
                          <a:ea typeface="Open Sans"/>
                          <a:cs typeface="Open Sans"/>
                          <a:sym typeface="Open Sans"/>
                        </a:rPr>
                        <a:t>3. Quick incident respon</a:t>
                      </a:r>
                      <a:r>
                        <a:rPr lang="en-IN" sz="1600" dirty="0">
                          <a:solidFill>
                            <a:srgbClr val="525C65"/>
                          </a:solidFill>
                          <a:latin typeface="Open Sans"/>
                          <a:ea typeface="Open Sans"/>
                          <a:cs typeface="Open Sans"/>
                          <a:sym typeface="Open Sans"/>
                        </a:rPr>
                        <a:t>s</a:t>
                      </a:r>
                      <a:r>
                        <a:rPr lang="en" sz="1600" dirty="0">
                          <a:solidFill>
                            <a:srgbClr val="525C65"/>
                          </a:solidFill>
                          <a:latin typeface="Open Sans"/>
                          <a:ea typeface="Open Sans"/>
                          <a:cs typeface="Open Sans"/>
                          <a:sym typeface="Open Sans"/>
                        </a:rPr>
                        <a:t>e and patching</a:t>
                      </a:r>
                      <a:endParaRPr sz="1600" dirty="0">
                        <a:solidFill>
                          <a:srgbClr val="525C65"/>
                        </a:solidFill>
                        <a:latin typeface="Open Sans"/>
                        <a:ea typeface="Open Sans"/>
                        <a:cs typeface="Open Sans"/>
                        <a:sym typeface="Open Sans"/>
                      </a:endParaRPr>
                    </a:p>
                  </a:txBody>
                  <a:tcPr marL="80669" marR="80669" marT="80669" marB="80669">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4"/>
                  </a:ext>
                </a:extLst>
              </a:tr>
              <a:tr h="821338">
                <a:tc>
                  <a:txBody>
                    <a:bodyPr/>
                    <a:lstStyle/>
                    <a:p>
                      <a:pPr marL="0" lvl="0" indent="0" algn="l" rtl="0">
                        <a:spcBef>
                          <a:spcPts val="0"/>
                        </a:spcBef>
                        <a:spcAft>
                          <a:spcPts val="0"/>
                        </a:spcAft>
                        <a:buNone/>
                      </a:pPr>
                      <a:r>
                        <a:rPr lang="en-US" sz="1600" b="0" i="0" u="none" strike="noStrike" cap="none" dirty="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sym typeface="Arial"/>
                        </a:rPr>
                        <a:t> With security integrated into every step, the team is more equipped to identify, triage, and patch vulnerabilities in a timely manner.</a:t>
                      </a:r>
                      <a:endParaRPr sz="1600" i="1" dirty="0">
                        <a:solidFill>
                          <a:srgbClr val="525C65"/>
                        </a:solidFill>
                        <a:latin typeface="Open Sans Light" panose="020B0306030504020204" pitchFamily="34" charset="0"/>
                        <a:ea typeface="Open Sans Light" panose="020B0306030504020204" pitchFamily="34" charset="0"/>
                        <a:cs typeface="Open Sans Light" panose="020B0306030504020204" pitchFamily="34" charset="0"/>
                        <a:sym typeface="Open Sans Light"/>
                      </a:endParaRPr>
                    </a:p>
                  </a:txBody>
                  <a:tcPr marL="80669" marR="80669" marT="80669" marB="80669">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5"/>
                  </a:ext>
                </a:extLst>
              </a:tr>
              <a:tr h="422211">
                <a:tc>
                  <a:txBody>
                    <a:bodyPr/>
                    <a:lstStyle/>
                    <a:p>
                      <a:pPr marL="0" lvl="0" indent="0" algn="l" rtl="0">
                        <a:lnSpc>
                          <a:spcPct val="115000"/>
                        </a:lnSpc>
                        <a:spcBef>
                          <a:spcPts val="0"/>
                        </a:spcBef>
                        <a:spcAft>
                          <a:spcPts val="0"/>
                        </a:spcAft>
                        <a:buNone/>
                      </a:pPr>
                      <a:r>
                        <a:rPr lang="en" sz="1600" dirty="0">
                          <a:solidFill>
                            <a:srgbClr val="525C65"/>
                          </a:solidFill>
                          <a:latin typeface="Open Sans" panose="020B0606030504020204" pitchFamily="34" charset="0"/>
                          <a:ea typeface="Open Sans" panose="020B0606030504020204" pitchFamily="34" charset="0"/>
                          <a:cs typeface="Open Sans" panose="020B0606030504020204" pitchFamily="34" charset="0"/>
                          <a:sym typeface="Open Sans"/>
                        </a:rPr>
                        <a:t>4. </a:t>
                      </a:r>
                      <a:r>
                        <a:rPr lang="en-IN" sz="1600" b="0" i="0" u="none" strike="noStrike" cap="none" dirty="0">
                          <a:solidFill>
                            <a:schemeClr val="tx1"/>
                          </a:solidFill>
                          <a:effectLst/>
                          <a:latin typeface="Open Sans" panose="020B0606030504020204" pitchFamily="34" charset="0"/>
                          <a:ea typeface="Open Sans" panose="020B0606030504020204" pitchFamily="34" charset="0"/>
                          <a:cs typeface="Open Sans" panose="020B0606030504020204" pitchFamily="34" charset="0"/>
                          <a:sym typeface="Arial"/>
                        </a:rPr>
                        <a:t>Compliance and Regulatory Alignment</a:t>
                      </a:r>
                      <a:endParaRPr sz="1600" i="1" dirty="0">
                        <a:solidFill>
                          <a:srgbClr val="525C65"/>
                        </a:solidFill>
                        <a:latin typeface="Open Sans" panose="020B0606030504020204" pitchFamily="34" charset="0"/>
                        <a:ea typeface="Open Sans" panose="020B0606030504020204" pitchFamily="34" charset="0"/>
                        <a:cs typeface="Open Sans" panose="020B0606030504020204" pitchFamily="34" charset="0"/>
                        <a:sym typeface="Open Sans"/>
                      </a:endParaRPr>
                    </a:p>
                  </a:txBody>
                  <a:tcPr marL="80669" marR="80669" marT="80669" marB="80669">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6"/>
                  </a:ext>
                </a:extLst>
              </a:tr>
              <a:tr h="794647">
                <a:tc>
                  <a:txBody>
                    <a:bodyPr/>
                    <a:lstStyle/>
                    <a:p>
                      <a:pPr marL="0" lvl="0" indent="0" algn="l" rtl="0">
                        <a:spcBef>
                          <a:spcPts val="0"/>
                        </a:spcBef>
                        <a:spcAft>
                          <a:spcPts val="0"/>
                        </a:spcAft>
                        <a:buNone/>
                      </a:pPr>
                      <a:r>
                        <a:rPr lang="en-US" sz="1600" b="0" i="0" u="none" strike="noStrike" cap="none" dirty="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sym typeface="Arial"/>
                        </a:rPr>
                        <a:t>Secure SDLC is aligned with international security standards (e.g., ISO 27001, GDPR, PCI-DSS), keeping the platform compliant.</a:t>
                      </a:r>
                      <a:endParaRPr sz="1600" i="1" dirty="0">
                        <a:solidFill>
                          <a:srgbClr val="525C65"/>
                        </a:solidFill>
                        <a:latin typeface="Open Sans Light" panose="020B0306030504020204" pitchFamily="34" charset="0"/>
                        <a:ea typeface="Open Sans Light" panose="020B0306030504020204" pitchFamily="34" charset="0"/>
                        <a:cs typeface="Open Sans Light" panose="020B0306030504020204" pitchFamily="34" charset="0"/>
                        <a:sym typeface="Open Sans Light"/>
                      </a:endParaRPr>
                    </a:p>
                  </a:txBody>
                  <a:tcPr marL="80669" marR="80669" marT="80669" marB="80669">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7"/>
                  </a:ext>
                </a:extLst>
              </a:tr>
              <a:tr h="422211">
                <a:tc>
                  <a:txBody>
                    <a:bodyPr/>
                    <a:lstStyle/>
                    <a:p>
                      <a:pPr marL="0" lvl="0" indent="0" algn="l" rtl="0">
                        <a:lnSpc>
                          <a:spcPct val="115000"/>
                        </a:lnSpc>
                        <a:spcBef>
                          <a:spcPts val="0"/>
                        </a:spcBef>
                        <a:spcAft>
                          <a:spcPts val="0"/>
                        </a:spcAft>
                        <a:buNone/>
                      </a:pPr>
                      <a:r>
                        <a:rPr lang="en" sz="1600" dirty="0">
                          <a:solidFill>
                            <a:srgbClr val="525C65"/>
                          </a:solidFill>
                          <a:latin typeface="Open Sans" panose="020B0606030504020204" pitchFamily="34" charset="0"/>
                          <a:ea typeface="Open Sans" panose="020B0606030504020204" pitchFamily="34" charset="0"/>
                          <a:cs typeface="Open Sans" panose="020B0606030504020204" pitchFamily="34" charset="0"/>
                          <a:sym typeface="Open Sans"/>
                        </a:rPr>
                        <a:t>5. </a:t>
                      </a:r>
                      <a:r>
                        <a:rPr lang="en-IN" sz="1600" b="0" i="0" u="none" strike="noStrike" cap="none" dirty="0">
                          <a:solidFill>
                            <a:schemeClr val="tx1"/>
                          </a:solidFill>
                          <a:effectLst/>
                          <a:latin typeface="Open Sans" panose="020B0606030504020204" pitchFamily="34" charset="0"/>
                          <a:ea typeface="Open Sans" panose="020B0606030504020204" pitchFamily="34" charset="0"/>
                          <a:cs typeface="Open Sans" panose="020B0606030504020204" pitchFamily="34" charset="0"/>
                          <a:sym typeface="Arial"/>
                        </a:rPr>
                        <a:t> Develops a Security-First Culture</a:t>
                      </a:r>
                      <a:endParaRPr sz="1600" i="1" dirty="0">
                        <a:solidFill>
                          <a:srgbClr val="525C65"/>
                        </a:solidFill>
                        <a:latin typeface="Open Sans" panose="020B0606030504020204" pitchFamily="34" charset="0"/>
                        <a:ea typeface="Open Sans" panose="020B0606030504020204" pitchFamily="34" charset="0"/>
                        <a:cs typeface="Open Sans" panose="020B0606030504020204" pitchFamily="34" charset="0"/>
                        <a:sym typeface="Open Sans"/>
                      </a:endParaRPr>
                    </a:p>
                  </a:txBody>
                  <a:tcPr marL="80669" marR="80669" marT="80669" marB="80669">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8"/>
                  </a:ext>
                </a:extLst>
              </a:tr>
              <a:tr h="645432">
                <a:tc>
                  <a:txBody>
                    <a:bodyPr/>
                    <a:lstStyle/>
                    <a:p>
                      <a:pPr marL="0" lvl="0" indent="0" algn="l" rtl="0">
                        <a:spcBef>
                          <a:spcPts val="0"/>
                        </a:spcBef>
                        <a:spcAft>
                          <a:spcPts val="0"/>
                        </a:spcAft>
                        <a:buNone/>
                      </a:pPr>
                      <a:r>
                        <a:rPr lang="en-US" sz="1600" b="0" i="0" u="none" strike="noStrike" cap="none" dirty="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sym typeface="Arial"/>
                        </a:rPr>
                        <a:t>Engaging developers, testers, and product teams to consider security at each step builds a proactive, not reactive, mindset.</a:t>
                      </a:r>
                      <a:endParaRPr sz="1600" i="1" dirty="0">
                        <a:solidFill>
                          <a:srgbClr val="525C65"/>
                        </a:solidFill>
                        <a:latin typeface="Open Sans Light" panose="020B0306030504020204" pitchFamily="34" charset="0"/>
                        <a:ea typeface="Open Sans Light" panose="020B0306030504020204" pitchFamily="34" charset="0"/>
                        <a:cs typeface="Open Sans Light" panose="020B0306030504020204" pitchFamily="34" charset="0"/>
                        <a:sym typeface="Open Sans Light"/>
                      </a:endParaRPr>
                    </a:p>
                  </a:txBody>
                  <a:tcPr marL="80669" marR="80669" marT="80669" marB="80669">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4907491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1D3B59"/>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5988086-223B-4BE2-B20C-BDAA51064FCE}"/>
              </a:ext>
            </a:extLst>
          </p:cNvPr>
          <p:cNvSpPr txBox="1"/>
          <p:nvPr/>
        </p:nvSpPr>
        <p:spPr>
          <a:xfrm>
            <a:off x="625642" y="2544270"/>
            <a:ext cx="4644190" cy="181588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Corbel" panose="020B0503020204020204"/>
                <a:ea typeface="+mn-ea"/>
                <a:cs typeface="+mn-cs"/>
              </a:rPr>
              <a:t>Section 2:</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3200" dirty="0">
                <a:solidFill>
                  <a:srgbClr val="FFFFFF"/>
                </a:solidFill>
                <a:latin typeface="Corbel" panose="020B0503020204020204"/>
              </a:rPr>
              <a:t>Vulnerabilities and Remediation</a:t>
            </a:r>
            <a:endParaRPr kumimoji="0" lang="en-IN" sz="3200" b="0" i="0" u="none" strike="noStrike" kern="1200" cap="none" spc="0" normalizeH="0" baseline="0" noProof="0" dirty="0">
              <a:ln>
                <a:noFill/>
              </a:ln>
              <a:solidFill>
                <a:srgbClr val="FFFFFF"/>
              </a:solidFill>
              <a:effectLst/>
              <a:uLnTx/>
              <a:uFillTx/>
              <a:latin typeface="Corbel" panose="020B0503020204020204"/>
              <a:ea typeface="+mn-ea"/>
              <a:cs typeface="+mn-cs"/>
            </a:endParaRPr>
          </a:p>
        </p:txBody>
      </p:sp>
    </p:spTree>
    <p:extLst>
      <p:ext uri="{BB962C8B-B14F-4D97-AF65-F5344CB8AC3E}">
        <p14:creationId xmlns:p14="http://schemas.microsoft.com/office/powerpoint/2010/main" val="346784775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ppt/theme/theme2.xml><?xml version="1.0" encoding="utf-8"?>
<a:theme xmlns:a="http://schemas.openxmlformats.org/drawingml/2006/main" name="1_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TM03090430[[fn=Banded]]</Template>
  <TotalTime>3151</TotalTime>
  <Words>1950</Words>
  <Application>Microsoft Office PowerPoint</Application>
  <PresentationFormat>On-screen Show (4:3)</PresentationFormat>
  <Paragraphs>237</Paragraphs>
  <Slides>25</Slides>
  <Notes>6</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25</vt:i4>
      </vt:variant>
    </vt:vector>
  </HeadingPairs>
  <TitlesOfParts>
    <vt:vector size="35" baseType="lpstr">
      <vt:lpstr>Arial</vt:lpstr>
      <vt:lpstr>Calibri</vt:lpstr>
      <vt:lpstr>Corbel</vt:lpstr>
      <vt:lpstr>Helvetica Neue</vt:lpstr>
      <vt:lpstr>Open Sans</vt:lpstr>
      <vt:lpstr>Open Sans Light</vt:lpstr>
      <vt:lpstr>Open Sans Medium</vt:lpstr>
      <vt:lpstr>Wingdings</vt:lpstr>
      <vt:lpstr>Banded</vt:lpstr>
      <vt:lpstr>1_Simple Light</vt:lpstr>
      <vt:lpstr>PowerPoint Presentation</vt:lpstr>
      <vt:lpstr>PowerPoint Presentation</vt:lpstr>
      <vt:lpstr>Transitioning to Secure SDLC</vt:lpstr>
      <vt:lpstr>Transitioning to Secure SDLC</vt:lpstr>
      <vt:lpstr>Transitioning to Secure SDLC</vt:lpstr>
      <vt:lpstr>Transitioning to Secure SDLC</vt:lpstr>
      <vt:lpstr>Advocating for Secure SDLC</vt:lpstr>
      <vt:lpstr>Advocating for Secure SDLC</vt:lpstr>
      <vt:lpstr>PowerPoint Presentation</vt:lpstr>
      <vt:lpstr>Vulnerabilities and remediation</vt:lpstr>
      <vt:lpstr>Vulnerabilities and remediation</vt:lpstr>
      <vt:lpstr>Vulnerabilities and remediation</vt:lpstr>
      <vt:lpstr>Vulnerabilities and remediation</vt:lpstr>
      <vt:lpstr>Create a threat Matrix</vt:lpstr>
      <vt:lpstr>Threat Matrix</vt:lpstr>
      <vt:lpstr>PowerPoint Presentation</vt:lpstr>
      <vt:lpstr>Container Security</vt:lpstr>
      <vt:lpstr>Trivy scan screenshot</vt:lpstr>
      <vt:lpstr>Report to Fix Container Issues</vt:lpstr>
      <vt:lpstr>PowerPoint Presentation</vt:lpstr>
      <vt:lpstr>API Security</vt:lpstr>
      <vt:lpstr>Vulnerabilities and remediation</vt:lpstr>
      <vt:lpstr>Vulnerabilities and remediation</vt:lpstr>
      <vt:lpstr>Vulnerabilities and remediation</vt:lpstr>
      <vt:lpstr>   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Arnav Gupta</dc:creator>
  <cp:lastModifiedBy>Steven Reji</cp:lastModifiedBy>
  <cp:revision>16</cp:revision>
  <dcterms:created xsi:type="dcterms:W3CDTF">2024-12-31T07:43:09Z</dcterms:created>
  <dcterms:modified xsi:type="dcterms:W3CDTF">2025-04-15T23:12:00Z</dcterms:modified>
</cp:coreProperties>
</file>