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BD2F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p:scale>
          <a:sx n="110" d="100"/>
          <a:sy n="110" d="100"/>
        </p:scale>
        <p:origin x="-2430"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0F9719-B686-4138-A0D7-43E295ACE2F0}" type="datetimeFigureOut">
              <a:rPr lang="en-US" smtClean="0"/>
              <a:pPr/>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1A31A-0A67-4297-838B-CF839E105C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0F9719-B686-4138-A0D7-43E295ACE2F0}" type="datetimeFigureOut">
              <a:rPr lang="en-US" smtClean="0"/>
              <a:pPr/>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1A31A-0A67-4297-838B-CF839E105C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0F9719-B686-4138-A0D7-43E295ACE2F0}" type="datetimeFigureOut">
              <a:rPr lang="en-US" smtClean="0"/>
              <a:pPr/>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1A31A-0A67-4297-838B-CF839E105C7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0F9719-B686-4138-A0D7-43E295ACE2F0}" type="datetimeFigureOut">
              <a:rPr lang="en-US" smtClean="0"/>
              <a:pPr/>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1A31A-0A67-4297-838B-CF839E105C7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0F9719-B686-4138-A0D7-43E295ACE2F0}" type="datetimeFigureOut">
              <a:rPr lang="en-US" smtClean="0"/>
              <a:pPr/>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B1A31A-0A67-4297-838B-CF839E105C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0F9719-B686-4138-A0D7-43E295ACE2F0}" type="datetimeFigureOut">
              <a:rPr lang="en-US" smtClean="0"/>
              <a:pPr/>
              <a:t>9/29/2019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1A31A-0A67-4297-838B-CF839E105C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0F9719-B686-4138-A0D7-43E295ACE2F0}" type="datetimeFigureOut">
              <a:rPr lang="en-US" smtClean="0"/>
              <a:pPr/>
              <a:t>9/29/2019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B1A31A-0A67-4297-838B-CF839E105C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0F9719-B686-4138-A0D7-43E295ACE2F0}" type="datetimeFigureOut">
              <a:rPr lang="en-US" smtClean="0"/>
              <a:pPr/>
              <a:t>9/29/2019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B1A31A-0A67-4297-838B-CF839E105C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0F9719-B686-4138-A0D7-43E295ACE2F0}" type="datetimeFigureOut">
              <a:rPr lang="en-US" smtClean="0"/>
              <a:pPr/>
              <a:t>9/29/2019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B1A31A-0A67-4297-838B-CF839E105C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0F9719-B686-4138-A0D7-43E295ACE2F0}" type="datetimeFigureOut">
              <a:rPr lang="en-US" smtClean="0"/>
              <a:pPr/>
              <a:t>9/29/2019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1A31A-0A67-4297-838B-CF839E105C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0F9719-B686-4138-A0D7-43E295ACE2F0}" type="datetimeFigureOut">
              <a:rPr lang="en-US" smtClean="0"/>
              <a:pPr/>
              <a:t>9/29/2019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B1A31A-0A67-4297-838B-CF839E105C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0F9719-B686-4138-A0D7-43E295ACE2F0}" type="datetimeFigureOut">
              <a:rPr lang="en-US" smtClean="0"/>
              <a:pPr/>
              <a:t>9/29/2019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B1A31A-0A67-4297-838B-CF839E105C7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ectangle 139"/>
          <p:cNvSpPr/>
          <p:nvPr/>
        </p:nvSpPr>
        <p:spPr>
          <a:xfrm>
            <a:off x="5280396" y="2029851"/>
            <a:ext cx="1056904" cy="2072243"/>
          </a:xfrm>
          <a:prstGeom prst="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p:cNvSpPr txBox="1"/>
          <p:nvPr/>
        </p:nvSpPr>
        <p:spPr>
          <a:xfrm>
            <a:off x="5705418" y="1794774"/>
            <a:ext cx="717550" cy="276999"/>
          </a:xfrm>
          <a:prstGeom prst="rect">
            <a:avLst/>
          </a:prstGeom>
          <a:noFill/>
        </p:spPr>
        <p:txBody>
          <a:bodyPr wrap="square" rtlCol="0">
            <a:spAutoFit/>
          </a:bodyPr>
          <a:lstStyle/>
          <a:p>
            <a:r>
              <a:rPr lang="en-US" sz="1200" b="1" dirty="0" smtClean="0"/>
              <a:t>Monitor</a:t>
            </a:r>
            <a:endParaRPr lang="en-US" sz="1200" b="1" dirty="0"/>
          </a:p>
        </p:txBody>
      </p:sp>
      <p:cxnSp>
        <p:nvCxnSpPr>
          <p:cNvPr id="198" name="Straight Connector 197"/>
          <p:cNvCxnSpPr/>
          <p:nvPr/>
        </p:nvCxnSpPr>
        <p:spPr>
          <a:xfrm>
            <a:off x="4509173" y="1016000"/>
            <a:ext cx="0" cy="3060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endCxn id="71" idx="2"/>
          </p:cNvCxnSpPr>
          <p:nvPr/>
        </p:nvCxnSpPr>
        <p:spPr>
          <a:xfrm flipV="1">
            <a:off x="4276927" y="3351510"/>
            <a:ext cx="14470" cy="18681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2600696" y="2042551"/>
            <a:ext cx="1056904" cy="2072243"/>
          </a:xfrm>
          <a:prstGeom prst="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p:cNvGrpSpPr/>
          <p:nvPr/>
        </p:nvGrpSpPr>
        <p:grpSpPr>
          <a:xfrm>
            <a:off x="2856364" y="2201126"/>
            <a:ext cx="259952" cy="259952"/>
            <a:chOff x="3379694" y="1846729"/>
            <a:chExt cx="349624" cy="349624"/>
          </a:xfrm>
          <a:solidFill>
            <a:schemeClr val="accent2">
              <a:lumMod val="20000"/>
              <a:lumOff val="80000"/>
            </a:schemeClr>
          </a:solidFill>
        </p:grpSpPr>
        <p:sp>
          <p:nvSpPr>
            <p:cNvPr id="24" name="Oval 23"/>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TextBox 24"/>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P2</a:t>
              </a:r>
              <a:endParaRPr lang="en-US" sz="900" b="1" dirty="0"/>
            </a:p>
          </p:txBody>
        </p:sp>
      </p:grpSp>
      <p:grpSp>
        <p:nvGrpSpPr>
          <p:cNvPr id="26" name="Group 25"/>
          <p:cNvGrpSpPr/>
          <p:nvPr/>
        </p:nvGrpSpPr>
        <p:grpSpPr>
          <a:xfrm>
            <a:off x="3162318" y="2204154"/>
            <a:ext cx="259952" cy="259952"/>
            <a:chOff x="3379694" y="1846729"/>
            <a:chExt cx="349624" cy="349624"/>
          </a:xfrm>
          <a:solidFill>
            <a:schemeClr val="accent2">
              <a:lumMod val="20000"/>
              <a:lumOff val="80000"/>
            </a:schemeClr>
          </a:solidFill>
        </p:grpSpPr>
        <p:sp>
          <p:nvSpPr>
            <p:cNvPr id="27" name="Oval 26"/>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TextBox 27"/>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C</a:t>
              </a:r>
              <a:r>
                <a:rPr lang="en-US" sz="900" b="1" dirty="0"/>
                <a:t>2</a:t>
              </a:r>
            </a:p>
          </p:txBody>
        </p:sp>
      </p:grpSp>
      <p:grpSp>
        <p:nvGrpSpPr>
          <p:cNvPr id="65" name="Group 64"/>
          <p:cNvGrpSpPr/>
          <p:nvPr/>
        </p:nvGrpSpPr>
        <p:grpSpPr>
          <a:xfrm>
            <a:off x="4002598" y="5103292"/>
            <a:ext cx="690282" cy="690282"/>
            <a:chOff x="2321859" y="2832847"/>
            <a:chExt cx="690282" cy="690282"/>
          </a:xfrm>
        </p:grpSpPr>
        <p:sp>
          <p:nvSpPr>
            <p:cNvPr id="66" name="Oval 65"/>
            <p:cNvSpPr/>
            <p:nvPr/>
          </p:nvSpPr>
          <p:spPr>
            <a:xfrm>
              <a:off x="2321859" y="2832847"/>
              <a:ext cx="690282" cy="690282"/>
            </a:xfrm>
            <a:prstGeom prst="ellipse">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 name="TextBox 66"/>
            <p:cNvSpPr txBox="1"/>
            <p:nvPr/>
          </p:nvSpPr>
          <p:spPr>
            <a:xfrm>
              <a:off x="2390783" y="3091909"/>
              <a:ext cx="582705" cy="206188"/>
            </a:xfrm>
            <a:prstGeom prst="rect">
              <a:avLst/>
            </a:prstGeom>
            <a:noFill/>
          </p:spPr>
          <p:txBody>
            <a:bodyPr wrap="square" lIns="0" tIns="0" rIns="0" bIns="0" rtlCol="0">
              <a:noAutofit/>
            </a:bodyPr>
            <a:lstStyle/>
            <a:p>
              <a:pPr algn="ctr"/>
              <a:r>
                <a:rPr lang="en-US" sz="1050" dirty="0" smtClean="0"/>
                <a:t>IO</a:t>
              </a:r>
              <a:endParaRPr lang="en-US" sz="1050" dirty="0"/>
            </a:p>
          </p:txBody>
        </p:sp>
      </p:grpSp>
      <p:grpSp>
        <p:nvGrpSpPr>
          <p:cNvPr id="68" name="Group 67"/>
          <p:cNvGrpSpPr/>
          <p:nvPr/>
        </p:nvGrpSpPr>
        <p:grpSpPr>
          <a:xfrm>
            <a:off x="4034010" y="344419"/>
            <a:ext cx="690282" cy="690282"/>
            <a:chOff x="2321859" y="2832847"/>
            <a:chExt cx="690282" cy="690282"/>
          </a:xfrm>
        </p:grpSpPr>
        <p:sp>
          <p:nvSpPr>
            <p:cNvPr id="69" name="Oval 68"/>
            <p:cNvSpPr/>
            <p:nvPr/>
          </p:nvSpPr>
          <p:spPr>
            <a:xfrm>
              <a:off x="2321859" y="2832847"/>
              <a:ext cx="690282" cy="690282"/>
            </a:xfrm>
            <a:prstGeom prst="ellipse">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TextBox 69"/>
            <p:cNvSpPr txBox="1"/>
            <p:nvPr/>
          </p:nvSpPr>
          <p:spPr>
            <a:xfrm>
              <a:off x="2383471" y="3092360"/>
              <a:ext cx="582705" cy="206188"/>
            </a:xfrm>
            <a:prstGeom prst="rect">
              <a:avLst/>
            </a:prstGeom>
            <a:noFill/>
          </p:spPr>
          <p:txBody>
            <a:bodyPr wrap="square" lIns="0" tIns="0" rIns="0" bIns="0" rtlCol="0">
              <a:noAutofit/>
            </a:bodyPr>
            <a:lstStyle/>
            <a:p>
              <a:r>
                <a:rPr lang="en-US" sz="1050" dirty="0" smtClean="0"/>
                <a:t>Dispatcher</a:t>
              </a:r>
              <a:endParaRPr lang="en-US" sz="1050" dirty="0"/>
            </a:p>
          </p:txBody>
        </p:sp>
      </p:grpSp>
      <p:grpSp>
        <p:nvGrpSpPr>
          <p:cNvPr id="81" name="Group 80"/>
          <p:cNvGrpSpPr/>
          <p:nvPr/>
        </p:nvGrpSpPr>
        <p:grpSpPr>
          <a:xfrm>
            <a:off x="4212114" y="2869631"/>
            <a:ext cx="158566" cy="529450"/>
            <a:chOff x="4233725" y="2435744"/>
            <a:chExt cx="158566" cy="529450"/>
          </a:xfrm>
        </p:grpSpPr>
        <p:sp>
          <p:nvSpPr>
            <p:cNvPr id="71" name="Rectangle 70"/>
            <p:cNvSpPr/>
            <p:nvPr/>
          </p:nvSpPr>
          <p:spPr>
            <a:xfrm>
              <a:off x="4233725" y="2478923"/>
              <a:ext cx="158566" cy="4387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p:cNvCxnSpPr/>
            <p:nvPr/>
          </p:nvCxnSpPr>
          <p:spPr>
            <a:xfrm>
              <a:off x="4262807" y="2523822"/>
              <a:ext cx="977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261913" y="2882376"/>
              <a:ext cx="977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4233726" y="2436638"/>
              <a:ext cx="0" cy="5285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4391412" y="2435744"/>
              <a:ext cx="0" cy="5285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26" name="Picture 2" descr="C:\Users\paul\AppData\Local\Microsoft\Windows\INetCache\IE\7PYODGMV\600px-Gnome-computer.svg[1].png"/>
          <p:cNvPicPr>
            <a:picLocks noChangeAspect="1" noChangeArrowheads="1"/>
          </p:cNvPicPr>
          <p:nvPr/>
        </p:nvPicPr>
        <p:blipFill>
          <a:blip r:embed="rId2" cstate="print"/>
          <a:srcRect/>
          <a:stretch>
            <a:fillRect/>
          </a:stretch>
        </p:blipFill>
        <p:spPr bwMode="auto">
          <a:xfrm>
            <a:off x="4104583" y="6260126"/>
            <a:ext cx="485236" cy="485236"/>
          </a:xfrm>
          <a:prstGeom prst="rect">
            <a:avLst/>
          </a:prstGeom>
          <a:noFill/>
        </p:spPr>
      </p:pic>
      <p:sp>
        <p:nvSpPr>
          <p:cNvPr id="84" name="Rectangle 83"/>
          <p:cNvSpPr/>
          <p:nvPr/>
        </p:nvSpPr>
        <p:spPr>
          <a:xfrm>
            <a:off x="6466691" y="4497260"/>
            <a:ext cx="2428505" cy="2185214"/>
          </a:xfrm>
          <a:prstGeom prst="rect">
            <a:avLst/>
          </a:prstGeom>
        </p:spPr>
        <p:txBody>
          <a:bodyPr wrap="square">
            <a:spAutoFit/>
          </a:bodyPr>
          <a:lstStyle/>
          <a:p>
            <a:r>
              <a:rPr lang="en-US" sz="800" dirty="0" smtClean="0"/>
              <a:t>Elevator status information to </a:t>
            </a:r>
            <a:r>
              <a:rPr lang="en-US" sz="800" dirty="0"/>
              <a:t>be created around the concept of a Monitor, with built </a:t>
            </a:r>
            <a:r>
              <a:rPr lang="en-US" sz="800" dirty="0" smtClean="0"/>
              <a:t>in producer/consumer synchronisation. It should feature suitable </a:t>
            </a:r>
            <a:r>
              <a:rPr lang="en-US" sz="800" dirty="0"/>
              <a:t>interface functions to allow </a:t>
            </a:r>
            <a:r>
              <a:rPr lang="en-US" sz="800" dirty="0" smtClean="0"/>
              <a:t>processes to </a:t>
            </a:r>
            <a:r>
              <a:rPr lang="en-US" sz="800" dirty="0"/>
              <a:t>do </a:t>
            </a:r>
            <a:r>
              <a:rPr lang="en-US" sz="800" dirty="0" smtClean="0"/>
              <a:t>the things they need to function.</a:t>
            </a:r>
          </a:p>
          <a:p>
            <a:endParaRPr lang="en-US" sz="800" dirty="0"/>
          </a:p>
          <a:p>
            <a:r>
              <a:rPr lang="en-US" sz="800" dirty="0" smtClean="0"/>
              <a:t>For example an elevator could call </a:t>
            </a:r>
            <a:r>
              <a:rPr lang="en-US" sz="800" b="1" dirty="0" smtClean="0"/>
              <a:t>Update_Status() </a:t>
            </a:r>
            <a:r>
              <a:rPr lang="en-US" sz="800" dirty="0" smtClean="0"/>
              <a:t>which would wait to make sure both Dispatcher and IO have read the last update, then write new data to the data pool, then signal to both Dispatcher and IO that new data is available. Such actions would involve appropriate reading, signaling and waiting on the appropriate semaphores. </a:t>
            </a:r>
          </a:p>
          <a:p>
            <a:endParaRPr lang="en-US" sz="800" dirty="0"/>
          </a:p>
          <a:p>
            <a:r>
              <a:rPr lang="en-US" sz="800" dirty="0" smtClean="0"/>
              <a:t>Of course you could </a:t>
            </a:r>
            <a:r>
              <a:rPr lang="en-US" sz="800" b="1" dirty="0" smtClean="0"/>
              <a:t>add other functions</a:t>
            </a:r>
            <a:r>
              <a:rPr lang="en-US" sz="800" dirty="0" smtClean="0"/>
              <a:t> to the monitor as dictated by the needs of each process and your algorithm/code.</a:t>
            </a:r>
            <a:endParaRPr lang="en-US" sz="800" dirty="0"/>
          </a:p>
        </p:txBody>
      </p:sp>
      <p:grpSp>
        <p:nvGrpSpPr>
          <p:cNvPr id="95" name="Group 94"/>
          <p:cNvGrpSpPr/>
          <p:nvPr/>
        </p:nvGrpSpPr>
        <p:grpSpPr>
          <a:xfrm>
            <a:off x="2828568" y="3748877"/>
            <a:ext cx="259952" cy="259952"/>
            <a:chOff x="3379694" y="1846729"/>
            <a:chExt cx="349624" cy="349624"/>
          </a:xfrm>
          <a:solidFill>
            <a:schemeClr val="accent2">
              <a:lumMod val="20000"/>
              <a:lumOff val="80000"/>
            </a:schemeClr>
          </a:solidFill>
        </p:grpSpPr>
        <p:sp>
          <p:nvSpPr>
            <p:cNvPr id="96" name="Oval 95"/>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TextBox 96"/>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P1</a:t>
              </a:r>
              <a:endParaRPr lang="en-US" sz="900" b="1" dirty="0"/>
            </a:p>
          </p:txBody>
        </p:sp>
      </p:grpSp>
      <p:grpSp>
        <p:nvGrpSpPr>
          <p:cNvPr id="98" name="Group 97"/>
          <p:cNvGrpSpPr/>
          <p:nvPr/>
        </p:nvGrpSpPr>
        <p:grpSpPr>
          <a:xfrm>
            <a:off x="3134522" y="3751905"/>
            <a:ext cx="259952" cy="259952"/>
            <a:chOff x="3379694" y="1846729"/>
            <a:chExt cx="349624" cy="349624"/>
          </a:xfrm>
          <a:solidFill>
            <a:schemeClr val="accent2">
              <a:lumMod val="20000"/>
              <a:lumOff val="80000"/>
            </a:schemeClr>
          </a:solidFill>
        </p:grpSpPr>
        <p:sp>
          <p:nvSpPr>
            <p:cNvPr id="99" name="Oval 98"/>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0" name="TextBox 99"/>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C1</a:t>
              </a:r>
              <a:endParaRPr lang="en-US" sz="900" b="1" dirty="0"/>
            </a:p>
          </p:txBody>
        </p:sp>
      </p:grpSp>
      <p:grpSp>
        <p:nvGrpSpPr>
          <p:cNvPr id="101" name="Group 100"/>
          <p:cNvGrpSpPr/>
          <p:nvPr/>
        </p:nvGrpSpPr>
        <p:grpSpPr>
          <a:xfrm>
            <a:off x="5547966" y="2181332"/>
            <a:ext cx="259952" cy="259952"/>
            <a:chOff x="3379694" y="1846729"/>
            <a:chExt cx="349624" cy="349624"/>
          </a:xfrm>
          <a:solidFill>
            <a:schemeClr val="accent2">
              <a:lumMod val="20000"/>
              <a:lumOff val="80000"/>
            </a:schemeClr>
          </a:solidFill>
        </p:grpSpPr>
        <p:sp>
          <p:nvSpPr>
            <p:cNvPr id="102" name="Oval 101"/>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3" name="TextBox 102"/>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P4</a:t>
              </a:r>
              <a:endParaRPr lang="en-US" sz="900" b="1" dirty="0"/>
            </a:p>
          </p:txBody>
        </p:sp>
      </p:grpSp>
      <p:grpSp>
        <p:nvGrpSpPr>
          <p:cNvPr id="104" name="Group 103"/>
          <p:cNvGrpSpPr/>
          <p:nvPr/>
        </p:nvGrpSpPr>
        <p:grpSpPr>
          <a:xfrm>
            <a:off x="5853920" y="2184360"/>
            <a:ext cx="259952" cy="259952"/>
            <a:chOff x="3379694" y="1846729"/>
            <a:chExt cx="349624" cy="349624"/>
          </a:xfrm>
          <a:solidFill>
            <a:schemeClr val="accent2">
              <a:lumMod val="20000"/>
              <a:lumOff val="80000"/>
            </a:schemeClr>
          </a:solidFill>
        </p:grpSpPr>
        <p:sp>
          <p:nvSpPr>
            <p:cNvPr id="105" name="Oval 104"/>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6" name="TextBox 105"/>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C4</a:t>
              </a:r>
              <a:endParaRPr lang="en-US" sz="900" b="1" dirty="0"/>
            </a:p>
          </p:txBody>
        </p:sp>
      </p:grpSp>
      <p:grpSp>
        <p:nvGrpSpPr>
          <p:cNvPr id="107" name="Group 106"/>
          <p:cNvGrpSpPr/>
          <p:nvPr/>
        </p:nvGrpSpPr>
        <p:grpSpPr>
          <a:xfrm>
            <a:off x="5543925" y="3748546"/>
            <a:ext cx="259952" cy="259952"/>
            <a:chOff x="3379694" y="1846729"/>
            <a:chExt cx="349624" cy="349624"/>
          </a:xfrm>
          <a:solidFill>
            <a:schemeClr val="accent2">
              <a:lumMod val="20000"/>
              <a:lumOff val="80000"/>
            </a:schemeClr>
          </a:solidFill>
        </p:grpSpPr>
        <p:sp>
          <p:nvSpPr>
            <p:cNvPr id="108" name="Oval 107"/>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9" name="TextBox 108"/>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P3</a:t>
              </a:r>
              <a:endParaRPr lang="en-US" sz="900" b="1" dirty="0"/>
            </a:p>
          </p:txBody>
        </p:sp>
      </p:grpSp>
      <p:grpSp>
        <p:nvGrpSpPr>
          <p:cNvPr id="110" name="Group 109"/>
          <p:cNvGrpSpPr/>
          <p:nvPr/>
        </p:nvGrpSpPr>
        <p:grpSpPr>
          <a:xfrm>
            <a:off x="5849879" y="3751574"/>
            <a:ext cx="259952" cy="259952"/>
            <a:chOff x="3379694" y="1846729"/>
            <a:chExt cx="349624" cy="349624"/>
          </a:xfrm>
          <a:solidFill>
            <a:schemeClr val="accent2">
              <a:lumMod val="20000"/>
              <a:lumOff val="80000"/>
            </a:schemeClr>
          </a:solidFill>
        </p:grpSpPr>
        <p:sp>
          <p:nvSpPr>
            <p:cNvPr id="111" name="Oval 110"/>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2" name="TextBox 111"/>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C3</a:t>
              </a:r>
              <a:endParaRPr lang="en-US" sz="900" b="1" dirty="0"/>
            </a:p>
          </p:txBody>
        </p:sp>
      </p:grpSp>
      <p:sp>
        <p:nvSpPr>
          <p:cNvPr id="113" name="Oval 112"/>
          <p:cNvSpPr/>
          <p:nvPr/>
        </p:nvSpPr>
        <p:spPr>
          <a:xfrm>
            <a:off x="4013860" y="5343877"/>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4581895" y="5335960"/>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4272972" y="921473"/>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a:off x="1694634" y="3041402"/>
            <a:ext cx="9060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099360" y="2696261"/>
            <a:ext cx="690282" cy="690282"/>
            <a:chOff x="2321859" y="2832847"/>
            <a:chExt cx="690282" cy="690282"/>
          </a:xfrm>
        </p:grpSpPr>
        <p:sp>
          <p:nvSpPr>
            <p:cNvPr id="4" name="Oval 3"/>
            <p:cNvSpPr/>
            <p:nvPr/>
          </p:nvSpPr>
          <p:spPr>
            <a:xfrm>
              <a:off x="2321859" y="2832847"/>
              <a:ext cx="690282" cy="690282"/>
            </a:xfrm>
            <a:prstGeom prst="ellipse">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p:cNvSpPr txBox="1"/>
            <p:nvPr/>
          </p:nvSpPr>
          <p:spPr>
            <a:xfrm>
              <a:off x="2372969" y="3101558"/>
              <a:ext cx="582705" cy="206188"/>
            </a:xfrm>
            <a:prstGeom prst="rect">
              <a:avLst/>
            </a:prstGeom>
            <a:noFill/>
          </p:spPr>
          <p:txBody>
            <a:bodyPr wrap="square" lIns="0" tIns="0" rIns="0" bIns="0" rtlCol="0">
              <a:noAutofit/>
            </a:bodyPr>
            <a:lstStyle/>
            <a:p>
              <a:r>
                <a:rPr lang="en-US" sz="1050" dirty="0" smtClean="0"/>
                <a:t>Elevator 1</a:t>
              </a:r>
              <a:endParaRPr lang="en-US" sz="1050" dirty="0"/>
            </a:p>
          </p:txBody>
        </p:sp>
      </p:grpSp>
      <p:cxnSp>
        <p:nvCxnSpPr>
          <p:cNvPr id="119" name="Straight Arrow Connector 118"/>
          <p:cNvCxnSpPr/>
          <p:nvPr/>
        </p:nvCxnSpPr>
        <p:spPr>
          <a:xfrm flipH="1">
            <a:off x="6347361" y="3030755"/>
            <a:ext cx="106877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7210476" y="2697052"/>
            <a:ext cx="690282" cy="690282"/>
            <a:chOff x="2321859" y="2832847"/>
            <a:chExt cx="690282" cy="690282"/>
          </a:xfrm>
        </p:grpSpPr>
        <p:sp>
          <p:nvSpPr>
            <p:cNvPr id="8" name="Oval 7"/>
            <p:cNvSpPr/>
            <p:nvPr/>
          </p:nvSpPr>
          <p:spPr>
            <a:xfrm>
              <a:off x="2321859" y="2832847"/>
              <a:ext cx="690282" cy="690282"/>
            </a:xfrm>
            <a:prstGeom prst="ellipse">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2378907" y="3095620"/>
              <a:ext cx="582705" cy="206188"/>
            </a:xfrm>
            <a:prstGeom prst="rect">
              <a:avLst/>
            </a:prstGeom>
            <a:noFill/>
          </p:spPr>
          <p:txBody>
            <a:bodyPr wrap="square" lIns="0" tIns="0" rIns="0" bIns="0" rtlCol="0">
              <a:noAutofit/>
            </a:bodyPr>
            <a:lstStyle/>
            <a:p>
              <a:r>
                <a:rPr lang="en-US" sz="1050" dirty="0" smtClean="0"/>
                <a:t>Elevator 2</a:t>
              </a:r>
              <a:endParaRPr lang="en-US" sz="1050" dirty="0"/>
            </a:p>
          </p:txBody>
        </p:sp>
      </p:grpSp>
      <p:sp>
        <p:nvSpPr>
          <p:cNvPr id="122" name="Rectangle 121"/>
          <p:cNvSpPr/>
          <p:nvPr/>
        </p:nvSpPr>
        <p:spPr>
          <a:xfrm>
            <a:off x="1728048" y="2840573"/>
            <a:ext cx="902811" cy="215444"/>
          </a:xfrm>
          <a:prstGeom prst="rect">
            <a:avLst/>
          </a:prstGeom>
        </p:spPr>
        <p:txBody>
          <a:bodyPr wrap="none">
            <a:spAutoFit/>
          </a:bodyPr>
          <a:lstStyle/>
          <a:p>
            <a:r>
              <a:rPr lang="en-US" sz="800" dirty="0" smtClean="0"/>
              <a:t> </a:t>
            </a:r>
            <a:r>
              <a:rPr lang="en-US" sz="800" b="1" dirty="0" smtClean="0"/>
              <a:t>Update_Status()</a:t>
            </a:r>
            <a:endParaRPr lang="en-US" sz="800" dirty="0"/>
          </a:p>
        </p:txBody>
      </p:sp>
      <p:sp>
        <p:nvSpPr>
          <p:cNvPr id="123" name="Rectangle 122"/>
          <p:cNvSpPr/>
          <p:nvPr/>
        </p:nvSpPr>
        <p:spPr>
          <a:xfrm>
            <a:off x="6381195" y="2841801"/>
            <a:ext cx="902811" cy="215444"/>
          </a:xfrm>
          <a:prstGeom prst="rect">
            <a:avLst/>
          </a:prstGeom>
        </p:spPr>
        <p:txBody>
          <a:bodyPr wrap="none">
            <a:spAutoFit/>
          </a:bodyPr>
          <a:lstStyle/>
          <a:p>
            <a:r>
              <a:rPr lang="en-US" sz="800" dirty="0" smtClean="0"/>
              <a:t> </a:t>
            </a:r>
            <a:r>
              <a:rPr lang="en-US" sz="800" b="1" dirty="0" smtClean="0"/>
              <a:t>Update_Status()</a:t>
            </a:r>
            <a:endParaRPr lang="en-US" sz="800" dirty="0"/>
          </a:p>
        </p:txBody>
      </p:sp>
      <p:sp>
        <p:nvSpPr>
          <p:cNvPr id="124" name="Rectangle 123"/>
          <p:cNvSpPr/>
          <p:nvPr/>
        </p:nvSpPr>
        <p:spPr>
          <a:xfrm>
            <a:off x="146649" y="5078228"/>
            <a:ext cx="2563257" cy="1569660"/>
          </a:xfrm>
          <a:prstGeom prst="rect">
            <a:avLst/>
          </a:prstGeom>
        </p:spPr>
        <p:txBody>
          <a:bodyPr wrap="square">
            <a:spAutoFit/>
          </a:bodyPr>
          <a:lstStyle/>
          <a:p>
            <a:pPr algn="r"/>
            <a:r>
              <a:rPr lang="en-US" sz="800" dirty="0" smtClean="0"/>
              <a:t>IO process has three threads, one to handle updates from each of the two elevators and redraw the screen and one to handle input of commands from keyboard using polling and calling a function such as </a:t>
            </a:r>
            <a:r>
              <a:rPr lang="en-US" sz="800" b="1" dirty="0" smtClean="0"/>
              <a:t>getch</a:t>
            </a:r>
            <a:r>
              <a:rPr lang="en-US" sz="800" dirty="0" smtClean="0"/>
              <a:t>() or </a:t>
            </a:r>
            <a:r>
              <a:rPr lang="en-US" sz="800" b="1" dirty="0" smtClean="0"/>
              <a:t>getche</a:t>
            </a:r>
            <a:r>
              <a:rPr lang="en-US" sz="800" dirty="0" smtClean="0"/>
              <a:t>() to read a keyboard press. IO threads will attempt to get the status of each elevator. They may get blocked if there is no new data. They then update the screen using a function such as </a:t>
            </a:r>
            <a:r>
              <a:rPr lang="en-US" sz="800" b="1" dirty="0" smtClean="0"/>
              <a:t>move_cursor</a:t>
            </a:r>
            <a:r>
              <a:rPr lang="en-US" sz="800" dirty="0" smtClean="0"/>
              <a:t>() etc in the RT library. These two threads will need to synchronize with each other so that do not move the cursor at the same time, i.e. they will need to use a mutex M1.</a:t>
            </a:r>
          </a:p>
          <a:p>
            <a:pPr algn="r"/>
            <a:endParaRPr lang="en-US" sz="800" dirty="0" smtClean="0"/>
          </a:p>
        </p:txBody>
      </p:sp>
      <p:sp>
        <p:nvSpPr>
          <p:cNvPr id="125" name="Oval 124"/>
          <p:cNvSpPr/>
          <p:nvPr/>
        </p:nvSpPr>
        <p:spPr>
          <a:xfrm>
            <a:off x="4300137" y="5720225"/>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6553290" y="3487036"/>
            <a:ext cx="2330360" cy="584775"/>
          </a:xfrm>
          <a:prstGeom prst="rect">
            <a:avLst/>
          </a:prstGeom>
        </p:spPr>
        <p:txBody>
          <a:bodyPr wrap="square">
            <a:spAutoFit/>
          </a:bodyPr>
          <a:lstStyle/>
          <a:p>
            <a:r>
              <a:rPr lang="en-US" sz="800" dirty="0"/>
              <a:t>Elevators only have one thread </a:t>
            </a:r>
            <a:r>
              <a:rPr lang="en-US" sz="800" dirty="0" smtClean="0"/>
              <a:t>each. They block waiting for a command from the dispatcher (sent via the signal/mailbox) and then execute them with a suitable time delay between each.</a:t>
            </a:r>
            <a:endParaRPr lang="en-US" sz="800" dirty="0"/>
          </a:p>
        </p:txBody>
      </p:sp>
      <p:sp>
        <p:nvSpPr>
          <p:cNvPr id="128" name="Rectangle 127"/>
          <p:cNvSpPr/>
          <p:nvPr/>
        </p:nvSpPr>
        <p:spPr>
          <a:xfrm>
            <a:off x="4977442" y="121025"/>
            <a:ext cx="3856150" cy="461665"/>
          </a:xfrm>
          <a:prstGeom prst="rect">
            <a:avLst/>
          </a:prstGeom>
        </p:spPr>
        <p:txBody>
          <a:bodyPr wrap="square">
            <a:spAutoFit/>
          </a:bodyPr>
          <a:lstStyle/>
          <a:p>
            <a:r>
              <a:rPr lang="en-US" sz="800" dirty="0" smtClean="0"/>
              <a:t>Typed Pipeline </a:t>
            </a:r>
            <a:r>
              <a:rPr lang="en-US" sz="800" dirty="0"/>
              <a:t>between IO and Dispatcher allows </a:t>
            </a:r>
            <a:r>
              <a:rPr lang="en-US" sz="800" dirty="0" smtClean="0"/>
              <a:t>incoming </a:t>
            </a:r>
            <a:r>
              <a:rPr lang="en-US" sz="800" dirty="0"/>
              <a:t>commands that have </a:t>
            </a:r>
            <a:r>
              <a:rPr lang="en-US" sz="800" dirty="0" smtClean="0"/>
              <a:t>been validated </a:t>
            </a:r>
            <a:r>
              <a:rPr lang="en-US" sz="800" dirty="0"/>
              <a:t>by the IO process to be </a:t>
            </a:r>
            <a:r>
              <a:rPr lang="en-US" sz="800" dirty="0" smtClean="0"/>
              <a:t>given to </a:t>
            </a:r>
            <a:r>
              <a:rPr lang="en-US" sz="800" dirty="0"/>
              <a:t>the Dispatcher, where upon the </a:t>
            </a:r>
            <a:r>
              <a:rPr lang="en-US" sz="800" dirty="0" smtClean="0"/>
              <a:t>Dispatcher decides </a:t>
            </a:r>
            <a:r>
              <a:rPr lang="en-US" sz="800" dirty="0"/>
              <a:t>which elevator to delegate the </a:t>
            </a:r>
            <a:r>
              <a:rPr lang="en-US" sz="800" dirty="0" smtClean="0"/>
              <a:t>command to e.g. floor or up/down request.</a:t>
            </a:r>
            <a:endParaRPr lang="en-US" sz="800" dirty="0"/>
          </a:p>
        </p:txBody>
      </p:sp>
      <p:sp>
        <p:nvSpPr>
          <p:cNvPr id="129" name="Rectangle 128"/>
          <p:cNvSpPr/>
          <p:nvPr/>
        </p:nvSpPr>
        <p:spPr>
          <a:xfrm>
            <a:off x="1" y="0"/>
            <a:ext cx="3994150" cy="584775"/>
          </a:xfrm>
          <a:prstGeom prst="rect">
            <a:avLst/>
          </a:prstGeom>
        </p:spPr>
        <p:txBody>
          <a:bodyPr wrap="square">
            <a:spAutoFit/>
          </a:bodyPr>
          <a:lstStyle/>
          <a:p>
            <a:pPr algn="r"/>
            <a:r>
              <a:rPr lang="en-US" sz="800" dirty="0" smtClean="0"/>
              <a:t>Dispatcher process has three threads and uses status of elevators so </a:t>
            </a:r>
            <a:r>
              <a:rPr lang="en-US" sz="800" dirty="0"/>
              <a:t>that it can decide which elevator is in </a:t>
            </a:r>
            <a:r>
              <a:rPr lang="en-US" sz="800" dirty="0" smtClean="0"/>
              <a:t>the best </a:t>
            </a:r>
            <a:r>
              <a:rPr lang="en-US" sz="800" dirty="0"/>
              <a:t>position to deal with an incoming </a:t>
            </a:r>
            <a:r>
              <a:rPr lang="en-US" sz="800" dirty="0" smtClean="0"/>
              <a:t>up/down request</a:t>
            </a:r>
            <a:r>
              <a:rPr lang="en-US" sz="800" dirty="0"/>
              <a:t>. </a:t>
            </a:r>
            <a:r>
              <a:rPr lang="en-US" sz="800" dirty="0" smtClean="0"/>
              <a:t> Two of the threads respond to changes in elevator status and copy that status to local variables within the process so that when a new command arrives, it can be dealt with immediately</a:t>
            </a:r>
            <a:endParaRPr lang="en-US" sz="800" dirty="0"/>
          </a:p>
        </p:txBody>
      </p:sp>
      <p:cxnSp>
        <p:nvCxnSpPr>
          <p:cNvPr id="131" name="Straight Arrow Connector 130"/>
          <p:cNvCxnSpPr>
            <a:stCxn id="71" idx="0"/>
          </p:cNvCxnSpPr>
          <p:nvPr/>
        </p:nvCxnSpPr>
        <p:spPr>
          <a:xfrm flipV="1">
            <a:off x="4291397" y="1041400"/>
            <a:ext cx="0" cy="18714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2786790" y="1334864"/>
            <a:ext cx="1144865" cy="215444"/>
          </a:xfrm>
          <a:prstGeom prst="rect">
            <a:avLst/>
          </a:prstGeom>
        </p:spPr>
        <p:txBody>
          <a:bodyPr wrap="none">
            <a:spAutoFit/>
          </a:bodyPr>
          <a:lstStyle/>
          <a:p>
            <a:r>
              <a:rPr lang="en-US" sz="800" dirty="0" smtClean="0"/>
              <a:t> </a:t>
            </a:r>
            <a:r>
              <a:rPr lang="en-US" sz="800" b="1" dirty="0" smtClean="0"/>
              <a:t>Get_Elevator_Status()</a:t>
            </a:r>
            <a:endParaRPr lang="en-US" sz="800" dirty="0"/>
          </a:p>
        </p:txBody>
      </p:sp>
      <p:cxnSp>
        <p:nvCxnSpPr>
          <p:cNvPr id="135" name="Straight Arrow Connector 134"/>
          <p:cNvCxnSpPr>
            <a:endCxn id="69" idx="3"/>
          </p:cNvCxnSpPr>
          <p:nvPr/>
        </p:nvCxnSpPr>
        <p:spPr>
          <a:xfrm flipV="1">
            <a:off x="3359150" y="933612"/>
            <a:ext cx="775950" cy="1111088"/>
          </a:xfrm>
          <a:prstGeom prst="straightConnector1">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4807804" y="1320382"/>
            <a:ext cx="1144865" cy="215444"/>
          </a:xfrm>
          <a:prstGeom prst="rect">
            <a:avLst/>
          </a:prstGeom>
        </p:spPr>
        <p:txBody>
          <a:bodyPr wrap="none">
            <a:spAutoFit/>
          </a:bodyPr>
          <a:lstStyle/>
          <a:p>
            <a:r>
              <a:rPr lang="en-US" sz="800" dirty="0" smtClean="0"/>
              <a:t> </a:t>
            </a:r>
            <a:r>
              <a:rPr lang="en-US" sz="800" b="1" dirty="0" smtClean="0"/>
              <a:t>Get_Elevator_Status()</a:t>
            </a:r>
            <a:endParaRPr lang="en-US" sz="800" dirty="0"/>
          </a:p>
        </p:txBody>
      </p:sp>
      <p:cxnSp>
        <p:nvCxnSpPr>
          <p:cNvPr id="138" name="Straight Arrow Connector 137"/>
          <p:cNvCxnSpPr>
            <a:endCxn id="69" idx="5"/>
          </p:cNvCxnSpPr>
          <p:nvPr/>
        </p:nvCxnSpPr>
        <p:spPr>
          <a:xfrm flipH="1" flipV="1">
            <a:off x="4623202" y="933612"/>
            <a:ext cx="894948" cy="1098388"/>
          </a:xfrm>
          <a:prstGeom prst="straightConnector1">
            <a:avLst/>
          </a:prstGeom>
          <a:ln>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41" name="Oval 140"/>
          <p:cNvSpPr/>
          <p:nvPr/>
        </p:nvSpPr>
        <p:spPr>
          <a:xfrm>
            <a:off x="4126675" y="843129"/>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4546270" y="841150"/>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3067681" y="4475073"/>
            <a:ext cx="1144865" cy="215444"/>
          </a:xfrm>
          <a:prstGeom prst="rect">
            <a:avLst/>
          </a:prstGeom>
        </p:spPr>
        <p:txBody>
          <a:bodyPr wrap="none">
            <a:spAutoFit/>
          </a:bodyPr>
          <a:lstStyle/>
          <a:p>
            <a:r>
              <a:rPr lang="en-US" sz="800" dirty="0" smtClean="0"/>
              <a:t> </a:t>
            </a:r>
            <a:r>
              <a:rPr lang="en-US" sz="800" b="1" dirty="0" smtClean="0"/>
              <a:t>Get_Elevator_Status()</a:t>
            </a:r>
            <a:endParaRPr lang="en-US" sz="800" dirty="0"/>
          </a:p>
        </p:txBody>
      </p:sp>
      <p:cxnSp>
        <p:nvCxnSpPr>
          <p:cNvPr id="144" name="Straight Arrow Connector 143"/>
          <p:cNvCxnSpPr>
            <a:stCxn id="114" idx="7"/>
          </p:cNvCxnSpPr>
          <p:nvPr/>
        </p:nvCxnSpPr>
        <p:spPr>
          <a:xfrm flipV="1">
            <a:off x="4657917" y="4114800"/>
            <a:ext cx="923733" cy="1234203"/>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45" name="Rectangle 144"/>
          <p:cNvSpPr/>
          <p:nvPr/>
        </p:nvSpPr>
        <p:spPr>
          <a:xfrm>
            <a:off x="4926766" y="4438588"/>
            <a:ext cx="1144865" cy="215444"/>
          </a:xfrm>
          <a:prstGeom prst="rect">
            <a:avLst/>
          </a:prstGeom>
        </p:spPr>
        <p:txBody>
          <a:bodyPr wrap="none">
            <a:spAutoFit/>
          </a:bodyPr>
          <a:lstStyle/>
          <a:p>
            <a:r>
              <a:rPr lang="en-US" sz="800" dirty="0" smtClean="0"/>
              <a:t> </a:t>
            </a:r>
            <a:r>
              <a:rPr lang="en-US" sz="800" b="1" dirty="0" smtClean="0"/>
              <a:t>Get_Elevator_Status()</a:t>
            </a:r>
            <a:endParaRPr lang="en-US" sz="800" dirty="0"/>
          </a:p>
        </p:txBody>
      </p:sp>
      <p:cxnSp>
        <p:nvCxnSpPr>
          <p:cNvPr id="146" name="Straight Arrow Connector 145"/>
          <p:cNvCxnSpPr>
            <a:stCxn id="113" idx="1"/>
          </p:cNvCxnSpPr>
          <p:nvPr/>
        </p:nvCxnSpPr>
        <p:spPr>
          <a:xfrm flipH="1" flipV="1">
            <a:off x="3448050" y="4114800"/>
            <a:ext cx="578853" cy="124212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a:xfrm>
            <a:off x="2785860" y="2591460"/>
            <a:ext cx="665404" cy="928988"/>
            <a:chOff x="3585960" y="2642260"/>
            <a:chExt cx="665404" cy="928988"/>
          </a:xfrm>
        </p:grpSpPr>
        <p:grpSp>
          <p:nvGrpSpPr>
            <p:cNvPr id="156" name="Group 155"/>
            <p:cNvGrpSpPr/>
            <p:nvPr/>
          </p:nvGrpSpPr>
          <p:grpSpPr>
            <a:xfrm>
              <a:off x="3585960" y="2836220"/>
              <a:ext cx="622359" cy="735028"/>
              <a:chOff x="4929851" y="2832265"/>
              <a:chExt cx="622359" cy="735028"/>
            </a:xfrm>
          </p:grpSpPr>
          <p:grpSp>
            <p:nvGrpSpPr>
              <p:cNvPr id="157" name="Group 53"/>
              <p:cNvGrpSpPr/>
              <p:nvPr/>
            </p:nvGrpSpPr>
            <p:grpSpPr>
              <a:xfrm>
                <a:off x="4929851" y="2885687"/>
                <a:ext cx="622359" cy="681606"/>
                <a:chOff x="3341120" y="3493460"/>
                <a:chExt cx="622359" cy="681606"/>
              </a:xfrm>
            </p:grpSpPr>
            <p:sp>
              <p:nvSpPr>
                <p:cNvPr id="160" name="Rectangle 159"/>
                <p:cNvSpPr/>
                <p:nvPr/>
              </p:nvSpPr>
              <p:spPr>
                <a:xfrm>
                  <a:off x="3341120" y="3588889"/>
                  <a:ext cx="621863" cy="30656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1" name="Straight Connector 160"/>
                <p:cNvCxnSpPr/>
                <p:nvPr/>
              </p:nvCxnSpPr>
              <p:spPr>
                <a:xfrm>
                  <a:off x="3426989" y="3784450"/>
                  <a:ext cx="1479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3747205" y="3782662"/>
                  <a:ext cx="1479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3341120" y="3493460"/>
                  <a:ext cx="0" cy="954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flipV="1">
                  <a:off x="3963479" y="3499398"/>
                  <a:ext cx="0" cy="833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TextBox 164"/>
                <p:cNvSpPr txBox="1"/>
                <p:nvPr/>
              </p:nvSpPr>
              <p:spPr>
                <a:xfrm>
                  <a:off x="3365699" y="3968878"/>
                  <a:ext cx="582705" cy="206188"/>
                </a:xfrm>
                <a:prstGeom prst="rect">
                  <a:avLst/>
                </a:prstGeom>
                <a:noFill/>
              </p:spPr>
              <p:txBody>
                <a:bodyPr wrap="square" lIns="0" tIns="0" rIns="0" bIns="0" rtlCol="0">
                  <a:noAutofit/>
                </a:bodyPr>
                <a:lstStyle/>
                <a:p>
                  <a:pPr algn="ctr"/>
                  <a:r>
                    <a:rPr lang="en-US" sz="1050" dirty="0" smtClean="0"/>
                    <a:t>Elevator 1 Status</a:t>
                  </a:r>
                  <a:endParaRPr lang="en-US" sz="1050" dirty="0"/>
                </a:p>
              </p:txBody>
            </p:sp>
          </p:grpSp>
          <p:cxnSp>
            <p:nvCxnSpPr>
              <p:cNvPr id="158" name="Straight Arrow Connector 157"/>
              <p:cNvCxnSpPr/>
              <p:nvPr/>
            </p:nvCxnSpPr>
            <p:spPr>
              <a:xfrm>
                <a:off x="5100452" y="2838203"/>
                <a:ext cx="0" cy="332509"/>
              </a:xfrm>
              <a:prstGeom prst="straightConnector1">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flipV="1">
                <a:off x="5419106" y="2832265"/>
                <a:ext cx="0" cy="342405"/>
              </a:xfrm>
              <a:prstGeom prst="straightConnector1">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grpSp>
        <p:sp>
          <p:nvSpPr>
            <p:cNvPr id="166" name="TextBox 165"/>
            <p:cNvSpPr txBox="1"/>
            <p:nvPr/>
          </p:nvSpPr>
          <p:spPr>
            <a:xfrm>
              <a:off x="3621973" y="2642260"/>
              <a:ext cx="285008" cy="230832"/>
            </a:xfrm>
            <a:prstGeom prst="rect">
              <a:avLst/>
            </a:prstGeom>
            <a:noFill/>
          </p:spPr>
          <p:txBody>
            <a:bodyPr wrap="square" rtlCol="0">
              <a:spAutoFit/>
            </a:bodyPr>
            <a:lstStyle/>
            <a:p>
              <a:r>
                <a:rPr lang="en-US" sz="900" b="1" dirty="0" smtClean="0"/>
                <a:t>in</a:t>
              </a:r>
              <a:endParaRPr lang="en-US" sz="900" b="1" dirty="0"/>
            </a:p>
          </p:txBody>
        </p:sp>
        <p:sp>
          <p:nvSpPr>
            <p:cNvPr id="168" name="TextBox 167"/>
            <p:cNvSpPr txBox="1"/>
            <p:nvPr/>
          </p:nvSpPr>
          <p:spPr>
            <a:xfrm>
              <a:off x="3893132" y="2652148"/>
              <a:ext cx="358232" cy="230832"/>
            </a:xfrm>
            <a:prstGeom prst="rect">
              <a:avLst/>
            </a:prstGeom>
            <a:noFill/>
          </p:spPr>
          <p:txBody>
            <a:bodyPr wrap="square" rtlCol="0">
              <a:spAutoFit/>
            </a:bodyPr>
            <a:lstStyle/>
            <a:p>
              <a:r>
                <a:rPr lang="en-US" sz="900" b="1" dirty="0" smtClean="0"/>
                <a:t>out</a:t>
              </a:r>
              <a:endParaRPr lang="en-US" sz="900" b="1" dirty="0"/>
            </a:p>
          </p:txBody>
        </p:sp>
      </p:grpSp>
      <p:grpSp>
        <p:nvGrpSpPr>
          <p:cNvPr id="139" name="Group 138"/>
          <p:cNvGrpSpPr/>
          <p:nvPr/>
        </p:nvGrpSpPr>
        <p:grpSpPr>
          <a:xfrm>
            <a:off x="5501351" y="2604892"/>
            <a:ext cx="667384" cy="905251"/>
            <a:chOff x="4929851" y="2662042"/>
            <a:chExt cx="667384" cy="905251"/>
          </a:xfrm>
        </p:grpSpPr>
        <p:grpSp>
          <p:nvGrpSpPr>
            <p:cNvPr id="155" name="Group 154"/>
            <p:cNvGrpSpPr/>
            <p:nvPr/>
          </p:nvGrpSpPr>
          <p:grpSpPr>
            <a:xfrm>
              <a:off x="4929851" y="2832265"/>
              <a:ext cx="622359" cy="735028"/>
              <a:chOff x="4929851" y="2832265"/>
              <a:chExt cx="622359" cy="735028"/>
            </a:xfrm>
          </p:grpSpPr>
          <p:grpSp>
            <p:nvGrpSpPr>
              <p:cNvPr id="54" name="Group 53"/>
              <p:cNvGrpSpPr/>
              <p:nvPr/>
            </p:nvGrpSpPr>
            <p:grpSpPr>
              <a:xfrm>
                <a:off x="4929851" y="2885687"/>
                <a:ext cx="622359" cy="681606"/>
                <a:chOff x="3341120" y="3493460"/>
                <a:chExt cx="622359" cy="681606"/>
              </a:xfrm>
            </p:grpSpPr>
            <p:sp>
              <p:nvSpPr>
                <p:cNvPr id="55" name="Rectangle 54"/>
                <p:cNvSpPr/>
                <p:nvPr/>
              </p:nvSpPr>
              <p:spPr>
                <a:xfrm>
                  <a:off x="3341120" y="3588889"/>
                  <a:ext cx="621863" cy="30656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3426989" y="3784450"/>
                  <a:ext cx="1479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747205" y="3782662"/>
                  <a:ext cx="1479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3341120" y="3493460"/>
                  <a:ext cx="0" cy="954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3963479" y="3499398"/>
                  <a:ext cx="0" cy="833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365699" y="3968878"/>
                  <a:ext cx="582705" cy="206188"/>
                </a:xfrm>
                <a:prstGeom prst="rect">
                  <a:avLst/>
                </a:prstGeom>
                <a:noFill/>
              </p:spPr>
              <p:txBody>
                <a:bodyPr wrap="square" lIns="0" tIns="0" rIns="0" bIns="0" rtlCol="0">
                  <a:noAutofit/>
                </a:bodyPr>
                <a:lstStyle/>
                <a:p>
                  <a:pPr algn="ctr"/>
                  <a:r>
                    <a:rPr lang="en-US" sz="1050" dirty="0" smtClean="0"/>
                    <a:t>Elevator 2 Status</a:t>
                  </a:r>
                  <a:endParaRPr lang="en-US" sz="1050" dirty="0"/>
                </a:p>
              </p:txBody>
            </p:sp>
          </p:grpSp>
          <p:cxnSp>
            <p:nvCxnSpPr>
              <p:cNvPr id="151" name="Straight Arrow Connector 150"/>
              <p:cNvCxnSpPr/>
              <p:nvPr/>
            </p:nvCxnSpPr>
            <p:spPr>
              <a:xfrm>
                <a:off x="5100452" y="2838203"/>
                <a:ext cx="0" cy="332509"/>
              </a:xfrm>
              <a:prstGeom prst="straightConnector1">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flipV="1">
                <a:off x="5419106" y="2832265"/>
                <a:ext cx="0" cy="342405"/>
              </a:xfrm>
              <a:prstGeom prst="straightConnector1">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grpSp>
        <p:sp>
          <p:nvSpPr>
            <p:cNvPr id="167" name="TextBox 166"/>
            <p:cNvSpPr txBox="1"/>
            <p:nvPr/>
          </p:nvSpPr>
          <p:spPr>
            <a:xfrm>
              <a:off x="4967844" y="2664031"/>
              <a:ext cx="285008" cy="230832"/>
            </a:xfrm>
            <a:prstGeom prst="rect">
              <a:avLst/>
            </a:prstGeom>
            <a:noFill/>
          </p:spPr>
          <p:txBody>
            <a:bodyPr wrap="square" rtlCol="0">
              <a:spAutoFit/>
            </a:bodyPr>
            <a:lstStyle/>
            <a:p>
              <a:r>
                <a:rPr lang="en-US" sz="900" b="1" dirty="0" smtClean="0"/>
                <a:t>in</a:t>
              </a:r>
              <a:endParaRPr lang="en-US" sz="900" b="1" dirty="0"/>
            </a:p>
          </p:txBody>
        </p:sp>
        <p:sp>
          <p:nvSpPr>
            <p:cNvPr id="170" name="TextBox 169"/>
            <p:cNvSpPr txBox="1"/>
            <p:nvPr/>
          </p:nvSpPr>
          <p:spPr>
            <a:xfrm>
              <a:off x="5239003" y="2662042"/>
              <a:ext cx="358232" cy="230832"/>
            </a:xfrm>
            <a:prstGeom prst="rect">
              <a:avLst/>
            </a:prstGeom>
            <a:noFill/>
          </p:spPr>
          <p:txBody>
            <a:bodyPr wrap="square" rtlCol="0">
              <a:spAutoFit/>
            </a:bodyPr>
            <a:lstStyle/>
            <a:p>
              <a:r>
                <a:rPr lang="en-US" sz="900" b="1" dirty="0" smtClean="0"/>
                <a:t>out</a:t>
              </a:r>
              <a:endParaRPr lang="en-US" sz="900" b="1" dirty="0"/>
            </a:p>
          </p:txBody>
        </p:sp>
      </p:grpSp>
      <p:cxnSp>
        <p:nvCxnSpPr>
          <p:cNvPr id="172" name="Straight Connector 171"/>
          <p:cNvCxnSpPr>
            <a:stCxn id="125" idx="4"/>
            <a:endCxn id="1026" idx="0"/>
          </p:cNvCxnSpPr>
          <p:nvPr/>
        </p:nvCxnSpPr>
        <p:spPr>
          <a:xfrm>
            <a:off x="4344670" y="5809290"/>
            <a:ext cx="2531" cy="450836"/>
          </a:xfrm>
          <a:prstGeom prst="line">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nvGrpSpPr>
          <p:cNvPr id="187" name="Group 186"/>
          <p:cNvGrpSpPr/>
          <p:nvPr/>
        </p:nvGrpSpPr>
        <p:grpSpPr>
          <a:xfrm>
            <a:off x="1282535" y="689050"/>
            <a:ext cx="2751475" cy="2007211"/>
            <a:chOff x="1282535" y="689050"/>
            <a:chExt cx="2751475" cy="2007211"/>
          </a:xfrm>
        </p:grpSpPr>
        <p:cxnSp>
          <p:nvCxnSpPr>
            <p:cNvPr id="174" name="Straight Connector 173"/>
            <p:cNvCxnSpPr>
              <a:stCxn id="69" idx="2"/>
            </p:cNvCxnSpPr>
            <p:nvPr/>
          </p:nvCxnSpPr>
          <p:spPr>
            <a:xfrm flipH="1">
              <a:off x="1447439" y="689560"/>
              <a:ext cx="25865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451520" y="689050"/>
              <a:ext cx="0" cy="9892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H="1">
              <a:off x="1284139" y="1672817"/>
              <a:ext cx="163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82535" y="1674421"/>
              <a:ext cx="172192" cy="172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a:endCxn id="4" idx="0"/>
            </p:cNvCxnSpPr>
            <p:nvPr/>
          </p:nvCxnSpPr>
          <p:spPr>
            <a:xfrm flipH="1">
              <a:off x="1444501" y="1844633"/>
              <a:ext cx="8247" cy="85162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188" name="Group 187"/>
          <p:cNvGrpSpPr/>
          <p:nvPr/>
        </p:nvGrpSpPr>
        <p:grpSpPr>
          <a:xfrm flipH="1">
            <a:off x="4719449" y="689772"/>
            <a:ext cx="3003114" cy="2007211"/>
            <a:chOff x="1282535" y="689050"/>
            <a:chExt cx="2751475" cy="2007211"/>
          </a:xfrm>
        </p:grpSpPr>
        <p:cxnSp>
          <p:nvCxnSpPr>
            <p:cNvPr id="189" name="Straight Connector 188"/>
            <p:cNvCxnSpPr/>
            <p:nvPr/>
          </p:nvCxnSpPr>
          <p:spPr>
            <a:xfrm flipH="1">
              <a:off x="1447439" y="689560"/>
              <a:ext cx="25865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1451520" y="689050"/>
              <a:ext cx="0" cy="9892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H="1">
              <a:off x="1284139" y="1672817"/>
              <a:ext cx="163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1282535" y="1674421"/>
              <a:ext cx="172192" cy="172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H="1">
              <a:off x="1444501" y="1844633"/>
              <a:ext cx="8247" cy="85162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sp>
        <p:nvSpPr>
          <p:cNvPr id="194" name="Rectangle 193"/>
          <p:cNvSpPr/>
          <p:nvPr/>
        </p:nvSpPr>
        <p:spPr>
          <a:xfrm>
            <a:off x="121235" y="1433017"/>
            <a:ext cx="1078915" cy="584775"/>
          </a:xfrm>
          <a:prstGeom prst="rect">
            <a:avLst/>
          </a:prstGeom>
        </p:spPr>
        <p:txBody>
          <a:bodyPr wrap="square">
            <a:spAutoFit/>
          </a:bodyPr>
          <a:lstStyle/>
          <a:p>
            <a:pPr algn="r"/>
            <a:r>
              <a:rPr lang="en-US" sz="800" dirty="0" smtClean="0"/>
              <a:t>Signal/Mailbox to hold commands sent from Dispatcher to Elevator</a:t>
            </a:r>
            <a:endParaRPr lang="en-US" sz="800" dirty="0"/>
          </a:p>
        </p:txBody>
      </p:sp>
      <p:sp>
        <p:nvSpPr>
          <p:cNvPr id="195" name="Rectangle 194"/>
          <p:cNvSpPr/>
          <p:nvPr/>
        </p:nvSpPr>
        <p:spPr>
          <a:xfrm>
            <a:off x="7741235" y="1401267"/>
            <a:ext cx="1078915" cy="584775"/>
          </a:xfrm>
          <a:prstGeom prst="rect">
            <a:avLst/>
          </a:prstGeom>
        </p:spPr>
        <p:txBody>
          <a:bodyPr wrap="square">
            <a:spAutoFit/>
          </a:bodyPr>
          <a:lstStyle/>
          <a:p>
            <a:r>
              <a:rPr lang="en-US" sz="800" dirty="0" smtClean="0"/>
              <a:t>Signal/Mailbox to hold commands sent from Dispatcher to Elevator</a:t>
            </a:r>
            <a:endParaRPr lang="en-US" sz="800" dirty="0"/>
          </a:p>
        </p:txBody>
      </p:sp>
      <p:cxnSp>
        <p:nvCxnSpPr>
          <p:cNvPr id="199" name="Straight Connector 198"/>
          <p:cNvCxnSpPr/>
          <p:nvPr/>
        </p:nvCxnSpPr>
        <p:spPr>
          <a:xfrm>
            <a:off x="4513628" y="4073839"/>
            <a:ext cx="1782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flipH="1">
            <a:off x="4505673" y="4075443"/>
            <a:ext cx="187940" cy="172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4507833" y="4241800"/>
            <a:ext cx="0" cy="90170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04" name="Rectangle 203"/>
          <p:cNvSpPr/>
          <p:nvPr/>
        </p:nvSpPr>
        <p:spPr>
          <a:xfrm>
            <a:off x="4509085" y="2806294"/>
            <a:ext cx="704265" cy="1077218"/>
          </a:xfrm>
          <a:prstGeom prst="rect">
            <a:avLst/>
          </a:prstGeom>
        </p:spPr>
        <p:txBody>
          <a:bodyPr wrap="square">
            <a:spAutoFit/>
          </a:bodyPr>
          <a:lstStyle/>
          <a:p>
            <a:r>
              <a:rPr lang="en-US" sz="800" dirty="0" smtClean="0"/>
              <a:t>Signal/Mailbox to indicate dispatcher has terminated at end of simulation</a:t>
            </a:r>
            <a:endParaRPr lang="en-US" sz="800" dirty="0"/>
          </a:p>
        </p:txBody>
      </p:sp>
      <p:sp>
        <p:nvSpPr>
          <p:cNvPr id="210" name="TextBox 209"/>
          <p:cNvSpPr txBox="1"/>
          <p:nvPr/>
        </p:nvSpPr>
        <p:spPr>
          <a:xfrm>
            <a:off x="2524660" y="1803400"/>
            <a:ext cx="717550" cy="276999"/>
          </a:xfrm>
          <a:prstGeom prst="rect">
            <a:avLst/>
          </a:prstGeom>
          <a:noFill/>
        </p:spPr>
        <p:txBody>
          <a:bodyPr wrap="square" rtlCol="0">
            <a:spAutoFit/>
          </a:bodyPr>
          <a:lstStyle/>
          <a:p>
            <a:r>
              <a:rPr lang="en-US" sz="1200" b="1" dirty="0" smtClean="0"/>
              <a:t>Monitor</a:t>
            </a:r>
            <a:endParaRPr lang="en-US" sz="1200" b="1" dirty="0"/>
          </a:p>
        </p:txBody>
      </p:sp>
      <p:sp>
        <p:nvSpPr>
          <p:cNvPr id="121" name="Rectangle 120"/>
          <p:cNvSpPr/>
          <p:nvPr/>
        </p:nvSpPr>
        <p:spPr>
          <a:xfrm>
            <a:off x="138016" y="4336666"/>
            <a:ext cx="2529936" cy="707886"/>
          </a:xfrm>
          <a:prstGeom prst="rect">
            <a:avLst/>
          </a:prstGeom>
        </p:spPr>
        <p:txBody>
          <a:bodyPr wrap="square">
            <a:spAutoFit/>
          </a:bodyPr>
          <a:lstStyle/>
          <a:p>
            <a:pPr algn="r"/>
            <a:r>
              <a:rPr lang="en-US" sz="800" dirty="0" smtClean="0"/>
              <a:t>Additional rendezvous objects, conditions, events etc can be used at your discretion to synchronise processes/threads, as can the use of timers and other messages, plus of course the use of additional threads or active objects.</a:t>
            </a:r>
            <a:endParaRPr lang="en-US" sz="800" dirty="0"/>
          </a:p>
        </p:txBody>
      </p:sp>
      <p:grpSp>
        <p:nvGrpSpPr>
          <p:cNvPr id="120" name="Group 119"/>
          <p:cNvGrpSpPr/>
          <p:nvPr/>
        </p:nvGrpSpPr>
        <p:grpSpPr>
          <a:xfrm>
            <a:off x="3827631" y="5839347"/>
            <a:ext cx="374632" cy="374632"/>
            <a:chOff x="3379694" y="1846729"/>
            <a:chExt cx="349624" cy="349624"/>
          </a:xfrm>
          <a:solidFill>
            <a:schemeClr val="accent2">
              <a:lumMod val="20000"/>
              <a:lumOff val="80000"/>
            </a:schemeClr>
          </a:solidFill>
        </p:grpSpPr>
        <p:sp>
          <p:nvSpPr>
            <p:cNvPr id="126" name="Oval 125"/>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0" name="TextBox 129"/>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M1</a:t>
              </a:r>
              <a:endParaRPr lang="en-US" sz="900" b="1" dirty="0"/>
            </a:p>
          </p:txBody>
        </p:sp>
      </p:grpSp>
      <p:sp>
        <p:nvSpPr>
          <p:cNvPr id="148" name="TextBox 147"/>
          <p:cNvSpPr txBox="1"/>
          <p:nvPr/>
        </p:nvSpPr>
        <p:spPr>
          <a:xfrm>
            <a:off x="4985349" y="725578"/>
            <a:ext cx="1967542" cy="338554"/>
          </a:xfrm>
          <a:prstGeom prst="rect">
            <a:avLst/>
          </a:prstGeom>
          <a:noFill/>
        </p:spPr>
        <p:txBody>
          <a:bodyPr wrap="square" rtlCol="0">
            <a:spAutoFit/>
          </a:bodyPr>
          <a:lstStyle/>
          <a:p>
            <a:r>
              <a:rPr lang="en-US" sz="800" b="1" dirty="0" smtClean="0">
                <a:solidFill>
                  <a:srgbClr val="C00000"/>
                </a:solidFill>
              </a:rPr>
              <a:t>Dispatcher is the parent process that creates other processes and environment</a:t>
            </a:r>
            <a:endParaRPr lang="en-US" sz="800" b="1" dirty="0">
              <a:solidFill>
                <a:srgbClr val="C00000"/>
              </a:solidFill>
            </a:endParaRPr>
          </a:p>
        </p:txBody>
      </p:sp>
      <p:sp>
        <p:nvSpPr>
          <p:cNvPr id="202" name="TextBox 201"/>
          <p:cNvSpPr txBox="1"/>
          <p:nvPr/>
        </p:nvSpPr>
        <p:spPr>
          <a:xfrm>
            <a:off x="3752492" y="2958860"/>
            <a:ext cx="474452" cy="369332"/>
          </a:xfrm>
          <a:prstGeom prst="rect">
            <a:avLst/>
          </a:prstGeom>
          <a:noFill/>
        </p:spPr>
        <p:txBody>
          <a:bodyPr wrap="square" rtlCol="0">
            <a:spAutoFit/>
          </a:bodyPr>
          <a:lstStyle/>
          <a:p>
            <a:r>
              <a:rPr lang="en-US" sz="900" dirty="0" smtClean="0"/>
              <a:t>Typed Pipe1</a:t>
            </a:r>
            <a:endParaRPr lang="en-US" sz="900" dirty="0"/>
          </a:p>
        </p:txBody>
      </p:sp>
      <p:sp>
        <p:nvSpPr>
          <p:cNvPr id="237" name="TextBox 236"/>
          <p:cNvSpPr txBox="1"/>
          <p:nvPr/>
        </p:nvSpPr>
        <p:spPr>
          <a:xfrm>
            <a:off x="138022" y="638355"/>
            <a:ext cx="1966823" cy="379562"/>
          </a:xfrm>
          <a:prstGeom prst="rect">
            <a:avLst/>
          </a:prstGeom>
          <a:noFill/>
        </p:spPr>
        <p:txBody>
          <a:bodyPr wrap="square" rtlCol="0">
            <a:spAutoFit/>
          </a:bodyPr>
          <a:lstStyle/>
          <a:p>
            <a:r>
              <a:rPr lang="en-US" smtClean="0"/>
              <a:t>Part A</a:t>
            </a:r>
            <a:endParaRPr lang="en-US" dirty="0"/>
          </a:p>
        </p:txBody>
      </p:sp>
      <p:sp>
        <p:nvSpPr>
          <p:cNvPr id="132" name="TextBox 131"/>
          <p:cNvSpPr txBox="1"/>
          <p:nvPr/>
        </p:nvSpPr>
        <p:spPr>
          <a:xfrm>
            <a:off x="807289" y="921110"/>
            <a:ext cx="2117066" cy="338554"/>
          </a:xfrm>
          <a:prstGeom prst="rect">
            <a:avLst/>
          </a:prstGeom>
          <a:noFill/>
        </p:spPr>
        <p:txBody>
          <a:bodyPr wrap="square" rtlCol="0">
            <a:spAutoFit/>
          </a:bodyPr>
          <a:lstStyle/>
          <a:p>
            <a:r>
              <a:rPr lang="en-US" sz="800" dirty="0" smtClean="0"/>
              <a:t>You will need to create “Named” monitors as they are being shared between processes</a:t>
            </a:r>
            <a:endParaRPr lang="en-US" sz="800" dirty="0"/>
          </a:p>
        </p:txBody>
      </p:sp>
      <p:cxnSp>
        <p:nvCxnSpPr>
          <p:cNvPr id="150" name="Straight Arrow Connector 149"/>
          <p:cNvCxnSpPr/>
          <p:nvPr/>
        </p:nvCxnSpPr>
        <p:spPr>
          <a:xfrm>
            <a:off x="2156604" y="1285336"/>
            <a:ext cx="319177" cy="55209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99250" y="2029851"/>
            <a:ext cx="1056904" cy="2072243"/>
          </a:xfrm>
          <a:prstGeom prst="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5524272" y="1794774"/>
            <a:ext cx="717550" cy="276999"/>
          </a:xfrm>
          <a:prstGeom prst="rect">
            <a:avLst/>
          </a:prstGeom>
          <a:noFill/>
        </p:spPr>
        <p:txBody>
          <a:bodyPr wrap="square" rtlCol="0">
            <a:spAutoFit/>
          </a:bodyPr>
          <a:lstStyle/>
          <a:p>
            <a:r>
              <a:rPr lang="en-US" sz="1200" b="1" dirty="0" smtClean="0"/>
              <a:t>Monitor</a:t>
            </a:r>
            <a:endParaRPr lang="en-US" sz="1200" b="1" dirty="0"/>
          </a:p>
        </p:txBody>
      </p:sp>
      <p:cxnSp>
        <p:nvCxnSpPr>
          <p:cNvPr id="6" name="Straight Connector 5"/>
          <p:cNvCxnSpPr/>
          <p:nvPr/>
        </p:nvCxnSpPr>
        <p:spPr>
          <a:xfrm>
            <a:off x="4328027" y="1016000"/>
            <a:ext cx="0" cy="3060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22" idx="2"/>
          </p:cNvCxnSpPr>
          <p:nvPr/>
        </p:nvCxnSpPr>
        <p:spPr>
          <a:xfrm flipV="1">
            <a:off x="4095781" y="3351510"/>
            <a:ext cx="14470" cy="18681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419550" y="2042551"/>
            <a:ext cx="1056904" cy="2072243"/>
          </a:xfrm>
          <a:prstGeom prst="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p:nvGrpSpPr>
        <p:grpSpPr>
          <a:xfrm>
            <a:off x="2675218" y="2201126"/>
            <a:ext cx="259952" cy="259952"/>
            <a:chOff x="3379694" y="1846729"/>
            <a:chExt cx="349624" cy="349624"/>
          </a:xfrm>
          <a:solidFill>
            <a:schemeClr val="accent2">
              <a:lumMod val="20000"/>
              <a:lumOff val="80000"/>
            </a:schemeClr>
          </a:solidFill>
        </p:grpSpPr>
        <p:sp>
          <p:nvSpPr>
            <p:cNvPr id="10" name="Oval 9"/>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P2</a:t>
              </a:r>
              <a:endParaRPr lang="en-US" sz="900" b="1" dirty="0"/>
            </a:p>
          </p:txBody>
        </p:sp>
      </p:grpSp>
      <p:grpSp>
        <p:nvGrpSpPr>
          <p:cNvPr id="12" name="Group 11"/>
          <p:cNvGrpSpPr/>
          <p:nvPr/>
        </p:nvGrpSpPr>
        <p:grpSpPr>
          <a:xfrm>
            <a:off x="2981172" y="2204154"/>
            <a:ext cx="259952" cy="259952"/>
            <a:chOff x="3379694" y="1846729"/>
            <a:chExt cx="349624" cy="349624"/>
          </a:xfrm>
          <a:solidFill>
            <a:schemeClr val="accent2">
              <a:lumMod val="20000"/>
              <a:lumOff val="80000"/>
            </a:schemeClr>
          </a:solidFill>
        </p:grpSpPr>
        <p:sp>
          <p:nvSpPr>
            <p:cNvPr id="13" name="Oval 12"/>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C</a:t>
              </a:r>
              <a:r>
                <a:rPr lang="en-US" sz="900" b="1" dirty="0"/>
                <a:t>2</a:t>
              </a:r>
            </a:p>
          </p:txBody>
        </p:sp>
      </p:grpSp>
      <p:grpSp>
        <p:nvGrpSpPr>
          <p:cNvPr id="15" name="Group 14"/>
          <p:cNvGrpSpPr/>
          <p:nvPr/>
        </p:nvGrpSpPr>
        <p:grpSpPr>
          <a:xfrm>
            <a:off x="3821452" y="5103292"/>
            <a:ext cx="690282" cy="690282"/>
            <a:chOff x="2321859" y="2832847"/>
            <a:chExt cx="690282" cy="690282"/>
          </a:xfrm>
        </p:grpSpPr>
        <p:sp>
          <p:nvSpPr>
            <p:cNvPr id="16" name="Oval 15"/>
            <p:cNvSpPr/>
            <p:nvPr/>
          </p:nvSpPr>
          <p:spPr>
            <a:xfrm>
              <a:off x="2321859" y="2832847"/>
              <a:ext cx="690282" cy="690282"/>
            </a:xfrm>
            <a:prstGeom prst="ellipse">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extBox 16"/>
            <p:cNvSpPr txBox="1"/>
            <p:nvPr/>
          </p:nvSpPr>
          <p:spPr>
            <a:xfrm>
              <a:off x="2390783" y="3091909"/>
              <a:ext cx="582705" cy="206188"/>
            </a:xfrm>
            <a:prstGeom prst="rect">
              <a:avLst/>
            </a:prstGeom>
            <a:noFill/>
          </p:spPr>
          <p:txBody>
            <a:bodyPr wrap="square" lIns="0" tIns="0" rIns="0" bIns="0" rtlCol="0">
              <a:noAutofit/>
            </a:bodyPr>
            <a:lstStyle/>
            <a:p>
              <a:pPr algn="ctr"/>
              <a:r>
                <a:rPr lang="en-US" sz="1050" dirty="0" smtClean="0"/>
                <a:t>IO</a:t>
              </a:r>
              <a:endParaRPr lang="en-US" sz="1050" dirty="0"/>
            </a:p>
          </p:txBody>
        </p:sp>
      </p:grpSp>
      <p:grpSp>
        <p:nvGrpSpPr>
          <p:cNvPr id="21" name="Group 20"/>
          <p:cNvGrpSpPr/>
          <p:nvPr/>
        </p:nvGrpSpPr>
        <p:grpSpPr>
          <a:xfrm>
            <a:off x="4030968" y="2869631"/>
            <a:ext cx="158566" cy="529450"/>
            <a:chOff x="4233725" y="2435744"/>
            <a:chExt cx="158566" cy="529450"/>
          </a:xfrm>
        </p:grpSpPr>
        <p:sp>
          <p:nvSpPr>
            <p:cNvPr id="22" name="Rectangle 21"/>
            <p:cNvSpPr/>
            <p:nvPr/>
          </p:nvSpPr>
          <p:spPr>
            <a:xfrm>
              <a:off x="4233725" y="2478923"/>
              <a:ext cx="158566" cy="4387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4262807" y="2523822"/>
              <a:ext cx="977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261913" y="2882376"/>
              <a:ext cx="977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233726" y="2436638"/>
              <a:ext cx="0" cy="5285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4391412" y="2435744"/>
              <a:ext cx="0" cy="5285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7" name="Picture 2" descr="C:\Users\paul\AppData\Local\Microsoft\Windows\INetCache\IE\7PYODGMV\600px-Gnome-computer.svg[1].png"/>
          <p:cNvPicPr>
            <a:picLocks noChangeAspect="1" noChangeArrowheads="1"/>
          </p:cNvPicPr>
          <p:nvPr/>
        </p:nvPicPr>
        <p:blipFill>
          <a:blip r:embed="rId2" cstate="print"/>
          <a:srcRect/>
          <a:stretch>
            <a:fillRect/>
          </a:stretch>
        </p:blipFill>
        <p:spPr bwMode="auto">
          <a:xfrm>
            <a:off x="5044871" y="6242873"/>
            <a:ext cx="485236" cy="485236"/>
          </a:xfrm>
          <a:prstGeom prst="rect">
            <a:avLst/>
          </a:prstGeom>
          <a:noFill/>
        </p:spPr>
      </p:pic>
      <p:grpSp>
        <p:nvGrpSpPr>
          <p:cNvPr id="29" name="Group 28"/>
          <p:cNvGrpSpPr/>
          <p:nvPr/>
        </p:nvGrpSpPr>
        <p:grpSpPr>
          <a:xfrm>
            <a:off x="2647422" y="3748877"/>
            <a:ext cx="259952" cy="259952"/>
            <a:chOff x="3379694" y="1846729"/>
            <a:chExt cx="349624" cy="349624"/>
          </a:xfrm>
          <a:solidFill>
            <a:schemeClr val="accent2">
              <a:lumMod val="20000"/>
              <a:lumOff val="80000"/>
            </a:schemeClr>
          </a:solidFill>
        </p:grpSpPr>
        <p:sp>
          <p:nvSpPr>
            <p:cNvPr id="30" name="Oval 29"/>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TextBox 30"/>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P1</a:t>
              </a:r>
              <a:endParaRPr lang="en-US" sz="900" b="1" dirty="0"/>
            </a:p>
          </p:txBody>
        </p:sp>
      </p:grpSp>
      <p:grpSp>
        <p:nvGrpSpPr>
          <p:cNvPr id="32" name="Group 31"/>
          <p:cNvGrpSpPr/>
          <p:nvPr/>
        </p:nvGrpSpPr>
        <p:grpSpPr>
          <a:xfrm>
            <a:off x="2953376" y="3751905"/>
            <a:ext cx="259952" cy="259952"/>
            <a:chOff x="3379694" y="1846729"/>
            <a:chExt cx="349624" cy="349624"/>
          </a:xfrm>
          <a:solidFill>
            <a:schemeClr val="accent2">
              <a:lumMod val="20000"/>
              <a:lumOff val="80000"/>
            </a:schemeClr>
          </a:solidFill>
        </p:grpSpPr>
        <p:sp>
          <p:nvSpPr>
            <p:cNvPr id="33" name="Oval 32"/>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extBox 33"/>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C1</a:t>
              </a:r>
              <a:endParaRPr lang="en-US" sz="900" b="1" dirty="0"/>
            </a:p>
          </p:txBody>
        </p:sp>
      </p:grpSp>
      <p:grpSp>
        <p:nvGrpSpPr>
          <p:cNvPr id="35" name="Group 34"/>
          <p:cNvGrpSpPr/>
          <p:nvPr/>
        </p:nvGrpSpPr>
        <p:grpSpPr>
          <a:xfrm>
            <a:off x="5366820" y="2181332"/>
            <a:ext cx="259952" cy="259952"/>
            <a:chOff x="3379694" y="1846729"/>
            <a:chExt cx="349624" cy="349624"/>
          </a:xfrm>
          <a:solidFill>
            <a:schemeClr val="accent2">
              <a:lumMod val="20000"/>
              <a:lumOff val="80000"/>
            </a:schemeClr>
          </a:solidFill>
        </p:grpSpPr>
        <p:sp>
          <p:nvSpPr>
            <p:cNvPr id="36" name="Oval 35"/>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TextBox 36"/>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P4</a:t>
              </a:r>
              <a:endParaRPr lang="en-US" sz="900" b="1" dirty="0"/>
            </a:p>
          </p:txBody>
        </p:sp>
      </p:grpSp>
      <p:grpSp>
        <p:nvGrpSpPr>
          <p:cNvPr id="38" name="Group 37"/>
          <p:cNvGrpSpPr/>
          <p:nvPr/>
        </p:nvGrpSpPr>
        <p:grpSpPr>
          <a:xfrm>
            <a:off x="5672774" y="2184360"/>
            <a:ext cx="259952" cy="259952"/>
            <a:chOff x="3379694" y="1846729"/>
            <a:chExt cx="349624" cy="349624"/>
          </a:xfrm>
          <a:solidFill>
            <a:schemeClr val="accent2">
              <a:lumMod val="20000"/>
              <a:lumOff val="80000"/>
            </a:schemeClr>
          </a:solidFill>
        </p:grpSpPr>
        <p:sp>
          <p:nvSpPr>
            <p:cNvPr id="39" name="Oval 38"/>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TextBox 39"/>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C4</a:t>
              </a:r>
              <a:endParaRPr lang="en-US" sz="900" b="1" dirty="0"/>
            </a:p>
          </p:txBody>
        </p:sp>
      </p:grpSp>
      <p:grpSp>
        <p:nvGrpSpPr>
          <p:cNvPr id="41" name="Group 40"/>
          <p:cNvGrpSpPr/>
          <p:nvPr/>
        </p:nvGrpSpPr>
        <p:grpSpPr>
          <a:xfrm>
            <a:off x="5362779" y="3748546"/>
            <a:ext cx="259952" cy="259952"/>
            <a:chOff x="3379694" y="1846729"/>
            <a:chExt cx="349624" cy="349624"/>
          </a:xfrm>
          <a:solidFill>
            <a:schemeClr val="accent2">
              <a:lumMod val="20000"/>
              <a:lumOff val="80000"/>
            </a:schemeClr>
          </a:solidFill>
        </p:grpSpPr>
        <p:sp>
          <p:nvSpPr>
            <p:cNvPr id="42" name="Oval 41"/>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TextBox 42"/>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P3</a:t>
              </a:r>
              <a:endParaRPr lang="en-US" sz="900" b="1" dirty="0"/>
            </a:p>
          </p:txBody>
        </p:sp>
      </p:grpSp>
      <p:grpSp>
        <p:nvGrpSpPr>
          <p:cNvPr id="44" name="Group 43"/>
          <p:cNvGrpSpPr/>
          <p:nvPr/>
        </p:nvGrpSpPr>
        <p:grpSpPr>
          <a:xfrm>
            <a:off x="5668733" y="3751574"/>
            <a:ext cx="259952" cy="259952"/>
            <a:chOff x="3379694" y="1846729"/>
            <a:chExt cx="349624" cy="349624"/>
          </a:xfrm>
          <a:solidFill>
            <a:schemeClr val="accent2">
              <a:lumMod val="20000"/>
              <a:lumOff val="80000"/>
            </a:schemeClr>
          </a:solidFill>
        </p:grpSpPr>
        <p:sp>
          <p:nvSpPr>
            <p:cNvPr id="45" name="Oval 44"/>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TextBox 45"/>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C3</a:t>
              </a:r>
              <a:endParaRPr lang="en-US" sz="900" b="1" dirty="0"/>
            </a:p>
          </p:txBody>
        </p:sp>
      </p:grpSp>
      <p:sp>
        <p:nvSpPr>
          <p:cNvPr id="47" name="Oval 46"/>
          <p:cNvSpPr/>
          <p:nvPr/>
        </p:nvSpPr>
        <p:spPr>
          <a:xfrm>
            <a:off x="3832714" y="5343877"/>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4400749" y="5335960"/>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4091826" y="921473"/>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p:nvPr/>
        </p:nvCxnSpPr>
        <p:spPr>
          <a:xfrm>
            <a:off x="1513488" y="3041402"/>
            <a:ext cx="9060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918214" y="2696261"/>
            <a:ext cx="690282" cy="690282"/>
            <a:chOff x="2321859" y="2832847"/>
            <a:chExt cx="690282" cy="690282"/>
          </a:xfrm>
        </p:grpSpPr>
        <p:sp>
          <p:nvSpPr>
            <p:cNvPr id="52" name="Oval 51"/>
            <p:cNvSpPr/>
            <p:nvPr/>
          </p:nvSpPr>
          <p:spPr>
            <a:xfrm>
              <a:off x="2321859" y="2832847"/>
              <a:ext cx="690282" cy="690282"/>
            </a:xfrm>
            <a:prstGeom prst="ellipse">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TextBox 52"/>
            <p:cNvSpPr txBox="1"/>
            <p:nvPr/>
          </p:nvSpPr>
          <p:spPr>
            <a:xfrm>
              <a:off x="2372969" y="3101558"/>
              <a:ext cx="582705" cy="206188"/>
            </a:xfrm>
            <a:prstGeom prst="rect">
              <a:avLst/>
            </a:prstGeom>
            <a:noFill/>
          </p:spPr>
          <p:txBody>
            <a:bodyPr wrap="square" lIns="0" tIns="0" rIns="0" bIns="0" rtlCol="0">
              <a:noAutofit/>
            </a:bodyPr>
            <a:lstStyle/>
            <a:p>
              <a:r>
                <a:rPr lang="en-US" sz="1050" dirty="0" smtClean="0"/>
                <a:t>Elevator 1</a:t>
              </a:r>
              <a:endParaRPr lang="en-US" sz="1050" dirty="0"/>
            </a:p>
          </p:txBody>
        </p:sp>
      </p:grpSp>
      <p:cxnSp>
        <p:nvCxnSpPr>
          <p:cNvPr id="54" name="Straight Arrow Connector 53"/>
          <p:cNvCxnSpPr/>
          <p:nvPr/>
        </p:nvCxnSpPr>
        <p:spPr>
          <a:xfrm flipH="1">
            <a:off x="6166215" y="3030755"/>
            <a:ext cx="106877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7029330" y="2697052"/>
            <a:ext cx="690282" cy="690282"/>
            <a:chOff x="2321859" y="2832847"/>
            <a:chExt cx="690282" cy="690282"/>
          </a:xfrm>
        </p:grpSpPr>
        <p:sp>
          <p:nvSpPr>
            <p:cNvPr id="56" name="Oval 55"/>
            <p:cNvSpPr/>
            <p:nvPr/>
          </p:nvSpPr>
          <p:spPr>
            <a:xfrm>
              <a:off x="2321859" y="2832847"/>
              <a:ext cx="690282" cy="690282"/>
            </a:xfrm>
            <a:prstGeom prst="ellipse">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TextBox 56"/>
            <p:cNvSpPr txBox="1"/>
            <p:nvPr/>
          </p:nvSpPr>
          <p:spPr>
            <a:xfrm>
              <a:off x="2378907" y="3095620"/>
              <a:ext cx="582705" cy="206188"/>
            </a:xfrm>
            <a:prstGeom prst="rect">
              <a:avLst/>
            </a:prstGeom>
            <a:noFill/>
          </p:spPr>
          <p:txBody>
            <a:bodyPr wrap="square" lIns="0" tIns="0" rIns="0" bIns="0" rtlCol="0">
              <a:noAutofit/>
            </a:bodyPr>
            <a:lstStyle/>
            <a:p>
              <a:r>
                <a:rPr lang="en-US" sz="1050" dirty="0" smtClean="0"/>
                <a:t>Elevator 2</a:t>
              </a:r>
              <a:endParaRPr lang="en-US" sz="1050" dirty="0"/>
            </a:p>
          </p:txBody>
        </p:sp>
      </p:grpSp>
      <p:sp>
        <p:nvSpPr>
          <p:cNvPr id="58" name="Rectangle 57"/>
          <p:cNvSpPr/>
          <p:nvPr/>
        </p:nvSpPr>
        <p:spPr>
          <a:xfrm>
            <a:off x="1546902" y="2840573"/>
            <a:ext cx="902811" cy="215444"/>
          </a:xfrm>
          <a:prstGeom prst="rect">
            <a:avLst/>
          </a:prstGeom>
        </p:spPr>
        <p:txBody>
          <a:bodyPr wrap="none">
            <a:spAutoFit/>
          </a:bodyPr>
          <a:lstStyle/>
          <a:p>
            <a:r>
              <a:rPr lang="en-US" sz="800" dirty="0" smtClean="0"/>
              <a:t> </a:t>
            </a:r>
            <a:r>
              <a:rPr lang="en-US" sz="800" b="1" dirty="0" smtClean="0"/>
              <a:t>Update_Status()</a:t>
            </a:r>
            <a:endParaRPr lang="en-US" sz="800" dirty="0"/>
          </a:p>
        </p:txBody>
      </p:sp>
      <p:sp>
        <p:nvSpPr>
          <p:cNvPr id="59" name="Rectangle 58"/>
          <p:cNvSpPr/>
          <p:nvPr/>
        </p:nvSpPr>
        <p:spPr>
          <a:xfrm>
            <a:off x="6200049" y="2841801"/>
            <a:ext cx="902811" cy="215444"/>
          </a:xfrm>
          <a:prstGeom prst="rect">
            <a:avLst/>
          </a:prstGeom>
        </p:spPr>
        <p:txBody>
          <a:bodyPr wrap="none">
            <a:spAutoFit/>
          </a:bodyPr>
          <a:lstStyle/>
          <a:p>
            <a:r>
              <a:rPr lang="en-US" sz="800" dirty="0" smtClean="0"/>
              <a:t> </a:t>
            </a:r>
            <a:r>
              <a:rPr lang="en-US" sz="800" b="1" dirty="0" smtClean="0"/>
              <a:t>Update_Status()</a:t>
            </a:r>
            <a:endParaRPr lang="en-US" sz="800" dirty="0"/>
          </a:p>
        </p:txBody>
      </p:sp>
      <p:sp>
        <p:nvSpPr>
          <p:cNvPr id="60" name="Rectangle 59"/>
          <p:cNvSpPr/>
          <p:nvPr/>
        </p:nvSpPr>
        <p:spPr>
          <a:xfrm>
            <a:off x="6038500" y="4448044"/>
            <a:ext cx="2924354" cy="2308324"/>
          </a:xfrm>
          <a:prstGeom prst="rect">
            <a:avLst/>
          </a:prstGeom>
        </p:spPr>
        <p:txBody>
          <a:bodyPr wrap="square">
            <a:spAutoFit/>
          </a:bodyPr>
          <a:lstStyle/>
          <a:p>
            <a:r>
              <a:rPr lang="en-US" sz="800" dirty="0" smtClean="0"/>
              <a:t>Passengers are </a:t>
            </a:r>
            <a:r>
              <a:rPr lang="en-US" sz="800" b="1" dirty="0" smtClean="0"/>
              <a:t>active objects</a:t>
            </a:r>
            <a:r>
              <a:rPr lang="en-US" sz="800" dirty="0" smtClean="0"/>
              <a:t> created at random times and request random transport, e.g. up/down at a floor, wait for  an elevator to arrive, get on, request a floor, travel, get off and are destroyed. Multiple passengers share a single pipeline Pipe2 that they enter their data/status too (up to you to figure out what is needed)  and thus need a mutex M2 to protect the pipeline from being written to by more than one passenger at a time. Pipeline and Mutex M2 </a:t>
            </a:r>
            <a:r>
              <a:rPr lang="en-US" sz="800" i="1" dirty="0" smtClean="0"/>
              <a:t>could</a:t>
            </a:r>
            <a:r>
              <a:rPr lang="en-US" sz="800" dirty="0" smtClean="0"/>
              <a:t> even be in the form of a monitor.</a:t>
            </a:r>
          </a:p>
          <a:p>
            <a:endParaRPr lang="en-US" sz="800" dirty="0" smtClean="0"/>
          </a:p>
          <a:p>
            <a:r>
              <a:rPr lang="en-US" sz="800" dirty="0" smtClean="0"/>
              <a:t>A passenger starts by entering an up or down request, then polls on the corresponding up/down </a:t>
            </a:r>
            <a:r>
              <a:rPr lang="en-US" sz="800" b="1" dirty="0" smtClean="0"/>
              <a:t>condition</a:t>
            </a:r>
            <a:r>
              <a:rPr lang="en-US" sz="800" dirty="0" smtClean="0"/>
              <a:t> for both elevators for the floor the passenger is currently stood at e.g. EV 1 UP[0] or EV2 UP[0] if passenger waiting to go UP from floor 0. When an elevator arrives at that floor and opens its doors, the elevator will signal that corresponding condition to allow waiting passengers to get on (or off). Passenger getting on then enter a destination floor. Elevator closes the door and resets the condition. Numbers of passengers on elevator could be displayed</a:t>
            </a:r>
            <a:endParaRPr lang="en-US" sz="800" dirty="0"/>
          </a:p>
        </p:txBody>
      </p:sp>
      <p:sp>
        <p:nvSpPr>
          <p:cNvPr id="61" name="Oval 60"/>
          <p:cNvSpPr/>
          <p:nvPr/>
        </p:nvSpPr>
        <p:spPr>
          <a:xfrm>
            <a:off x="4144874" y="5711599"/>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Arrow Connector 64"/>
          <p:cNvCxnSpPr>
            <a:stCxn id="22" idx="0"/>
          </p:cNvCxnSpPr>
          <p:nvPr/>
        </p:nvCxnSpPr>
        <p:spPr>
          <a:xfrm flipV="1">
            <a:off x="4110251" y="1041400"/>
            <a:ext cx="0" cy="18714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2666029" y="1334864"/>
            <a:ext cx="1144865" cy="215444"/>
          </a:xfrm>
          <a:prstGeom prst="rect">
            <a:avLst/>
          </a:prstGeom>
        </p:spPr>
        <p:txBody>
          <a:bodyPr wrap="none">
            <a:spAutoFit/>
          </a:bodyPr>
          <a:lstStyle/>
          <a:p>
            <a:r>
              <a:rPr lang="en-US" sz="800" dirty="0" smtClean="0"/>
              <a:t> </a:t>
            </a:r>
            <a:r>
              <a:rPr lang="en-US" sz="800" b="1" dirty="0" smtClean="0"/>
              <a:t>Get_Elevator_Status()</a:t>
            </a:r>
            <a:endParaRPr lang="en-US" sz="800" dirty="0"/>
          </a:p>
        </p:txBody>
      </p:sp>
      <p:cxnSp>
        <p:nvCxnSpPr>
          <p:cNvPr id="67" name="Straight Arrow Connector 66"/>
          <p:cNvCxnSpPr>
            <a:endCxn id="19" idx="3"/>
          </p:cNvCxnSpPr>
          <p:nvPr/>
        </p:nvCxnSpPr>
        <p:spPr>
          <a:xfrm flipV="1">
            <a:off x="3178004" y="933612"/>
            <a:ext cx="775950" cy="1111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626659" y="1337635"/>
            <a:ext cx="1144865" cy="215444"/>
          </a:xfrm>
          <a:prstGeom prst="rect">
            <a:avLst/>
          </a:prstGeom>
        </p:spPr>
        <p:txBody>
          <a:bodyPr wrap="none">
            <a:spAutoFit/>
          </a:bodyPr>
          <a:lstStyle/>
          <a:p>
            <a:r>
              <a:rPr lang="en-US" sz="800" dirty="0" smtClean="0"/>
              <a:t> </a:t>
            </a:r>
            <a:r>
              <a:rPr lang="en-US" sz="800" b="1" dirty="0" smtClean="0"/>
              <a:t>Get_Elevator_Status()</a:t>
            </a:r>
            <a:endParaRPr lang="en-US" sz="800" dirty="0"/>
          </a:p>
        </p:txBody>
      </p:sp>
      <p:cxnSp>
        <p:nvCxnSpPr>
          <p:cNvPr id="69" name="Straight Arrow Connector 68"/>
          <p:cNvCxnSpPr>
            <a:endCxn id="19" idx="5"/>
          </p:cNvCxnSpPr>
          <p:nvPr/>
        </p:nvCxnSpPr>
        <p:spPr>
          <a:xfrm flipH="1" flipV="1">
            <a:off x="4442056" y="933612"/>
            <a:ext cx="894948" cy="10983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3945529" y="843129"/>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365124" y="841150"/>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852037" y="4319796"/>
            <a:ext cx="1144865" cy="215444"/>
          </a:xfrm>
          <a:prstGeom prst="rect">
            <a:avLst/>
          </a:prstGeom>
        </p:spPr>
        <p:txBody>
          <a:bodyPr wrap="none">
            <a:spAutoFit/>
          </a:bodyPr>
          <a:lstStyle/>
          <a:p>
            <a:r>
              <a:rPr lang="en-US" sz="800" dirty="0" smtClean="0"/>
              <a:t> </a:t>
            </a:r>
            <a:r>
              <a:rPr lang="en-US" sz="800" b="1" dirty="0" smtClean="0"/>
              <a:t>Get_Elevator_Status()</a:t>
            </a:r>
            <a:endParaRPr lang="en-US" sz="800" dirty="0"/>
          </a:p>
        </p:txBody>
      </p:sp>
      <p:cxnSp>
        <p:nvCxnSpPr>
          <p:cNvPr id="73" name="Straight Arrow Connector 72"/>
          <p:cNvCxnSpPr>
            <a:stCxn id="48" idx="7"/>
          </p:cNvCxnSpPr>
          <p:nvPr/>
        </p:nvCxnSpPr>
        <p:spPr>
          <a:xfrm flipV="1">
            <a:off x="4476771" y="4114800"/>
            <a:ext cx="923733" cy="1234203"/>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4552254" y="4381451"/>
            <a:ext cx="1144865" cy="215444"/>
          </a:xfrm>
          <a:prstGeom prst="rect">
            <a:avLst/>
          </a:prstGeom>
        </p:spPr>
        <p:txBody>
          <a:bodyPr wrap="none">
            <a:spAutoFit/>
          </a:bodyPr>
          <a:lstStyle/>
          <a:p>
            <a:r>
              <a:rPr lang="en-US" sz="800" dirty="0" smtClean="0"/>
              <a:t> </a:t>
            </a:r>
            <a:r>
              <a:rPr lang="en-US" sz="800" b="1" dirty="0" smtClean="0"/>
              <a:t>Get_Elevator_Status()</a:t>
            </a:r>
            <a:endParaRPr lang="en-US" sz="800" dirty="0"/>
          </a:p>
        </p:txBody>
      </p:sp>
      <p:cxnSp>
        <p:nvCxnSpPr>
          <p:cNvPr id="75" name="Straight Arrow Connector 74"/>
          <p:cNvCxnSpPr>
            <a:stCxn id="47" idx="1"/>
          </p:cNvCxnSpPr>
          <p:nvPr/>
        </p:nvCxnSpPr>
        <p:spPr>
          <a:xfrm flipH="1" flipV="1">
            <a:off x="3266904" y="4114800"/>
            <a:ext cx="578853" cy="1242120"/>
          </a:xfrm>
          <a:prstGeom prst="straightConnector1">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76" name="Group 75"/>
          <p:cNvGrpSpPr/>
          <p:nvPr/>
        </p:nvGrpSpPr>
        <p:grpSpPr>
          <a:xfrm>
            <a:off x="2604714" y="2591460"/>
            <a:ext cx="665404" cy="928988"/>
            <a:chOff x="3585960" y="2642260"/>
            <a:chExt cx="665404" cy="928988"/>
          </a:xfrm>
        </p:grpSpPr>
        <p:grpSp>
          <p:nvGrpSpPr>
            <p:cNvPr id="77" name="Group 155"/>
            <p:cNvGrpSpPr/>
            <p:nvPr/>
          </p:nvGrpSpPr>
          <p:grpSpPr>
            <a:xfrm>
              <a:off x="3585960" y="2836220"/>
              <a:ext cx="622359" cy="735028"/>
              <a:chOff x="4929851" y="2832265"/>
              <a:chExt cx="622359" cy="735028"/>
            </a:xfrm>
          </p:grpSpPr>
          <p:grpSp>
            <p:nvGrpSpPr>
              <p:cNvPr id="80" name="Group 53"/>
              <p:cNvGrpSpPr/>
              <p:nvPr/>
            </p:nvGrpSpPr>
            <p:grpSpPr>
              <a:xfrm>
                <a:off x="4929851" y="2885687"/>
                <a:ext cx="622359" cy="681606"/>
                <a:chOff x="3341120" y="3493460"/>
                <a:chExt cx="622359" cy="681606"/>
              </a:xfrm>
            </p:grpSpPr>
            <p:sp>
              <p:nvSpPr>
                <p:cNvPr id="83" name="Rectangle 82"/>
                <p:cNvSpPr/>
                <p:nvPr/>
              </p:nvSpPr>
              <p:spPr>
                <a:xfrm>
                  <a:off x="3341120" y="3588889"/>
                  <a:ext cx="621863" cy="30656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p:cNvCxnSpPr/>
                <p:nvPr/>
              </p:nvCxnSpPr>
              <p:spPr>
                <a:xfrm>
                  <a:off x="3426989" y="3784450"/>
                  <a:ext cx="1479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47205" y="3782662"/>
                  <a:ext cx="1479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3341120" y="3493460"/>
                  <a:ext cx="0" cy="954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3963479" y="3499398"/>
                  <a:ext cx="0" cy="833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365699" y="3968878"/>
                  <a:ext cx="582705" cy="206188"/>
                </a:xfrm>
                <a:prstGeom prst="rect">
                  <a:avLst/>
                </a:prstGeom>
                <a:noFill/>
              </p:spPr>
              <p:txBody>
                <a:bodyPr wrap="square" lIns="0" tIns="0" rIns="0" bIns="0" rtlCol="0">
                  <a:noAutofit/>
                </a:bodyPr>
                <a:lstStyle/>
                <a:p>
                  <a:pPr algn="ctr"/>
                  <a:r>
                    <a:rPr lang="en-US" sz="1050" dirty="0" smtClean="0"/>
                    <a:t>Elevator 1 Status</a:t>
                  </a:r>
                  <a:endParaRPr lang="en-US" sz="1050" dirty="0"/>
                </a:p>
              </p:txBody>
            </p:sp>
          </p:grpSp>
          <p:cxnSp>
            <p:nvCxnSpPr>
              <p:cNvPr id="81" name="Straight Arrow Connector 80"/>
              <p:cNvCxnSpPr/>
              <p:nvPr/>
            </p:nvCxnSpPr>
            <p:spPr>
              <a:xfrm>
                <a:off x="5100452" y="2838203"/>
                <a:ext cx="0" cy="332509"/>
              </a:xfrm>
              <a:prstGeom prst="straightConnector1">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V="1">
                <a:off x="5419106" y="2832265"/>
                <a:ext cx="0" cy="342405"/>
              </a:xfrm>
              <a:prstGeom prst="straightConnector1">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grpSp>
        <p:sp>
          <p:nvSpPr>
            <p:cNvPr id="78" name="TextBox 77"/>
            <p:cNvSpPr txBox="1"/>
            <p:nvPr/>
          </p:nvSpPr>
          <p:spPr>
            <a:xfrm>
              <a:off x="3621973" y="2642260"/>
              <a:ext cx="285008" cy="230832"/>
            </a:xfrm>
            <a:prstGeom prst="rect">
              <a:avLst/>
            </a:prstGeom>
            <a:noFill/>
          </p:spPr>
          <p:txBody>
            <a:bodyPr wrap="square" rtlCol="0">
              <a:spAutoFit/>
            </a:bodyPr>
            <a:lstStyle/>
            <a:p>
              <a:r>
                <a:rPr lang="en-US" sz="900" b="1" dirty="0" smtClean="0"/>
                <a:t>in</a:t>
              </a:r>
              <a:endParaRPr lang="en-US" sz="900" b="1" dirty="0"/>
            </a:p>
          </p:txBody>
        </p:sp>
        <p:sp>
          <p:nvSpPr>
            <p:cNvPr id="79" name="TextBox 78"/>
            <p:cNvSpPr txBox="1"/>
            <p:nvPr/>
          </p:nvSpPr>
          <p:spPr>
            <a:xfrm>
              <a:off x="3893132" y="2652148"/>
              <a:ext cx="358232" cy="230832"/>
            </a:xfrm>
            <a:prstGeom prst="rect">
              <a:avLst/>
            </a:prstGeom>
            <a:noFill/>
          </p:spPr>
          <p:txBody>
            <a:bodyPr wrap="square" rtlCol="0">
              <a:spAutoFit/>
            </a:bodyPr>
            <a:lstStyle/>
            <a:p>
              <a:r>
                <a:rPr lang="en-US" sz="900" b="1" dirty="0" smtClean="0"/>
                <a:t>out</a:t>
              </a:r>
              <a:endParaRPr lang="en-US" sz="900" b="1" dirty="0"/>
            </a:p>
          </p:txBody>
        </p:sp>
      </p:grpSp>
      <p:grpSp>
        <p:nvGrpSpPr>
          <p:cNvPr id="89" name="Group 88"/>
          <p:cNvGrpSpPr/>
          <p:nvPr/>
        </p:nvGrpSpPr>
        <p:grpSpPr>
          <a:xfrm>
            <a:off x="5320205" y="2604892"/>
            <a:ext cx="667384" cy="905251"/>
            <a:chOff x="4929851" y="2662042"/>
            <a:chExt cx="667384" cy="905251"/>
          </a:xfrm>
        </p:grpSpPr>
        <p:grpSp>
          <p:nvGrpSpPr>
            <p:cNvPr id="90" name="Group 154"/>
            <p:cNvGrpSpPr/>
            <p:nvPr/>
          </p:nvGrpSpPr>
          <p:grpSpPr>
            <a:xfrm>
              <a:off x="4929851" y="2832265"/>
              <a:ext cx="622359" cy="735028"/>
              <a:chOff x="4929851" y="2832265"/>
              <a:chExt cx="622359" cy="735028"/>
            </a:xfrm>
          </p:grpSpPr>
          <p:grpSp>
            <p:nvGrpSpPr>
              <p:cNvPr id="93" name="Group 53"/>
              <p:cNvGrpSpPr/>
              <p:nvPr/>
            </p:nvGrpSpPr>
            <p:grpSpPr>
              <a:xfrm>
                <a:off x="4929851" y="2885687"/>
                <a:ext cx="622359" cy="681606"/>
                <a:chOff x="3341120" y="3493460"/>
                <a:chExt cx="622359" cy="681606"/>
              </a:xfrm>
            </p:grpSpPr>
            <p:sp>
              <p:nvSpPr>
                <p:cNvPr id="96" name="Rectangle 95"/>
                <p:cNvSpPr/>
                <p:nvPr/>
              </p:nvSpPr>
              <p:spPr>
                <a:xfrm>
                  <a:off x="3341120" y="3588889"/>
                  <a:ext cx="621863" cy="30656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p:nvPr/>
              </p:nvCxnSpPr>
              <p:spPr>
                <a:xfrm>
                  <a:off x="3426989" y="3784450"/>
                  <a:ext cx="1479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3747205" y="3782662"/>
                  <a:ext cx="14799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3341120" y="3493460"/>
                  <a:ext cx="0" cy="954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3963479" y="3499398"/>
                  <a:ext cx="0" cy="833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365699" y="3968878"/>
                  <a:ext cx="582705" cy="206188"/>
                </a:xfrm>
                <a:prstGeom prst="rect">
                  <a:avLst/>
                </a:prstGeom>
                <a:noFill/>
              </p:spPr>
              <p:txBody>
                <a:bodyPr wrap="square" lIns="0" tIns="0" rIns="0" bIns="0" rtlCol="0">
                  <a:noAutofit/>
                </a:bodyPr>
                <a:lstStyle/>
                <a:p>
                  <a:pPr algn="ctr"/>
                  <a:r>
                    <a:rPr lang="en-US" sz="1050" dirty="0" smtClean="0"/>
                    <a:t>Elevator 2 Status</a:t>
                  </a:r>
                  <a:endParaRPr lang="en-US" sz="1050" dirty="0"/>
                </a:p>
              </p:txBody>
            </p:sp>
          </p:grpSp>
          <p:cxnSp>
            <p:nvCxnSpPr>
              <p:cNvPr id="94" name="Straight Arrow Connector 93"/>
              <p:cNvCxnSpPr/>
              <p:nvPr/>
            </p:nvCxnSpPr>
            <p:spPr>
              <a:xfrm>
                <a:off x="5100452" y="2838203"/>
                <a:ext cx="0" cy="332509"/>
              </a:xfrm>
              <a:prstGeom prst="straightConnector1">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419106" y="2832265"/>
                <a:ext cx="0" cy="342405"/>
              </a:xfrm>
              <a:prstGeom prst="straightConnector1">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4967844" y="2664031"/>
              <a:ext cx="285008" cy="230832"/>
            </a:xfrm>
            <a:prstGeom prst="rect">
              <a:avLst/>
            </a:prstGeom>
            <a:noFill/>
          </p:spPr>
          <p:txBody>
            <a:bodyPr wrap="square" rtlCol="0">
              <a:spAutoFit/>
            </a:bodyPr>
            <a:lstStyle/>
            <a:p>
              <a:r>
                <a:rPr lang="en-US" sz="900" b="1" dirty="0" smtClean="0"/>
                <a:t>in</a:t>
              </a:r>
              <a:endParaRPr lang="en-US" sz="900" b="1" dirty="0"/>
            </a:p>
          </p:txBody>
        </p:sp>
        <p:sp>
          <p:nvSpPr>
            <p:cNvPr id="92" name="TextBox 91"/>
            <p:cNvSpPr txBox="1"/>
            <p:nvPr/>
          </p:nvSpPr>
          <p:spPr>
            <a:xfrm>
              <a:off x="5239003" y="2662042"/>
              <a:ext cx="358232" cy="230832"/>
            </a:xfrm>
            <a:prstGeom prst="rect">
              <a:avLst/>
            </a:prstGeom>
            <a:noFill/>
          </p:spPr>
          <p:txBody>
            <a:bodyPr wrap="square" rtlCol="0">
              <a:spAutoFit/>
            </a:bodyPr>
            <a:lstStyle/>
            <a:p>
              <a:r>
                <a:rPr lang="en-US" sz="900" b="1" dirty="0" smtClean="0"/>
                <a:t>out</a:t>
              </a:r>
              <a:endParaRPr lang="en-US" sz="900" b="1" dirty="0"/>
            </a:p>
          </p:txBody>
        </p:sp>
      </p:grpSp>
      <p:cxnSp>
        <p:nvCxnSpPr>
          <p:cNvPr id="102" name="Straight Connector 101"/>
          <p:cNvCxnSpPr>
            <a:stCxn id="61" idx="5"/>
            <a:endCxn id="27" idx="0"/>
          </p:cNvCxnSpPr>
          <p:nvPr/>
        </p:nvCxnSpPr>
        <p:spPr>
          <a:xfrm>
            <a:off x="4220896" y="5787621"/>
            <a:ext cx="1066593" cy="455252"/>
          </a:xfrm>
          <a:prstGeom prst="line">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1127267" y="689050"/>
            <a:ext cx="2760101" cy="2007211"/>
            <a:chOff x="1092763" y="689050"/>
            <a:chExt cx="2760101" cy="2007211"/>
          </a:xfrm>
        </p:grpSpPr>
        <p:cxnSp>
          <p:nvCxnSpPr>
            <p:cNvPr id="104" name="Straight Connector 103"/>
            <p:cNvCxnSpPr>
              <a:stCxn id="19" idx="2"/>
            </p:cNvCxnSpPr>
            <p:nvPr/>
          </p:nvCxnSpPr>
          <p:spPr>
            <a:xfrm flipH="1">
              <a:off x="1266293" y="689560"/>
              <a:ext cx="25865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261748" y="689050"/>
              <a:ext cx="0" cy="9892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H="1">
              <a:off x="1094367" y="1672817"/>
              <a:ext cx="163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1092763" y="1674421"/>
              <a:ext cx="172192" cy="172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endCxn id="52" idx="0"/>
            </p:cNvCxnSpPr>
            <p:nvPr/>
          </p:nvCxnSpPr>
          <p:spPr>
            <a:xfrm flipH="1">
              <a:off x="1263355" y="1844633"/>
              <a:ext cx="8247" cy="85162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109" name="Group 108"/>
          <p:cNvGrpSpPr/>
          <p:nvPr/>
        </p:nvGrpSpPr>
        <p:grpSpPr>
          <a:xfrm flipH="1">
            <a:off x="4538303" y="689772"/>
            <a:ext cx="3003114" cy="2007211"/>
            <a:chOff x="1282535" y="689050"/>
            <a:chExt cx="2751475" cy="2007211"/>
          </a:xfrm>
        </p:grpSpPr>
        <p:cxnSp>
          <p:nvCxnSpPr>
            <p:cNvPr id="110" name="Straight Connector 109"/>
            <p:cNvCxnSpPr/>
            <p:nvPr/>
          </p:nvCxnSpPr>
          <p:spPr>
            <a:xfrm flipH="1">
              <a:off x="1447439" y="689560"/>
              <a:ext cx="25865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51520" y="689050"/>
              <a:ext cx="0" cy="9892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a:off x="1284139" y="1672817"/>
              <a:ext cx="163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1282535" y="1674421"/>
              <a:ext cx="172192" cy="172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H="1">
              <a:off x="1444501" y="1844633"/>
              <a:ext cx="8247" cy="851628"/>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cxnSp>
        <p:nvCxnSpPr>
          <p:cNvPr id="117" name="Straight Connector 116"/>
          <p:cNvCxnSpPr/>
          <p:nvPr/>
        </p:nvCxnSpPr>
        <p:spPr>
          <a:xfrm>
            <a:off x="4332482" y="4073839"/>
            <a:ext cx="1782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H="1">
            <a:off x="4324527" y="4075443"/>
            <a:ext cx="187940" cy="172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4326687" y="4241800"/>
            <a:ext cx="0" cy="901700"/>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4327939" y="2806294"/>
            <a:ext cx="704265" cy="1077218"/>
          </a:xfrm>
          <a:prstGeom prst="rect">
            <a:avLst/>
          </a:prstGeom>
        </p:spPr>
        <p:txBody>
          <a:bodyPr wrap="square">
            <a:spAutoFit/>
          </a:bodyPr>
          <a:lstStyle/>
          <a:p>
            <a:r>
              <a:rPr lang="en-US" sz="800" dirty="0" smtClean="0"/>
              <a:t>Signal/Mailbox to indicate dispatcher has terminated at end of simulation</a:t>
            </a:r>
            <a:endParaRPr lang="en-US" sz="800" dirty="0"/>
          </a:p>
        </p:txBody>
      </p:sp>
      <p:sp>
        <p:nvSpPr>
          <p:cNvPr id="121" name="TextBox 120"/>
          <p:cNvSpPr txBox="1"/>
          <p:nvPr/>
        </p:nvSpPr>
        <p:spPr>
          <a:xfrm>
            <a:off x="2343514" y="1803400"/>
            <a:ext cx="717550" cy="276999"/>
          </a:xfrm>
          <a:prstGeom prst="rect">
            <a:avLst/>
          </a:prstGeom>
          <a:noFill/>
        </p:spPr>
        <p:txBody>
          <a:bodyPr wrap="square" rtlCol="0">
            <a:spAutoFit/>
          </a:bodyPr>
          <a:lstStyle/>
          <a:p>
            <a:r>
              <a:rPr lang="en-US" sz="1200" b="1" dirty="0" smtClean="0"/>
              <a:t>Monitor</a:t>
            </a:r>
            <a:endParaRPr lang="en-US" sz="1200" b="1" dirty="0"/>
          </a:p>
        </p:txBody>
      </p:sp>
      <p:grpSp>
        <p:nvGrpSpPr>
          <p:cNvPr id="123" name="Group 122"/>
          <p:cNvGrpSpPr/>
          <p:nvPr/>
        </p:nvGrpSpPr>
        <p:grpSpPr>
          <a:xfrm>
            <a:off x="4621270" y="6244790"/>
            <a:ext cx="374632" cy="374632"/>
            <a:chOff x="3379694" y="1846729"/>
            <a:chExt cx="349624" cy="349624"/>
          </a:xfrm>
          <a:solidFill>
            <a:schemeClr val="accent2">
              <a:lumMod val="20000"/>
              <a:lumOff val="80000"/>
            </a:schemeClr>
          </a:solidFill>
        </p:grpSpPr>
        <p:sp>
          <p:nvSpPr>
            <p:cNvPr id="124" name="Oval 123"/>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5" name="TextBox 124"/>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M1</a:t>
              </a:r>
              <a:endParaRPr lang="en-US" sz="900" b="1" dirty="0"/>
            </a:p>
          </p:txBody>
        </p:sp>
      </p:grpSp>
      <p:sp>
        <p:nvSpPr>
          <p:cNvPr id="126" name="TextBox 125"/>
          <p:cNvSpPr txBox="1"/>
          <p:nvPr/>
        </p:nvSpPr>
        <p:spPr>
          <a:xfrm>
            <a:off x="5045743" y="5530491"/>
            <a:ext cx="1174750" cy="584775"/>
          </a:xfrm>
          <a:prstGeom prst="rect">
            <a:avLst/>
          </a:prstGeom>
          <a:noFill/>
        </p:spPr>
        <p:txBody>
          <a:bodyPr wrap="square" rtlCol="0">
            <a:spAutoFit/>
          </a:bodyPr>
          <a:lstStyle/>
          <a:p>
            <a:r>
              <a:rPr lang="en-US" sz="800" dirty="0" smtClean="0"/>
              <a:t>IO is parent process that creates other processes and environment</a:t>
            </a:r>
            <a:endParaRPr lang="en-US" sz="800" dirty="0"/>
          </a:p>
        </p:txBody>
      </p:sp>
      <p:cxnSp>
        <p:nvCxnSpPr>
          <p:cNvPr id="127" name="Straight Arrow Connector 126"/>
          <p:cNvCxnSpPr>
            <a:endCxn id="133" idx="2"/>
          </p:cNvCxnSpPr>
          <p:nvPr/>
        </p:nvCxnSpPr>
        <p:spPr>
          <a:xfrm flipV="1">
            <a:off x="2958868" y="6115335"/>
            <a:ext cx="351224" cy="2164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Group 127"/>
          <p:cNvGrpSpPr/>
          <p:nvPr/>
        </p:nvGrpSpPr>
        <p:grpSpPr>
          <a:xfrm>
            <a:off x="2406779" y="5941791"/>
            <a:ext cx="755211" cy="755211"/>
            <a:chOff x="2256930" y="2767918"/>
            <a:chExt cx="755211" cy="755211"/>
          </a:xfrm>
          <a:solidFill>
            <a:srgbClr val="DBD2F2"/>
          </a:solidFill>
        </p:grpSpPr>
        <p:sp>
          <p:nvSpPr>
            <p:cNvPr id="129" name="Oval 128"/>
            <p:cNvSpPr/>
            <p:nvPr/>
          </p:nvSpPr>
          <p:spPr>
            <a:xfrm>
              <a:off x="2256930" y="2767918"/>
              <a:ext cx="755211" cy="755211"/>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0" name="TextBox 129"/>
            <p:cNvSpPr txBox="1"/>
            <p:nvPr/>
          </p:nvSpPr>
          <p:spPr>
            <a:xfrm>
              <a:off x="2325939" y="3069741"/>
              <a:ext cx="670177" cy="217571"/>
            </a:xfrm>
            <a:prstGeom prst="rect">
              <a:avLst/>
            </a:prstGeom>
            <a:grpFill/>
          </p:spPr>
          <p:txBody>
            <a:bodyPr wrap="square" lIns="0" tIns="0" rIns="0" bIns="0" rtlCol="0">
              <a:noAutofit/>
            </a:bodyPr>
            <a:lstStyle/>
            <a:p>
              <a:r>
                <a:rPr lang="en-US" sz="1050" dirty="0" smtClean="0"/>
                <a:t>Passengers</a:t>
              </a:r>
              <a:endParaRPr lang="en-US" sz="1050" dirty="0"/>
            </a:p>
          </p:txBody>
        </p:sp>
      </p:grpSp>
      <p:cxnSp>
        <p:nvCxnSpPr>
          <p:cNvPr id="131" name="Straight Arrow Connector 130"/>
          <p:cNvCxnSpPr>
            <a:stCxn id="133" idx="0"/>
            <a:endCxn id="16" idx="4"/>
          </p:cNvCxnSpPr>
          <p:nvPr/>
        </p:nvCxnSpPr>
        <p:spPr>
          <a:xfrm flipV="1">
            <a:off x="3681702" y="5793574"/>
            <a:ext cx="484891" cy="1511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2" name="Group 131"/>
          <p:cNvGrpSpPr/>
          <p:nvPr/>
        </p:nvGrpSpPr>
        <p:grpSpPr>
          <a:xfrm rot="3920272">
            <a:off x="3391349" y="5784128"/>
            <a:ext cx="205376" cy="493497"/>
            <a:chOff x="4233725" y="2435744"/>
            <a:chExt cx="158566" cy="529450"/>
          </a:xfrm>
        </p:grpSpPr>
        <p:sp>
          <p:nvSpPr>
            <p:cNvPr id="133" name="Rectangle 132"/>
            <p:cNvSpPr/>
            <p:nvPr/>
          </p:nvSpPr>
          <p:spPr>
            <a:xfrm>
              <a:off x="4233725" y="2478923"/>
              <a:ext cx="158566" cy="438700"/>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Connector 133"/>
            <p:cNvCxnSpPr/>
            <p:nvPr/>
          </p:nvCxnSpPr>
          <p:spPr>
            <a:xfrm>
              <a:off x="4262807" y="2523822"/>
              <a:ext cx="977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4261913" y="2882376"/>
              <a:ext cx="977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4233726" y="2436638"/>
              <a:ext cx="0" cy="5285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4391412" y="2435744"/>
              <a:ext cx="0" cy="5285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9" name="TextBox 138"/>
          <p:cNvSpPr txBox="1"/>
          <p:nvPr/>
        </p:nvSpPr>
        <p:spPr>
          <a:xfrm>
            <a:off x="3007758" y="5612915"/>
            <a:ext cx="761747" cy="230832"/>
          </a:xfrm>
          <a:prstGeom prst="rect">
            <a:avLst/>
          </a:prstGeom>
          <a:noFill/>
        </p:spPr>
        <p:txBody>
          <a:bodyPr wrap="none" rtlCol="0">
            <a:spAutoFit/>
          </a:bodyPr>
          <a:lstStyle/>
          <a:p>
            <a:r>
              <a:rPr lang="en-US" sz="900" dirty="0" smtClean="0"/>
              <a:t>Typed Pipe2</a:t>
            </a:r>
            <a:endParaRPr lang="en-US" sz="900" dirty="0"/>
          </a:p>
        </p:txBody>
      </p:sp>
      <p:grpSp>
        <p:nvGrpSpPr>
          <p:cNvPr id="140" name="Group 139"/>
          <p:cNvGrpSpPr/>
          <p:nvPr/>
        </p:nvGrpSpPr>
        <p:grpSpPr>
          <a:xfrm>
            <a:off x="3540091" y="6233287"/>
            <a:ext cx="374632" cy="374632"/>
            <a:chOff x="3379694" y="1846729"/>
            <a:chExt cx="349624" cy="349624"/>
          </a:xfrm>
          <a:solidFill>
            <a:schemeClr val="accent2">
              <a:lumMod val="20000"/>
              <a:lumOff val="80000"/>
            </a:schemeClr>
          </a:solidFill>
        </p:grpSpPr>
        <p:sp>
          <p:nvSpPr>
            <p:cNvPr id="141" name="Oval 140"/>
            <p:cNvSpPr/>
            <p:nvPr/>
          </p:nvSpPr>
          <p:spPr>
            <a:xfrm>
              <a:off x="3379694" y="1846729"/>
              <a:ext cx="349624" cy="349624"/>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2" name="TextBox 141"/>
            <p:cNvSpPr txBox="1"/>
            <p:nvPr/>
          </p:nvSpPr>
          <p:spPr>
            <a:xfrm>
              <a:off x="3479285" y="1937355"/>
              <a:ext cx="170327" cy="161364"/>
            </a:xfrm>
            <a:prstGeom prst="rect">
              <a:avLst/>
            </a:prstGeom>
            <a:grpFill/>
          </p:spPr>
          <p:txBody>
            <a:bodyPr wrap="square" lIns="0" tIns="0" rIns="0" bIns="0" rtlCol="0">
              <a:noAutofit/>
            </a:bodyPr>
            <a:lstStyle/>
            <a:p>
              <a:r>
                <a:rPr lang="en-US" sz="900" b="1" dirty="0" smtClean="0"/>
                <a:t>M2</a:t>
              </a:r>
              <a:endParaRPr lang="en-US" sz="900" b="1" dirty="0"/>
            </a:p>
          </p:txBody>
        </p:sp>
      </p:grpSp>
      <p:grpSp>
        <p:nvGrpSpPr>
          <p:cNvPr id="143" name="Group 142"/>
          <p:cNvGrpSpPr/>
          <p:nvPr/>
        </p:nvGrpSpPr>
        <p:grpSpPr>
          <a:xfrm>
            <a:off x="6855556" y="3480069"/>
            <a:ext cx="1046666" cy="737928"/>
            <a:chOff x="2748956" y="4827914"/>
            <a:chExt cx="1046666" cy="737928"/>
          </a:xfrm>
        </p:grpSpPr>
        <p:grpSp>
          <p:nvGrpSpPr>
            <p:cNvPr id="144" name="Group 222"/>
            <p:cNvGrpSpPr/>
            <p:nvPr/>
          </p:nvGrpSpPr>
          <p:grpSpPr>
            <a:xfrm>
              <a:off x="2769080" y="5003319"/>
              <a:ext cx="957534" cy="246221"/>
              <a:chOff x="2769080" y="5003319"/>
              <a:chExt cx="957534" cy="246221"/>
            </a:xfrm>
          </p:grpSpPr>
          <p:sp>
            <p:nvSpPr>
              <p:cNvPr id="149" name="Rectangle 148"/>
              <p:cNvSpPr/>
              <p:nvPr/>
            </p:nvSpPr>
            <p:spPr>
              <a:xfrm>
                <a:off x="2769080" y="5029201"/>
                <a:ext cx="957531" cy="198407"/>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TextBox 149"/>
              <p:cNvSpPr txBox="1"/>
              <p:nvPr/>
            </p:nvSpPr>
            <p:spPr>
              <a:xfrm>
                <a:off x="2769080" y="5003319"/>
                <a:ext cx="957534" cy="246221"/>
              </a:xfrm>
              <a:prstGeom prst="rect">
                <a:avLst/>
              </a:prstGeom>
              <a:noFill/>
            </p:spPr>
            <p:txBody>
              <a:bodyPr wrap="square" rtlCol="0">
                <a:spAutoFit/>
              </a:bodyPr>
              <a:lstStyle/>
              <a:p>
                <a:r>
                  <a:rPr lang="en-US" sz="1000" dirty="0" smtClean="0"/>
                  <a:t>UP[0] – UP[9]</a:t>
                </a:r>
              </a:p>
            </p:txBody>
          </p:sp>
        </p:grpSp>
        <p:sp>
          <p:nvSpPr>
            <p:cNvPr id="145" name="TextBox 144"/>
            <p:cNvSpPr txBox="1"/>
            <p:nvPr/>
          </p:nvSpPr>
          <p:spPr>
            <a:xfrm>
              <a:off x="2748956" y="4827914"/>
              <a:ext cx="1020792" cy="246221"/>
            </a:xfrm>
            <a:prstGeom prst="rect">
              <a:avLst/>
            </a:prstGeom>
            <a:noFill/>
          </p:spPr>
          <p:txBody>
            <a:bodyPr wrap="square" rtlCol="0">
              <a:spAutoFit/>
            </a:bodyPr>
            <a:lstStyle/>
            <a:p>
              <a:r>
                <a:rPr lang="en-US" sz="1000" b="1" dirty="0" smtClean="0">
                  <a:solidFill>
                    <a:srgbClr val="C00000"/>
                  </a:solidFill>
                </a:rPr>
                <a:t>Conditions EV2</a:t>
              </a:r>
            </a:p>
          </p:txBody>
        </p:sp>
        <p:grpSp>
          <p:nvGrpSpPr>
            <p:cNvPr id="146" name="Group 224"/>
            <p:cNvGrpSpPr/>
            <p:nvPr/>
          </p:nvGrpSpPr>
          <p:grpSpPr>
            <a:xfrm>
              <a:off x="2766205" y="5319621"/>
              <a:ext cx="1029417" cy="246221"/>
              <a:chOff x="2751827" y="5003319"/>
              <a:chExt cx="1029417" cy="246221"/>
            </a:xfrm>
          </p:grpSpPr>
          <p:sp>
            <p:nvSpPr>
              <p:cNvPr id="147" name="Rectangle 146"/>
              <p:cNvSpPr/>
              <p:nvPr/>
            </p:nvSpPr>
            <p:spPr>
              <a:xfrm>
                <a:off x="2769080" y="5029201"/>
                <a:ext cx="957531" cy="198407"/>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p:cNvSpPr txBox="1"/>
              <p:nvPr/>
            </p:nvSpPr>
            <p:spPr>
              <a:xfrm>
                <a:off x="2751827" y="5003319"/>
                <a:ext cx="1029417" cy="246221"/>
              </a:xfrm>
              <a:prstGeom prst="rect">
                <a:avLst/>
              </a:prstGeom>
              <a:noFill/>
            </p:spPr>
            <p:txBody>
              <a:bodyPr wrap="square" rtlCol="0">
                <a:spAutoFit/>
              </a:bodyPr>
              <a:lstStyle/>
              <a:p>
                <a:r>
                  <a:rPr lang="en-US" sz="1000" dirty="0" smtClean="0"/>
                  <a:t>DW[0] – DW[9]</a:t>
                </a:r>
              </a:p>
            </p:txBody>
          </p:sp>
        </p:grpSp>
      </p:grpSp>
      <p:grpSp>
        <p:nvGrpSpPr>
          <p:cNvPr id="151" name="Group 150"/>
          <p:cNvGrpSpPr/>
          <p:nvPr/>
        </p:nvGrpSpPr>
        <p:grpSpPr>
          <a:xfrm>
            <a:off x="628811" y="3489065"/>
            <a:ext cx="1081170" cy="737928"/>
            <a:chOff x="2714452" y="4827914"/>
            <a:chExt cx="1081170" cy="737928"/>
          </a:xfrm>
        </p:grpSpPr>
        <p:grpSp>
          <p:nvGrpSpPr>
            <p:cNvPr id="152" name="Group 222"/>
            <p:cNvGrpSpPr/>
            <p:nvPr/>
          </p:nvGrpSpPr>
          <p:grpSpPr>
            <a:xfrm>
              <a:off x="2769080" y="5003319"/>
              <a:ext cx="957534" cy="246221"/>
              <a:chOff x="2769080" y="5003319"/>
              <a:chExt cx="957534" cy="246221"/>
            </a:xfrm>
          </p:grpSpPr>
          <p:sp>
            <p:nvSpPr>
              <p:cNvPr id="157" name="Rectangle 156"/>
              <p:cNvSpPr/>
              <p:nvPr/>
            </p:nvSpPr>
            <p:spPr>
              <a:xfrm>
                <a:off x="2769080" y="5029201"/>
                <a:ext cx="957531" cy="198407"/>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p:cNvSpPr txBox="1"/>
              <p:nvPr/>
            </p:nvSpPr>
            <p:spPr>
              <a:xfrm>
                <a:off x="2769080" y="5003319"/>
                <a:ext cx="957534" cy="246221"/>
              </a:xfrm>
              <a:prstGeom prst="rect">
                <a:avLst/>
              </a:prstGeom>
              <a:noFill/>
            </p:spPr>
            <p:txBody>
              <a:bodyPr wrap="square" rtlCol="0">
                <a:spAutoFit/>
              </a:bodyPr>
              <a:lstStyle/>
              <a:p>
                <a:r>
                  <a:rPr lang="en-US" sz="1000" dirty="0" smtClean="0"/>
                  <a:t>UP[0] – UP[9]</a:t>
                </a:r>
              </a:p>
            </p:txBody>
          </p:sp>
        </p:grpSp>
        <p:sp>
          <p:nvSpPr>
            <p:cNvPr id="153" name="TextBox 152"/>
            <p:cNvSpPr txBox="1"/>
            <p:nvPr/>
          </p:nvSpPr>
          <p:spPr>
            <a:xfrm>
              <a:off x="2714452" y="4827914"/>
              <a:ext cx="1066800" cy="246221"/>
            </a:xfrm>
            <a:prstGeom prst="rect">
              <a:avLst/>
            </a:prstGeom>
            <a:noFill/>
          </p:spPr>
          <p:txBody>
            <a:bodyPr wrap="square" rtlCol="0">
              <a:spAutoFit/>
            </a:bodyPr>
            <a:lstStyle/>
            <a:p>
              <a:r>
                <a:rPr lang="en-US" sz="1000" b="1" dirty="0" smtClean="0">
                  <a:solidFill>
                    <a:srgbClr val="C00000"/>
                  </a:solidFill>
                </a:rPr>
                <a:t>Conditions EV1</a:t>
              </a:r>
            </a:p>
          </p:txBody>
        </p:sp>
        <p:grpSp>
          <p:nvGrpSpPr>
            <p:cNvPr id="154" name="Group 224"/>
            <p:cNvGrpSpPr/>
            <p:nvPr/>
          </p:nvGrpSpPr>
          <p:grpSpPr>
            <a:xfrm>
              <a:off x="2766205" y="5319621"/>
              <a:ext cx="1029417" cy="246221"/>
              <a:chOff x="2751827" y="5003319"/>
              <a:chExt cx="1029417" cy="246221"/>
            </a:xfrm>
          </p:grpSpPr>
          <p:sp>
            <p:nvSpPr>
              <p:cNvPr id="155" name="Rectangle 154"/>
              <p:cNvSpPr/>
              <p:nvPr/>
            </p:nvSpPr>
            <p:spPr>
              <a:xfrm>
                <a:off x="2769080" y="5029201"/>
                <a:ext cx="957531" cy="198407"/>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2751827" y="5003319"/>
                <a:ext cx="1029417" cy="246221"/>
              </a:xfrm>
              <a:prstGeom prst="rect">
                <a:avLst/>
              </a:prstGeom>
              <a:noFill/>
            </p:spPr>
            <p:txBody>
              <a:bodyPr wrap="square" rtlCol="0">
                <a:spAutoFit/>
              </a:bodyPr>
              <a:lstStyle/>
              <a:p>
                <a:r>
                  <a:rPr lang="en-US" sz="1000" dirty="0" smtClean="0"/>
                  <a:t>DW[0] – DW[9]</a:t>
                </a:r>
              </a:p>
            </p:txBody>
          </p:sp>
        </p:grpSp>
      </p:grpSp>
      <p:sp>
        <p:nvSpPr>
          <p:cNvPr id="169" name="TextBox 168"/>
          <p:cNvSpPr txBox="1"/>
          <p:nvPr/>
        </p:nvSpPr>
        <p:spPr>
          <a:xfrm>
            <a:off x="25888" y="120770"/>
            <a:ext cx="1966823" cy="379562"/>
          </a:xfrm>
          <a:prstGeom prst="rect">
            <a:avLst/>
          </a:prstGeom>
          <a:noFill/>
        </p:spPr>
        <p:txBody>
          <a:bodyPr wrap="square" rtlCol="0">
            <a:spAutoFit/>
          </a:bodyPr>
          <a:lstStyle/>
          <a:p>
            <a:r>
              <a:rPr lang="en-US" dirty="0" smtClean="0"/>
              <a:t>Part B</a:t>
            </a:r>
            <a:endParaRPr lang="en-US" dirty="0"/>
          </a:p>
        </p:txBody>
      </p:sp>
      <p:sp>
        <p:nvSpPr>
          <p:cNvPr id="159" name="Rectangle 158"/>
          <p:cNvSpPr/>
          <p:nvPr/>
        </p:nvSpPr>
        <p:spPr>
          <a:xfrm>
            <a:off x="2235250" y="5150774"/>
            <a:ext cx="627096" cy="430887"/>
          </a:xfrm>
          <a:prstGeom prst="rect">
            <a:avLst/>
          </a:prstGeom>
        </p:spPr>
        <p:txBody>
          <a:bodyPr wrap="none">
            <a:spAutoFit/>
          </a:bodyPr>
          <a:lstStyle/>
          <a:p>
            <a:pPr algn="ctr"/>
            <a:r>
              <a:rPr lang="en-US" sz="1100" b="1" smtClean="0"/>
              <a:t>Active </a:t>
            </a:r>
            <a:br>
              <a:rPr lang="en-US" sz="1100" b="1" smtClean="0"/>
            </a:br>
            <a:r>
              <a:rPr lang="en-US" sz="1100" b="1" smtClean="0"/>
              <a:t>Objects</a:t>
            </a:r>
            <a:endParaRPr lang="en-US" sz="1100" dirty="0"/>
          </a:p>
        </p:txBody>
      </p:sp>
      <p:grpSp>
        <p:nvGrpSpPr>
          <p:cNvPr id="18" name="Group 17"/>
          <p:cNvGrpSpPr/>
          <p:nvPr/>
        </p:nvGrpSpPr>
        <p:grpSpPr>
          <a:xfrm>
            <a:off x="3852864" y="344419"/>
            <a:ext cx="690282" cy="690282"/>
            <a:chOff x="2321859" y="2832847"/>
            <a:chExt cx="690282" cy="690282"/>
          </a:xfrm>
        </p:grpSpPr>
        <p:sp>
          <p:nvSpPr>
            <p:cNvPr id="19" name="Oval 18"/>
            <p:cNvSpPr/>
            <p:nvPr/>
          </p:nvSpPr>
          <p:spPr>
            <a:xfrm>
              <a:off x="2321859" y="2832847"/>
              <a:ext cx="690282" cy="690282"/>
            </a:xfrm>
            <a:prstGeom prst="ellipse">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p:cNvSpPr txBox="1"/>
            <p:nvPr/>
          </p:nvSpPr>
          <p:spPr>
            <a:xfrm>
              <a:off x="2383471" y="3092360"/>
              <a:ext cx="582705" cy="206188"/>
            </a:xfrm>
            <a:prstGeom prst="rect">
              <a:avLst/>
            </a:prstGeom>
            <a:noFill/>
          </p:spPr>
          <p:txBody>
            <a:bodyPr wrap="square" lIns="0" tIns="0" rIns="0" bIns="0" rtlCol="0">
              <a:noAutofit/>
            </a:bodyPr>
            <a:lstStyle/>
            <a:p>
              <a:r>
                <a:rPr lang="en-US" sz="1050" dirty="0" smtClean="0"/>
                <a:t>Dispatcher</a:t>
              </a:r>
              <a:endParaRPr lang="en-US" sz="1050" dirty="0"/>
            </a:p>
          </p:txBody>
        </p:sp>
      </p:grpSp>
      <p:sp>
        <p:nvSpPr>
          <p:cNvPr id="160" name="Oval 159"/>
          <p:cNvSpPr/>
          <p:nvPr/>
        </p:nvSpPr>
        <p:spPr>
          <a:xfrm>
            <a:off x="4091826" y="938725"/>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3945529" y="860381"/>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4365124" y="858402"/>
            <a:ext cx="89065" cy="890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3" name="Group 162"/>
          <p:cNvGrpSpPr/>
          <p:nvPr/>
        </p:nvGrpSpPr>
        <p:grpSpPr>
          <a:xfrm>
            <a:off x="2369407" y="5904419"/>
            <a:ext cx="755211" cy="755211"/>
            <a:chOff x="2256930" y="2767918"/>
            <a:chExt cx="755211" cy="755211"/>
          </a:xfrm>
          <a:solidFill>
            <a:srgbClr val="DBD2F2"/>
          </a:solidFill>
        </p:grpSpPr>
        <p:sp>
          <p:nvSpPr>
            <p:cNvPr id="164" name="Oval 163"/>
            <p:cNvSpPr/>
            <p:nvPr/>
          </p:nvSpPr>
          <p:spPr>
            <a:xfrm>
              <a:off x="2256930" y="2767918"/>
              <a:ext cx="755211" cy="755211"/>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5" name="TextBox 164"/>
            <p:cNvSpPr txBox="1"/>
            <p:nvPr/>
          </p:nvSpPr>
          <p:spPr>
            <a:xfrm>
              <a:off x="2325939" y="3069741"/>
              <a:ext cx="670177" cy="217571"/>
            </a:xfrm>
            <a:prstGeom prst="rect">
              <a:avLst/>
            </a:prstGeom>
            <a:grpFill/>
          </p:spPr>
          <p:txBody>
            <a:bodyPr wrap="square" lIns="0" tIns="0" rIns="0" bIns="0" rtlCol="0">
              <a:noAutofit/>
            </a:bodyPr>
            <a:lstStyle/>
            <a:p>
              <a:r>
                <a:rPr lang="en-US" sz="1050" dirty="0" smtClean="0"/>
                <a:t>Passengers</a:t>
              </a:r>
              <a:endParaRPr lang="en-US" sz="1050" dirty="0"/>
            </a:p>
          </p:txBody>
        </p:sp>
      </p:grpSp>
      <p:grpSp>
        <p:nvGrpSpPr>
          <p:cNvPr id="166" name="Group 165"/>
          <p:cNvGrpSpPr/>
          <p:nvPr/>
        </p:nvGrpSpPr>
        <p:grpSpPr>
          <a:xfrm>
            <a:off x="2343529" y="5852663"/>
            <a:ext cx="755211" cy="755211"/>
            <a:chOff x="2256930" y="2767918"/>
            <a:chExt cx="755211" cy="755211"/>
          </a:xfrm>
          <a:solidFill>
            <a:srgbClr val="DBD2F2"/>
          </a:solidFill>
        </p:grpSpPr>
        <p:sp>
          <p:nvSpPr>
            <p:cNvPr id="167" name="Oval 166"/>
            <p:cNvSpPr/>
            <p:nvPr/>
          </p:nvSpPr>
          <p:spPr>
            <a:xfrm>
              <a:off x="2256930" y="2767918"/>
              <a:ext cx="755211" cy="755211"/>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8" name="TextBox 167"/>
            <p:cNvSpPr txBox="1"/>
            <p:nvPr/>
          </p:nvSpPr>
          <p:spPr>
            <a:xfrm>
              <a:off x="2325939" y="3069741"/>
              <a:ext cx="670177" cy="217571"/>
            </a:xfrm>
            <a:prstGeom prst="rect">
              <a:avLst/>
            </a:prstGeom>
            <a:grpFill/>
          </p:spPr>
          <p:txBody>
            <a:bodyPr wrap="square" lIns="0" tIns="0" rIns="0" bIns="0" rtlCol="0">
              <a:noAutofit/>
            </a:bodyPr>
            <a:lstStyle/>
            <a:p>
              <a:r>
                <a:rPr lang="en-US" sz="1050" dirty="0" smtClean="0"/>
                <a:t>Passengers</a:t>
              </a:r>
              <a:endParaRPr lang="en-US" sz="1050" dirty="0"/>
            </a:p>
          </p:txBody>
        </p:sp>
      </p:grpSp>
      <p:grpSp>
        <p:nvGrpSpPr>
          <p:cNvPr id="170" name="Group 169"/>
          <p:cNvGrpSpPr/>
          <p:nvPr/>
        </p:nvGrpSpPr>
        <p:grpSpPr>
          <a:xfrm>
            <a:off x="2306157" y="5815291"/>
            <a:ext cx="755211" cy="755211"/>
            <a:chOff x="2256930" y="2767918"/>
            <a:chExt cx="755211" cy="755211"/>
          </a:xfrm>
          <a:solidFill>
            <a:srgbClr val="DBD2F2"/>
          </a:solidFill>
        </p:grpSpPr>
        <p:sp>
          <p:nvSpPr>
            <p:cNvPr id="171" name="Oval 170"/>
            <p:cNvSpPr/>
            <p:nvPr/>
          </p:nvSpPr>
          <p:spPr>
            <a:xfrm>
              <a:off x="2256930" y="2767918"/>
              <a:ext cx="755211" cy="755211"/>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2" name="TextBox 171"/>
            <p:cNvSpPr txBox="1"/>
            <p:nvPr/>
          </p:nvSpPr>
          <p:spPr>
            <a:xfrm>
              <a:off x="2325939" y="3069741"/>
              <a:ext cx="670177" cy="217571"/>
            </a:xfrm>
            <a:prstGeom prst="rect">
              <a:avLst/>
            </a:prstGeom>
            <a:grpFill/>
          </p:spPr>
          <p:txBody>
            <a:bodyPr wrap="square" lIns="0" tIns="0" rIns="0" bIns="0" rtlCol="0">
              <a:noAutofit/>
            </a:bodyPr>
            <a:lstStyle/>
            <a:p>
              <a:r>
                <a:rPr lang="en-US" sz="1050" dirty="0" smtClean="0"/>
                <a:t>Passengers</a:t>
              </a:r>
              <a:endParaRPr lang="en-US" sz="1050" dirty="0"/>
            </a:p>
          </p:txBody>
        </p:sp>
      </p:grpSp>
      <p:grpSp>
        <p:nvGrpSpPr>
          <p:cNvPr id="173" name="Group 172"/>
          <p:cNvGrpSpPr/>
          <p:nvPr/>
        </p:nvGrpSpPr>
        <p:grpSpPr>
          <a:xfrm>
            <a:off x="2274521" y="5766403"/>
            <a:ext cx="755211" cy="755211"/>
            <a:chOff x="2256930" y="2767918"/>
            <a:chExt cx="755211" cy="755211"/>
          </a:xfrm>
          <a:solidFill>
            <a:srgbClr val="DBD2F2"/>
          </a:solidFill>
        </p:grpSpPr>
        <p:sp>
          <p:nvSpPr>
            <p:cNvPr id="174" name="Oval 173"/>
            <p:cNvSpPr/>
            <p:nvPr/>
          </p:nvSpPr>
          <p:spPr>
            <a:xfrm>
              <a:off x="2256930" y="2767918"/>
              <a:ext cx="755211" cy="755211"/>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5" name="TextBox 174"/>
            <p:cNvSpPr txBox="1"/>
            <p:nvPr/>
          </p:nvSpPr>
          <p:spPr>
            <a:xfrm>
              <a:off x="2325939" y="3069741"/>
              <a:ext cx="670177" cy="217571"/>
            </a:xfrm>
            <a:prstGeom prst="rect">
              <a:avLst/>
            </a:prstGeom>
            <a:grpFill/>
          </p:spPr>
          <p:txBody>
            <a:bodyPr wrap="square" lIns="0" tIns="0" rIns="0" bIns="0" rtlCol="0">
              <a:noAutofit/>
            </a:bodyPr>
            <a:lstStyle/>
            <a:p>
              <a:r>
                <a:rPr lang="en-US" sz="1050" dirty="0" smtClean="0"/>
                <a:t>Passengers</a:t>
              </a:r>
              <a:endParaRPr lang="en-US" sz="1050" dirty="0"/>
            </a:p>
          </p:txBody>
        </p:sp>
      </p:grpSp>
      <p:grpSp>
        <p:nvGrpSpPr>
          <p:cNvPr id="176" name="Group 175"/>
          <p:cNvGrpSpPr/>
          <p:nvPr/>
        </p:nvGrpSpPr>
        <p:grpSpPr>
          <a:xfrm>
            <a:off x="2237149" y="5729031"/>
            <a:ext cx="755211" cy="755211"/>
            <a:chOff x="2256930" y="2767918"/>
            <a:chExt cx="755211" cy="755211"/>
          </a:xfrm>
          <a:solidFill>
            <a:srgbClr val="DBD2F2"/>
          </a:solidFill>
        </p:grpSpPr>
        <p:sp>
          <p:nvSpPr>
            <p:cNvPr id="177" name="Oval 176"/>
            <p:cNvSpPr/>
            <p:nvPr/>
          </p:nvSpPr>
          <p:spPr>
            <a:xfrm>
              <a:off x="2256930" y="2767918"/>
              <a:ext cx="755211" cy="755211"/>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8" name="TextBox 177"/>
            <p:cNvSpPr txBox="1"/>
            <p:nvPr/>
          </p:nvSpPr>
          <p:spPr>
            <a:xfrm>
              <a:off x="2325939" y="3069741"/>
              <a:ext cx="670177" cy="217571"/>
            </a:xfrm>
            <a:prstGeom prst="rect">
              <a:avLst/>
            </a:prstGeom>
            <a:grpFill/>
          </p:spPr>
          <p:txBody>
            <a:bodyPr wrap="square" lIns="0" tIns="0" rIns="0" bIns="0" rtlCol="0">
              <a:noAutofit/>
            </a:bodyPr>
            <a:lstStyle/>
            <a:p>
              <a:r>
                <a:rPr lang="en-US" sz="1050" dirty="0" smtClean="0"/>
                <a:t>Passengers</a:t>
              </a:r>
              <a:endParaRPr lang="en-US" sz="1050" dirty="0"/>
            </a:p>
          </p:txBody>
        </p:sp>
      </p:grpSp>
      <p:grpSp>
        <p:nvGrpSpPr>
          <p:cNvPr id="179" name="Group 178"/>
          <p:cNvGrpSpPr/>
          <p:nvPr/>
        </p:nvGrpSpPr>
        <p:grpSpPr>
          <a:xfrm>
            <a:off x="2211271" y="5677275"/>
            <a:ext cx="755211" cy="755211"/>
            <a:chOff x="2256930" y="2767918"/>
            <a:chExt cx="755211" cy="755211"/>
          </a:xfrm>
          <a:solidFill>
            <a:srgbClr val="DBD2F2"/>
          </a:solidFill>
        </p:grpSpPr>
        <p:sp>
          <p:nvSpPr>
            <p:cNvPr id="180" name="Oval 179"/>
            <p:cNvSpPr/>
            <p:nvPr/>
          </p:nvSpPr>
          <p:spPr>
            <a:xfrm>
              <a:off x="2256930" y="2767918"/>
              <a:ext cx="755211" cy="755211"/>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1" name="TextBox 180"/>
            <p:cNvSpPr txBox="1"/>
            <p:nvPr/>
          </p:nvSpPr>
          <p:spPr>
            <a:xfrm>
              <a:off x="2325939" y="3069741"/>
              <a:ext cx="670177" cy="217571"/>
            </a:xfrm>
            <a:prstGeom prst="rect">
              <a:avLst/>
            </a:prstGeom>
            <a:grpFill/>
          </p:spPr>
          <p:txBody>
            <a:bodyPr wrap="square" lIns="0" tIns="0" rIns="0" bIns="0" rtlCol="0">
              <a:noAutofit/>
            </a:bodyPr>
            <a:lstStyle/>
            <a:p>
              <a:r>
                <a:rPr lang="en-US" sz="1050" dirty="0" smtClean="0"/>
                <a:t>Passengers</a:t>
              </a:r>
              <a:endParaRPr lang="en-US" sz="1050" dirty="0"/>
            </a:p>
          </p:txBody>
        </p:sp>
      </p:grpSp>
      <p:grpSp>
        <p:nvGrpSpPr>
          <p:cNvPr id="182" name="Group 181"/>
          <p:cNvGrpSpPr/>
          <p:nvPr/>
        </p:nvGrpSpPr>
        <p:grpSpPr>
          <a:xfrm>
            <a:off x="2173899" y="5639903"/>
            <a:ext cx="755211" cy="755211"/>
            <a:chOff x="2256930" y="2767918"/>
            <a:chExt cx="755211" cy="755211"/>
          </a:xfrm>
          <a:solidFill>
            <a:srgbClr val="DBD2F2"/>
          </a:solidFill>
        </p:grpSpPr>
        <p:sp>
          <p:nvSpPr>
            <p:cNvPr id="183" name="Oval 182"/>
            <p:cNvSpPr/>
            <p:nvPr/>
          </p:nvSpPr>
          <p:spPr>
            <a:xfrm>
              <a:off x="2256930" y="2767918"/>
              <a:ext cx="755211" cy="755211"/>
            </a:xfrm>
            <a:prstGeom prst="ellipse">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4" name="TextBox 183"/>
            <p:cNvSpPr txBox="1"/>
            <p:nvPr/>
          </p:nvSpPr>
          <p:spPr>
            <a:xfrm>
              <a:off x="2325939" y="3069741"/>
              <a:ext cx="670177" cy="217571"/>
            </a:xfrm>
            <a:prstGeom prst="rect">
              <a:avLst/>
            </a:prstGeom>
            <a:grpFill/>
          </p:spPr>
          <p:txBody>
            <a:bodyPr wrap="square" lIns="0" tIns="0" rIns="0" bIns="0" rtlCol="0">
              <a:noAutofit/>
            </a:bodyPr>
            <a:lstStyle/>
            <a:p>
              <a:r>
                <a:rPr lang="en-US" sz="1050" dirty="0" smtClean="0"/>
                <a:t>Passengers</a:t>
              </a:r>
              <a:endParaRPr lang="en-US" sz="1050" dirty="0"/>
            </a:p>
          </p:txBody>
        </p:sp>
      </p:grpSp>
      <p:sp>
        <p:nvSpPr>
          <p:cNvPr id="185" name="TextBox 184"/>
          <p:cNvSpPr txBox="1"/>
          <p:nvPr/>
        </p:nvSpPr>
        <p:spPr>
          <a:xfrm>
            <a:off x="3571346" y="2958860"/>
            <a:ext cx="474452" cy="369332"/>
          </a:xfrm>
          <a:prstGeom prst="rect">
            <a:avLst/>
          </a:prstGeom>
          <a:noFill/>
        </p:spPr>
        <p:txBody>
          <a:bodyPr wrap="square" rtlCol="0">
            <a:spAutoFit/>
          </a:bodyPr>
          <a:lstStyle/>
          <a:p>
            <a:r>
              <a:rPr lang="en-US" sz="900" dirty="0" smtClean="0"/>
              <a:t>Typed Pipe1</a:t>
            </a:r>
            <a:endParaRPr lang="en-US" sz="900" dirty="0"/>
          </a:p>
        </p:txBody>
      </p:sp>
      <p:sp>
        <p:nvSpPr>
          <p:cNvPr id="186" name="TextBox 185"/>
          <p:cNvSpPr txBox="1"/>
          <p:nvPr/>
        </p:nvSpPr>
        <p:spPr>
          <a:xfrm>
            <a:off x="7573992" y="668287"/>
            <a:ext cx="1311216" cy="707886"/>
          </a:xfrm>
          <a:prstGeom prst="rect">
            <a:avLst/>
          </a:prstGeom>
          <a:solidFill>
            <a:srgbClr val="FF0000"/>
          </a:solidFill>
          <a:ln>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smtClean="0"/>
              <a:t>Add a synchronisation feature that limits the max number of passengers in each elevator at any one time to 4</a:t>
            </a:r>
            <a:endParaRPr lang="en-US" sz="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861</Words>
  <Application>Microsoft Office PowerPoint</Application>
  <PresentationFormat>On-screen Show (4:3)</PresentationFormat>
  <Paragraphs>96</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1</vt:lpstr>
      <vt:lpstr>Slide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dc:creator>
  <cp:lastModifiedBy>paul</cp:lastModifiedBy>
  <cp:revision>141</cp:revision>
  <dcterms:created xsi:type="dcterms:W3CDTF">2019-06-18T20:10:49Z</dcterms:created>
  <dcterms:modified xsi:type="dcterms:W3CDTF">2019-09-29T17:26:45Z</dcterms:modified>
</cp:coreProperties>
</file>