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67" r:id="rId21"/>
    <p:sldId id="268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CBBD80-836E-457C-881B-3B261DE4E7F8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94FA9F-37B0-4822-976F-AA506ED73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RFID Asset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Axon Guidance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-381000"/>
            <a:ext cx="51435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Structure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 rot="10800000" flipV="1">
            <a:off x="4189413" y="3998913"/>
            <a:ext cx="4954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28600" y="1981200"/>
          <a:ext cx="3733800" cy="3286125"/>
        </p:xfrm>
        <a:graphic>
          <a:graphicData uri="http://schemas.openxmlformats.org/presentationml/2006/ole">
            <p:oleObj spid="_x0000_s1026" name="Visio" r:id="rId3" imgW="3729510" imgH="3321979" progId="Visio.Drawing.11">
              <p:embed/>
            </p:oleObj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191000" y="2514600"/>
            <a:ext cx="4530725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User:  Login / Password based accounts</a:t>
            </a:r>
          </a:p>
          <a:p>
            <a:pPr>
              <a:buFontTx/>
              <a:buChar char="•"/>
            </a:pPr>
            <a:r>
              <a:rPr lang="en-US"/>
              <a:t>Item:  Inventory of tracked objects.</a:t>
            </a:r>
          </a:p>
          <a:p>
            <a:pPr>
              <a:buFontTx/>
              <a:buChar char="•"/>
            </a:pPr>
            <a:r>
              <a:rPr lang="en-US"/>
              <a:t>Item Class: Searchable, user-defined</a:t>
            </a:r>
          </a:p>
          <a:p>
            <a:r>
              <a:rPr lang="en-US"/>
              <a:t>	categories for organization.</a:t>
            </a:r>
          </a:p>
          <a:p>
            <a:pPr>
              <a:buFontTx/>
              <a:buChar char="•"/>
            </a:pPr>
            <a:r>
              <a:rPr lang="en-US"/>
              <a:t>Location: RFID driver-generated entries</a:t>
            </a:r>
          </a:p>
          <a:p>
            <a:pPr lvl="1"/>
            <a:r>
              <a:rPr lang="en-US"/>
              <a:t>for use by the triangulation algorithm.</a:t>
            </a:r>
          </a:p>
          <a:p>
            <a:pPr>
              <a:buFontTx/>
              <a:buChar char="•"/>
            </a:pPr>
            <a:r>
              <a:rPr lang="en-US"/>
              <a:t>Room: Allows storage of room information</a:t>
            </a:r>
          </a:p>
          <a:p>
            <a:pPr lvl="1"/>
            <a:r>
              <a:rPr lang="en-US"/>
              <a:t>such as floorplans and dimensions.</a:t>
            </a:r>
          </a:p>
          <a:p>
            <a:pPr>
              <a:buFontTx/>
              <a:buChar char="•"/>
            </a:pPr>
            <a:r>
              <a:rPr lang="en-US"/>
              <a:t>Antenna:  Keeps track of relative locations</a:t>
            </a:r>
          </a:p>
          <a:p>
            <a:pPr lvl="1"/>
            <a:r>
              <a:rPr lang="en-US"/>
              <a:t>of antennas in each room, used for</a:t>
            </a:r>
          </a:p>
          <a:p>
            <a:pPr lvl="1"/>
            <a:r>
              <a:rPr lang="en-US"/>
              <a:t>triangulation.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Perfect Scenario – In the middle of 4 	antennas</a:t>
            </a:r>
          </a:p>
          <a:p>
            <a:r>
              <a:rPr lang="en-US" dirty="0"/>
              <a:t>Overlapping Responses – Two items very 	close</a:t>
            </a:r>
          </a:p>
          <a:p>
            <a:r>
              <a:rPr lang="en-US" dirty="0"/>
              <a:t>Extremely Close Proximity – Right 	underneath antenna</a:t>
            </a:r>
          </a:p>
          <a:p>
            <a:r>
              <a:rPr lang="en-US" dirty="0"/>
              <a:t>The Corner Case – Within range of only </a:t>
            </a:r>
            <a:r>
              <a:rPr lang="en-US" dirty="0" smtClean="0"/>
              <a:t>one </a:t>
            </a:r>
            <a:r>
              <a:rPr lang="en-US" dirty="0"/>
              <a:t>corner antenna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Scenarios of Triangulation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/>
            <a:r>
              <a:rPr lang="en-US" sz="2000" dirty="0"/>
              <a:t>Basic Algorithm - </a:t>
            </a:r>
          </a:p>
          <a:p>
            <a:pPr marL="609600" indent="-609600" algn="l"/>
            <a:r>
              <a:rPr lang="en-US" sz="2000" dirty="0"/>
              <a:t>Pull the 4 antennas that return the highest </a:t>
            </a:r>
            <a:r>
              <a:rPr lang="en-US" sz="2000" dirty="0" smtClean="0"/>
              <a:t>power reading</a:t>
            </a:r>
            <a:endParaRPr lang="en-US" sz="2000" dirty="0"/>
          </a:p>
          <a:p>
            <a:pPr marL="609600" indent="-609600" algn="l"/>
            <a:r>
              <a:rPr lang="en-US" sz="2000" dirty="0"/>
              <a:t>from the asset.</a:t>
            </a:r>
          </a:p>
          <a:p>
            <a:pPr marL="609600" indent="-609600" algn="l"/>
            <a:r>
              <a:rPr lang="en-US" sz="2000" dirty="0"/>
              <a:t>	1.  If less than 4 antennas </a:t>
            </a:r>
            <a:r>
              <a:rPr lang="en-US" sz="2000" dirty="0" smtClean="0"/>
              <a:t>detect </a:t>
            </a:r>
            <a:r>
              <a:rPr lang="en-US" sz="2000" dirty="0"/>
              <a:t>the asset</a:t>
            </a:r>
          </a:p>
          <a:p>
            <a:pPr marL="609600" indent="-609600" algn="l"/>
            <a:r>
              <a:rPr lang="en-US" sz="2000" dirty="0"/>
              <a:t>		Then </a:t>
            </a:r>
            <a:r>
              <a:rPr lang="en-US" sz="2000" i="1" dirty="0"/>
              <a:t>Special Case</a:t>
            </a:r>
          </a:p>
          <a:p>
            <a:pPr marL="609600" indent="-609600" algn="l"/>
            <a:r>
              <a:rPr lang="en-US" sz="2000" i="1" dirty="0"/>
              <a:t>	</a:t>
            </a:r>
            <a:r>
              <a:rPr lang="en-US" sz="2000" dirty="0"/>
              <a:t>2</a:t>
            </a:r>
            <a:r>
              <a:rPr lang="en-US" sz="2000" i="1" dirty="0"/>
              <a:t>.	</a:t>
            </a:r>
            <a:r>
              <a:rPr lang="en-US" sz="2000" dirty="0"/>
              <a:t>Else If the antennas surround the asset in a 	rectangular form</a:t>
            </a:r>
          </a:p>
          <a:p>
            <a:pPr marL="609600" indent="-609600" algn="l"/>
            <a:r>
              <a:rPr lang="en-US" sz="2000" dirty="0"/>
              <a:t>		Then </a:t>
            </a:r>
            <a:r>
              <a:rPr lang="en-US" sz="2000" i="1" dirty="0"/>
              <a:t>Triangulate</a:t>
            </a:r>
          </a:p>
          <a:p>
            <a:pPr marL="609600" indent="-609600" algn="l"/>
            <a:r>
              <a:rPr lang="en-US" sz="2000" i="1" dirty="0"/>
              <a:t>	</a:t>
            </a:r>
            <a:r>
              <a:rPr lang="en-US" sz="2000" dirty="0"/>
              <a:t>3.	Else </a:t>
            </a:r>
            <a:r>
              <a:rPr lang="en-US" sz="2000" i="1" dirty="0"/>
              <a:t>Special Case	</a:t>
            </a:r>
          </a:p>
          <a:p>
            <a:pPr marL="609600" indent="-609600" algn="l"/>
            <a:r>
              <a:rPr lang="en-US" sz="2000" i="1" dirty="0"/>
              <a:t>	</a:t>
            </a:r>
            <a:endParaRPr lang="en-US" sz="200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Locating The Asset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 Example</a:t>
            </a:r>
          </a:p>
        </p:txBody>
      </p:sp>
      <p:pic>
        <p:nvPicPr>
          <p:cNvPr id="3076" name="Picture 4" descr="C:\Users\Forrest\Desktop\inA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553200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 Example</a:t>
            </a:r>
          </a:p>
        </p:txBody>
      </p:sp>
      <p:pic>
        <p:nvPicPr>
          <p:cNvPr id="4100" name="Picture 4" descr="C:\Users\Forrest\Desktop\1anten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57300"/>
            <a:ext cx="6705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Triangulation</a:t>
            </a:r>
          </a:p>
        </p:txBody>
      </p:sp>
      <p:pic>
        <p:nvPicPr>
          <p:cNvPr id="5124" name="Picture 4" descr="C:\Users\Forrest\Desktop\triangul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553200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Current Locations</a:t>
            </a:r>
          </a:p>
        </p:txBody>
      </p:sp>
      <p:pic>
        <p:nvPicPr>
          <p:cNvPr id="2052" name="Picture 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85800"/>
            <a:ext cx="6172200" cy="6172200"/>
          </a:xfrm>
          <a:prstGeom prst="rect">
            <a:avLst/>
          </a:prstGeom>
          <a:noFill/>
        </p:spPr>
      </p:pic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895600" y="2971800"/>
            <a:ext cx="228600" cy="22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5943600" y="3352800"/>
            <a:ext cx="228600" cy="22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5791200" y="4648200"/>
            <a:ext cx="228600" cy="22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7391400" y="6400800"/>
            <a:ext cx="228600" cy="2286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743200" y="2667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C3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334000" y="3048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C2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257800" y="44196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010400" y="61722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Graphical </a:t>
            </a:r>
            <a:r>
              <a:rPr lang="en-US" sz="2400" dirty="0" smtClean="0">
                <a:solidFill>
                  <a:schemeClr val="tx1"/>
                </a:solidFill>
              </a:rPr>
              <a:t>slowdown when pinging </a:t>
            </a:r>
            <a:r>
              <a:rPr lang="en-US" sz="2400" dirty="0" smtClean="0">
                <a:solidFill>
                  <a:schemeClr val="tx1"/>
                </a:solidFill>
              </a:rPr>
              <a:t>asset.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Comcast </a:t>
            </a:r>
            <a:r>
              <a:rPr lang="en-US" sz="2400" dirty="0" smtClean="0">
                <a:solidFill>
                  <a:schemeClr val="tx1"/>
                </a:solidFill>
              </a:rPr>
              <a:t>going down and taking the </a:t>
            </a:r>
            <a:r>
              <a:rPr lang="en-US" sz="2400" dirty="0" smtClean="0">
                <a:solidFill>
                  <a:schemeClr val="tx1"/>
                </a:solidFill>
              </a:rPr>
              <a:t>database offline.</a:t>
            </a:r>
            <a:endParaRPr lang="en-US" sz="240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Multiple </a:t>
            </a:r>
            <a:r>
              <a:rPr lang="en-US" sz="2400" dirty="0" smtClean="0">
                <a:solidFill>
                  <a:schemeClr val="tx1"/>
                </a:solidFill>
              </a:rPr>
              <a:t>backlogged queries would cause application to </a:t>
            </a:r>
            <a:r>
              <a:rPr lang="en-US" sz="2400" dirty="0" smtClean="0">
                <a:solidFill>
                  <a:schemeClr val="tx1"/>
                </a:solidFill>
              </a:rPr>
              <a:t>hang.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Testing Issues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Our project sponsor is the NAND Solutions group, a small group at Intel Corporation.</a:t>
            </a:r>
          </a:p>
          <a:p>
            <a:r>
              <a:rPr lang="en-US" smtClean="0"/>
              <a:t>Their job is the validation of Intel Solid State Drives (SSDs).</a:t>
            </a:r>
          </a:p>
        </p:txBody>
      </p:sp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Sponsor’s Business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Trials and Tribulations of Triangulation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Development machine connectivity</a:t>
            </a:r>
          </a:p>
          <a:p>
            <a:r>
              <a:rPr lang="en-US"/>
              <a:t>Conversion from Java Binary to Applet</a:t>
            </a:r>
          </a:p>
          <a:p>
            <a:r>
              <a:rPr lang="en-US"/>
              <a:t>Passive RFID limitations</a:t>
            </a:r>
          </a:p>
          <a:p>
            <a:r>
              <a:rPr lang="en-US"/>
              <a:t>JDBC Performance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Issues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wonderful world of Corporate Restructuring</a:t>
            </a:r>
          </a:p>
          <a:p>
            <a:r>
              <a:rPr lang="en-US"/>
              <a:t>Intel’s ever-changing mind regarding RFID hardware</a:t>
            </a:r>
          </a:p>
          <a:p>
            <a:r>
              <a:rPr lang="en-US"/>
              <a:t>FCC compliance</a:t>
            </a:r>
          </a:p>
          <a:p>
            <a:r>
              <a:rPr lang="en-US"/>
              <a:t>Economy of Scale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Sponsor Issues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Steve’s Magical Medical Mismanagement</a:t>
            </a:r>
          </a:p>
          <a:p>
            <a:r>
              <a:rPr lang="en-US"/>
              <a:t>Intense school workloads (CS159!)</a:t>
            </a:r>
          </a:p>
          <a:p>
            <a:r>
              <a:rPr lang="en-US"/>
              <a:t>The thrill of full time employment (Salil and Steve)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Issues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190/191 Documentation is just as much for the sponsor as it is for the developers.</a:t>
            </a:r>
          </a:p>
          <a:p>
            <a:r>
              <a:rPr lang="en-US"/>
              <a:t>Enthusiasm and direction above all else</a:t>
            </a:r>
          </a:p>
          <a:p>
            <a:r>
              <a:rPr lang="en-US"/>
              <a:t>Do not rage against the (established) machine.</a:t>
            </a:r>
          </a:p>
          <a:p>
            <a:r>
              <a:rPr lang="en-US"/>
              <a:t>Comcast is terrible.</a:t>
            </a:r>
          </a:p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Currently, SSDs and other tools are frequently misplaced or lost.</a:t>
            </a:r>
          </a:p>
          <a:p>
            <a:r>
              <a:rPr lang="en-US" smtClean="0"/>
              <a:t>There is no way of tracking assets coming in or out of the lab.</a:t>
            </a:r>
          </a:p>
          <a:p>
            <a:r>
              <a:rPr lang="en-US" smtClean="0"/>
              <a:t>Manual searching for items is time consuming and inefficient.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Sponsor’s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Our goal is to create a tracking system using RFID to monitor all items in the lab.</a:t>
            </a:r>
          </a:p>
          <a:p>
            <a:r>
              <a:rPr lang="en-US" smtClean="0"/>
              <a:t>Users will be able to open a Java applet to query for items and their locations will be shown graphically.</a:t>
            </a:r>
          </a:p>
          <a:p>
            <a:r>
              <a:rPr lang="en-US" smtClean="0"/>
              <a:t>Panel antennas will be installed at the entrances to the lab to track items moving in or out of the room.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Design and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/>
              <a:t>Two different users with two different roles</a:t>
            </a:r>
          </a:p>
          <a:p>
            <a:pPr lvl="1"/>
            <a:r>
              <a:rPr lang="en-US"/>
              <a:t>Lab managers need a system to catalog all tools, systems, and test products.</a:t>
            </a:r>
          </a:p>
          <a:p>
            <a:pPr lvl="2"/>
            <a:r>
              <a:rPr lang="en-US"/>
              <a:t>Needs to be mobile-device accessible</a:t>
            </a:r>
          </a:p>
          <a:p>
            <a:pPr lvl="2"/>
            <a:r>
              <a:rPr lang="en-US"/>
              <a:t>Needs to be light, and easy for HR/Legal to add Intel logos/color schemes, etc.</a:t>
            </a:r>
          </a:p>
          <a:p>
            <a:pPr lvl="1"/>
            <a:r>
              <a:rPr lang="en-US"/>
              <a:t>Lab users need to be able to quickly locate objects that often move around.</a:t>
            </a:r>
          </a:p>
          <a:p>
            <a:pPr lvl="2"/>
            <a:r>
              <a:rPr lang="en-US"/>
              <a:t>Needs to allow for multiple query criteria (Serial, Make, Model, Description, etc.)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integrated applications sharing a common database</a:t>
            </a:r>
          </a:p>
          <a:p>
            <a:pPr lvl="1"/>
            <a:r>
              <a:rPr lang="en-US"/>
              <a:t>A light administrative tool for the Manager(s)</a:t>
            </a:r>
          </a:p>
          <a:p>
            <a:pPr lvl="1"/>
            <a:r>
              <a:rPr lang="en-US"/>
              <a:t>A graphical triangulation tool for the Engineers</a:t>
            </a: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Structure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1752600"/>
            <a:ext cx="5105400" cy="1066800"/>
            <a:chOff x="685800" y="1905000"/>
            <a:chExt cx="5105400" cy="1066800"/>
          </a:xfrm>
        </p:grpSpPr>
        <p:sp>
          <p:nvSpPr>
            <p:cNvPr id="4" name="Rectangle 3"/>
            <p:cNvSpPr/>
            <p:nvPr/>
          </p:nvSpPr>
          <p:spPr>
            <a:xfrm>
              <a:off x="685800" y="1905000"/>
              <a:ext cx="51054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23622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PHP Web Pages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23622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Java Applet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3352800"/>
            <a:ext cx="5105400" cy="914400"/>
            <a:chOff x="685800" y="3657600"/>
            <a:chExt cx="5105400" cy="914400"/>
          </a:xfrm>
        </p:grpSpPr>
        <p:sp>
          <p:nvSpPr>
            <p:cNvPr id="8" name="Rectangle 7"/>
            <p:cNvSpPr/>
            <p:nvPr/>
          </p:nvSpPr>
          <p:spPr>
            <a:xfrm>
              <a:off x="685800" y="3657600"/>
              <a:ext cx="5105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Server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3000" y="40386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Lucida Sans Unicode" pitchFamily="34" charset="0"/>
                  <a:cs typeface="Arial" charset="0"/>
                </a:rPr>
                <a:t>MS IIS 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4038600"/>
              <a:ext cx="20574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MySQL</a:t>
              </a:r>
              <a:endParaRPr lang="en-US" dirty="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33600" y="4724400"/>
            <a:ext cx="5105400" cy="990600"/>
            <a:chOff x="685800" y="4876800"/>
            <a:chExt cx="5105400" cy="990600"/>
          </a:xfrm>
        </p:grpSpPr>
        <p:sp>
          <p:nvSpPr>
            <p:cNvPr id="14" name="Rectangle 13"/>
            <p:cNvSpPr/>
            <p:nvPr/>
          </p:nvSpPr>
          <p:spPr>
            <a:xfrm>
              <a:off x="685800" y="4876800"/>
              <a:ext cx="5105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RFID Transceiver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5181600"/>
              <a:ext cx="20574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Scanning Application</a:t>
              </a:r>
            </a:p>
          </p:txBody>
        </p:sp>
      </p:grpSp>
      <p:sp>
        <p:nvSpPr>
          <p:cNvPr id="25" name="Down Arrow 24"/>
          <p:cNvSpPr/>
          <p:nvPr/>
        </p:nvSpPr>
        <p:spPr>
          <a:xfrm>
            <a:off x="3200400" y="2667000"/>
            <a:ext cx="76200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943600" y="2667000"/>
            <a:ext cx="76200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Down Arrow 31"/>
          <p:cNvSpPr>
            <a:spLocks noChangeArrowheads="1"/>
          </p:cNvSpPr>
          <p:nvPr/>
        </p:nvSpPr>
        <p:spPr bwMode="auto">
          <a:xfrm rot="10800000">
            <a:off x="4114800" y="2667000"/>
            <a:ext cx="76200" cy="1066800"/>
          </a:xfrm>
          <a:prstGeom prst="downArrow">
            <a:avLst>
              <a:gd name="adj1" fmla="val 50000"/>
              <a:gd name="adj2" fmla="val 49972"/>
            </a:avLst>
          </a:prstGeom>
          <a:solidFill>
            <a:schemeClr val="tx1"/>
          </a:solidFill>
          <a:ln w="55000" cmpd="thickThin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3" name="Down Arrow 32"/>
          <p:cNvSpPr>
            <a:spLocks noChangeArrowheads="1"/>
          </p:cNvSpPr>
          <p:nvPr/>
        </p:nvSpPr>
        <p:spPr bwMode="auto">
          <a:xfrm rot="10800000">
            <a:off x="6400800" y="2667000"/>
            <a:ext cx="76200" cy="1066800"/>
          </a:xfrm>
          <a:prstGeom prst="downArrow">
            <a:avLst>
              <a:gd name="adj1" fmla="val 50000"/>
              <a:gd name="adj2" fmla="val 49972"/>
            </a:avLst>
          </a:prstGeom>
          <a:solidFill>
            <a:schemeClr val="tx1"/>
          </a:solidFill>
          <a:ln w="55000" cmpd="thickThin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34" name="Down Arrow 33"/>
          <p:cNvSpPr>
            <a:spLocks noChangeArrowheads="1"/>
          </p:cNvSpPr>
          <p:nvPr/>
        </p:nvSpPr>
        <p:spPr bwMode="auto">
          <a:xfrm rot="10800000">
            <a:off x="5486400" y="4191000"/>
            <a:ext cx="76200" cy="838200"/>
          </a:xfrm>
          <a:prstGeom prst="downArrow">
            <a:avLst>
              <a:gd name="adj1" fmla="val 50000"/>
              <a:gd name="adj2" fmla="val 50009"/>
            </a:avLst>
          </a:prstGeom>
          <a:solidFill>
            <a:schemeClr val="tx1"/>
          </a:solidFill>
          <a:ln w="55000" cmpd="thickThin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1" name="Down Arrow 20"/>
          <p:cNvSpPr>
            <a:spLocks noChangeArrowheads="1"/>
          </p:cNvSpPr>
          <p:nvPr/>
        </p:nvSpPr>
        <p:spPr bwMode="auto">
          <a:xfrm rot="8100000" flipH="1">
            <a:off x="5203826" y="2316162"/>
            <a:ext cx="107950" cy="1616075"/>
          </a:xfrm>
          <a:prstGeom prst="downArrow">
            <a:avLst>
              <a:gd name="adj1" fmla="val 50000"/>
              <a:gd name="adj2" fmla="val 49902"/>
            </a:avLst>
          </a:prstGeom>
          <a:solidFill>
            <a:schemeClr val="tx1"/>
          </a:solidFill>
          <a:ln w="55000" cmpd="thickThin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2" name="Down Arrow 21"/>
          <p:cNvSpPr>
            <a:spLocks noChangeArrowheads="1"/>
          </p:cNvSpPr>
          <p:nvPr/>
        </p:nvSpPr>
        <p:spPr bwMode="auto">
          <a:xfrm rot="18900000" flipH="1">
            <a:off x="4970462" y="2486026"/>
            <a:ext cx="79375" cy="1428750"/>
          </a:xfrm>
          <a:prstGeom prst="downArrow">
            <a:avLst>
              <a:gd name="adj1" fmla="val 50000"/>
              <a:gd name="adj2" fmla="val 50917"/>
            </a:avLst>
          </a:prstGeom>
          <a:solidFill>
            <a:schemeClr val="tx1"/>
          </a:solidFill>
          <a:ln w="55000" cmpd="thickThin" algn="ctr">
            <a:solidFill>
              <a:srgbClr val="00000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Applet: </a:t>
            </a:r>
          </a:p>
          <a:p>
            <a:pPr lvl="1"/>
            <a:r>
              <a:rPr lang="en-US"/>
              <a:t>Triangulates items on a graphical interface.</a:t>
            </a:r>
          </a:p>
          <a:p>
            <a:pPr lvl="1"/>
            <a:r>
              <a:rPr lang="en-US"/>
              <a:t>Performs queries based on variety of criteria.</a:t>
            </a:r>
          </a:p>
          <a:p>
            <a:pPr lvl="1"/>
            <a:r>
              <a:rPr lang="en-US"/>
              <a:t>Gives basic item information on mouseover.</a:t>
            </a:r>
          </a:p>
          <a:p>
            <a:r>
              <a:rPr lang="en-US"/>
              <a:t>PHP Administration Site</a:t>
            </a:r>
          </a:p>
          <a:p>
            <a:pPr lvl="1"/>
            <a:r>
              <a:rPr lang="en-US"/>
              <a:t>System / Database administrative features</a:t>
            </a:r>
          </a:p>
          <a:p>
            <a:pPr lvl="1"/>
            <a:r>
              <a:rPr lang="en-US"/>
              <a:t>Minimalist, mobile-device accessible interface</a:t>
            </a:r>
          </a:p>
          <a:p>
            <a:pPr lvl="1"/>
            <a:r>
              <a:rPr lang="en-US"/>
              <a:t>Simple and efficient DB management.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507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Concourse</vt:lpstr>
      <vt:lpstr>Visio</vt:lpstr>
      <vt:lpstr>RFID Asset Tracking System</vt:lpstr>
      <vt:lpstr>Sponsor’s Business</vt:lpstr>
      <vt:lpstr>Sponsor’s Need</vt:lpstr>
      <vt:lpstr>Our Solution</vt:lpstr>
      <vt:lpstr>Software Design and Structure</vt:lpstr>
      <vt:lpstr>The Issue</vt:lpstr>
      <vt:lpstr>Our Approach</vt:lpstr>
      <vt:lpstr>Component Structure</vt:lpstr>
      <vt:lpstr>Functionality Distribution</vt:lpstr>
      <vt:lpstr>Slide 10</vt:lpstr>
      <vt:lpstr>Database Structure</vt:lpstr>
      <vt:lpstr>Four Scenarios of Triangulation</vt:lpstr>
      <vt:lpstr>Locating The Asset</vt:lpstr>
      <vt:lpstr>Special Case Example</vt:lpstr>
      <vt:lpstr>Special Case Example</vt:lpstr>
      <vt:lpstr>Triangulation</vt:lpstr>
      <vt:lpstr>Current Locations</vt:lpstr>
      <vt:lpstr>Demo</vt:lpstr>
      <vt:lpstr>Key Testing Issues </vt:lpstr>
      <vt:lpstr>Trials and Tribulations of Triangulation</vt:lpstr>
      <vt:lpstr>Technical Issues</vt:lpstr>
      <vt:lpstr>Sponsor Issues</vt:lpstr>
      <vt:lpstr>Team Issues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Salil Nizar</dc:creator>
  <cp:lastModifiedBy>Salil Nizar</cp:lastModifiedBy>
  <cp:revision>6</cp:revision>
  <dcterms:created xsi:type="dcterms:W3CDTF">2009-12-09T18:29:49Z</dcterms:created>
  <dcterms:modified xsi:type="dcterms:W3CDTF">2009-12-09T22:26:26Z</dcterms:modified>
</cp:coreProperties>
</file>