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80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4006" y="1429588"/>
            <a:ext cx="7580314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2747" y="3414852"/>
            <a:ext cx="7550784" cy="30133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0551" y="3817773"/>
            <a:ext cx="13762354" cy="26141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200"/>
              </a:lnSpc>
              <a:spcBef>
                <a:spcPts val="105"/>
              </a:spcBef>
            </a:pPr>
            <a:r>
              <a:rPr lang="en-US" sz="8450" b="1" dirty="0">
                <a:latin typeface="Calibri"/>
                <a:cs typeface="Calibri"/>
              </a:rPr>
              <a:t>Co25-01-1869/2020</a:t>
            </a:r>
            <a:br>
              <a:rPr lang="en-US" sz="8450" b="1" dirty="0">
                <a:latin typeface="Calibri"/>
                <a:cs typeface="Calibri"/>
              </a:rPr>
            </a:br>
            <a:r>
              <a:rPr lang="en-US" sz="8450" b="1" dirty="0">
                <a:latin typeface="Calibri"/>
                <a:cs typeface="Calibri"/>
              </a:rPr>
              <a:t>Gathima Stephen </a:t>
            </a:r>
            <a:r>
              <a:rPr lang="en-US" sz="8450" b="1" dirty="0" err="1">
                <a:latin typeface="Calibri"/>
                <a:cs typeface="Calibri"/>
              </a:rPr>
              <a:t>mburu</a:t>
            </a:r>
            <a:endParaRPr sz="8450" b="1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B54DDA86-C469-4363-B06A-F20E89D5EAF6}"/>
              </a:ext>
            </a:extLst>
          </p:cNvPr>
          <p:cNvSpPr txBox="1">
            <a:spLocks/>
          </p:cNvSpPr>
          <p:nvPr/>
        </p:nvSpPr>
        <p:spPr>
          <a:xfrm>
            <a:off x="1758950" y="882650"/>
            <a:ext cx="15133955" cy="2052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12065" marR="5080" algn="ctr">
              <a:lnSpc>
                <a:spcPct val="100200"/>
              </a:lnSpc>
              <a:spcBef>
                <a:spcPts val="105"/>
              </a:spcBef>
            </a:pPr>
            <a:r>
              <a:rPr lang="en-US" sz="8450" b="1" spc="150" dirty="0">
                <a:latin typeface="Calibri"/>
                <a:cs typeface="Calibri"/>
              </a:rPr>
              <a:t>Unlocking</a:t>
            </a:r>
            <a:r>
              <a:rPr lang="en-US" sz="8450" b="1" spc="-310" dirty="0">
                <a:latin typeface="Calibri"/>
                <a:cs typeface="Calibri"/>
              </a:rPr>
              <a:t> </a:t>
            </a:r>
            <a:r>
              <a:rPr lang="en-US" sz="8450" b="1" spc="-40" dirty="0">
                <a:latin typeface="Calibri"/>
                <a:cs typeface="Calibri"/>
              </a:rPr>
              <a:t>the</a:t>
            </a:r>
            <a:r>
              <a:rPr lang="en-US" sz="8450" b="1" spc="-315" dirty="0">
                <a:latin typeface="Calibri"/>
                <a:cs typeface="Calibri"/>
              </a:rPr>
              <a:t> </a:t>
            </a:r>
            <a:r>
              <a:rPr lang="en-US" sz="8450" b="1" dirty="0">
                <a:latin typeface="Calibri"/>
                <a:cs typeface="Calibri"/>
              </a:rPr>
              <a:t>Future</a:t>
            </a:r>
            <a:r>
              <a:rPr lang="en-US" sz="8450" b="1" spc="-315" dirty="0">
                <a:latin typeface="Calibri"/>
                <a:cs typeface="Calibri"/>
              </a:rPr>
              <a:t> </a:t>
            </a:r>
            <a:br>
              <a:rPr lang="en-US" sz="8450" b="1" spc="-315" dirty="0">
                <a:latin typeface="Calibri"/>
                <a:cs typeface="Calibri"/>
              </a:rPr>
            </a:br>
            <a:r>
              <a:rPr lang="en-US" sz="4400" b="1" spc="195" dirty="0">
                <a:latin typeface="Calibri"/>
                <a:cs typeface="Calibri"/>
              </a:rPr>
              <a:t>A</a:t>
            </a:r>
            <a:r>
              <a:rPr lang="en-US" sz="4400" b="1" spc="-310" dirty="0">
                <a:latin typeface="Calibri"/>
                <a:cs typeface="Calibri"/>
              </a:rPr>
              <a:t> </a:t>
            </a:r>
            <a:r>
              <a:rPr lang="en-US" sz="4400" b="1" spc="-10" dirty="0">
                <a:latin typeface="Calibri"/>
                <a:cs typeface="Calibri"/>
              </a:rPr>
              <a:t>Deep</a:t>
            </a:r>
            <a:r>
              <a:rPr lang="en-US" sz="4400" b="1" spc="-315" dirty="0">
                <a:latin typeface="Calibri"/>
                <a:cs typeface="Calibri"/>
              </a:rPr>
              <a:t> </a:t>
            </a:r>
            <a:r>
              <a:rPr lang="en-US" sz="4400" b="1" spc="85" dirty="0">
                <a:latin typeface="Calibri"/>
                <a:cs typeface="Calibri"/>
              </a:rPr>
              <a:t>Dive </a:t>
            </a:r>
            <a:r>
              <a:rPr lang="en-US" sz="4400" b="1" spc="100" dirty="0">
                <a:latin typeface="Calibri"/>
                <a:cs typeface="Calibri"/>
              </a:rPr>
              <a:t>into</a:t>
            </a:r>
            <a:r>
              <a:rPr lang="en-US" sz="4400" b="1" spc="-295" dirty="0">
                <a:latin typeface="Calibri"/>
                <a:cs typeface="Calibri"/>
              </a:rPr>
              <a:t> </a:t>
            </a:r>
            <a:r>
              <a:rPr lang="en-US" sz="4400" b="1" dirty="0">
                <a:latin typeface="Calibri"/>
                <a:cs typeface="Calibri"/>
              </a:rPr>
              <a:t>Machine</a:t>
            </a:r>
            <a:r>
              <a:rPr lang="en-US" sz="4400" b="1" spc="-300" dirty="0">
                <a:latin typeface="Calibri"/>
                <a:cs typeface="Calibri"/>
              </a:rPr>
              <a:t> </a:t>
            </a:r>
            <a:r>
              <a:rPr lang="en-US" sz="4400" b="1" spc="180" dirty="0">
                <a:latin typeface="Calibri"/>
                <a:cs typeface="Calibri"/>
              </a:rPr>
              <a:t>Learning</a:t>
            </a:r>
            <a:r>
              <a:rPr lang="en-US" sz="4400" b="1" spc="-295" dirty="0">
                <a:latin typeface="Calibri"/>
                <a:cs typeface="Calibri"/>
              </a:rPr>
              <a:t> </a:t>
            </a:r>
            <a:r>
              <a:rPr lang="en-US" sz="4400" b="1" spc="80" dirty="0">
                <a:latin typeface="Calibri"/>
                <a:cs typeface="Calibri"/>
              </a:rPr>
              <a:t>and</a:t>
            </a:r>
            <a:r>
              <a:rPr lang="en-US" sz="4400" b="1" spc="-300" dirty="0">
                <a:latin typeface="Calibri"/>
                <a:cs typeface="Calibri"/>
              </a:rPr>
              <a:t> </a:t>
            </a:r>
            <a:r>
              <a:rPr lang="en-US" sz="4400" b="1" spc="-20" dirty="0">
                <a:latin typeface="Calibri"/>
                <a:cs typeface="Calibri"/>
              </a:rPr>
              <a:t>Deep </a:t>
            </a:r>
            <a:r>
              <a:rPr lang="en-US" sz="4400" b="1" spc="170" dirty="0">
                <a:latin typeface="Calibri"/>
                <a:cs typeface="Calibri"/>
              </a:rPr>
              <a:t>Learning</a:t>
            </a:r>
            <a:endParaRPr lang="en-US" sz="845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975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9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41" y="0"/>
                </a:moveTo>
                <a:lnTo>
                  <a:pt x="2907953" y="8921"/>
                </a:lnTo>
                <a:lnTo>
                  <a:pt x="2858379" y="21372"/>
                </a:lnTo>
                <a:lnTo>
                  <a:pt x="2809630" y="34777"/>
                </a:lnTo>
                <a:lnTo>
                  <a:pt x="2761688" y="49114"/>
                </a:lnTo>
                <a:lnTo>
                  <a:pt x="2714536" y="64363"/>
                </a:lnTo>
                <a:lnTo>
                  <a:pt x="2668156" y="80503"/>
                </a:lnTo>
                <a:lnTo>
                  <a:pt x="2622529" y="97514"/>
                </a:lnTo>
                <a:lnTo>
                  <a:pt x="2577638" y="115374"/>
                </a:lnTo>
                <a:lnTo>
                  <a:pt x="2533465" y="134063"/>
                </a:lnTo>
                <a:lnTo>
                  <a:pt x="2489992" y="153561"/>
                </a:lnTo>
                <a:lnTo>
                  <a:pt x="2447200" y="173846"/>
                </a:lnTo>
                <a:lnTo>
                  <a:pt x="2405072" y="194897"/>
                </a:lnTo>
                <a:lnTo>
                  <a:pt x="2363591" y="216695"/>
                </a:lnTo>
                <a:lnTo>
                  <a:pt x="2322737" y="239218"/>
                </a:lnTo>
                <a:lnTo>
                  <a:pt x="2282493" y="262445"/>
                </a:lnTo>
                <a:lnTo>
                  <a:pt x="2242842" y="286357"/>
                </a:lnTo>
                <a:lnTo>
                  <a:pt x="2203765" y="310932"/>
                </a:lnTo>
                <a:lnTo>
                  <a:pt x="2165244" y="336149"/>
                </a:lnTo>
                <a:lnTo>
                  <a:pt x="2127261" y="361987"/>
                </a:lnTo>
                <a:lnTo>
                  <a:pt x="2089798" y="388427"/>
                </a:lnTo>
                <a:lnTo>
                  <a:pt x="2052838" y="415447"/>
                </a:lnTo>
                <a:lnTo>
                  <a:pt x="2016363" y="443026"/>
                </a:lnTo>
                <a:lnTo>
                  <a:pt x="1980354" y="471145"/>
                </a:lnTo>
                <a:lnTo>
                  <a:pt x="1944793" y="499781"/>
                </a:lnTo>
                <a:lnTo>
                  <a:pt x="1909664" y="528915"/>
                </a:lnTo>
                <a:lnTo>
                  <a:pt x="1874947" y="558525"/>
                </a:lnTo>
                <a:lnTo>
                  <a:pt x="1840624" y="588591"/>
                </a:lnTo>
                <a:lnTo>
                  <a:pt x="1806679" y="619093"/>
                </a:lnTo>
                <a:lnTo>
                  <a:pt x="1773092" y="650009"/>
                </a:lnTo>
                <a:lnTo>
                  <a:pt x="1739847" y="681318"/>
                </a:lnTo>
                <a:lnTo>
                  <a:pt x="1706924" y="713001"/>
                </a:lnTo>
                <a:lnTo>
                  <a:pt x="1674306" y="745036"/>
                </a:lnTo>
                <a:lnTo>
                  <a:pt x="1641976" y="777402"/>
                </a:lnTo>
                <a:lnTo>
                  <a:pt x="1609914" y="810080"/>
                </a:lnTo>
                <a:lnTo>
                  <a:pt x="1578104" y="843047"/>
                </a:lnTo>
                <a:lnTo>
                  <a:pt x="1546527" y="876284"/>
                </a:lnTo>
                <a:lnTo>
                  <a:pt x="1515166" y="909769"/>
                </a:lnTo>
                <a:lnTo>
                  <a:pt x="1484001" y="943483"/>
                </a:lnTo>
                <a:lnTo>
                  <a:pt x="1453017" y="977403"/>
                </a:lnTo>
                <a:lnTo>
                  <a:pt x="1422193" y="1011510"/>
                </a:lnTo>
                <a:lnTo>
                  <a:pt x="1391513" y="1045783"/>
                </a:lnTo>
                <a:lnTo>
                  <a:pt x="1360959" y="1080201"/>
                </a:lnTo>
                <a:lnTo>
                  <a:pt x="1330513" y="1114743"/>
                </a:lnTo>
                <a:lnTo>
                  <a:pt x="1300156" y="1149389"/>
                </a:lnTo>
                <a:lnTo>
                  <a:pt x="1269871" y="1184118"/>
                </a:lnTo>
                <a:lnTo>
                  <a:pt x="1239640" y="1218909"/>
                </a:lnTo>
                <a:lnTo>
                  <a:pt x="1209445" y="1253741"/>
                </a:lnTo>
                <a:lnTo>
                  <a:pt x="1179267" y="1288594"/>
                </a:lnTo>
                <a:lnTo>
                  <a:pt x="1149083" y="1323447"/>
                </a:lnTo>
                <a:lnTo>
                  <a:pt x="1118882" y="1358280"/>
                </a:lnTo>
                <a:lnTo>
                  <a:pt x="1088645" y="1393071"/>
                </a:lnTo>
                <a:lnTo>
                  <a:pt x="1058354" y="1427800"/>
                </a:lnTo>
                <a:lnTo>
                  <a:pt x="1027992" y="1462446"/>
                </a:lnTo>
                <a:lnTo>
                  <a:pt x="997540" y="1496989"/>
                </a:lnTo>
                <a:lnTo>
                  <a:pt x="966981" y="1531407"/>
                </a:lnTo>
                <a:lnTo>
                  <a:pt x="936296" y="1565680"/>
                </a:lnTo>
                <a:lnTo>
                  <a:pt x="905468" y="1599787"/>
                </a:lnTo>
                <a:lnTo>
                  <a:pt x="874479" y="1633708"/>
                </a:lnTo>
                <a:lnTo>
                  <a:pt x="843310" y="1667421"/>
                </a:lnTo>
                <a:lnTo>
                  <a:pt x="811945" y="1700907"/>
                </a:lnTo>
                <a:lnTo>
                  <a:pt x="780364" y="1734144"/>
                </a:lnTo>
                <a:lnTo>
                  <a:pt x="748550" y="1767111"/>
                </a:lnTo>
                <a:lnTo>
                  <a:pt x="716486" y="1799788"/>
                </a:lnTo>
                <a:lnTo>
                  <a:pt x="684152" y="1832155"/>
                </a:lnTo>
                <a:lnTo>
                  <a:pt x="651531" y="1864190"/>
                </a:lnTo>
                <a:lnTo>
                  <a:pt x="618606" y="1895872"/>
                </a:lnTo>
                <a:lnTo>
                  <a:pt x="585358" y="1927182"/>
                </a:lnTo>
                <a:lnTo>
                  <a:pt x="551769" y="1958098"/>
                </a:lnTo>
                <a:lnTo>
                  <a:pt x="517822" y="1988599"/>
                </a:lnTo>
                <a:lnTo>
                  <a:pt x="483498" y="2018665"/>
                </a:lnTo>
                <a:lnTo>
                  <a:pt x="448779" y="2048276"/>
                </a:lnTo>
                <a:lnTo>
                  <a:pt x="413648" y="2077409"/>
                </a:lnTo>
                <a:lnTo>
                  <a:pt x="378087" y="2106046"/>
                </a:lnTo>
                <a:lnTo>
                  <a:pt x="342077" y="2134164"/>
                </a:lnTo>
                <a:lnTo>
                  <a:pt x="305601" y="2161743"/>
                </a:lnTo>
                <a:lnTo>
                  <a:pt x="268641" y="2188763"/>
                </a:lnTo>
                <a:lnTo>
                  <a:pt x="231178" y="2215203"/>
                </a:lnTo>
                <a:lnTo>
                  <a:pt x="193196" y="2241041"/>
                </a:lnTo>
                <a:lnTo>
                  <a:pt x="154675" y="2266258"/>
                </a:lnTo>
                <a:lnTo>
                  <a:pt x="115598" y="2290833"/>
                </a:lnTo>
                <a:lnTo>
                  <a:pt x="75948" y="2314744"/>
                </a:lnTo>
                <a:lnTo>
                  <a:pt x="35705" y="2337971"/>
                </a:lnTo>
                <a:lnTo>
                  <a:pt x="0" y="2357657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506" y="-12505"/>
            <a:ext cx="18300700" cy="2339340"/>
            <a:chOff x="-12506" y="-12505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7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4"/>
                  </a:lnTo>
                  <a:lnTo>
                    <a:pt x="2329861" y="258983"/>
                  </a:lnTo>
                  <a:lnTo>
                    <a:pt x="2293851" y="287101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5"/>
                  </a:lnTo>
                  <a:lnTo>
                    <a:pt x="1987792" y="560989"/>
                  </a:lnTo>
                  <a:lnTo>
                    <a:pt x="1955460" y="593356"/>
                  </a:lnTo>
                  <a:lnTo>
                    <a:pt x="1923397" y="626033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6"/>
                  </a:lnTo>
                  <a:lnTo>
                    <a:pt x="1735665" y="827463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0" y="1034861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3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1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2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1"/>
                  </a:lnTo>
                  <a:lnTo>
                    <a:pt x="965040" y="1680146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9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9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8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66" y="536308"/>
              <a:ext cx="18277840" cy="47625"/>
            </a:xfrm>
            <a:custGeom>
              <a:avLst/>
              <a:gdLst/>
              <a:ahLst/>
              <a:cxnLst/>
              <a:rect l="l" t="t" r="r" b="b"/>
              <a:pathLst>
                <a:path w="18277840" h="47625">
                  <a:moveTo>
                    <a:pt x="18277421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77421" y="47625"/>
                  </a:lnTo>
                  <a:lnTo>
                    <a:pt x="18277421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254750" y="4059608"/>
            <a:ext cx="10580708" cy="31508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400" spc="-204" dirty="0"/>
              <a:t>Thanks!</a:t>
            </a:r>
            <a:endParaRPr sz="20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53535" y="2634018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5" cy="50712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1429" y="3945064"/>
            <a:ext cx="2110740" cy="2776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67923" y="5642305"/>
            <a:ext cx="2119896" cy="34208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99750" y="3946855"/>
            <a:ext cx="3105150" cy="3438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65351" y="4365955"/>
            <a:ext cx="2540749" cy="34380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25760" y="5221414"/>
            <a:ext cx="3514496" cy="34559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612747" y="3429749"/>
            <a:ext cx="6863080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presentation,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explore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7484" y="3858374"/>
            <a:ext cx="36385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13517" y="3858374"/>
            <a:ext cx="399669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  <a:p>
            <a:pPr marR="80645" algn="r">
              <a:lnSpc>
                <a:spcPct val="100000"/>
              </a:lnSpc>
            </a:pP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Understanding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these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12747" y="4706099"/>
            <a:ext cx="7392670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technologies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sz="2750" spc="-1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crucial</a:t>
            </a:r>
            <a:r>
              <a:rPr sz="2750" spc="-1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r>
              <a:rPr sz="2750" spc="-1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they</a:t>
            </a:r>
            <a:r>
              <a:rPr sz="2750" spc="-1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are</a:t>
            </a:r>
            <a:r>
              <a:rPr sz="2750" spc="-1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shaping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12747" y="5134724"/>
            <a:ext cx="265747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future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of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delve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into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their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71539" y="5134724"/>
            <a:ext cx="241046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69010">
              <a:lnSpc>
                <a:spcPct val="100000"/>
              </a:lnSpc>
              <a:spcBef>
                <a:spcPts val="105"/>
              </a:spcBef>
            </a:pP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challenges,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12747" y="5982449"/>
            <a:ext cx="6501130" cy="874394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30"/>
              </a:spcBef>
            </a:pP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potential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revolutionize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various industries.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934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25"/>
              </a:spcBef>
            </a:pPr>
            <a:r>
              <a:rPr sz="4250" spc="70" dirty="0">
                <a:latin typeface="Calibri"/>
                <a:cs typeface="Calibri"/>
              </a:rPr>
              <a:t>Introduction</a:t>
            </a:r>
            <a:r>
              <a:rPr sz="4250" spc="-165" dirty="0">
                <a:latin typeface="Calibri"/>
                <a:cs typeface="Calibri"/>
              </a:rPr>
              <a:t> </a:t>
            </a:r>
            <a:r>
              <a:rPr sz="4250" spc="-60" dirty="0">
                <a:latin typeface="Calibri"/>
                <a:cs typeface="Calibri"/>
              </a:rPr>
              <a:t>to</a:t>
            </a:r>
            <a:r>
              <a:rPr sz="4250" spc="-160" dirty="0">
                <a:latin typeface="Calibri"/>
                <a:cs typeface="Calibri"/>
              </a:rPr>
              <a:t> </a:t>
            </a:r>
            <a:r>
              <a:rPr sz="4250" dirty="0">
                <a:latin typeface="Calibri"/>
                <a:cs typeface="Calibri"/>
              </a:rPr>
              <a:t>Machine</a:t>
            </a:r>
            <a:r>
              <a:rPr sz="4250" spc="-160" dirty="0">
                <a:latin typeface="Calibri"/>
                <a:cs typeface="Calibri"/>
              </a:rPr>
              <a:t> </a:t>
            </a:r>
            <a:r>
              <a:rPr sz="4250" spc="80" dirty="0">
                <a:latin typeface="Calibri"/>
                <a:cs typeface="Calibri"/>
              </a:rPr>
              <a:t>Learning</a:t>
            </a:r>
            <a:endParaRPr sz="4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351" y="3518230"/>
            <a:ext cx="3105137" cy="3438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4492" y="3946855"/>
            <a:ext cx="2022868" cy="3438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44918" y="3516439"/>
            <a:ext cx="1350784" cy="27767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612747" y="3429749"/>
            <a:ext cx="7287259" cy="3427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69615">
              <a:lnSpc>
                <a:spcPct val="100000"/>
              </a:lnSpc>
              <a:spcBef>
                <a:spcPts val="105"/>
              </a:spcBef>
            </a:pP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subset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endParaRPr sz="2750">
              <a:latin typeface="Verdana"/>
              <a:cs typeface="Verdana"/>
            </a:endParaRPr>
          </a:p>
          <a:p>
            <a:pPr marL="12700" marR="5080" indent="2143760">
              <a:lnSpc>
                <a:spcPct val="101499"/>
              </a:lnSpc>
              <a:spcBef>
                <a:spcPts val="25"/>
              </a:spcBef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enables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systems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learn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from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improve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over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time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without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explicit</a:t>
            </a:r>
            <a:r>
              <a:rPr sz="2750" spc="-11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programming.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It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involves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algorithms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analyze</a:t>
            </a:r>
            <a:r>
              <a:rPr sz="2750" spc="-11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patterns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make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decisions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based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inputs,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leading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smarter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applications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various ﬁelds.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300" spc="-55" dirty="0">
                <a:latin typeface="Calibri"/>
                <a:cs typeface="Calibri"/>
              </a:rPr>
              <a:t>What</a:t>
            </a:r>
            <a:r>
              <a:rPr sz="5300" spc="-210" dirty="0">
                <a:latin typeface="Calibri"/>
                <a:cs typeface="Calibri"/>
              </a:rPr>
              <a:t> </a:t>
            </a:r>
            <a:r>
              <a:rPr sz="5300" spc="145" dirty="0">
                <a:latin typeface="Calibri"/>
                <a:cs typeface="Calibri"/>
              </a:rPr>
              <a:t>is</a:t>
            </a:r>
            <a:r>
              <a:rPr sz="5300" spc="-204" dirty="0">
                <a:latin typeface="Calibri"/>
                <a:cs typeface="Calibri"/>
              </a:rPr>
              <a:t> </a:t>
            </a:r>
            <a:r>
              <a:rPr sz="5300" dirty="0">
                <a:latin typeface="Calibri"/>
                <a:cs typeface="Calibri"/>
              </a:rPr>
              <a:t>Machine</a:t>
            </a:r>
            <a:r>
              <a:rPr sz="5300" spc="-210" dirty="0">
                <a:latin typeface="Calibri"/>
                <a:cs typeface="Calibri"/>
              </a:rPr>
              <a:t> </a:t>
            </a:r>
            <a:r>
              <a:rPr sz="5300" spc="75" dirty="0">
                <a:latin typeface="Calibri"/>
                <a:cs typeface="Calibri"/>
              </a:rPr>
              <a:t>Learning?</a:t>
            </a:r>
            <a:endParaRPr sz="5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95617" y="3518230"/>
            <a:ext cx="1472819" cy="27588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5351" y="3946855"/>
            <a:ext cx="1500174" cy="3438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58705" y="3946855"/>
            <a:ext cx="1876031" cy="3420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53761" y="3946855"/>
            <a:ext cx="2321788" cy="34208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60131" y="4364164"/>
            <a:ext cx="4002582" cy="34559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612747" y="3429749"/>
            <a:ext cx="516445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There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are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three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main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types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73056" y="3858374"/>
            <a:ext cx="2169160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81530" algn="l"/>
              </a:tabLst>
            </a:pPr>
            <a:r>
              <a:rPr sz="2750" spc="-725" dirty="0">
                <a:solidFill>
                  <a:srgbClr val="332C2C"/>
                </a:solidFill>
                <a:latin typeface="Verdana"/>
                <a:cs typeface="Verdana"/>
              </a:rPr>
              <a:t>: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47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83017" y="3858374"/>
            <a:ext cx="87185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12747" y="4277474"/>
            <a:ext cx="7224395" cy="25793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indent="4057015">
              <a:lnSpc>
                <a:spcPct val="101800"/>
              </a:lnSpc>
              <a:spcBef>
                <a:spcPts val="45"/>
              </a:spcBef>
            </a:pP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Each</a:t>
            </a:r>
            <a:r>
              <a:rPr sz="27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type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serves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different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purposes,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from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predicting outcomes</a:t>
            </a:r>
            <a:r>
              <a:rPr sz="2750" spc="-1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based</a:t>
            </a:r>
            <a:r>
              <a:rPr sz="2750" spc="-1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r>
              <a:rPr sz="2750" spc="-1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labeled</a:t>
            </a:r>
            <a:r>
              <a:rPr sz="2750" spc="-1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sz="2750" spc="-1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to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discovering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hidden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patterns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0" dirty="0">
                <a:solidFill>
                  <a:srgbClr val="332C2C"/>
                </a:solidFill>
                <a:latin typeface="Verdana"/>
                <a:cs typeface="Verdana"/>
              </a:rPr>
              <a:t>unlabeled 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data,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enhancing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decision-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making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processes.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5400" spc="50" dirty="0">
                <a:latin typeface="Calibri"/>
                <a:cs typeface="Calibri"/>
              </a:rPr>
              <a:t>Types</a:t>
            </a:r>
            <a:r>
              <a:rPr sz="5400" spc="-215" dirty="0">
                <a:latin typeface="Calibri"/>
                <a:cs typeface="Calibri"/>
              </a:rPr>
              <a:t> </a:t>
            </a:r>
            <a:r>
              <a:rPr sz="5400" spc="-75" dirty="0">
                <a:latin typeface="Calibri"/>
                <a:cs typeface="Calibri"/>
              </a:rPr>
              <a:t>of</a:t>
            </a:r>
            <a:r>
              <a:rPr sz="5400" spc="-215" dirty="0">
                <a:latin typeface="Calibri"/>
                <a:cs typeface="Calibri"/>
              </a:rPr>
              <a:t> </a:t>
            </a:r>
            <a:r>
              <a:rPr sz="5400" dirty="0">
                <a:latin typeface="Calibri"/>
                <a:cs typeface="Calibri"/>
              </a:rPr>
              <a:t>Machine</a:t>
            </a:r>
            <a:r>
              <a:rPr sz="5400" spc="-220" dirty="0">
                <a:latin typeface="Calibri"/>
                <a:cs typeface="Calibri"/>
              </a:rPr>
              <a:t> </a:t>
            </a:r>
            <a:r>
              <a:rPr sz="5400" spc="80" dirty="0">
                <a:latin typeface="Calibri"/>
                <a:cs typeface="Calibri"/>
              </a:rPr>
              <a:t>Learning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108"/>
            <a:ext cx="7204709" cy="7168515"/>
            <a:chOff x="11096307" y="3131108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108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5" cy="50712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351" y="3518230"/>
            <a:ext cx="2540749" cy="3438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5351" y="3946855"/>
            <a:ext cx="3105137" cy="3438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15519" y="3946855"/>
            <a:ext cx="1052588" cy="27588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60131" y="4365955"/>
            <a:ext cx="1590061" cy="275882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269615" marR="979805" indent="-564515">
              <a:lnSpc>
                <a:spcPct val="102299"/>
              </a:lnSpc>
              <a:spcBef>
                <a:spcPts val="30"/>
              </a:spcBef>
            </a:pPr>
            <a:r>
              <a:rPr spc="-70" dirty="0"/>
              <a:t>is</a:t>
            </a:r>
            <a:r>
              <a:rPr spc="-204" dirty="0"/>
              <a:t> </a:t>
            </a:r>
            <a:r>
              <a:rPr spc="-40" dirty="0"/>
              <a:t>a</a:t>
            </a:r>
            <a:r>
              <a:rPr spc="-204" dirty="0"/>
              <a:t> </a:t>
            </a:r>
            <a:r>
              <a:rPr dirty="0"/>
              <a:t>specialized</a:t>
            </a:r>
            <a:r>
              <a:rPr spc="-204" dirty="0"/>
              <a:t> </a:t>
            </a:r>
            <a:r>
              <a:rPr spc="-60" dirty="0"/>
              <a:t>area</a:t>
            </a:r>
            <a:r>
              <a:rPr spc="-200" dirty="0"/>
              <a:t> </a:t>
            </a:r>
            <a:r>
              <a:rPr spc="-25" dirty="0"/>
              <a:t>of </a:t>
            </a:r>
            <a:r>
              <a:rPr dirty="0"/>
              <a:t>that</a:t>
            </a:r>
            <a:r>
              <a:rPr spc="-135" dirty="0"/>
              <a:t> </a:t>
            </a:r>
            <a:r>
              <a:rPr spc="-20" dirty="0"/>
              <a:t>uses</a:t>
            </a:r>
          </a:p>
          <a:p>
            <a:pPr marL="12700" marR="684530" indent="1712595">
              <a:lnSpc>
                <a:spcPts val="3379"/>
              </a:lnSpc>
              <a:spcBef>
                <a:spcPts val="45"/>
              </a:spcBef>
            </a:pPr>
            <a:r>
              <a:rPr dirty="0"/>
              <a:t>to</a:t>
            </a:r>
            <a:r>
              <a:rPr spc="-225" dirty="0"/>
              <a:t> </a:t>
            </a:r>
            <a:r>
              <a:rPr spc="-35" dirty="0"/>
              <a:t>analyze</a:t>
            </a:r>
            <a:r>
              <a:rPr spc="-225" dirty="0"/>
              <a:t> </a:t>
            </a:r>
            <a:r>
              <a:rPr spc="-75" dirty="0"/>
              <a:t>data.</a:t>
            </a:r>
            <a:r>
              <a:rPr spc="-225" dirty="0"/>
              <a:t> </a:t>
            </a:r>
            <a:r>
              <a:rPr spc="-170" dirty="0"/>
              <a:t>It</a:t>
            </a:r>
            <a:r>
              <a:rPr spc="-225" dirty="0"/>
              <a:t> </a:t>
            </a:r>
            <a:r>
              <a:rPr spc="70" dirty="0"/>
              <a:t>mimics</a:t>
            </a:r>
            <a:r>
              <a:rPr spc="-225" dirty="0"/>
              <a:t> </a:t>
            </a:r>
            <a:r>
              <a:rPr spc="-25" dirty="0"/>
              <a:t>the </a:t>
            </a:r>
            <a:r>
              <a:rPr spc="105" dirty="0"/>
              <a:t>human</a:t>
            </a:r>
            <a:r>
              <a:rPr spc="-215" dirty="0"/>
              <a:t> </a:t>
            </a:r>
            <a:r>
              <a:rPr spc="-50" dirty="0"/>
              <a:t>brain's</a:t>
            </a:r>
            <a:r>
              <a:rPr spc="-210" dirty="0"/>
              <a:t> </a:t>
            </a:r>
            <a:r>
              <a:rPr dirty="0"/>
              <a:t>structure</a:t>
            </a:r>
            <a:r>
              <a:rPr spc="-210" dirty="0"/>
              <a:t> </a:t>
            </a:r>
            <a:r>
              <a:rPr spc="75" dirty="0"/>
              <a:t>and</a:t>
            </a:r>
            <a:r>
              <a:rPr spc="-210" dirty="0"/>
              <a:t> </a:t>
            </a:r>
            <a:r>
              <a:rPr spc="-10" dirty="0"/>
              <a:t>function,</a:t>
            </a:r>
          </a:p>
          <a:p>
            <a:pPr marL="12700" marR="5080">
              <a:lnSpc>
                <a:spcPts val="3300"/>
              </a:lnSpc>
              <a:spcBef>
                <a:spcPts val="55"/>
              </a:spcBef>
            </a:pPr>
            <a:r>
              <a:rPr spc="60" dirty="0"/>
              <a:t>enabling</a:t>
            </a:r>
            <a:r>
              <a:rPr spc="-204" dirty="0"/>
              <a:t> </a:t>
            </a:r>
            <a:r>
              <a:rPr spc="45" dirty="0"/>
              <a:t>machines</a:t>
            </a:r>
            <a:r>
              <a:rPr spc="-200" dirty="0"/>
              <a:t> </a:t>
            </a:r>
            <a:r>
              <a:rPr dirty="0"/>
              <a:t>to</a:t>
            </a:r>
            <a:r>
              <a:rPr spc="-200" dirty="0"/>
              <a:t> </a:t>
            </a:r>
            <a:r>
              <a:rPr spc="-20" dirty="0"/>
              <a:t>learn</a:t>
            </a:r>
            <a:r>
              <a:rPr spc="-204" dirty="0"/>
              <a:t> </a:t>
            </a:r>
            <a:r>
              <a:rPr dirty="0"/>
              <a:t>from</a:t>
            </a:r>
            <a:r>
              <a:rPr spc="-200" dirty="0"/>
              <a:t> </a:t>
            </a:r>
            <a:r>
              <a:rPr spc="-20" dirty="0"/>
              <a:t>vast </a:t>
            </a:r>
            <a:r>
              <a:rPr spc="50" dirty="0"/>
              <a:t>amounts</a:t>
            </a:r>
            <a:r>
              <a:rPr spc="-229" dirty="0"/>
              <a:t> </a:t>
            </a:r>
            <a:r>
              <a:rPr dirty="0"/>
              <a:t>of</a:t>
            </a:r>
            <a:r>
              <a:rPr spc="-225" dirty="0"/>
              <a:t> </a:t>
            </a:r>
            <a:r>
              <a:rPr spc="-75" dirty="0"/>
              <a:t>data,</a:t>
            </a:r>
            <a:r>
              <a:rPr spc="-225" dirty="0"/>
              <a:t> </a:t>
            </a:r>
            <a:r>
              <a:rPr spc="45" dirty="0"/>
              <a:t>leading</a:t>
            </a:r>
            <a:r>
              <a:rPr spc="-229" dirty="0"/>
              <a:t> </a:t>
            </a:r>
            <a:r>
              <a:rPr dirty="0"/>
              <a:t>to</a:t>
            </a:r>
            <a:r>
              <a:rPr spc="-225" dirty="0"/>
              <a:t> </a:t>
            </a:r>
            <a:r>
              <a:rPr spc="-10" dirty="0"/>
              <a:t>breakthroughs</a:t>
            </a:r>
          </a:p>
          <a:p>
            <a:pPr marL="12700">
              <a:lnSpc>
                <a:spcPts val="3265"/>
              </a:lnSpc>
            </a:pPr>
            <a:r>
              <a:rPr spc="50" dirty="0"/>
              <a:t>in</a:t>
            </a:r>
            <a:r>
              <a:rPr spc="-180" dirty="0"/>
              <a:t> </a:t>
            </a:r>
            <a:r>
              <a:rPr spc="70" dirty="0"/>
              <a:t>image</a:t>
            </a:r>
            <a:r>
              <a:rPr spc="-180" dirty="0"/>
              <a:t> </a:t>
            </a:r>
            <a:r>
              <a:rPr spc="75" dirty="0"/>
              <a:t>and</a:t>
            </a:r>
            <a:r>
              <a:rPr spc="-180" dirty="0"/>
              <a:t> </a:t>
            </a:r>
            <a:r>
              <a:rPr dirty="0"/>
              <a:t>speech</a:t>
            </a:r>
            <a:r>
              <a:rPr spc="-180" dirty="0"/>
              <a:t> </a:t>
            </a:r>
            <a:r>
              <a:rPr spc="-10" dirty="0"/>
              <a:t>recognition.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884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25"/>
              </a:spcBef>
            </a:pPr>
            <a:r>
              <a:rPr sz="4700" spc="75" dirty="0">
                <a:latin typeface="Calibri"/>
                <a:cs typeface="Calibri"/>
              </a:rPr>
              <a:t>Introduction</a:t>
            </a:r>
            <a:r>
              <a:rPr sz="4700" spc="-185" dirty="0">
                <a:latin typeface="Calibri"/>
                <a:cs typeface="Calibri"/>
              </a:rPr>
              <a:t> </a:t>
            </a:r>
            <a:r>
              <a:rPr sz="4700" spc="-65" dirty="0">
                <a:latin typeface="Calibri"/>
                <a:cs typeface="Calibri"/>
              </a:rPr>
              <a:t>to</a:t>
            </a:r>
            <a:r>
              <a:rPr sz="4700" spc="-180" dirty="0">
                <a:latin typeface="Calibri"/>
                <a:cs typeface="Calibri"/>
              </a:rPr>
              <a:t> </a:t>
            </a:r>
            <a:r>
              <a:rPr sz="4700" spc="-10" dirty="0">
                <a:latin typeface="Calibri"/>
                <a:cs typeface="Calibri"/>
              </a:rPr>
              <a:t>Deep</a:t>
            </a:r>
            <a:r>
              <a:rPr sz="4700" spc="-190" dirty="0">
                <a:latin typeface="Calibri"/>
                <a:cs typeface="Calibri"/>
              </a:rPr>
              <a:t> </a:t>
            </a:r>
            <a:r>
              <a:rPr sz="4700" spc="90" dirty="0">
                <a:latin typeface="Calibri"/>
                <a:cs typeface="Calibri"/>
              </a:rPr>
              <a:t>Learning</a:t>
            </a:r>
            <a:endParaRPr sz="4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0345" y="1628648"/>
            <a:ext cx="4253611" cy="31530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97030" y="1190497"/>
            <a:ext cx="3207105" cy="39098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1142" y="1628648"/>
            <a:ext cx="4132327" cy="39293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7100" y="1190497"/>
            <a:ext cx="2903880" cy="39293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054071" y="1190497"/>
            <a:ext cx="1359789" cy="31530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68794" y="1091190"/>
            <a:ext cx="16503015" cy="181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9910">
              <a:lnSpc>
                <a:spcPts val="3615"/>
              </a:lnSpc>
              <a:spcBef>
                <a:spcPts val="100"/>
              </a:spcBef>
              <a:tabLst>
                <a:tab pos="13955394" algn="l"/>
              </a:tabLst>
            </a:pP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has</a:t>
            </a:r>
            <a:r>
              <a:rPr sz="3150" spc="-2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332C2C"/>
                </a:solidFill>
                <a:latin typeface="Verdana"/>
                <a:cs typeface="Verdana"/>
              </a:rPr>
              <a:t>numerous</a:t>
            </a:r>
            <a:r>
              <a:rPr sz="3150" spc="-2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applications,</a:t>
            </a:r>
            <a:r>
              <a:rPr sz="3150" spc="-2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70" dirty="0">
                <a:solidFill>
                  <a:srgbClr val="332C2C"/>
                </a:solidFill>
                <a:latin typeface="Verdana"/>
                <a:cs typeface="Verdana"/>
              </a:rPr>
              <a:t>including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3150" spc="-535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endParaRPr sz="3150">
              <a:latin typeface="Verdana"/>
              <a:cs typeface="Verdana"/>
            </a:endParaRPr>
          </a:p>
          <a:p>
            <a:pPr marL="12700" marR="5080" indent="4194810">
              <a:lnSpc>
                <a:spcPts val="3450"/>
              </a:lnSpc>
              <a:spcBef>
                <a:spcPts val="225"/>
              </a:spcBef>
              <a:tabLst>
                <a:tab pos="9550400" algn="l"/>
              </a:tabLst>
            </a:pPr>
            <a:r>
              <a:rPr sz="3150" spc="-484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31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3150" spc="-484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3150" spc="-11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These</a:t>
            </a:r>
            <a:r>
              <a:rPr sz="3150" spc="-1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technologies</a:t>
            </a:r>
            <a:r>
              <a:rPr sz="3150" spc="-1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are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transforming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industries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332C2C"/>
                </a:solidFill>
                <a:latin typeface="Verdana"/>
                <a:cs typeface="Verdana"/>
              </a:rPr>
              <a:t>by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65" dirty="0">
                <a:solidFill>
                  <a:srgbClr val="332C2C"/>
                </a:solidFill>
                <a:latin typeface="Verdana"/>
                <a:cs typeface="Verdana"/>
              </a:rPr>
              <a:t>enabling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332C2C"/>
                </a:solidFill>
                <a:latin typeface="Verdana"/>
                <a:cs typeface="Verdana"/>
              </a:rPr>
              <a:t>machines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perform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45" dirty="0">
                <a:solidFill>
                  <a:srgbClr val="332C2C"/>
                </a:solidFill>
                <a:latin typeface="Verdana"/>
                <a:cs typeface="Verdana"/>
              </a:rPr>
              <a:t>complex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65" dirty="0">
                <a:solidFill>
                  <a:srgbClr val="332C2C"/>
                </a:solidFill>
                <a:latin typeface="Verdana"/>
                <a:cs typeface="Verdana"/>
              </a:rPr>
              <a:t>tasks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0" dirty="0">
                <a:solidFill>
                  <a:srgbClr val="332C2C"/>
                </a:solidFill>
                <a:latin typeface="Verdana"/>
                <a:cs typeface="Verdana"/>
              </a:rPr>
              <a:t>were </a:t>
            </a:r>
            <a:r>
              <a:rPr sz="3150" spc="-40" dirty="0">
                <a:solidFill>
                  <a:srgbClr val="332C2C"/>
                </a:solidFill>
                <a:latin typeface="Verdana"/>
                <a:cs typeface="Verdana"/>
              </a:rPr>
              <a:t>previously</a:t>
            </a:r>
            <a:r>
              <a:rPr sz="3150" spc="-25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95" dirty="0">
                <a:solidFill>
                  <a:srgbClr val="332C2C"/>
                </a:solidFill>
                <a:latin typeface="Verdana"/>
                <a:cs typeface="Verdana"/>
              </a:rPr>
              <a:t>thought</a:t>
            </a:r>
            <a:r>
              <a:rPr sz="31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31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5" dirty="0">
                <a:solidFill>
                  <a:srgbClr val="332C2C"/>
                </a:solidFill>
                <a:latin typeface="Verdana"/>
                <a:cs typeface="Verdana"/>
              </a:rPr>
              <a:t>be</a:t>
            </a:r>
            <a:r>
              <a:rPr sz="31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55" dirty="0">
                <a:solidFill>
                  <a:srgbClr val="332C2C"/>
                </a:solidFill>
                <a:latin typeface="Verdana"/>
                <a:cs typeface="Verdana"/>
              </a:rPr>
              <a:t>exclusive</a:t>
            </a:r>
            <a:r>
              <a:rPr sz="3150" spc="-25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31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humans.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28521" y="1190497"/>
            <a:ext cx="2378583" cy="39293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15766" y="1190497"/>
            <a:ext cx="774446" cy="3153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59516" y="1628648"/>
            <a:ext cx="2783103" cy="39293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35359" y="1190497"/>
            <a:ext cx="3548926" cy="39293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68794" y="1091190"/>
            <a:ext cx="15415260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43215" algn="l"/>
                <a:tab pos="15317469" algn="l"/>
              </a:tabLst>
            </a:pP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Despite</a:t>
            </a:r>
            <a:r>
              <a:rPr sz="31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332C2C"/>
                </a:solidFill>
                <a:latin typeface="Verdana"/>
                <a:cs typeface="Verdana"/>
              </a:rPr>
              <a:t>its</a:t>
            </a:r>
            <a:r>
              <a:rPr sz="31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potential,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3150" spc="-35" dirty="0">
                <a:solidFill>
                  <a:srgbClr val="332C2C"/>
                </a:solidFill>
                <a:latin typeface="Verdana"/>
                <a:cs typeface="Verdana"/>
              </a:rPr>
              <a:t>faces</a:t>
            </a:r>
            <a:r>
              <a:rPr sz="3150" spc="-1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challenges</a:t>
            </a:r>
            <a:r>
              <a:rPr sz="3150" spc="-1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332C2C"/>
                </a:solidFill>
                <a:latin typeface="Verdana"/>
                <a:cs typeface="Verdana"/>
              </a:rPr>
              <a:t>such</a:t>
            </a:r>
            <a:r>
              <a:rPr sz="3150" spc="-1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3150" spc="-535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173320" y="1091190"/>
            <a:ext cx="110489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spc="-535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8794" y="1529340"/>
            <a:ext cx="16297910" cy="94361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  <a:tabLst>
                <a:tab pos="6269355" algn="l"/>
              </a:tabLst>
            </a:pPr>
            <a:r>
              <a:rPr sz="3150" spc="8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3150" spc="-2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3150" spc="-2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75" dirty="0">
                <a:solidFill>
                  <a:srgbClr val="332C2C"/>
                </a:solidFill>
                <a:latin typeface="Verdana"/>
                <a:cs typeface="Verdana"/>
              </a:rPr>
              <a:t>need</a:t>
            </a:r>
            <a:r>
              <a:rPr sz="3150" spc="-2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3150" spc="-484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Addressing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these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50" dirty="0">
                <a:solidFill>
                  <a:srgbClr val="332C2C"/>
                </a:solidFill>
                <a:latin typeface="Verdana"/>
                <a:cs typeface="Verdana"/>
              </a:rPr>
              <a:t>issues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75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0" dirty="0">
                <a:solidFill>
                  <a:srgbClr val="332C2C"/>
                </a:solidFill>
                <a:latin typeface="Verdana"/>
                <a:cs typeface="Verdana"/>
              </a:rPr>
              <a:t>essential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ensure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35" dirty="0">
                <a:solidFill>
                  <a:srgbClr val="332C2C"/>
                </a:solidFill>
                <a:latin typeface="Verdana"/>
                <a:cs typeface="Verdana"/>
              </a:rPr>
              <a:t>the </a:t>
            </a:r>
            <a:r>
              <a:rPr sz="3150" spc="-35" dirty="0">
                <a:solidFill>
                  <a:srgbClr val="332C2C"/>
                </a:solidFill>
                <a:latin typeface="Verdana"/>
                <a:cs typeface="Verdana"/>
              </a:rPr>
              <a:t>reliability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55" dirty="0">
                <a:solidFill>
                  <a:srgbClr val="332C2C"/>
                </a:solidFill>
                <a:latin typeface="Verdana"/>
                <a:cs typeface="Verdana"/>
              </a:rPr>
              <a:t>fairness</a:t>
            </a:r>
            <a:r>
              <a:rPr sz="31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/>
                <a:cs typeface="Verdana"/>
              </a:rPr>
              <a:t>machine</a:t>
            </a:r>
            <a:r>
              <a:rPr sz="31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learning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332C2C"/>
                </a:solidFill>
                <a:latin typeface="Verdana"/>
                <a:cs typeface="Verdana"/>
              </a:rPr>
              <a:t>models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31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10" dirty="0">
                <a:solidFill>
                  <a:srgbClr val="332C2C"/>
                </a:solidFill>
                <a:latin typeface="Verdana"/>
                <a:cs typeface="Verdana"/>
              </a:rPr>
              <a:t>real-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world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applications.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1513" y="4794580"/>
            <a:ext cx="2721800" cy="3438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05224" y="3518230"/>
            <a:ext cx="3105137" cy="3438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34147" y="3532924"/>
            <a:ext cx="907503" cy="32739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65351" y="3946855"/>
            <a:ext cx="1500174" cy="34380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63325" y="4365955"/>
            <a:ext cx="3151390" cy="34380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209565" y="3429749"/>
            <a:ext cx="706120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2747" y="3429749"/>
            <a:ext cx="5422900" cy="1293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future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endParaRPr sz="2750">
              <a:latin typeface="Verdana"/>
              <a:cs typeface="Verdana"/>
            </a:endParaRPr>
          </a:p>
          <a:p>
            <a:pPr marL="12700" marR="5080" indent="1651635">
              <a:lnSpc>
                <a:spcPct val="100000"/>
              </a:lnSpc>
              <a:spcBef>
                <a:spcPts val="75"/>
              </a:spcBef>
            </a:pP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looks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promising,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with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advancements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92558" y="4277474"/>
            <a:ext cx="706120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12747" y="4706099"/>
            <a:ext cx="7426325" cy="1722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2719705">
              <a:lnSpc>
                <a:spcPct val="101499"/>
              </a:lnSpc>
              <a:spcBef>
                <a:spcPts val="55"/>
              </a:spcBef>
            </a:pP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these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technologies 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evolve,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they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unlock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new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opportunities,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drive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innovation,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create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more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efﬁcient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solutions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across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various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sectors.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709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4800" spc="-135" dirty="0"/>
              <a:t>The</a:t>
            </a:r>
            <a:r>
              <a:rPr sz="4800" spc="-150" dirty="0"/>
              <a:t> </a:t>
            </a:r>
            <a:r>
              <a:rPr sz="4800" spc="-95" dirty="0"/>
              <a:t>Future</a:t>
            </a:r>
            <a:r>
              <a:rPr sz="4800" spc="-175" dirty="0"/>
              <a:t> </a:t>
            </a:r>
            <a:r>
              <a:rPr sz="4800" spc="-45" dirty="0"/>
              <a:t>of</a:t>
            </a:r>
            <a:r>
              <a:rPr sz="4800" spc="-220" dirty="0"/>
              <a:t> </a:t>
            </a:r>
            <a:r>
              <a:rPr sz="4800" spc="-30" dirty="0"/>
              <a:t>AI</a:t>
            </a:r>
            <a:r>
              <a:rPr sz="4800" spc="-210" dirty="0"/>
              <a:t> </a:t>
            </a:r>
            <a:r>
              <a:rPr sz="4800" spc="-60" dirty="0"/>
              <a:t>Technologies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8913" y="4195028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61" y="9993"/>
            <a:ext cx="18287365" cy="10277475"/>
            <a:chOff x="1061" y="9993"/>
            <a:chExt cx="18287365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1612" y="3503333"/>
              <a:ext cx="3105137" cy="3438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7852" y="3931958"/>
              <a:ext cx="1500162" cy="34380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90535" y="3518026"/>
              <a:ext cx="907503" cy="32739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6994" y="5627408"/>
              <a:ext cx="1816862" cy="27588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615236" y="3414852"/>
            <a:ext cx="7444105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763260" algn="l"/>
              </a:tabLst>
            </a:pP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conclusion,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  <a:p>
            <a:pPr marL="12700" marR="5080" indent="1651635">
              <a:lnSpc>
                <a:spcPct val="101499"/>
              </a:lnSpc>
              <a:spcBef>
                <a:spcPts val="25"/>
              </a:spcBef>
            </a:pP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are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pivotal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shaping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future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technology.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By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understanding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their concepts,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applications,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challenges,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we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harness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their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potential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drive</a:t>
            </a:r>
            <a:endParaRPr sz="2750">
              <a:latin typeface="Verdana"/>
              <a:cs typeface="Verdana"/>
            </a:endParaRPr>
          </a:p>
          <a:p>
            <a:pPr marL="12700" marR="1292225" indent="1955164">
              <a:lnSpc>
                <a:spcPts val="3379"/>
              </a:lnSpc>
              <a:spcBef>
                <a:spcPts val="15"/>
              </a:spcBef>
            </a:pP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improve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our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lives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in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countless</a:t>
            </a:r>
            <a:r>
              <a:rPr sz="2750" spc="-11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ways.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343</Words>
  <Application>Microsoft Office PowerPoint</Application>
  <PresentationFormat>Custom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Cambria</vt:lpstr>
      <vt:lpstr>Verdana</vt:lpstr>
      <vt:lpstr>Office Theme</vt:lpstr>
      <vt:lpstr>Co25-01-1869/2020 Gathima Stephen mburu</vt:lpstr>
      <vt:lpstr>Introduction to Machine Learning</vt:lpstr>
      <vt:lpstr>What is Machine Learning?</vt:lpstr>
      <vt:lpstr>Types of Machine Learning</vt:lpstr>
      <vt:lpstr>Introduction to Deep Learning</vt:lpstr>
      <vt:lpstr>PowerPoint Presentation</vt:lpstr>
      <vt:lpstr>PowerPoint Presentation</vt:lpstr>
      <vt:lpstr>The Future of AI Technologies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Co25-01-1869/2020 Gathima Stephen mburu</dc:title>
  <dc:creator>purpleworld tutors</dc:creator>
  <cp:lastModifiedBy>Wesley Mentor</cp:lastModifiedBy>
  <cp:revision>1</cp:revision>
  <dcterms:created xsi:type="dcterms:W3CDTF">2024-08-08T09:25:08Z</dcterms:created>
  <dcterms:modified xsi:type="dcterms:W3CDTF">2024-08-08T09:33:41Z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2024-08-08T00:00:00Z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2024-08-08T00:00:00Z</vt:filetime>
  </property>
  <property fmtid="{D5CDD505-2E9C-101B-9397-08002B2CF9AE}" pid="5" name="Producer">
    <vt:lpwstr>GPL Ghostscript 10.02.0</vt:lpwstr>
  </property>
</Properties>
</file>