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3" r:id="rId4"/>
    <p:sldId id="262" r:id="rId5"/>
    <p:sldId id="264" r:id="rId6"/>
    <p:sldId id="265" r:id="rId7"/>
    <p:sldId id="266" r:id="rId8"/>
    <p:sldId id="258" r:id="rId9"/>
    <p:sldId id="259" r:id="rId10"/>
    <p:sldId id="260" r:id="rId11"/>
    <p:sldId id="268" r:id="rId12"/>
    <p:sldId id="270" r:id="rId13"/>
    <p:sldId id="269" r:id="rId14"/>
    <p:sldId id="271" r:id="rId15"/>
    <p:sldId id="272" r:id="rId16"/>
    <p:sldId id="275" r:id="rId17"/>
    <p:sldId id="274" r:id="rId18"/>
    <p:sldId id="273" r:id="rId19"/>
    <p:sldId id="276" r:id="rId20"/>
    <p:sldId id="277" r:id="rId21"/>
  </p:sldIdLst>
  <p:sldSz cx="9144000" cy="6858000" type="screen4x3"/>
  <p:notesSz cx="69469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">
          <p15:clr>
            <a:srgbClr val="A4A3A4"/>
          </p15:clr>
        </p15:guide>
        <p15:guide id="2" pos="2880">
          <p15:clr>
            <a:srgbClr val="A4A3A4"/>
          </p15:clr>
        </p15:guide>
        <p15:guide id="3" pos="5626">
          <p15:clr>
            <a:srgbClr val="A4A3A4"/>
          </p15:clr>
        </p15:guide>
        <p15:guide id="4" pos="1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CF18"/>
    <a:srgbClr val="DD0101"/>
    <a:srgbClr val="A3E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4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9900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5413" y="0"/>
            <a:ext cx="3009900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856C5-97CB-4D55-BAA7-FC722E8906C9}" type="datetimeFigureOut">
              <a:rPr lang="en-GB" smtClean="0"/>
              <a:t>30/10/2013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379913"/>
            <a:ext cx="5556250" cy="41481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8238"/>
            <a:ext cx="3009900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5413" y="8758238"/>
            <a:ext cx="3009900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7C4A2-2F1A-489A-9B31-2A05A6FBA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086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Sources = machines, different users (technicians etc.) over</a:t>
            </a:r>
            <a:r>
              <a:rPr lang="en-GB" baseline="0" dirty="0" smtClean="0"/>
              <a:t> time, different tools used in different service events, many apps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7C4A2-2F1A-489A-9B31-2A05A6FBA47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857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Sources = machines, different users (technicians etc.) over</a:t>
            </a:r>
            <a:r>
              <a:rPr lang="en-GB" baseline="0" dirty="0" smtClean="0"/>
              <a:t> time, different tools used in different service events, many apps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7C4A2-2F1A-489A-9B31-2A05A6FBA47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857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Sources = machines, different users (technicians etc.) over</a:t>
            </a:r>
            <a:r>
              <a:rPr lang="en-GB" baseline="0" dirty="0" smtClean="0"/>
              <a:t> time, different tools used in different service events, many apps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7C4A2-2F1A-489A-9B31-2A05A6FBA47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857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Sources = machines, different users (technicians etc.) over</a:t>
            </a:r>
            <a:r>
              <a:rPr lang="en-GB" baseline="0" dirty="0" smtClean="0"/>
              <a:t> time, different tools used in different service events, many apps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7C4A2-2F1A-489A-9B31-2A05A6FBA47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857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7C4A2-2F1A-489A-9B31-2A05A6FBA47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857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7C4A2-2F1A-489A-9B31-2A05A6FBA47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857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7C4A2-2F1A-489A-9B31-2A05A6FBA47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857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7C4A2-2F1A-489A-9B31-2A05A6FBA47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857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768" y="365760"/>
              <a:ext cx="3174276" cy="32918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4904" y="2155911"/>
            <a:ext cx="4008560" cy="923330"/>
          </a:xfrm>
        </p:spPr>
        <p:txBody>
          <a:bodyPr wrap="square" anchor="ctr" anchorCtr="0">
            <a:spAutoFit/>
          </a:bodyPr>
          <a:lstStyle>
            <a:lvl1pPr>
              <a:defRPr sz="3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4524" y="4988450"/>
            <a:ext cx="3721608" cy="246221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Presenter’s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4524" y="5250577"/>
            <a:ext cx="3730752" cy="327494"/>
          </a:xfrm>
        </p:spPr>
        <p:txBody>
          <a:bodyPr/>
          <a:lstStyle>
            <a:lvl1pPr marL="0" indent="0">
              <a:buNone/>
              <a:defRPr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  <a:lvl2pPr marL="455613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Presenter’s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93192" y="6089904"/>
            <a:ext cx="2907792" cy="310896"/>
          </a:xfrm>
        </p:spPr>
        <p:txBody>
          <a:bodyPr/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  <a:lvl2pPr marL="455613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2pPr>
            <a:lvl3pPr marL="9144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3pPr>
            <a:lvl4pPr marL="13716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4pPr>
            <a:lvl5pPr marL="18288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-third/Two-thi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0900" y="1380744"/>
            <a:ext cx="5526088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219250" y="1380744"/>
            <a:ext cx="2771600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6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-2"/>
            <a:ext cx="9144000" cy="6858001"/>
            <a:chOff x="0" y="-2"/>
            <a:chExt cx="9144000" cy="6858001"/>
          </a:xfrm>
        </p:grpSpPr>
        <p:sp>
          <p:nvSpPr>
            <p:cNvPr id="8" name="Rectangle 7"/>
            <p:cNvSpPr/>
            <p:nvPr/>
          </p:nvSpPr>
          <p:spPr>
            <a:xfrm flipV="1">
              <a:off x="0" y="-2"/>
              <a:ext cx="9144000" cy="6858001"/>
            </a:xfrm>
            <a:prstGeom prst="rect">
              <a:avLst/>
            </a:prstGeom>
            <a:gradFill rotWithShape="1">
              <a:gsLst>
                <a:gs pos="0">
                  <a:srgbClr val="236192"/>
                </a:gs>
                <a:gs pos="100000">
                  <a:srgbClr val="236192"/>
                </a:gs>
                <a:gs pos="50000">
                  <a:srgbClr val="009CDE"/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>
              <a:outerShdw blurRad="50800" dist="12700" dir="16200000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738" y="2923761"/>
              <a:ext cx="7154524" cy="101047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 flipV="1">
            <a:off x="-2466" y="5682343"/>
            <a:ext cx="9146465" cy="1175657"/>
          </a:xfrm>
          <a:prstGeom prst="rect">
            <a:avLst/>
          </a:prstGeom>
          <a:gradFill rotWithShape="1">
            <a:gsLst>
              <a:gs pos="0">
                <a:srgbClr val="236192"/>
              </a:gs>
              <a:gs pos="100000">
                <a:srgbClr val="236192"/>
              </a:gs>
              <a:gs pos="50000">
                <a:srgbClr val="009CDE"/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6"/>
          <p:cNvSpPr txBox="1">
            <a:spLocks noChangeArrowheads="1"/>
          </p:cNvSpPr>
          <p:nvPr/>
        </p:nvSpPr>
        <p:spPr bwMode="auto">
          <a:xfrm>
            <a:off x="8479608" y="6711449"/>
            <a:ext cx="4445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MS PGothic" pitchFamily="34" charset="-128"/>
              <a:cs typeface="+mn-cs"/>
            </a:endParaRPr>
          </a:p>
        </p:txBody>
      </p:sp>
      <p:sp>
        <p:nvSpPr>
          <p:cNvPr id="12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499334" y="3715728"/>
            <a:ext cx="8255129" cy="338328"/>
          </a:xfrm>
        </p:spPr>
        <p:txBody>
          <a:bodyPr/>
          <a:lstStyle>
            <a:lvl1pPr marL="0" indent="0" algn="r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507159" y="3159824"/>
            <a:ext cx="8255129" cy="457200"/>
          </a:xfrm>
        </p:spPr>
        <p:txBody>
          <a:bodyPr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7316" y="0"/>
            <a:ext cx="9151315" cy="1360074"/>
          </a:xfrm>
          <a:prstGeom prst="rect">
            <a:avLst/>
          </a:prstGeom>
          <a:gradFill rotWithShape="1">
            <a:gsLst>
              <a:gs pos="0">
                <a:srgbClr val="236192"/>
              </a:gs>
              <a:gs pos="100000">
                <a:srgbClr val="236192"/>
              </a:gs>
              <a:gs pos="50000">
                <a:srgbClr val="009CDE"/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76" y="273193"/>
            <a:ext cx="720718" cy="2437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969"/>
          <a:stretch/>
        </p:blipFill>
        <p:spPr>
          <a:xfrm flipH="1">
            <a:off x="3371813" y="4295375"/>
            <a:ext cx="5772186" cy="2562625"/>
          </a:xfrm>
          <a:prstGeom prst="rect">
            <a:avLst/>
          </a:prstGeom>
        </p:spPr>
      </p:pic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8479608" y="6711449"/>
            <a:ext cx="4445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MS PGothic" pitchFamily="34" charset="-128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16100" y="151422"/>
            <a:ext cx="7612056" cy="4572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610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16100" y="1380744"/>
            <a:ext cx="8695944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6" y="1380744"/>
            <a:ext cx="8699737" cy="5029200"/>
          </a:xfrm>
        </p:spPr>
        <p:txBody>
          <a:bodyPr>
            <a:noAutofit/>
          </a:bodyPr>
          <a:lstStyle>
            <a:lvl1pPr marL="230188" indent="-230188">
              <a:spcBef>
                <a:spcPts val="1800"/>
              </a:spcBef>
              <a:buClr>
                <a:schemeClr val="bg2"/>
              </a:buClr>
              <a:defRPr sz="2000">
                <a:solidFill>
                  <a:schemeClr val="bg2"/>
                </a:solidFill>
              </a:defRPr>
            </a:lvl1pPr>
            <a:lvl2pPr marL="684213" indent="-228600">
              <a:spcBef>
                <a:spcPts val="0"/>
              </a:spcBef>
              <a:spcAft>
                <a:spcPts val="200"/>
              </a:spcAft>
              <a:defRPr sz="1800">
                <a:solidFill>
                  <a:srgbClr val="4C4D4F"/>
                </a:solidFill>
                <a:latin typeface="Arial Narrow" pitchFamily="34" charset="0"/>
              </a:defRPr>
            </a:lvl2pPr>
            <a:lvl3pPr marL="1143000" indent="-228600">
              <a:spcBef>
                <a:spcPts val="0"/>
              </a:spcBef>
              <a:spcAft>
                <a:spcPts val="200"/>
              </a:spcAft>
              <a:defRPr sz="1600">
                <a:solidFill>
                  <a:srgbClr val="4C4D4F"/>
                </a:solidFill>
                <a:latin typeface="Arial Narrow" pitchFamily="34" charset="0"/>
              </a:defRPr>
            </a:lvl3pPr>
            <a:lvl4pPr marL="1428750" indent="-228600">
              <a:defRPr sz="1400">
                <a:solidFill>
                  <a:srgbClr val="4C4D4F"/>
                </a:solidFill>
              </a:defRPr>
            </a:lvl4pPr>
            <a:lvl5pPr marL="1827213" indent="-228600">
              <a:defRPr sz="1400">
                <a:solidFill>
                  <a:srgbClr val="4C4D4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922" y="1380744"/>
            <a:ext cx="4176132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0856" y="1380744"/>
            <a:ext cx="4176132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1922" y="1380744"/>
            <a:ext cx="2748477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5"/>
          </p:nvPr>
        </p:nvSpPr>
        <p:spPr>
          <a:xfrm>
            <a:off x="3181000" y="1380744"/>
            <a:ext cx="2752344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6"/>
          </p:nvPr>
        </p:nvSpPr>
        <p:spPr>
          <a:xfrm>
            <a:off x="6148120" y="1380744"/>
            <a:ext cx="2752344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Subtitle 2"/>
          <p:cNvSpPr>
            <a:spLocks noGrp="1" noChangeAspect="1"/>
          </p:cNvSpPr>
          <p:nvPr>
            <p:ph type="subTitle" idx="17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219456" y="1380744"/>
            <a:ext cx="4071938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6"/>
          </p:nvPr>
        </p:nvSpPr>
        <p:spPr>
          <a:xfrm>
            <a:off x="4845050" y="1380744"/>
            <a:ext cx="4071938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9"/>
          </p:nvPr>
        </p:nvSpPr>
        <p:spPr>
          <a:xfrm>
            <a:off x="219456" y="4041648"/>
            <a:ext cx="4071938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0"/>
          </p:nvPr>
        </p:nvSpPr>
        <p:spPr>
          <a:xfrm>
            <a:off x="4845050" y="4041648"/>
            <a:ext cx="4071938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Over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219456" y="1380744"/>
            <a:ext cx="8697532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9"/>
          </p:nvPr>
        </p:nvSpPr>
        <p:spPr>
          <a:xfrm>
            <a:off x="219456" y="4041648"/>
            <a:ext cx="8697532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786384"/>
            <a:chOff x="0" y="0"/>
            <a:chExt cx="9144000" cy="786384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9144000" cy="786384"/>
            </a:xfrm>
            <a:prstGeom prst="rect">
              <a:avLst/>
            </a:prstGeom>
            <a:gradFill rotWithShape="1">
              <a:gsLst>
                <a:gs pos="0">
                  <a:srgbClr val="236192"/>
                </a:gs>
                <a:gs pos="100000">
                  <a:srgbClr val="236192"/>
                </a:gs>
                <a:gs pos="50000">
                  <a:srgbClr val="009CDE"/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7476" y="273193"/>
              <a:ext cx="720718" cy="243726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100" y="151088"/>
            <a:ext cx="7612056" cy="4572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" y="1380744"/>
            <a:ext cx="8613648" cy="5029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8479608" y="6711449"/>
            <a:ext cx="4445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MS PGothic" pitchFamily="34" charset="-128"/>
              <a:cs typeface="+mn-cs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7" r:id="rId3"/>
    <p:sldLayoutId id="2147483654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56" r:id="rId10"/>
    <p:sldLayoutId id="2147483655" r:id="rId11"/>
    <p:sldLayoutId id="2147483668" r:id="rId12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4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spcBef>
          <a:spcPts val="1800"/>
        </a:spcBef>
        <a:buClr>
          <a:schemeClr val="bg2"/>
        </a:buClr>
        <a:buFont typeface="Arial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684213" indent="-228600" algn="l" defTabSz="914400" rtl="0" eaLnBrk="1" latinLnBrk="0" hangingPunct="1">
        <a:spcBef>
          <a:spcPts val="0"/>
        </a:spcBef>
        <a:spcAft>
          <a:spcPts val="200"/>
        </a:spcAft>
        <a:buFont typeface="Arial" pitchFamily="34" charset="0"/>
        <a:buChar char="–"/>
        <a:defRPr sz="1800" kern="1200">
          <a:solidFill>
            <a:srgbClr val="4C4D4F"/>
          </a:solidFill>
          <a:latin typeface="Arial Narrow" pitchFamily="34" charset="0"/>
          <a:ea typeface="+mn-ea"/>
          <a:cs typeface="+mn-cs"/>
        </a:defRPr>
      </a:lvl2pPr>
      <a:lvl3pPr marL="1143000" indent="-228600" algn="l" defTabSz="1085850" rtl="0" eaLnBrk="1" latinLnBrk="0" hangingPunct="1">
        <a:spcBef>
          <a:spcPts val="0"/>
        </a:spcBef>
        <a:spcAft>
          <a:spcPts val="200"/>
        </a:spcAft>
        <a:buFont typeface="Arial" pitchFamily="34" charset="0"/>
        <a:buChar char="•"/>
        <a:defRPr sz="1600" kern="1200">
          <a:solidFill>
            <a:srgbClr val="4C4D4F"/>
          </a:solidFill>
          <a:latin typeface="Arial Narrow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rgbClr val="4C4D4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rgbClr val="4C4D4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904" y="2386743"/>
            <a:ext cx="4008560" cy="461665"/>
          </a:xfrm>
        </p:spPr>
        <p:txBody>
          <a:bodyPr/>
          <a:lstStyle/>
          <a:p>
            <a:r>
              <a:rPr lang="en-GB" dirty="0" smtClean="0"/>
              <a:t>Journal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risoner_of_Azkaban_-_Sirius_Black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55776" y="2132856"/>
            <a:ext cx="47625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Jolt, we can generate (predict) future data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3528" y="1844824"/>
            <a:ext cx="1728192" cy="108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source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796136" y="1988840"/>
            <a:ext cx="2736304" cy="792088"/>
            <a:chOff x="2051720" y="1988840"/>
            <a:chExt cx="6480720" cy="792088"/>
          </a:xfrm>
        </p:grpSpPr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051720" y="2384884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051720" y="2305676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051720" y="2147258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051720" y="1988840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051720" y="2464094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051720" y="2622512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051720" y="2780928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 flipV="1">
            <a:off x="323528" y="5517232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3528" y="652534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31640" y="6419618"/>
            <a:ext cx="33823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3230" y="5265432"/>
            <a:ext cx="106439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Data streams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96136" y="2780928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55126" y="1628800"/>
            <a:ext cx="3744416" cy="1144951"/>
            <a:chOff x="2051720" y="2700622"/>
            <a:chExt cx="6480720" cy="1144951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2051720" y="3449529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2051720" y="3370321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051720" y="3211903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051720" y="3053485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051720" y="3528739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051720" y="3687157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051720" y="3845573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52689" y="2700622"/>
              <a:ext cx="161999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400" dirty="0" smtClean="0"/>
                <a:t>Telemetry (machine)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627019" y="3933056"/>
            <a:ext cx="32861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now</a:t>
            </a:r>
          </a:p>
        </p:txBody>
      </p:sp>
      <p:sp>
        <p:nvSpPr>
          <p:cNvPr id="33" name="Left Brace 32"/>
          <p:cNvSpPr/>
          <p:nvPr/>
        </p:nvSpPr>
        <p:spPr>
          <a:xfrm rot="16200000">
            <a:off x="6977377" y="1899911"/>
            <a:ext cx="428961" cy="28010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6963429" y="3586673"/>
            <a:ext cx="45685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future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2089471" y="4325859"/>
            <a:ext cx="6867473" cy="950412"/>
          </a:xfrm>
          <a:prstGeom prst="rect">
            <a:avLst/>
          </a:prstGeom>
        </p:spPr>
        <p:txBody>
          <a:bodyPr/>
          <a:lstStyle>
            <a:lvl1pPr marL="230188" indent="-230188" algn="l" defTabSz="914400" rtl="0" eaLnBrk="1" latinLnBrk="0" hangingPunct="1">
              <a:spcBef>
                <a:spcPts val="1800"/>
              </a:spcBef>
              <a:buClr>
                <a:schemeClr val="bg2"/>
              </a:buClr>
              <a:buFont typeface="Arial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4213" indent="-228600" algn="l" defTabSz="914400" rtl="0" eaLnBrk="1" latinLnBrk="0" hangingPunct="1">
              <a:spcBef>
                <a:spcPts val="0"/>
              </a:spcBef>
              <a:spcAft>
                <a:spcPts val="200"/>
              </a:spcAft>
              <a:buFont typeface="Arial" pitchFamily="34" charset="0"/>
              <a:buChar char="–"/>
              <a:defRPr sz="18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2pPr>
            <a:lvl3pPr marL="1143000" indent="-228600" algn="l" defTabSz="1085850" rtl="0" eaLnBrk="1" latinLnBrk="0" hangingPunct="1">
              <a:spcBef>
                <a:spcPts val="0"/>
              </a:spcBef>
              <a:spcAft>
                <a:spcPts val="200"/>
              </a:spcAft>
              <a:buFont typeface="Arial" pitchFamily="34" charset="0"/>
              <a:buChar char="•"/>
              <a:defRPr sz="16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But this isn’t just simple extrapolation based on the immediate data streams 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92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/>
          <p:cNvCxnSpPr/>
          <p:nvPr/>
        </p:nvCxnSpPr>
        <p:spPr>
          <a:xfrm>
            <a:off x="2435763" y="1542392"/>
            <a:ext cx="307219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435763" y="1687490"/>
            <a:ext cx="307234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4608004" y="3068960"/>
            <a:ext cx="900100" cy="152400"/>
            <a:chOff x="4608004" y="3068960"/>
            <a:chExt cx="3132348" cy="152400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608004" y="3221360"/>
              <a:ext cx="313234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4608004" y="3068960"/>
              <a:ext cx="313234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lowchart: Delay 38"/>
          <p:cNvSpPr/>
          <p:nvPr/>
        </p:nvSpPr>
        <p:spPr>
          <a:xfrm>
            <a:off x="3707904" y="2954930"/>
            <a:ext cx="1224136" cy="792088"/>
          </a:xfrm>
          <a:prstGeom prst="flowChartDelay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Service 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event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043608" y="1448779"/>
            <a:ext cx="1728192" cy="1080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5778" y="1542392"/>
            <a:ext cx="1728192" cy="1080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65000" y="1687490"/>
            <a:ext cx="1728192" cy="1080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… it is driven from the many sources of data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5"/>
          </p:nvPr>
        </p:nvSpPr>
        <p:spPr>
          <a:xfrm>
            <a:off x="2466977" y="5207060"/>
            <a:ext cx="6416610" cy="338328"/>
          </a:xfrm>
        </p:spPr>
        <p:txBody>
          <a:bodyPr/>
          <a:lstStyle/>
          <a:p>
            <a:r>
              <a:rPr lang="en-GB" dirty="0" smtClean="0"/>
              <a:t>… so </a:t>
            </a:r>
            <a:r>
              <a:rPr lang="en-GB" dirty="0"/>
              <a:t>we can predict events that could occur in the future…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3528" y="1844824"/>
            <a:ext cx="1728192" cy="1080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23528" y="5517232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3528" y="652534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31640" y="6419618"/>
            <a:ext cx="33823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3230" y="5265432"/>
            <a:ext cx="106439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Data streams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4422673" y="3356992"/>
            <a:ext cx="1085288" cy="475254"/>
            <a:chOff x="4422673" y="3356992"/>
            <a:chExt cx="2672680" cy="475254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4422673" y="3594618"/>
              <a:ext cx="26726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422673" y="3356992"/>
              <a:ext cx="26726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422673" y="3832246"/>
              <a:ext cx="26726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Flowchart: Delay 29"/>
          <p:cNvSpPr/>
          <p:nvPr/>
        </p:nvSpPr>
        <p:spPr>
          <a:xfrm>
            <a:off x="3383868" y="3198574"/>
            <a:ext cx="1224136" cy="792088"/>
          </a:xfrm>
          <a:prstGeom prst="flowChartDelay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Service 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event</a:t>
            </a:r>
          </a:p>
        </p:txBody>
      </p:sp>
      <p:cxnSp>
        <p:nvCxnSpPr>
          <p:cNvPr id="32" name="Elbow Connector 31"/>
          <p:cNvCxnSpPr>
            <a:endCxn id="30" idx="1"/>
          </p:cNvCxnSpPr>
          <p:nvPr/>
        </p:nvCxnSpPr>
        <p:spPr>
          <a:xfrm rot="16200000" flipH="1">
            <a:off x="2382957" y="2593707"/>
            <a:ext cx="1605778" cy="3960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48005" y="6021288"/>
            <a:ext cx="479579" cy="492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7594" y="5913566"/>
            <a:ext cx="62677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sources</a:t>
            </a: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2051720" y="2384884"/>
            <a:ext cx="34563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51720" y="2305676"/>
            <a:ext cx="34563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51720" y="2147258"/>
            <a:ext cx="34563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51720" y="1988840"/>
            <a:ext cx="34563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51720" y="2464094"/>
            <a:ext cx="34563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51720" y="2622512"/>
            <a:ext cx="34563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51720" y="2780928"/>
            <a:ext cx="34563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6200000" flipH="1">
            <a:off x="2725048" y="2147259"/>
            <a:ext cx="1605778" cy="3960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508104" y="2399284"/>
            <a:ext cx="345638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508104" y="2320076"/>
            <a:ext cx="345638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508104" y="2161658"/>
            <a:ext cx="345638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508104" y="2003240"/>
            <a:ext cx="345638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508104" y="2478494"/>
            <a:ext cx="345638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508104" y="2636912"/>
            <a:ext cx="345638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508104" y="2795328"/>
            <a:ext cx="345638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507961" y="1556792"/>
            <a:ext cx="345638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507961" y="1701890"/>
            <a:ext cx="3456527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5508103" y="3068960"/>
            <a:ext cx="3456241" cy="155410"/>
            <a:chOff x="4608004" y="3068960"/>
            <a:chExt cx="3132348" cy="152400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4608004" y="3221360"/>
              <a:ext cx="313234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4608004" y="3068960"/>
              <a:ext cx="313234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508104" y="3356992"/>
            <a:ext cx="3456240" cy="475254"/>
            <a:chOff x="4422673" y="3356992"/>
            <a:chExt cx="2672680" cy="475254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4422673" y="3594618"/>
              <a:ext cx="26726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4422673" y="3356992"/>
              <a:ext cx="26726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422673" y="3832246"/>
              <a:ext cx="26726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Flowchart: Delay 60"/>
          <p:cNvSpPr/>
          <p:nvPr/>
        </p:nvSpPr>
        <p:spPr>
          <a:xfrm>
            <a:off x="7003862" y="4143062"/>
            <a:ext cx="1224136" cy="792088"/>
          </a:xfrm>
          <a:prstGeom prst="flowChartDelay">
            <a:avLst/>
          </a:prstGeom>
          <a:solidFill>
            <a:schemeClr val="bg2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event</a:t>
            </a:r>
          </a:p>
        </p:txBody>
      </p:sp>
      <p:cxnSp>
        <p:nvCxnSpPr>
          <p:cNvPr id="62" name="Elbow Connector 61"/>
          <p:cNvCxnSpPr>
            <a:endCxn id="61" idx="1"/>
          </p:cNvCxnSpPr>
          <p:nvPr/>
        </p:nvCxnSpPr>
        <p:spPr>
          <a:xfrm rot="16200000" flipH="1">
            <a:off x="5314683" y="2849927"/>
            <a:ext cx="2982314" cy="3960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27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 can tap into other sources…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3528" y="2636912"/>
            <a:ext cx="1728192" cy="108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r</a:t>
            </a:r>
            <a:r>
              <a:rPr lang="en-GB" dirty="0" smtClean="0">
                <a:solidFill>
                  <a:schemeClr val="bg1"/>
                </a:solidFill>
              </a:rPr>
              <a:t>outine 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m</a:t>
            </a:r>
            <a:r>
              <a:rPr lang="en-GB" dirty="0" smtClean="0">
                <a:solidFill>
                  <a:schemeClr val="bg1"/>
                </a:solidFill>
              </a:rPr>
              <a:t>aintenance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schedule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23528" y="5517232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3528" y="652534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31640" y="6419618"/>
            <a:ext cx="33823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3230" y="5265432"/>
            <a:ext cx="106439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Data streams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2051720" y="5459532"/>
            <a:ext cx="6867473" cy="950412"/>
          </a:xfrm>
          <a:prstGeom prst="rect">
            <a:avLst/>
          </a:prstGeom>
        </p:spPr>
        <p:txBody>
          <a:bodyPr/>
          <a:lstStyle>
            <a:lvl1pPr marL="230188" indent="-230188" algn="l" defTabSz="914400" rtl="0" eaLnBrk="1" latinLnBrk="0" hangingPunct="1">
              <a:spcBef>
                <a:spcPts val="1800"/>
              </a:spcBef>
              <a:buClr>
                <a:schemeClr val="bg2"/>
              </a:buClr>
              <a:buFont typeface="Arial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4213" indent="-228600" algn="l" defTabSz="914400" rtl="0" eaLnBrk="1" latinLnBrk="0" hangingPunct="1">
              <a:spcBef>
                <a:spcPts val="0"/>
              </a:spcBef>
              <a:spcAft>
                <a:spcPts val="200"/>
              </a:spcAft>
              <a:buFont typeface="Arial" pitchFamily="34" charset="0"/>
              <a:buChar char="–"/>
              <a:defRPr sz="18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2pPr>
            <a:lvl3pPr marL="1143000" indent="-228600" algn="l" defTabSz="1085850" rtl="0" eaLnBrk="1" latinLnBrk="0" hangingPunct="1">
              <a:spcBef>
                <a:spcPts val="0"/>
              </a:spcBef>
              <a:spcAft>
                <a:spcPts val="200"/>
              </a:spcAft>
              <a:buFont typeface="Arial" pitchFamily="34" charset="0"/>
              <a:buChar char="•"/>
              <a:defRPr sz="16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and suggest the optimal time to take action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323528" y="3843786"/>
            <a:ext cx="1728192" cy="108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weather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055043" y="2944506"/>
            <a:ext cx="6405389" cy="1740852"/>
            <a:chOff x="2055043" y="2152418"/>
            <a:chExt cx="4317477" cy="1740852"/>
          </a:xfrm>
        </p:grpSpPr>
        <p:sp>
          <p:nvSpPr>
            <p:cNvPr id="17" name="Freeform 16"/>
            <p:cNvSpPr/>
            <p:nvPr/>
          </p:nvSpPr>
          <p:spPr>
            <a:xfrm>
              <a:off x="2055126" y="2152418"/>
              <a:ext cx="4204355" cy="383392"/>
            </a:xfrm>
            <a:custGeom>
              <a:avLst/>
              <a:gdLst>
                <a:gd name="connsiteX0" fmla="*/ 0 w 4204355"/>
                <a:gd name="connsiteY0" fmla="*/ 326831 h 383392"/>
                <a:gd name="connsiteX1" fmla="*/ 414779 w 4204355"/>
                <a:gd name="connsiteY1" fmla="*/ 317405 h 383392"/>
                <a:gd name="connsiteX2" fmla="*/ 405352 w 4204355"/>
                <a:gd name="connsiteY2" fmla="*/ 289124 h 383392"/>
                <a:gd name="connsiteX3" fmla="*/ 377072 w 4204355"/>
                <a:gd name="connsiteY3" fmla="*/ 147722 h 383392"/>
                <a:gd name="connsiteX4" fmla="*/ 386499 w 4204355"/>
                <a:gd name="connsiteY4" fmla="*/ 34601 h 383392"/>
                <a:gd name="connsiteX5" fmla="*/ 414779 w 4204355"/>
                <a:gd name="connsiteY5" fmla="*/ 25174 h 383392"/>
                <a:gd name="connsiteX6" fmla="*/ 518474 w 4204355"/>
                <a:gd name="connsiteY6" fmla="*/ 15747 h 383392"/>
                <a:gd name="connsiteX7" fmla="*/ 575035 w 4204355"/>
                <a:gd name="connsiteY7" fmla="*/ 6320 h 383392"/>
                <a:gd name="connsiteX8" fmla="*/ 848412 w 4204355"/>
                <a:gd name="connsiteY8" fmla="*/ 25174 h 383392"/>
                <a:gd name="connsiteX9" fmla="*/ 857839 w 4204355"/>
                <a:gd name="connsiteY9" fmla="*/ 176003 h 383392"/>
                <a:gd name="connsiteX10" fmla="*/ 867266 w 4204355"/>
                <a:gd name="connsiteY10" fmla="*/ 260844 h 383392"/>
                <a:gd name="connsiteX11" fmla="*/ 1121790 w 4204355"/>
                <a:gd name="connsiteY11" fmla="*/ 317405 h 383392"/>
                <a:gd name="connsiteX12" fmla="*/ 1451728 w 4204355"/>
                <a:gd name="connsiteY12" fmla="*/ 336258 h 383392"/>
                <a:gd name="connsiteX13" fmla="*/ 1649691 w 4204355"/>
                <a:gd name="connsiteY13" fmla="*/ 345685 h 383392"/>
                <a:gd name="connsiteX14" fmla="*/ 2535810 w 4204355"/>
                <a:gd name="connsiteY14" fmla="*/ 364539 h 383392"/>
                <a:gd name="connsiteX15" fmla="*/ 3082565 w 4204355"/>
                <a:gd name="connsiteY15" fmla="*/ 383392 h 383392"/>
                <a:gd name="connsiteX16" fmla="*/ 3148552 w 4204355"/>
                <a:gd name="connsiteY16" fmla="*/ 373966 h 383392"/>
                <a:gd name="connsiteX17" fmla="*/ 3139126 w 4204355"/>
                <a:gd name="connsiteY17" fmla="*/ 213710 h 383392"/>
                <a:gd name="connsiteX18" fmla="*/ 3129699 w 4204355"/>
                <a:gd name="connsiteY18" fmla="*/ 157149 h 383392"/>
                <a:gd name="connsiteX19" fmla="*/ 3139126 w 4204355"/>
                <a:gd name="connsiteY19" fmla="*/ 91161 h 383392"/>
                <a:gd name="connsiteX20" fmla="*/ 3176833 w 4204355"/>
                <a:gd name="connsiteY20" fmla="*/ 81735 h 383392"/>
                <a:gd name="connsiteX21" fmla="*/ 3346515 w 4204355"/>
                <a:gd name="connsiteY21" fmla="*/ 72308 h 383392"/>
                <a:gd name="connsiteX22" fmla="*/ 3374796 w 4204355"/>
                <a:gd name="connsiteY22" fmla="*/ 232563 h 383392"/>
                <a:gd name="connsiteX23" fmla="*/ 3384223 w 4204355"/>
                <a:gd name="connsiteY23" fmla="*/ 289124 h 383392"/>
                <a:gd name="connsiteX24" fmla="*/ 3403076 w 4204355"/>
                <a:gd name="connsiteY24" fmla="*/ 364539 h 383392"/>
                <a:gd name="connsiteX25" fmla="*/ 3591612 w 4204355"/>
                <a:gd name="connsiteY25" fmla="*/ 355112 h 383392"/>
                <a:gd name="connsiteX26" fmla="*/ 3761295 w 4204355"/>
                <a:gd name="connsiteY26" fmla="*/ 345685 h 383392"/>
                <a:gd name="connsiteX27" fmla="*/ 3959258 w 4204355"/>
                <a:gd name="connsiteY27" fmla="*/ 355112 h 383392"/>
                <a:gd name="connsiteX28" fmla="*/ 4044099 w 4204355"/>
                <a:gd name="connsiteY28" fmla="*/ 364539 h 383392"/>
                <a:gd name="connsiteX29" fmla="*/ 4100660 w 4204355"/>
                <a:gd name="connsiteY29" fmla="*/ 373966 h 383392"/>
                <a:gd name="connsiteX30" fmla="*/ 4204355 w 4204355"/>
                <a:gd name="connsiteY30" fmla="*/ 373966 h 383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204355" h="383392">
                  <a:moveTo>
                    <a:pt x="0" y="326831"/>
                  </a:moveTo>
                  <a:cubicBezTo>
                    <a:pt x="138260" y="323689"/>
                    <a:pt x="277078" y="330214"/>
                    <a:pt x="414779" y="317405"/>
                  </a:cubicBezTo>
                  <a:cubicBezTo>
                    <a:pt x="424673" y="316485"/>
                    <a:pt x="407967" y="298711"/>
                    <a:pt x="405352" y="289124"/>
                  </a:cubicBezTo>
                  <a:cubicBezTo>
                    <a:pt x="383535" y="209126"/>
                    <a:pt x="388084" y="224807"/>
                    <a:pt x="377072" y="147722"/>
                  </a:cubicBezTo>
                  <a:cubicBezTo>
                    <a:pt x="380214" y="110015"/>
                    <a:pt x="375371" y="70765"/>
                    <a:pt x="386499" y="34601"/>
                  </a:cubicBezTo>
                  <a:cubicBezTo>
                    <a:pt x="389421" y="25104"/>
                    <a:pt x="404942" y="26579"/>
                    <a:pt x="414779" y="25174"/>
                  </a:cubicBezTo>
                  <a:cubicBezTo>
                    <a:pt x="449138" y="20266"/>
                    <a:pt x="484004" y="19802"/>
                    <a:pt x="518474" y="15747"/>
                  </a:cubicBezTo>
                  <a:cubicBezTo>
                    <a:pt x="537457" y="13514"/>
                    <a:pt x="556181" y="9462"/>
                    <a:pt x="575035" y="6320"/>
                  </a:cubicBezTo>
                  <a:cubicBezTo>
                    <a:pt x="666161" y="12605"/>
                    <a:pt x="770087" y="-21821"/>
                    <a:pt x="848412" y="25174"/>
                  </a:cubicBezTo>
                  <a:cubicBezTo>
                    <a:pt x="891608" y="51092"/>
                    <a:pt x="853822" y="125789"/>
                    <a:pt x="857839" y="176003"/>
                  </a:cubicBezTo>
                  <a:cubicBezTo>
                    <a:pt x="860108" y="204367"/>
                    <a:pt x="861304" y="233021"/>
                    <a:pt x="867266" y="260844"/>
                  </a:cubicBezTo>
                  <a:cubicBezTo>
                    <a:pt x="892816" y="380074"/>
                    <a:pt x="973764" y="311484"/>
                    <a:pt x="1121790" y="317405"/>
                  </a:cubicBezTo>
                  <a:cubicBezTo>
                    <a:pt x="1270961" y="342265"/>
                    <a:pt x="1146507" y="324049"/>
                    <a:pt x="1451728" y="336258"/>
                  </a:cubicBezTo>
                  <a:lnTo>
                    <a:pt x="1649691" y="345685"/>
                  </a:lnTo>
                  <a:cubicBezTo>
                    <a:pt x="1979039" y="357662"/>
                    <a:pt x="2180259" y="358613"/>
                    <a:pt x="2535810" y="364539"/>
                  </a:cubicBezTo>
                  <a:cubicBezTo>
                    <a:pt x="2748970" y="377078"/>
                    <a:pt x="2824988" y="383392"/>
                    <a:pt x="3082565" y="383392"/>
                  </a:cubicBezTo>
                  <a:cubicBezTo>
                    <a:pt x="3104784" y="383392"/>
                    <a:pt x="3126556" y="377108"/>
                    <a:pt x="3148552" y="373966"/>
                  </a:cubicBezTo>
                  <a:cubicBezTo>
                    <a:pt x="3145410" y="320547"/>
                    <a:pt x="3143761" y="267020"/>
                    <a:pt x="3139126" y="213710"/>
                  </a:cubicBezTo>
                  <a:cubicBezTo>
                    <a:pt x="3137470" y="194668"/>
                    <a:pt x="3129699" y="176263"/>
                    <a:pt x="3129699" y="157149"/>
                  </a:cubicBezTo>
                  <a:cubicBezTo>
                    <a:pt x="3129699" y="134930"/>
                    <a:pt x="3127350" y="110003"/>
                    <a:pt x="3139126" y="91161"/>
                  </a:cubicBezTo>
                  <a:cubicBezTo>
                    <a:pt x="3145993" y="80175"/>
                    <a:pt x="3163930" y="82908"/>
                    <a:pt x="3176833" y="81735"/>
                  </a:cubicBezTo>
                  <a:cubicBezTo>
                    <a:pt x="3233248" y="76606"/>
                    <a:pt x="3289954" y="75450"/>
                    <a:pt x="3346515" y="72308"/>
                  </a:cubicBezTo>
                  <a:cubicBezTo>
                    <a:pt x="3385373" y="150022"/>
                    <a:pt x="3359389" y="86200"/>
                    <a:pt x="3374796" y="232563"/>
                  </a:cubicBezTo>
                  <a:cubicBezTo>
                    <a:pt x="3376797" y="251572"/>
                    <a:pt x="3380804" y="270319"/>
                    <a:pt x="3384223" y="289124"/>
                  </a:cubicBezTo>
                  <a:cubicBezTo>
                    <a:pt x="3393324" y="339181"/>
                    <a:pt x="3389992" y="325288"/>
                    <a:pt x="3403076" y="364539"/>
                  </a:cubicBezTo>
                  <a:lnTo>
                    <a:pt x="3591612" y="355112"/>
                  </a:lnTo>
                  <a:cubicBezTo>
                    <a:pt x="3648182" y="352135"/>
                    <a:pt x="3704647" y="345685"/>
                    <a:pt x="3761295" y="345685"/>
                  </a:cubicBezTo>
                  <a:cubicBezTo>
                    <a:pt x="3827357" y="345685"/>
                    <a:pt x="3893270" y="351970"/>
                    <a:pt x="3959258" y="355112"/>
                  </a:cubicBezTo>
                  <a:cubicBezTo>
                    <a:pt x="3987538" y="358254"/>
                    <a:pt x="4015894" y="360778"/>
                    <a:pt x="4044099" y="364539"/>
                  </a:cubicBezTo>
                  <a:cubicBezTo>
                    <a:pt x="4063045" y="367065"/>
                    <a:pt x="4081579" y="372844"/>
                    <a:pt x="4100660" y="373966"/>
                  </a:cubicBezTo>
                  <a:cubicBezTo>
                    <a:pt x="4135165" y="375996"/>
                    <a:pt x="4169790" y="373966"/>
                    <a:pt x="4204355" y="373966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2055043" y="3271101"/>
              <a:ext cx="4317477" cy="622169"/>
            </a:xfrm>
            <a:custGeom>
              <a:avLst/>
              <a:gdLst>
                <a:gd name="connsiteX0" fmla="*/ 0 w 4317477"/>
                <a:gd name="connsiteY0" fmla="*/ 443060 h 622169"/>
                <a:gd name="connsiteX1" fmla="*/ 565609 w 4317477"/>
                <a:gd name="connsiteY1" fmla="*/ 443060 h 622169"/>
                <a:gd name="connsiteX2" fmla="*/ 593889 w 4317477"/>
                <a:gd name="connsiteY2" fmla="*/ 433633 h 622169"/>
                <a:gd name="connsiteX3" fmla="*/ 725864 w 4317477"/>
                <a:gd name="connsiteY3" fmla="*/ 329938 h 622169"/>
                <a:gd name="connsiteX4" fmla="*/ 763571 w 4317477"/>
                <a:gd name="connsiteY4" fmla="*/ 292231 h 622169"/>
                <a:gd name="connsiteX5" fmla="*/ 857839 w 4317477"/>
                <a:gd name="connsiteY5" fmla="*/ 235670 h 622169"/>
                <a:gd name="connsiteX6" fmla="*/ 914400 w 4317477"/>
                <a:gd name="connsiteY6" fmla="*/ 216817 h 622169"/>
                <a:gd name="connsiteX7" fmla="*/ 1008668 w 4317477"/>
                <a:gd name="connsiteY7" fmla="*/ 141402 h 622169"/>
                <a:gd name="connsiteX8" fmla="*/ 1074656 w 4317477"/>
                <a:gd name="connsiteY8" fmla="*/ 94268 h 622169"/>
                <a:gd name="connsiteX9" fmla="*/ 1102936 w 4317477"/>
                <a:gd name="connsiteY9" fmla="*/ 65988 h 622169"/>
                <a:gd name="connsiteX10" fmla="*/ 1121790 w 4317477"/>
                <a:gd name="connsiteY10" fmla="*/ 37707 h 622169"/>
                <a:gd name="connsiteX11" fmla="*/ 1159497 w 4317477"/>
                <a:gd name="connsiteY11" fmla="*/ 28280 h 622169"/>
                <a:gd name="connsiteX12" fmla="*/ 1225485 w 4317477"/>
                <a:gd name="connsiteY12" fmla="*/ 0 h 622169"/>
                <a:gd name="connsiteX13" fmla="*/ 1272619 w 4317477"/>
                <a:gd name="connsiteY13" fmla="*/ 9427 h 622169"/>
                <a:gd name="connsiteX14" fmla="*/ 1366887 w 4317477"/>
                <a:gd name="connsiteY14" fmla="*/ 113122 h 622169"/>
                <a:gd name="connsiteX15" fmla="*/ 1395167 w 4317477"/>
                <a:gd name="connsiteY15" fmla="*/ 188536 h 622169"/>
                <a:gd name="connsiteX16" fmla="*/ 1404594 w 4317477"/>
                <a:gd name="connsiteY16" fmla="*/ 216817 h 622169"/>
                <a:gd name="connsiteX17" fmla="*/ 1423448 w 4317477"/>
                <a:gd name="connsiteY17" fmla="*/ 254524 h 622169"/>
                <a:gd name="connsiteX18" fmla="*/ 1432875 w 4317477"/>
                <a:gd name="connsiteY18" fmla="*/ 282804 h 622169"/>
                <a:gd name="connsiteX19" fmla="*/ 1470582 w 4317477"/>
                <a:gd name="connsiteY19" fmla="*/ 339365 h 622169"/>
                <a:gd name="connsiteX20" fmla="*/ 1527143 w 4317477"/>
                <a:gd name="connsiteY20" fmla="*/ 471340 h 622169"/>
                <a:gd name="connsiteX21" fmla="*/ 1555423 w 4317477"/>
                <a:gd name="connsiteY21" fmla="*/ 499621 h 622169"/>
                <a:gd name="connsiteX22" fmla="*/ 1621411 w 4317477"/>
                <a:gd name="connsiteY22" fmla="*/ 537328 h 622169"/>
                <a:gd name="connsiteX23" fmla="*/ 1649691 w 4317477"/>
                <a:gd name="connsiteY23" fmla="*/ 556181 h 622169"/>
                <a:gd name="connsiteX24" fmla="*/ 1781666 w 4317477"/>
                <a:gd name="connsiteY24" fmla="*/ 527901 h 622169"/>
                <a:gd name="connsiteX25" fmla="*/ 1828800 w 4317477"/>
                <a:gd name="connsiteY25" fmla="*/ 471340 h 622169"/>
                <a:gd name="connsiteX26" fmla="*/ 1894788 w 4317477"/>
                <a:gd name="connsiteY26" fmla="*/ 424206 h 622169"/>
                <a:gd name="connsiteX27" fmla="*/ 1960776 w 4317477"/>
                <a:gd name="connsiteY27" fmla="*/ 367645 h 622169"/>
                <a:gd name="connsiteX28" fmla="*/ 1989056 w 4317477"/>
                <a:gd name="connsiteY28" fmla="*/ 348792 h 622169"/>
                <a:gd name="connsiteX29" fmla="*/ 2055044 w 4317477"/>
                <a:gd name="connsiteY29" fmla="*/ 358219 h 622169"/>
                <a:gd name="connsiteX30" fmla="*/ 2130458 w 4317477"/>
                <a:gd name="connsiteY30" fmla="*/ 424206 h 622169"/>
                <a:gd name="connsiteX31" fmla="*/ 2205872 w 4317477"/>
                <a:gd name="connsiteY31" fmla="*/ 480767 h 622169"/>
                <a:gd name="connsiteX32" fmla="*/ 2262433 w 4317477"/>
                <a:gd name="connsiteY32" fmla="*/ 537328 h 622169"/>
                <a:gd name="connsiteX33" fmla="*/ 2337848 w 4317477"/>
                <a:gd name="connsiteY33" fmla="*/ 575035 h 622169"/>
                <a:gd name="connsiteX34" fmla="*/ 2403835 w 4317477"/>
                <a:gd name="connsiteY34" fmla="*/ 603315 h 622169"/>
                <a:gd name="connsiteX35" fmla="*/ 2620652 w 4317477"/>
                <a:gd name="connsiteY35" fmla="*/ 622169 h 622169"/>
                <a:gd name="connsiteX36" fmla="*/ 2884602 w 4317477"/>
                <a:gd name="connsiteY36" fmla="*/ 612742 h 622169"/>
                <a:gd name="connsiteX37" fmla="*/ 2912883 w 4317477"/>
                <a:gd name="connsiteY37" fmla="*/ 593889 h 622169"/>
                <a:gd name="connsiteX38" fmla="*/ 2997724 w 4317477"/>
                <a:gd name="connsiteY38" fmla="*/ 565608 h 622169"/>
                <a:gd name="connsiteX39" fmla="*/ 3044858 w 4317477"/>
                <a:gd name="connsiteY39" fmla="*/ 490194 h 622169"/>
                <a:gd name="connsiteX40" fmla="*/ 3082565 w 4317477"/>
                <a:gd name="connsiteY40" fmla="*/ 348792 h 622169"/>
                <a:gd name="connsiteX41" fmla="*/ 3110846 w 4317477"/>
                <a:gd name="connsiteY41" fmla="*/ 263951 h 622169"/>
                <a:gd name="connsiteX42" fmla="*/ 3195687 w 4317477"/>
                <a:gd name="connsiteY42" fmla="*/ 197963 h 622169"/>
                <a:gd name="connsiteX43" fmla="*/ 3223967 w 4317477"/>
                <a:gd name="connsiteY43" fmla="*/ 169683 h 622169"/>
                <a:gd name="connsiteX44" fmla="*/ 3553905 w 4317477"/>
                <a:gd name="connsiteY44" fmla="*/ 179109 h 622169"/>
                <a:gd name="connsiteX45" fmla="*/ 3629320 w 4317477"/>
                <a:gd name="connsiteY45" fmla="*/ 197963 h 622169"/>
                <a:gd name="connsiteX46" fmla="*/ 3648173 w 4317477"/>
                <a:gd name="connsiteY46" fmla="*/ 235670 h 622169"/>
                <a:gd name="connsiteX47" fmla="*/ 3676454 w 4317477"/>
                <a:gd name="connsiteY47" fmla="*/ 254524 h 622169"/>
                <a:gd name="connsiteX48" fmla="*/ 3723588 w 4317477"/>
                <a:gd name="connsiteY48" fmla="*/ 301658 h 622169"/>
                <a:gd name="connsiteX49" fmla="*/ 3770722 w 4317477"/>
                <a:gd name="connsiteY49" fmla="*/ 367645 h 622169"/>
                <a:gd name="connsiteX50" fmla="*/ 3799002 w 4317477"/>
                <a:gd name="connsiteY50" fmla="*/ 414779 h 622169"/>
                <a:gd name="connsiteX51" fmla="*/ 3808429 w 4317477"/>
                <a:gd name="connsiteY51" fmla="*/ 443060 h 622169"/>
                <a:gd name="connsiteX52" fmla="*/ 3846136 w 4317477"/>
                <a:gd name="connsiteY52" fmla="*/ 480767 h 622169"/>
                <a:gd name="connsiteX53" fmla="*/ 3855563 w 4317477"/>
                <a:gd name="connsiteY53" fmla="*/ 518474 h 622169"/>
                <a:gd name="connsiteX54" fmla="*/ 3874417 w 4317477"/>
                <a:gd name="connsiteY54" fmla="*/ 546755 h 622169"/>
                <a:gd name="connsiteX55" fmla="*/ 3930978 w 4317477"/>
                <a:gd name="connsiteY55" fmla="*/ 575035 h 622169"/>
                <a:gd name="connsiteX56" fmla="*/ 3968685 w 4317477"/>
                <a:gd name="connsiteY56" fmla="*/ 584462 h 622169"/>
                <a:gd name="connsiteX57" fmla="*/ 4015819 w 4317477"/>
                <a:gd name="connsiteY57" fmla="*/ 575035 h 622169"/>
                <a:gd name="connsiteX58" fmla="*/ 4110087 w 4317477"/>
                <a:gd name="connsiteY58" fmla="*/ 565608 h 622169"/>
                <a:gd name="connsiteX59" fmla="*/ 4147794 w 4317477"/>
                <a:gd name="connsiteY59" fmla="*/ 546755 h 622169"/>
                <a:gd name="connsiteX60" fmla="*/ 4223209 w 4317477"/>
                <a:gd name="connsiteY60" fmla="*/ 480767 h 622169"/>
                <a:gd name="connsiteX61" fmla="*/ 4242062 w 4317477"/>
                <a:gd name="connsiteY61" fmla="*/ 452487 h 622169"/>
                <a:gd name="connsiteX62" fmla="*/ 4298623 w 4317477"/>
                <a:gd name="connsiteY62" fmla="*/ 395926 h 622169"/>
                <a:gd name="connsiteX63" fmla="*/ 4317477 w 4317477"/>
                <a:gd name="connsiteY63" fmla="*/ 358219 h 62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317477" h="622169">
                  <a:moveTo>
                    <a:pt x="0" y="443060"/>
                  </a:moveTo>
                  <a:cubicBezTo>
                    <a:pt x="219078" y="479574"/>
                    <a:pt x="80826" y="460070"/>
                    <a:pt x="565609" y="443060"/>
                  </a:cubicBezTo>
                  <a:cubicBezTo>
                    <a:pt x="575540" y="442712"/>
                    <a:pt x="584462" y="436775"/>
                    <a:pt x="593889" y="433633"/>
                  </a:cubicBezTo>
                  <a:cubicBezTo>
                    <a:pt x="674590" y="366383"/>
                    <a:pt x="630817" y="401224"/>
                    <a:pt x="725864" y="329938"/>
                  </a:cubicBezTo>
                  <a:cubicBezTo>
                    <a:pt x="740084" y="319273"/>
                    <a:pt x="749107" y="302563"/>
                    <a:pt x="763571" y="292231"/>
                  </a:cubicBezTo>
                  <a:cubicBezTo>
                    <a:pt x="793390" y="270932"/>
                    <a:pt x="823075" y="247258"/>
                    <a:pt x="857839" y="235670"/>
                  </a:cubicBezTo>
                  <a:lnTo>
                    <a:pt x="914400" y="216817"/>
                  </a:lnTo>
                  <a:cubicBezTo>
                    <a:pt x="987414" y="143803"/>
                    <a:pt x="950877" y="160666"/>
                    <a:pt x="1008668" y="141402"/>
                  </a:cubicBezTo>
                  <a:cubicBezTo>
                    <a:pt x="1082203" y="67869"/>
                    <a:pt x="987797" y="156310"/>
                    <a:pt x="1074656" y="94268"/>
                  </a:cubicBezTo>
                  <a:cubicBezTo>
                    <a:pt x="1085504" y="86519"/>
                    <a:pt x="1094402" y="76229"/>
                    <a:pt x="1102936" y="65988"/>
                  </a:cubicBezTo>
                  <a:cubicBezTo>
                    <a:pt x="1110189" y="57284"/>
                    <a:pt x="1112363" y="43992"/>
                    <a:pt x="1121790" y="37707"/>
                  </a:cubicBezTo>
                  <a:cubicBezTo>
                    <a:pt x="1132570" y="30520"/>
                    <a:pt x="1146928" y="31422"/>
                    <a:pt x="1159497" y="28280"/>
                  </a:cubicBezTo>
                  <a:cubicBezTo>
                    <a:pt x="1182587" y="12887"/>
                    <a:pt x="1195050" y="0"/>
                    <a:pt x="1225485" y="0"/>
                  </a:cubicBezTo>
                  <a:cubicBezTo>
                    <a:pt x="1241507" y="0"/>
                    <a:pt x="1256908" y="6285"/>
                    <a:pt x="1272619" y="9427"/>
                  </a:cubicBezTo>
                  <a:cubicBezTo>
                    <a:pt x="1349716" y="86524"/>
                    <a:pt x="1319942" y="50529"/>
                    <a:pt x="1366887" y="113122"/>
                  </a:cubicBezTo>
                  <a:cubicBezTo>
                    <a:pt x="1388287" y="177318"/>
                    <a:pt x="1361348" y="98350"/>
                    <a:pt x="1395167" y="188536"/>
                  </a:cubicBezTo>
                  <a:cubicBezTo>
                    <a:pt x="1398656" y="197840"/>
                    <a:pt x="1400680" y="207684"/>
                    <a:pt x="1404594" y="216817"/>
                  </a:cubicBezTo>
                  <a:cubicBezTo>
                    <a:pt x="1410130" y="229733"/>
                    <a:pt x="1417912" y="241608"/>
                    <a:pt x="1423448" y="254524"/>
                  </a:cubicBezTo>
                  <a:cubicBezTo>
                    <a:pt x="1427362" y="263657"/>
                    <a:pt x="1428049" y="274118"/>
                    <a:pt x="1432875" y="282804"/>
                  </a:cubicBezTo>
                  <a:cubicBezTo>
                    <a:pt x="1443879" y="302612"/>
                    <a:pt x="1463417" y="317868"/>
                    <a:pt x="1470582" y="339365"/>
                  </a:cubicBezTo>
                  <a:cubicBezTo>
                    <a:pt x="1498322" y="422589"/>
                    <a:pt x="1480547" y="378151"/>
                    <a:pt x="1527143" y="471340"/>
                  </a:cubicBezTo>
                  <a:cubicBezTo>
                    <a:pt x="1533105" y="483264"/>
                    <a:pt x="1545181" y="491086"/>
                    <a:pt x="1555423" y="499621"/>
                  </a:cubicBezTo>
                  <a:cubicBezTo>
                    <a:pt x="1580474" y="520497"/>
                    <a:pt x="1592079" y="520567"/>
                    <a:pt x="1621411" y="537328"/>
                  </a:cubicBezTo>
                  <a:cubicBezTo>
                    <a:pt x="1631248" y="542949"/>
                    <a:pt x="1640264" y="549897"/>
                    <a:pt x="1649691" y="556181"/>
                  </a:cubicBezTo>
                  <a:cubicBezTo>
                    <a:pt x="1691803" y="550917"/>
                    <a:pt x="1742666" y="549567"/>
                    <a:pt x="1781666" y="527901"/>
                  </a:cubicBezTo>
                  <a:cubicBezTo>
                    <a:pt x="1816420" y="508593"/>
                    <a:pt x="1803859" y="496281"/>
                    <a:pt x="1828800" y="471340"/>
                  </a:cubicBezTo>
                  <a:cubicBezTo>
                    <a:pt x="1844196" y="455944"/>
                    <a:pt x="1876061" y="437583"/>
                    <a:pt x="1894788" y="424206"/>
                  </a:cubicBezTo>
                  <a:cubicBezTo>
                    <a:pt x="1993648" y="353591"/>
                    <a:pt x="1878544" y="436172"/>
                    <a:pt x="1960776" y="367645"/>
                  </a:cubicBezTo>
                  <a:cubicBezTo>
                    <a:pt x="1969479" y="360392"/>
                    <a:pt x="1979629" y="355076"/>
                    <a:pt x="1989056" y="348792"/>
                  </a:cubicBezTo>
                  <a:cubicBezTo>
                    <a:pt x="2011052" y="351934"/>
                    <a:pt x="2034162" y="350626"/>
                    <a:pt x="2055044" y="358219"/>
                  </a:cubicBezTo>
                  <a:cubicBezTo>
                    <a:pt x="2078808" y="366860"/>
                    <a:pt x="2113505" y="409674"/>
                    <a:pt x="2130458" y="424206"/>
                  </a:cubicBezTo>
                  <a:cubicBezTo>
                    <a:pt x="2191376" y="476422"/>
                    <a:pt x="2121659" y="396555"/>
                    <a:pt x="2205872" y="480767"/>
                  </a:cubicBezTo>
                  <a:cubicBezTo>
                    <a:pt x="2251379" y="526273"/>
                    <a:pt x="2213561" y="510670"/>
                    <a:pt x="2262433" y="537328"/>
                  </a:cubicBezTo>
                  <a:cubicBezTo>
                    <a:pt x="2287107" y="550786"/>
                    <a:pt x="2312710" y="562466"/>
                    <a:pt x="2337848" y="575035"/>
                  </a:cubicBezTo>
                  <a:cubicBezTo>
                    <a:pt x="2355023" y="583623"/>
                    <a:pt x="2383025" y="599847"/>
                    <a:pt x="2403835" y="603315"/>
                  </a:cubicBezTo>
                  <a:cubicBezTo>
                    <a:pt x="2457454" y="612251"/>
                    <a:pt x="2576630" y="619025"/>
                    <a:pt x="2620652" y="622169"/>
                  </a:cubicBezTo>
                  <a:cubicBezTo>
                    <a:pt x="2708635" y="619027"/>
                    <a:pt x="2796972" y="621222"/>
                    <a:pt x="2884602" y="612742"/>
                  </a:cubicBezTo>
                  <a:cubicBezTo>
                    <a:pt x="2895879" y="611651"/>
                    <a:pt x="2902749" y="598956"/>
                    <a:pt x="2912883" y="593889"/>
                  </a:cubicBezTo>
                  <a:cubicBezTo>
                    <a:pt x="2948383" y="576139"/>
                    <a:pt x="2961718" y="574610"/>
                    <a:pt x="2997724" y="565608"/>
                  </a:cubicBezTo>
                  <a:cubicBezTo>
                    <a:pt x="3006929" y="551801"/>
                    <a:pt x="3042790" y="498983"/>
                    <a:pt x="3044858" y="490194"/>
                  </a:cubicBezTo>
                  <a:cubicBezTo>
                    <a:pt x="3080511" y="338668"/>
                    <a:pt x="3018679" y="412678"/>
                    <a:pt x="3082565" y="348792"/>
                  </a:cubicBezTo>
                  <a:cubicBezTo>
                    <a:pt x="3089804" y="312598"/>
                    <a:pt x="3089163" y="294308"/>
                    <a:pt x="3110846" y="263951"/>
                  </a:cubicBezTo>
                  <a:cubicBezTo>
                    <a:pt x="3130985" y="235756"/>
                    <a:pt x="3169102" y="215686"/>
                    <a:pt x="3195687" y="197963"/>
                  </a:cubicBezTo>
                  <a:cubicBezTo>
                    <a:pt x="3206779" y="190568"/>
                    <a:pt x="3214540" y="179110"/>
                    <a:pt x="3223967" y="169683"/>
                  </a:cubicBezTo>
                  <a:cubicBezTo>
                    <a:pt x="3333946" y="172825"/>
                    <a:pt x="3444148" y="171452"/>
                    <a:pt x="3553905" y="179109"/>
                  </a:cubicBezTo>
                  <a:cubicBezTo>
                    <a:pt x="3579754" y="180912"/>
                    <a:pt x="3629320" y="197963"/>
                    <a:pt x="3629320" y="197963"/>
                  </a:cubicBezTo>
                  <a:cubicBezTo>
                    <a:pt x="3635604" y="210532"/>
                    <a:pt x="3639177" y="224875"/>
                    <a:pt x="3648173" y="235670"/>
                  </a:cubicBezTo>
                  <a:cubicBezTo>
                    <a:pt x="3655426" y="244374"/>
                    <a:pt x="3667927" y="247063"/>
                    <a:pt x="3676454" y="254524"/>
                  </a:cubicBezTo>
                  <a:cubicBezTo>
                    <a:pt x="3693176" y="269155"/>
                    <a:pt x="3708826" y="285051"/>
                    <a:pt x="3723588" y="301658"/>
                  </a:cubicBezTo>
                  <a:cubicBezTo>
                    <a:pt x="3735227" y="314752"/>
                    <a:pt x="3760055" y="350577"/>
                    <a:pt x="3770722" y="367645"/>
                  </a:cubicBezTo>
                  <a:cubicBezTo>
                    <a:pt x="3780433" y="383182"/>
                    <a:pt x="3790808" y="398391"/>
                    <a:pt x="3799002" y="414779"/>
                  </a:cubicBezTo>
                  <a:cubicBezTo>
                    <a:pt x="3803446" y="423667"/>
                    <a:pt x="3802653" y="434974"/>
                    <a:pt x="3808429" y="443060"/>
                  </a:cubicBezTo>
                  <a:cubicBezTo>
                    <a:pt x="3818761" y="457524"/>
                    <a:pt x="3833567" y="468198"/>
                    <a:pt x="3846136" y="480767"/>
                  </a:cubicBezTo>
                  <a:cubicBezTo>
                    <a:pt x="3849278" y="493336"/>
                    <a:pt x="3850459" y="506566"/>
                    <a:pt x="3855563" y="518474"/>
                  </a:cubicBezTo>
                  <a:cubicBezTo>
                    <a:pt x="3860026" y="528888"/>
                    <a:pt x="3866406" y="538744"/>
                    <a:pt x="3874417" y="546755"/>
                  </a:cubicBezTo>
                  <a:cubicBezTo>
                    <a:pt x="3890942" y="563280"/>
                    <a:pt x="3909511" y="568901"/>
                    <a:pt x="3930978" y="575035"/>
                  </a:cubicBezTo>
                  <a:cubicBezTo>
                    <a:pt x="3943435" y="578594"/>
                    <a:pt x="3956116" y="581320"/>
                    <a:pt x="3968685" y="584462"/>
                  </a:cubicBezTo>
                  <a:cubicBezTo>
                    <a:pt x="3984396" y="581320"/>
                    <a:pt x="3999937" y="577153"/>
                    <a:pt x="4015819" y="575035"/>
                  </a:cubicBezTo>
                  <a:cubicBezTo>
                    <a:pt x="4047121" y="570861"/>
                    <a:pt x="4079209" y="572225"/>
                    <a:pt x="4110087" y="565608"/>
                  </a:cubicBezTo>
                  <a:cubicBezTo>
                    <a:pt x="4123828" y="562664"/>
                    <a:pt x="4135878" y="554203"/>
                    <a:pt x="4147794" y="546755"/>
                  </a:cubicBezTo>
                  <a:cubicBezTo>
                    <a:pt x="4174458" y="530090"/>
                    <a:pt x="4202973" y="504375"/>
                    <a:pt x="4223209" y="480767"/>
                  </a:cubicBezTo>
                  <a:cubicBezTo>
                    <a:pt x="4230582" y="472165"/>
                    <a:pt x="4234051" y="460498"/>
                    <a:pt x="4242062" y="452487"/>
                  </a:cubicBezTo>
                  <a:cubicBezTo>
                    <a:pt x="4312221" y="382327"/>
                    <a:pt x="4254188" y="462576"/>
                    <a:pt x="4298623" y="395926"/>
                  </a:cubicBezTo>
                  <a:cubicBezTo>
                    <a:pt x="4309455" y="363429"/>
                    <a:pt x="4301023" y="374671"/>
                    <a:pt x="4317477" y="35821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6732240" y="1412776"/>
            <a:ext cx="360040" cy="3511130"/>
          </a:xfrm>
          <a:prstGeom prst="rect">
            <a:avLst/>
          </a:prstGeom>
          <a:solidFill>
            <a:srgbClr val="0FCF18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715683" y="1506389"/>
            <a:ext cx="307219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23528" y="1412776"/>
            <a:ext cx="1728192" cy="1080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787881" y="1520789"/>
            <a:ext cx="345638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lay 42"/>
          <p:cNvSpPr/>
          <p:nvPr/>
        </p:nvSpPr>
        <p:spPr>
          <a:xfrm>
            <a:off x="7716441" y="1879622"/>
            <a:ext cx="1224136" cy="792088"/>
          </a:xfrm>
          <a:prstGeom prst="flowChartDelay">
            <a:avLst/>
          </a:prstGeom>
          <a:solidFill>
            <a:schemeClr val="bg2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</a:t>
            </a:r>
            <a:r>
              <a:rPr lang="en-GB" dirty="0" smtClean="0">
                <a:solidFill>
                  <a:schemeClr val="tx1"/>
                </a:solidFill>
              </a:rPr>
              <a:t>ervice 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event</a:t>
            </a:r>
          </a:p>
        </p:txBody>
      </p:sp>
      <p:cxnSp>
        <p:nvCxnSpPr>
          <p:cNvPr id="44" name="Elbow Connector 43"/>
          <p:cNvCxnSpPr>
            <a:endCxn id="43" idx="1"/>
          </p:cNvCxnSpPr>
          <p:nvPr/>
        </p:nvCxnSpPr>
        <p:spPr>
          <a:xfrm rot="16200000" flipH="1">
            <a:off x="7138866" y="1698090"/>
            <a:ext cx="754877" cy="4002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6732240" y="2492896"/>
            <a:ext cx="984201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051720" y="4077073"/>
            <a:ext cx="6408712" cy="216024"/>
          </a:xfrm>
          <a:prstGeom prst="rect">
            <a:avLst/>
          </a:prstGeom>
          <a:solidFill>
            <a:srgbClr val="0FCF18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051720" y="4293096"/>
            <a:ext cx="6408712" cy="216024"/>
          </a:xfrm>
          <a:prstGeom prst="rect">
            <a:avLst/>
          </a:prstGeom>
          <a:solidFill>
            <a:srgbClr val="FFC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055166" y="4509120"/>
            <a:ext cx="6408712" cy="216024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627784" y="1412776"/>
            <a:ext cx="720080" cy="3511130"/>
          </a:xfrm>
          <a:prstGeom prst="rect">
            <a:avLst/>
          </a:prstGeom>
          <a:solidFill>
            <a:srgbClr val="FFC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62963" y="3501588"/>
            <a:ext cx="70692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Weather</a:t>
            </a:r>
          </a:p>
          <a:p>
            <a:r>
              <a:rPr lang="en-GB" sz="1400" dirty="0" smtClean="0"/>
              <a:t>Not ideal</a:t>
            </a:r>
          </a:p>
        </p:txBody>
      </p:sp>
    </p:spTree>
    <p:extLst>
      <p:ext uri="{BB962C8B-B14F-4D97-AF65-F5344CB8AC3E}">
        <p14:creationId xmlns:p14="http://schemas.microsoft.com/office/powerpoint/2010/main" val="73685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Arrow Connector 71"/>
          <p:cNvCxnSpPr/>
          <p:nvPr/>
        </p:nvCxnSpPr>
        <p:spPr>
          <a:xfrm>
            <a:off x="5485456" y="1916832"/>
            <a:ext cx="14619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485456" y="2708920"/>
            <a:ext cx="14619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485456" y="2180861"/>
            <a:ext cx="14619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485456" y="2444890"/>
            <a:ext cx="14619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533970" y="1916832"/>
            <a:ext cx="14619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elay 38"/>
          <p:cNvSpPr/>
          <p:nvPr/>
        </p:nvSpPr>
        <p:spPr>
          <a:xfrm>
            <a:off x="4319972" y="3610103"/>
            <a:ext cx="1224136" cy="792088"/>
          </a:xfrm>
          <a:prstGeom prst="flowChartDelay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Service 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event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043608" y="3356992"/>
            <a:ext cx="1728192" cy="1080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5778" y="3450605"/>
            <a:ext cx="1728192" cy="1080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65000" y="3595703"/>
            <a:ext cx="1728192" cy="1080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 can analyse and report … 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GB" dirty="0" smtClean="0"/>
              <a:t>Creates more (virtual) sources and more streams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3528" y="3753037"/>
            <a:ext cx="1728192" cy="1080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23528" y="5517232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3528" y="652534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31640" y="6419618"/>
            <a:ext cx="33823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3230" y="5265432"/>
            <a:ext cx="106439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Data streams</a:t>
            </a:r>
          </a:p>
        </p:txBody>
      </p:sp>
      <p:sp>
        <p:nvSpPr>
          <p:cNvPr id="30" name="Flowchart: Delay 29"/>
          <p:cNvSpPr/>
          <p:nvPr/>
        </p:nvSpPr>
        <p:spPr>
          <a:xfrm>
            <a:off x="3995936" y="3853747"/>
            <a:ext cx="1224136" cy="792088"/>
          </a:xfrm>
          <a:prstGeom prst="flowChartDelay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Service 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event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48005" y="6021288"/>
            <a:ext cx="479579" cy="492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7594" y="5913566"/>
            <a:ext cx="62677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sources</a:t>
            </a:r>
          </a:p>
        </p:txBody>
      </p:sp>
      <p:sp>
        <p:nvSpPr>
          <p:cNvPr id="65" name="Content Placeholder 2"/>
          <p:cNvSpPr txBox="1">
            <a:spLocks/>
          </p:cNvSpPr>
          <p:nvPr/>
        </p:nvSpPr>
        <p:spPr>
          <a:xfrm>
            <a:off x="2051720" y="5459532"/>
            <a:ext cx="6867473" cy="950412"/>
          </a:xfrm>
          <a:prstGeom prst="rect">
            <a:avLst/>
          </a:prstGeom>
        </p:spPr>
        <p:txBody>
          <a:bodyPr/>
          <a:lstStyle>
            <a:lvl1pPr marL="230188" indent="-230188" algn="l" defTabSz="914400" rtl="0" eaLnBrk="1" latinLnBrk="0" hangingPunct="1">
              <a:spcBef>
                <a:spcPts val="1800"/>
              </a:spcBef>
              <a:buClr>
                <a:schemeClr val="bg2"/>
              </a:buClr>
              <a:buFont typeface="Arial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4213" indent="-228600" algn="l" defTabSz="914400" rtl="0" eaLnBrk="1" latinLnBrk="0" hangingPunct="1">
              <a:spcBef>
                <a:spcPts val="0"/>
              </a:spcBef>
              <a:spcAft>
                <a:spcPts val="200"/>
              </a:spcAft>
              <a:buFont typeface="Arial" pitchFamily="34" charset="0"/>
              <a:buChar char="–"/>
              <a:defRPr sz="18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2pPr>
            <a:lvl3pPr marL="1143000" indent="-228600" algn="l" defTabSz="1085850" rtl="0" eaLnBrk="1" latinLnBrk="0" hangingPunct="1">
              <a:spcBef>
                <a:spcPts val="0"/>
              </a:spcBef>
              <a:spcAft>
                <a:spcPts val="200"/>
              </a:spcAft>
              <a:buFont typeface="Arial" pitchFamily="34" charset="0"/>
              <a:buChar char="•"/>
              <a:defRPr sz="16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63" name="Left Brace 62"/>
          <p:cNvSpPr/>
          <p:nvPr/>
        </p:nvSpPr>
        <p:spPr>
          <a:xfrm rot="5400000">
            <a:off x="1455393" y="1741983"/>
            <a:ext cx="428961" cy="28010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Left Brace 63"/>
          <p:cNvSpPr/>
          <p:nvPr/>
        </p:nvSpPr>
        <p:spPr>
          <a:xfrm rot="5400000">
            <a:off x="4717560" y="1741983"/>
            <a:ext cx="428961" cy="28010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805778" y="1772816"/>
            <a:ext cx="1728192" cy="108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aggregate</a:t>
            </a:r>
          </a:p>
        </p:txBody>
      </p:sp>
      <p:sp>
        <p:nvSpPr>
          <p:cNvPr id="68" name="Flowchart: Delay 67"/>
          <p:cNvSpPr/>
          <p:nvPr/>
        </p:nvSpPr>
        <p:spPr>
          <a:xfrm>
            <a:off x="4319972" y="1772816"/>
            <a:ext cx="1548172" cy="1080120"/>
          </a:xfrm>
          <a:prstGeom prst="flowChartDela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aggregate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2533970" y="2708920"/>
            <a:ext cx="14619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533970" y="2180861"/>
            <a:ext cx="14619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533970" y="2444890"/>
            <a:ext cx="14619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97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Arrow Connector 71"/>
          <p:cNvCxnSpPr/>
          <p:nvPr/>
        </p:nvCxnSpPr>
        <p:spPr>
          <a:xfrm>
            <a:off x="5485456" y="1916832"/>
            <a:ext cx="14619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485456" y="2708920"/>
            <a:ext cx="14619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485456" y="2180861"/>
            <a:ext cx="14619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485456" y="2444890"/>
            <a:ext cx="14619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533970" y="1916832"/>
            <a:ext cx="14619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elay 38"/>
          <p:cNvSpPr/>
          <p:nvPr/>
        </p:nvSpPr>
        <p:spPr>
          <a:xfrm>
            <a:off x="4319972" y="3610103"/>
            <a:ext cx="1224136" cy="792088"/>
          </a:xfrm>
          <a:prstGeom prst="flowChartDelay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Service 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event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043608" y="3356992"/>
            <a:ext cx="1728192" cy="1080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5778" y="3450605"/>
            <a:ext cx="1728192" cy="1080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65000" y="3595703"/>
            <a:ext cx="1728192" cy="1080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… and we can predict on these streams too 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3528" y="3753037"/>
            <a:ext cx="1728192" cy="1080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23528" y="5517232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3528" y="652534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31640" y="6419618"/>
            <a:ext cx="33823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3230" y="5265432"/>
            <a:ext cx="106439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Data streams</a:t>
            </a:r>
          </a:p>
        </p:txBody>
      </p:sp>
      <p:sp>
        <p:nvSpPr>
          <p:cNvPr id="30" name="Flowchart: Delay 29"/>
          <p:cNvSpPr/>
          <p:nvPr/>
        </p:nvSpPr>
        <p:spPr>
          <a:xfrm>
            <a:off x="3995936" y="3853747"/>
            <a:ext cx="1224136" cy="792088"/>
          </a:xfrm>
          <a:prstGeom prst="flowChartDelay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Service 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event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48005" y="6021288"/>
            <a:ext cx="479579" cy="492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7594" y="5913566"/>
            <a:ext cx="62677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sources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947422" y="1916832"/>
            <a:ext cx="1584033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2"/>
          <p:cNvSpPr txBox="1">
            <a:spLocks/>
          </p:cNvSpPr>
          <p:nvPr/>
        </p:nvSpPr>
        <p:spPr>
          <a:xfrm>
            <a:off x="2051720" y="5459532"/>
            <a:ext cx="6867473" cy="950412"/>
          </a:xfrm>
          <a:prstGeom prst="rect">
            <a:avLst/>
          </a:prstGeom>
        </p:spPr>
        <p:txBody>
          <a:bodyPr/>
          <a:lstStyle>
            <a:lvl1pPr marL="230188" indent="-230188" algn="l" defTabSz="914400" rtl="0" eaLnBrk="1" latinLnBrk="0" hangingPunct="1">
              <a:spcBef>
                <a:spcPts val="1800"/>
              </a:spcBef>
              <a:buClr>
                <a:schemeClr val="bg2"/>
              </a:buClr>
              <a:buFont typeface="Arial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4213" indent="-228600" algn="l" defTabSz="914400" rtl="0" eaLnBrk="1" latinLnBrk="0" hangingPunct="1">
              <a:spcBef>
                <a:spcPts val="0"/>
              </a:spcBef>
              <a:spcAft>
                <a:spcPts val="200"/>
              </a:spcAft>
              <a:buFont typeface="Arial" pitchFamily="34" charset="0"/>
              <a:buChar char="–"/>
              <a:defRPr sz="18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2pPr>
            <a:lvl3pPr marL="1143000" indent="-228600" algn="l" defTabSz="1085850" rtl="0" eaLnBrk="1" latinLnBrk="0" hangingPunct="1">
              <a:spcBef>
                <a:spcPts val="0"/>
              </a:spcBef>
              <a:spcAft>
                <a:spcPts val="200"/>
              </a:spcAft>
              <a:buFont typeface="Arial" pitchFamily="34" charset="0"/>
              <a:buChar char="•"/>
              <a:defRPr sz="16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63" name="Left Brace 62"/>
          <p:cNvSpPr/>
          <p:nvPr/>
        </p:nvSpPr>
        <p:spPr>
          <a:xfrm rot="5400000">
            <a:off x="1455393" y="1741983"/>
            <a:ext cx="428961" cy="28010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Left Brace 63"/>
          <p:cNvSpPr/>
          <p:nvPr/>
        </p:nvSpPr>
        <p:spPr>
          <a:xfrm rot="5400000">
            <a:off x="4717560" y="1741983"/>
            <a:ext cx="428961" cy="28010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805778" y="1772816"/>
            <a:ext cx="1728192" cy="108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aggregate</a:t>
            </a:r>
          </a:p>
        </p:txBody>
      </p:sp>
      <p:sp>
        <p:nvSpPr>
          <p:cNvPr id="68" name="Flowchart: Delay 67"/>
          <p:cNvSpPr/>
          <p:nvPr/>
        </p:nvSpPr>
        <p:spPr>
          <a:xfrm>
            <a:off x="4319972" y="1772816"/>
            <a:ext cx="1548172" cy="1080120"/>
          </a:xfrm>
          <a:prstGeom prst="flowChartDela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aggregate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2533970" y="2708920"/>
            <a:ext cx="14619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533970" y="2180861"/>
            <a:ext cx="14619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533970" y="2444890"/>
            <a:ext cx="14619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947422" y="2176196"/>
            <a:ext cx="1584033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947422" y="2444890"/>
            <a:ext cx="1584033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6947422" y="2708920"/>
            <a:ext cx="1584033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911967" y="2780928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749008" y="3908557"/>
            <a:ext cx="32861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now</a:t>
            </a:r>
          </a:p>
        </p:txBody>
      </p:sp>
      <p:sp>
        <p:nvSpPr>
          <p:cNvPr id="37" name="Left Brace 36"/>
          <p:cNvSpPr/>
          <p:nvPr/>
        </p:nvSpPr>
        <p:spPr>
          <a:xfrm rot="16200000">
            <a:off x="7513315" y="2319665"/>
            <a:ext cx="428961" cy="16289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7511010" y="3399146"/>
            <a:ext cx="45685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37305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D:\Users\sghee\AppData\Local\Microsoft\Windows\Temporary Internet Files\Content.IE5\A855PVIV\MC910216337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2" y="3140969"/>
            <a:ext cx="8826509" cy="7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 can aggregate in many different ways…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5" name="Content Placeholder 2"/>
          <p:cNvSpPr txBox="1">
            <a:spLocks/>
          </p:cNvSpPr>
          <p:nvPr/>
        </p:nvSpPr>
        <p:spPr>
          <a:xfrm>
            <a:off x="2051720" y="5459532"/>
            <a:ext cx="6867473" cy="950412"/>
          </a:xfrm>
          <a:prstGeom prst="rect">
            <a:avLst/>
          </a:prstGeom>
        </p:spPr>
        <p:txBody>
          <a:bodyPr/>
          <a:lstStyle>
            <a:lvl1pPr marL="230188" indent="-230188" algn="l" defTabSz="914400" rtl="0" eaLnBrk="1" latinLnBrk="0" hangingPunct="1">
              <a:spcBef>
                <a:spcPts val="1800"/>
              </a:spcBef>
              <a:buClr>
                <a:schemeClr val="bg2"/>
              </a:buClr>
              <a:buFont typeface="Arial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4213" indent="-228600" algn="l" defTabSz="914400" rtl="0" eaLnBrk="1" latinLnBrk="0" hangingPunct="1">
              <a:spcBef>
                <a:spcPts val="0"/>
              </a:spcBef>
              <a:spcAft>
                <a:spcPts val="200"/>
              </a:spcAft>
              <a:buFont typeface="Arial" pitchFamily="34" charset="0"/>
              <a:buChar char="–"/>
              <a:defRPr sz="18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2pPr>
            <a:lvl3pPr marL="1143000" indent="-228600" algn="l" defTabSz="1085850" rtl="0" eaLnBrk="1" latinLnBrk="0" hangingPunct="1">
              <a:spcBef>
                <a:spcPts val="0"/>
              </a:spcBef>
              <a:spcAft>
                <a:spcPts val="200"/>
              </a:spcAft>
              <a:buFont typeface="Arial" pitchFamily="34" charset="0"/>
              <a:buChar char="•"/>
              <a:defRPr sz="16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5" name="Isosceles Triangle 34"/>
          <p:cNvSpPr/>
          <p:nvPr/>
        </p:nvSpPr>
        <p:spPr>
          <a:xfrm>
            <a:off x="1835696" y="6309320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36" name="Isosceles Triangle 35"/>
          <p:cNvSpPr/>
          <p:nvPr/>
        </p:nvSpPr>
        <p:spPr>
          <a:xfrm>
            <a:off x="1763688" y="6309320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3995936" y="6309320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38" name="Isosceles Triangle 37"/>
          <p:cNvSpPr/>
          <p:nvPr/>
        </p:nvSpPr>
        <p:spPr>
          <a:xfrm>
            <a:off x="1187624" y="6309320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0" name="Isosceles Triangle 39"/>
          <p:cNvSpPr/>
          <p:nvPr/>
        </p:nvSpPr>
        <p:spPr>
          <a:xfrm>
            <a:off x="4607527" y="6309320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>
            <a:off x="6444208" y="6309320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>
            <a:off x="7308304" y="6309320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3" name="Isosceles Triangle 42"/>
          <p:cNvSpPr/>
          <p:nvPr/>
        </p:nvSpPr>
        <p:spPr>
          <a:xfrm>
            <a:off x="6876256" y="6309320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4" name="Isosceles Triangle 43"/>
          <p:cNvSpPr/>
          <p:nvPr/>
        </p:nvSpPr>
        <p:spPr>
          <a:xfrm>
            <a:off x="1763688" y="6309320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267744" y="637294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475656" y="637294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1502741" y="637294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249677" y="637294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4226019" y="637294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336196" y="637294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111152" y="637294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956376" y="637294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3707904" y="637294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059832" y="637294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5" name="Isosceles Triangle 54"/>
          <p:cNvSpPr/>
          <p:nvPr/>
        </p:nvSpPr>
        <p:spPr>
          <a:xfrm>
            <a:off x="827584" y="1412776"/>
            <a:ext cx="2736304" cy="1512168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aggregate</a:t>
            </a:r>
          </a:p>
        </p:txBody>
      </p:sp>
      <p:sp>
        <p:nvSpPr>
          <p:cNvPr id="56" name="Oval 55"/>
          <p:cNvSpPr/>
          <p:nvPr/>
        </p:nvSpPr>
        <p:spPr>
          <a:xfrm>
            <a:off x="5973050" y="1302668"/>
            <a:ext cx="1806411" cy="17323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aggregate</a:t>
            </a:r>
          </a:p>
        </p:txBody>
      </p:sp>
    </p:spTree>
    <p:extLst>
      <p:ext uri="{BB962C8B-B14F-4D97-AF65-F5344CB8AC3E}">
        <p14:creationId xmlns:p14="http://schemas.microsoft.com/office/powerpoint/2010/main" val="387162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D:\Users\sghee\AppData\Local\Microsoft\Windows\Temporary Internet Files\Content.IE5\A855PVIV\MC910216337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2" y="2852936"/>
            <a:ext cx="8826509" cy="100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 look at it from a different angle… 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5" name="Content Placeholder 2"/>
          <p:cNvSpPr txBox="1">
            <a:spLocks/>
          </p:cNvSpPr>
          <p:nvPr/>
        </p:nvSpPr>
        <p:spPr>
          <a:xfrm>
            <a:off x="2051720" y="5459532"/>
            <a:ext cx="6867473" cy="950412"/>
          </a:xfrm>
          <a:prstGeom prst="rect">
            <a:avLst/>
          </a:prstGeom>
        </p:spPr>
        <p:txBody>
          <a:bodyPr/>
          <a:lstStyle>
            <a:lvl1pPr marL="230188" indent="-230188" algn="l" defTabSz="914400" rtl="0" eaLnBrk="1" latinLnBrk="0" hangingPunct="1">
              <a:spcBef>
                <a:spcPts val="1800"/>
              </a:spcBef>
              <a:buClr>
                <a:schemeClr val="bg2"/>
              </a:buClr>
              <a:buFont typeface="Arial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4213" indent="-228600" algn="l" defTabSz="914400" rtl="0" eaLnBrk="1" latinLnBrk="0" hangingPunct="1">
              <a:spcBef>
                <a:spcPts val="0"/>
              </a:spcBef>
              <a:spcAft>
                <a:spcPts val="200"/>
              </a:spcAft>
              <a:buFont typeface="Arial" pitchFamily="34" charset="0"/>
              <a:buChar char="–"/>
              <a:defRPr sz="18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2pPr>
            <a:lvl3pPr marL="1143000" indent="-228600" algn="l" defTabSz="1085850" rtl="0" eaLnBrk="1" latinLnBrk="0" hangingPunct="1">
              <a:spcBef>
                <a:spcPts val="0"/>
              </a:spcBef>
              <a:spcAft>
                <a:spcPts val="200"/>
              </a:spcAft>
              <a:buFont typeface="Arial" pitchFamily="34" charset="0"/>
              <a:buChar char="•"/>
              <a:defRPr sz="16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Isosceles Triangle 31"/>
          <p:cNvSpPr/>
          <p:nvPr/>
        </p:nvSpPr>
        <p:spPr>
          <a:xfrm>
            <a:off x="1835696" y="5701444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35" name="Isosceles Triangle 34"/>
          <p:cNvSpPr/>
          <p:nvPr/>
        </p:nvSpPr>
        <p:spPr>
          <a:xfrm>
            <a:off x="1763688" y="5333020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36" name="Isosceles Triangle 35"/>
          <p:cNvSpPr/>
          <p:nvPr/>
        </p:nvSpPr>
        <p:spPr>
          <a:xfrm>
            <a:off x="3995936" y="5845460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1187624" y="4837348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38" name="Isosceles Triangle 37"/>
          <p:cNvSpPr/>
          <p:nvPr/>
        </p:nvSpPr>
        <p:spPr>
          <a:xfrm>
            <a:off x="4607527" y="5125380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0" name="Isosceles Triangle 39"/>
          <p:cNvSpPr/>
          <p:nvPr/>
        </p:nvSpPr>
        <p:spPr>
          <a:xfrm>
            <a:off x="6444208" y="5868888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>
            <a:off x="7308304" y="5076800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>
            <a:off x="6876256" y="4596210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3" name="Isosceles Triangle 42"/>
          <p:cNvSpPr/>
          <p:nvPr/>
        </p:nvSpPr>
        <p:spPr>
          <a:xfrm>
            <a:off x="1763688" y="4837348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267744" y="5621052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656" y="482896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502741" y="601290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4249677" y="554904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226019" y="5080649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336196" y="463094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111152" y="6044716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956376" y="637294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3707904" y="4911700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3059832" y="4477886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23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D:\Users\sghee\AppData\Local\Microsoft\Windows\Temporary Internet Files\Content.IE5\A855PVIV\MC910216337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49" y="2348880"/>
            <a:ext cx="8826509" cy="257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  … 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GB" dirty="0" smtClean="0"/>
              <a:t>Creates more (virtual) sources and more streams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5" name="Content Placeholder 2"/>
          <p:cNvSpPr txBox="1">
            <a:spLocks/>
          </p:cNvSpPr>
          <p:nvPr/>
        </p:nvSpPr>
        <p:spPr>
          <a:xfrm>
            <a:off x="2051720" y="5459532"/>
            <a:ext cx="6867473" cy="950412"/>
          </a:xfrm>
          <a:prstGeom prst="rect">
            <a:avLst/>
          </a:prstGeom>
        </p:spPr>
        <p:txBody>
          <a:bodyPr/>
          <a:lstStyle>
            <a:lvl1pPr marL="230188" indent="-230188" algn="l" defTabSz="914400" rtl="0" eaLnBrk="1" latinLnBrk="0" hangingPunct="1">
              <a:spcBef>
                <a:spcPts val="1800"/>
              </a:spcBef>
              <a:buClr>
                <a:schemeClr val="bg2"/>
              </a:buClr>
              <a:buFont typeface="Arial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4213" indent="-228600" algn="l" defTabSz="914400" rtl="0" eaLnBrk="1" latinLnBrk="0" hangingPunct="1">
              <a:spcBef>
                <a:spcPts val="0"/>
              </a:spcBef>
              <a:spcAft>
                <a:spcPts val="200"/>
              </a:spcAft>
              <a:buFont typeface="Arial" pitchFamily="34" charset="0"/>
              <a:buChar char="–"/>
              <a:defRPr sz="18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2pPr>
            <a:lvl3pPr marL="1143000" indent="-228600" algn="l" defTabSz="1085850" rtl="0" eaLnBrk="1" latinLnBrk="0" hangingPunct="1">
              <a:spcBef>
                <a:spcPts val="0"/>
              </a:spcBef>
              <a:spcAft>
                <a:spcPts val="200"/>
              </a:spcAft>
              <a:buFont typeface="Arial" pitchFamily="34" charset="0"/>
              <a:buChar char="•"/>
              <a:defRPr sz="16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4" name="Isosceles Triangle 53"/>
          <p:cNvSpPr/>
          <p:nvPr/>
        </p:nvSpPr>
        <p:spPr>
          <a:xfrm>
            <a:off x="1835696" y="5445224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5" name="Isosceles Triangle 54"/>
          <p:cNvSpPr/>
          <p:nvPr/>
        </p:nvSpPr>
        <p:spPr>
          <a:xfrm>
            <a:off x="1763688" y="4797152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6" name="Isosceles Triangle 55"/>
          <p:cNvSpPr/>
          <p:nvPr/>
        </p:nvSpPr>
        <p:spPr>
          <a:xfrm>
            <a:off x="3995936" y="5309592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7" name="Isosceles Triangle 56"/>
          <p:cNvSpPr/>
          <p:nvPr/>
        </p:nvSpPr>
        <p:spPr>
          <a:xfrm>
            <a:off x="1187624" y="3976332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8" name="Isosceles Triangle 57"/>
          <p:cNvSpPr/>
          <p:nvPr/>
        </p:nvSpPr>
        <p:spPr>
          <a:xfrm>
            <a:off x="4607527" y="4120348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9" name="Isosceles Triangle 58"/>
          <p:cNvSpPr/>
          <p:nvPr/>
        </p:nvSpPr>
        <p:spPr>
          <a:xfrm>
            <a:off x="6444208" y="5868888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60" name="Isosceles Triangle 59"/>
          <p:cNvSpPr/>
          <p:nvPr/>
        </p:nvSpPr>
        <p:spPr>
          <a:xfrm>
            <a:off x="7308304" y="4797152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61" name="Isosceles Triangle 60"/>
          <p:cNvSpPr/>
          <p:nvPr/>
        </p:nvSpPr>
        <p:spPr>
          <a:xfrm>
            <a:off x="6876256" y="3673914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62" name="Isosceles Triangle 61"/>
          <p:cNvSpPr/>
          <p:nvPr/>
        </p:nvSpPr>
        <p:spPr>
          <a:xfrm>
            <a:off x="1763688" y="3976332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2267744" y="508518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1475656" y="379446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1502741" y="575668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4249677" y="482896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4226019" y="4075617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6336196" y="3708648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7111152" y="6044716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7956376" y="637294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3707904" y="3906668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3059832" y="3299370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57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D:\Users\sghee\AppData\Local\Microsoft\Windows\Temporary Internet Files\Content.IE5\A855PVIV\MC910216337[1]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38" y="1427319"/>
            <a:ext cx="8826509" cy="495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99592" y="2268645"/>
            <a:ext cx="1476164" cy="1232363"/>
          </a:xfrm>
          <a:prstGeom prst="rect">
            <a:avLst/>
          </a:prstGeom>
          <a:solidFill>
            <a:srgbClr val="0FCF1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Aggregate in a different way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Isosceles Triangle 1"/>
          <p:cNvSpPr/>
          <p:nvPr/>
        </p:nvSpPr>
        <p:spPr>
          <a:xfrm>
            <a:off x="1835696" y="4739687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35" name="Isosceles Triangle 34"/>
          <p:cNvSpPr/>
          <p:nvPr/>
        </p:nvSpPr>
        <p:spPr>
          <a:xfrm>
            <a:off x="1763688" y="4091615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36" name="Isosceles Triangle 35"/>
          <p:cNvSpPr/>
          <p:nvPr/>
        </p:nvSpPr>
        <p:spPr>
          <a:xfrm>
            <a:off x="3995936" y="4604055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1187624" y="2795471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38" name="Isosceles Triangle 37"/>
          <p:cNvSpPr/>
          <p:nvPr/>
        </p:nvSpPr>
        <p:spPr>
          <a:xfrm>
            <a:off x="4607527" y="2939487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0" name="Isosceles Triangle 39"/>
          <p:cNvSpPr/>
          <p:nvPr/>
        </p:nvSpPr>
        <p:spPr>
          <a:xfrm>
            <a:off x="6444208" y="5387759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>
            <a:off x="7308304" y="3616291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>
            <a:off x="6876256" y="2493053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3" name="Isosceles Triangle 42"/>
          <p:cNvSpPr/>
          <p:nvPr/>
        </p:nvSpPr>
        <p:spPr>
          <a:xfrm>
            <a:off x="1763688" y="2795471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267744" y="4379647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475656" y="2613603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1502741" y="5275555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4249677" y="4123427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4226019" y="2894756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6336196" y="2268645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7111152" y="5563587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956376" y="5891815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707904" y="2725807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3059832" y="1859367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1475656" y="3987873"/>
            <a:ext cx="1170130" cy="1575714"/>
          </a:xfrm>
          <a:prstGeom prst="rect">
            <a:avLst/>
          </a:prstGeom>
          <a:solidFill>
            <a:srgbClr val="0FCF1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0636" y="3987872"/>
            <a:ext cx="585065" cy="1088849"/>
          </a:xfrm>
          <a:prstGeom prst="rect">
            <a:avLst/>
          </a:prstGeom>
          <a:solidFill>
            <a:srgbClr val="0FCF1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344288" y="5209843"/>
            <a:ext cx="1900120" cy="1027469"/>
          </a:xfrm>
          <a:prstGeom prst="rect">
            <a:avLst/>
          </a:prstGeom>
          <a:solidFill>
            <a:srgbClr val="0FCF1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572000" y="2268646"/>
            <a:ext cx="3074773" cy="1738936"/>
          </a:xfrm>
          <a:prstGeom prst="rect">
            <a:avLst/>
          </a:prstGeom>
          <a:solidFill>
            <a:srgbClr val="0FCF1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aggregate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635895" y="2637069"/>
            <a:ext cx="829805" cy="513734"/>
          </a:xfrm>
          <a:prstGeom prst="rect">
            <a:avLst/>
          </a:prstGeom>
          <a:solidFill>
            <a:srgbClr val="0FCF1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930576" y="1796221"/>
            <a:ext cx="489296" cy="336636"/>
          </a:xfrm>
          <a:prstGeom prst="rect">
            <a:avLst/>
          </a:prstGeom>
          <a:solidFill>
            <a:srgbClr val="0FCF1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1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/>
          <p:nvPr/>
        </p:nvCxnSpPr>
        <p:spPr>
          <a:xfrm>
            <a:off x="2843808" y="4332123"/>
            <a:ext cx="5832648" cy="14474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915816" y="1988840"/>
            <a:ext cx="6048672" cy="12868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 can view the aggregate streams in the same way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71600" y="3252003"/>
            <a:ext cx="1728192" cy="108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39752" y="2132856"/>
            <a:ext cx="5904656" cy="35283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1105" y="2390807"/>
            <a:ext cx="244060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400" dirty="0" smtClean="0"/>
              <a:t>Efficiency : 96.5%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55776" y="3275692"/>
            <a:ext cx="552099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400" dirty="0" smtClean="0"/>
              <a:t>Last breakdown : Tuesday, </a:t>
            </a:r>
            <a:r>
              <a:rPr lang="en-GB" sz="2400" u="sng" dirty="0" smtClean="0"/>
              <a:t>CIC</a:t>
            </a:r>
            <a:r>
              <a:rPr lang="en-GB" sz="2400" dirty="0" smtClean="0"/>
              <a:t> (Boston)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55776" y="4221088"/>
            <a:ext cx="422711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400" dirty="0" smtClean="0"/>
              <a:t>Overall energy used : 3460 kW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71600" y="1556792"/>
            <a:ext cx="2088232" cy="16952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71600" y="4332123"/>
            <a:ext cx="1944216" cy="19051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66451" y="5564091"/>
            <a:ext cx="64415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Time = t</a:t>
            </a:r>
          </a:p>
        </p:txBody>
      </p:sp>
    </p:spTree>
    <p:extLst>
      <p:ext uri="{BB962C8B-B14F-4D97-AF65-F5344CB8AC3E}">
        <p14:creationId xmlns:p14="http://schemas.microsoft.com/office/powerpoint/2010/main" val="125847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One machine generates N streams of telemetry …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3528" y="1844824"/>
            <a:ext cx="1728192" cy="108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2051720" y="2384884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51720" y="2305676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51720" y="2147258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51720" y="1988840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51720" y="2464094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51720" y="2622512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51720" y="2780928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52689" y="1635977"/>
            <a:ext cx="161999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Telemetry (machine)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23528" y="5517232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3528" y="652534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31640" y="6419618"/>
            <a:ext cx="33823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3230" y="5265432"/>
            <a:ext cx="106439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Data streams</a:t>
            </a:r>
          </a:p>
        </p:txBody>
      </p:sp>
    </p:spTree>
    <p:extLst>
      <p:ext uri="{BB962C8B-B14F-4D97-AF65-F5344CB8AC3E}">
        <p14:creationId xmlns:p14="http://schemas.microsoft.com/office/powerpoint/2010/main" val="420698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Text</a:t>
            </a:r>
          </a:p>
          <a:p>
            <a:pPr lvl="1"/>
            <a:r>
              <a:rPr lang="en-GB" dirty="0" smtClean="0"/>
              <a:t>Captions and blocks</a:t>
            </a:r>
          </a:p>
          <a:p>
            <a:r>
              <a:rPr lang="en-GB" dirty="0" smtClean="0"/>
              <a:t>Images</a:t>
            </a:r>
          </a:p>
          <a:p>
            <a:pPr lvl="1"/>
            <a:r>
              <a:rPr lang="en-GB" dirty="0" smtClean="0"/>
              <a:t>2d</a:t>
            </a:r>
          </a:p>
          <a:p>
            <a:pPr lvl="1"/>
            <a:r>
              <a:rPr lang="en-GB" dirty="0" smtClean="0"/>
              <a:t>3d</a:t>
            </a:r>
          </a:p>
          <a:p>
            <a:pPr lvl="1"/>
            <a:r>
              <a:rPr lang="en-GB" dirty="0" smtClean="0"/>
              <a:t>movies</a:t>
            </a:r>
          </a:p>
          <a:p>
            <a:r>
              <a:rPr lang="en-GB" dirty="0" smtClean="0"/>
              <a:t>Graphs &amp; charts</a:t>
            </a:r>
          </a:p>
          <a:p>
            <a:pPr lvl="1"/>
            <a:r>
              <a:rPr lang="en-GB" dirty="0" smtClean="0"/>
              <a:t>Individual streams</a:t>
            </a:r>
          </a:p>
          <a:p>
            <a:pPr lvl="1"/>
            <a:r>
              <a:rPr lang="en-GB" dirty="0" smtClean="0"/>
              <a:t>Composite (aggregate) streams</a:t>
            </a:r>
          </a:p>
          <a:p>
            <a:r>
              <a:rPr lang="en-GB" dirty="0" smtClean="0"/>
              <a:t>Which is all presented in “magazine” form</a:t>
            </a:r>
          </a:p>
          <a:p>
            <a:pPr lvl="1"/>
            <a:r>
              <a:rPr lang="en-GB" dirty="0" smtClean="0"/>
              <a:t>Familiar layout paradigm</a:t>
            </a:r>
          </a:p>
          <a:p>
            <a:pPr lvl="1"/>
            <a:r>
              <a:rPr lang="en-GB" dirty="0" smtClean="0"/>
              <a:t>Broadsheet or tabloid form factors</a:t>
            </a:r>
          </a:p>
          <a:p>
            <a:pPr lvl="1"/>
            <a:r>
              <a:rPr lang="en-GB" dirty="0" smtClean="0"/>
              <a:t>Different pages showing different views e.g. news, page3, finance, sport</a:t>
            </a:r>
          </a:p>
          <a:p>
            <a:pPr lvl="1"/>
            <a:r>
              <a:rPr lang="en-GB" dirty="0" smtClean="0"/>
              <a:t>Each page can be laid out in different ways</a:t>
            </a:r>
          </a:p>
          <a:p>
            <a:pPr lvl="2"/>
            <a:r>
              <a:rPr lang="en-GB" dirty="0" smtClean="0"/>
              <a:t>Content on the page can be dynamic – real-time 3d, real-time telemetry</a:t>
            </a:r>
          </a:p>
          <a:p>
            <a:pPr marL="0" indent="0">
              <a:buNone/>
            </a:pPr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records can contain all sorts of (dynamic) media</a:t>
            </a:r>
            <a:endParaRPr lang="en-GB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GB" dirty="0" smtClean="0"/>
              <a:t>Based on your role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i.dailymail.co.uk/i/pix/2009/08/20/article-1207944-06207B1F000005DC-246_468x36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394" y="1052736"/>
            <a:ext cx="4457700" cy="345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68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 any time (t) we can look at the data stream :-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GB" dirty="0" smtClean="0"/>
              <a:t>(like looking into a pipe with the water flowing towards you)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3528" y="1844824"/>
            <a:ext cx="1728192" cy="108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796136" y="1988840"/>
            <a:ext cx="2736304" cy="792088"/>
            <a:chOff x="2051720" y="1988840"/>
            <a:chExt cx="6480720" cy="792088"/>
          </a:xfrm>
        </p:grpSpPr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051720" y="2384884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051720" y="2305676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051720" y="2147258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051720" y="1988840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051720" y="2464094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051720" y="2622512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051720" y="2780928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 flipV="1">
            <a:off x="323528" y="5517232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3528" y="652534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31640" y="6419618"/>
            <a:ext cx="33823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3230" y="5265432"/>
            <a:ext cx="106439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Data streams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96136" y="2780928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55126" y="1628800"/>
            <a:ext cx="3744416" cy="1144951"/>
            <a:chOff x="2051720" y="2700622"/>
            <a:chExt cx="6480720" cy="1144951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2051720" y="3449529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2051720" y="3370321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051720" y="3211903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051720" y="3053485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051720" y="3528739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051720" y="3687157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051720" y="3845573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52689" y="2700622"/>
              <a:ext cx="161999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400" dirty="0" smtClean="0"/>
                <a:t>Telemetry (machine)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477466" y="3836839"/>
            <a:ext cx="64415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Time = t</a:t>
            </a:r>
          </a:p>
        </p:txBody>
      </p:sp>
      <p:pic>
        <p:nvPicPr>
          <p:cNvPr id="1026" name="Picture 2" descr="D:\Users\sghee\AppData\Local\Microsoft\Windows\Temporary Internet Files\Content.IE5\PWDGXM0I\MC90031258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861306"/>
            <a:ext cx="1868488" cy="152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50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/>
          <p:nvPr/>
        </p:nvCxnSpPr>
        <p:spPr>
          <a:xfrm>
            <a:off x="2843808" y="4332123"/>
            <a:ext cx="5832648" cy="14474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915816" y="1988840"/>
            <a:ext cx="6048672" cy="12868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 see the </a:t>
            </a:r>
            <a:r>
              <a:rPr lang="en-GB" dirty="0"/>
              <a:t>machine’s medical record as of “now”…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71600" y="3252003"/>
            <a:ext cx="1728192" cy="108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39752" y="2132856"/>
            <a:ext cx="5904656" cy="35283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1105" y="2390807"/>
            <a:ext cx="352615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400" dirty="0" smtClean="0"/>
              <a:t>Temperature : 45 degrees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55776" y="3275692"/>
            <a:ext cx="229229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400" dirty="0" smtClean="0"/>
              <a:t>Pressure : 21 Pa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55776" y="4221088"/>
            <a:ext cx="22233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400" dirty="0" smtClean="0"/>
              <a:t>Altitude : 210 m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71600" y="1556792"/>
            <a:ext cx="2088232" cy="16952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71600" y="4332123"/>
            <a:ext cx="1944216" cy="19051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66451" y="5564091"/>
            <a:ext cx="64415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Time = t</a:t>
            </a:r>
          </a:p>
        </p:txBody>
      </p:sp>
    </p:spTree>
    <p:extLst>
      <p:ext uri="{BB962C8B-B14F-4D97-AF65-F5344CB8AC3E}">
        <p14:creationId xmlns:p14="http://schemas.microsoft.com/office/powerpoint/2010/main" val="104576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 of course we have all the history …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3528" y="1844824"/>
            <a:ext cx="1728192" cy="108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source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23528" y="5517232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3528" y="652534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31640" y="6419618"/>
            <a:ext cx="33823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3230" y="5265432"/>
            <a:ext cx="106439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Data streams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076056" y="2780929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55126" y="1628800"/>
            <a:ext cx="3744416" cy="1144951"/>
            <a:chOff x="2051720" y="2700622"/>
            <a:chExt cx="6480720" cy="1144951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2051720" y="3449529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2051720" y="3370321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051720" y="3211903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051720" y="3053485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051720" y="3528739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051720" y="3687157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051720" y="3845573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52689" y="2700622"/>
              <a:ext cx="161999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400" dirty="0" smtClean="0"/>
                <a:t>Telemetry (machine)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911748" y="3855693"/>
            <a:ext cx="20839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/>
              <a:t>t</a:t>
            </a:r>
            <a:r>
              <a:rPr lang="en-GB" sz="1400" dirty="0" smtClean="0"/>
              <a:t>-2</a:t>
            </a:r>
          </a:p>
        </p:txBody>
      </p:sp>
      <p:sp>
        <p:nvSpPr>
          <p:cNvPr id="32" name="Left Brace 31"/>
          <p:cNvSpPr/>
          <p:nvPr/>
        </p:nvSpPr>
        <p:spPr>
          <a:xfrm rot="16200000">
            <a:off x="3708747" y="1416884"/>
            <a:ext cx="428961" cy="37362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3763026" y="3573596"/>
            <a:ext cx="52738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history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2051720" y="4509120"/>
            <a:ext cx="6867473" cy="1900824"/>
          </a:xfrm>
          <a:prstGeom prst="rect">
            <a:avLst/>
          </a:prstGeom>
        </p:spPr>
        <p:txBody>
          <a:bodyPr/>
          <a:lstStyle>
            <a:lvl1pPr marL="230188" indent="-230188" algn="l" defTabSz="914400" rtl="0" eaLnBrk="1" latinLnBrk="0" hangingPunct="1">
              <a:spcBef>
                <a:spcPts val="1800"/>
              </a:spcBef>
              <a:buClr>
                <a:schemeClr val="bg2"/>
              </a:buClr>
              <a:buFont typeface="Arial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4213" indent="-228600" algn="l" defTabSz="914400" rtl="0" eaLnBrk="1" latinLnBrk="0" hangingPunct="1">
              <a:spcBef>
                <a:spcPts val="0"/>
              </a:spcBef>
              <a:spcAft>
                <a:spcPts val="200"/>
              </a:spcAft>
              <a:buFont typeface="Arial" pitchFamily="34" charset="0"/>
              <a:buChar char="–"/>
              <a:defRPr sz="18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2pPr>
            <a:lvl3pPr marL="1143000" indent="-228600" algn="l" defTabSz="1085850" rtl="0" eaLnBrk="1" latinLnBrk="0" hangingPunct="1">
              <a:spcBef>
                <a:spcPts val="0"/>
              </a:spcBef>
              <a:spcAft>
                <a:spcPts val="200"/>
              </a:spcAft>
              <a:buFont typeface="Arial" pitchFamily="34" charset="0"/>
              <a:buChar char="•"/>
              <a:defRPr sz="16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Think of it this way :</a:t>
            </a:r>
          </a:p>
          <a:p>
            <a:pPr lvl="1"/>
            <a:r>
              <a:rPr lang="en-GB" smtClean="0"/>
              <a:t>The machine / data source is constantly writing it’s autobiography</a:t>
            </a:r>
          </a:p>
          <a:p>
            <a:pPr lvl="1"/>
            <a:endParaRPr lang="en-GB" smtClean="0"/>
          </a:p>
          <a:p>
            <a:pPr marL="455613" lvl="1" indent="0">
              <a:buFont typeface="Arial" pitchFamily="34" charset="0"/>
              <a:buNone/>
            </a:pPr>
            <a:r>
              <a:rPr lang="en-GB" smtClean="0"/>
              <a:t>=&gt; “What is happening to me right now”</a:t>
            </a:r>
          </a:p>
          <a:p>
            <a:r>
              <a:rPr lang="en-GB" smtClean="0"/>
              <a:t>And we can look back at previous pages to see what has happened in the past 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761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/>
          <p:nvPr/>
        </p:nvCxnSpPr>
        <p:spPr>
          <a:xfrm>
            <a:off x="2843808" y="4332123"/>
            <a:ext cx="5832648" cy="14474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915816" y="1988840"/>
            <a:ext cx="6048672" cy="12868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can see the </a:t>
            </a:r>
            <a:r>
              <a:rPr lang="en-GB" dirty="0"/>
              <a:t>machine’s medical record as of </a:t>
            </a:r>
            <a:r>
              <a:rPr lang="en-GB" dirty="0" smtClean="0"/>
              <a:t>“then”…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71600" y="3252003"/>
            <a:ext cx="1728192" cy="108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71600" y="1556792"/>
            <a:ext cx="2088232" cy="16952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71600" y="4332123"/>
            <a:ext cx="1944216" cy="19051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691680" y="2665510"/>
            <a:ext cx="4068452" cy="23903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15716" y="2404397"/>
            <a:ext cx="5004556" cy="2968819"/>
          </a:xfrm>
          <a:prstGeom prst="rect">
            <a:avLst/>
          </a:prstGeom>
          <a:solidFill>
            <a:srgbClr val="A3EDBF">
              <a:alpha val="40000"/>
            </a:srgbClr>
          </a:solidFill>
          <a:ln w="3175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3951" y="2143421"/>
            <a:ext cx="5904656" cy="3528392"/>
          </a:xfrm>
          <a:prstGeom prst="rect">
            <a:avLst/>
          </a:prstGeom>
          <a:solidFill>
            <a:srgbClr val="A3EDBF">
              <a:alpha val="40000"/>
            </a:srgbClr>
          </a:solidFill>
          <a:ln w="3175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43708" y="2879070"/>
            <a:ext cx="352615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400" dirty="0" smtClean="0"/>
              <a:t>Temperature : 47 degrees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43708" y="3607397"/>
            <a:ext cx="229229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400" dirty="0" smtClean="0"/>
              <a:t>Pressure : </a:t>
            </a:r>
            <a:r>
              <a:rPr lang="en-GB" sz="2400" dirty="0" smtClean="0">
                <a:solidFill>
                  <a:srgbClr val="FF0000"/>
                </a:solidFill>
              </a:rPr>
              <a:t>51 Pa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78172" y="4413061"/>
            <a:ext cx="22233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400" dirty="0" smtClean="0"/>
              <a:t>Altitude : 210 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3603" y="4948108"/>
            <a:ext cx="80284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Time = t-2</a:t>
            </a:r>
          </a:p>
        </p:txBody>
      </p:sp>
    </p:spTree>
    <p:extLst>
      <p:ext uri="{BB962C8B-B14F-4D97-AF65-F5344CB8AC3E}">
        <p14:creationId xmlns:p14="http://schemas.microsoft.com/office/powerpoint/2010/main" val="254821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 we can plot the information over time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5"/>
          </p:nvPr>
        </p:nvSpPr>
        <p:spPr>
          <a:xfrm>
            <a:off x="2339752" y="5877272"/>
            <a:ext cx="6463696" cy="338328"/>
          </a:xfrm>
        </p:spPr>
        <p:txBody>
          <a:bodyPr/>
          <a:lstStyle/>
          <a:p>
            <a:r>
              <a:rPr lang="en-GB" dirty="0"/>
              <a:t>a</a:t>
            </a:r>
            <a:r>
              <a:rPr lang="en-GB" dirty="0" smtClean="0"/>
              <a:t>nd </a:t>
            </a:r>
            <a:r>
              <a:rPr lang="en-GB" dirty="0" err="1" smtClean="0"/>
              <a:t>interogate</a:t>
            </a:r>
            <a:r>
              <a:rPr lang="en-GB" dirty="0" smtClean="0"/>
              <a:t> it…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39752" y="2132856"/>
            <a:ext cx="5904656" cy="35283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1105" y="2390807"/>
            <a:ext cx="198406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400" dirty="0" smtClean="0"/>
              <a:t>Temperature 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55776" y="3275692"/>
            <a:ext cx="148758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400" dirty="0" smtClean="0"/>
              <a:t>Pressure :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55776" y="4221088"/>
            <a:ext cx="128240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400" dirty="0" smtClean="0"/>
              <a:t>Altitude : </a:t>
            </a:r>
          </a:p>
        </p:txBody>
      </p:sp>
      <p:sp>
        <p:nvSpPr>
          <p:cNvPr id="6" name="Freeform 5"/>
          <p:cNvSpPr/>
          <p:nvPr/>
        </p:nvSpPr>
        <p:spPr>
          <a:xfrm>
            <a:off x="4647414" y="2366074"/>
            <a:ext cx="3054285" cy="368289"/>
          </a:xfrm>
          <a:custGeom>
            <a:avLst/>
            <a:gdLst>
              <a:gd name="connsiteX0" fmla="*/ 0 w 3054285"/>
              <a:gd name="connsiteY0" fmla="*/ 358272 h 368289"/>
              <a:gd name="connsiteX1" fmla="*/ 207390 w 3054285"/>
              <a:gd name="connsiteY1" fmla="*/ 358272 h 368289"/>
              <a:gd name="connsiteX2" fmla="*/ 273378 w 3054285"/>
              <a:gd name="connsiteY2" fmla="*/ 329992 h 368289"/>
              <a:gd name="connsiteX3" fmla="*/ 301658 w 3054285"/>
              <a:gd name="connsiteY3" fmla="*/ 311138 h 368289"/>
              <a:gd name="connsiteX4" fmla="*/ 329939 w 3054285"/>
              <a:gd name="connsiteY4" fmla="*/ 301712 h 368289"/>
              <a:gd name="connsiteX5" fmla="*/ 358219 w 3054285"/>
              <a:gd name="connsiteY5" fmla="*/ 282858 h 368289"/>
              <a:gd name="connsiteX6" fmla="*/ 377073 w 3054285"/>
              <a:gd name="connsiteY6" fmla="*/ 254578 h 368289"/>
              <a:gd name="connsiteX7" fmla="*/ 405353 w 3054285"/>
              <a:gd name="connsiteY7" fmla="*/ 245151 h 368289"/>
              <a:gd name="connsiteX8" fmla="*/ 443060 w 3054285"/>
              <a:gd name="connsiteY8" fmla="*/ 226297 h 368289"/>
              <a:gd name="connsiteX9" fmla="*/ 471341 w 3054285"/>
              <a:gd name="connsiteY9" fmla="*/ 207444 h 368289"/>
              <a:gd name="connsiteX10" fmla="*/ 509048 w 3054285"/>
              <a:gd name="connsiteY10" fmla="*/ 198017 h 368289"/>
              <a:gd name="connsiteX11" fmla="*/ 565609 w 3054285"/>
              <a:gd name="connsiteY11" fmla="*/ 150883 h 368289"/>
              <a:gd name="connsiteX12" fmla="*/ 603316 w 3054285"/>
              <a:gd name="connsiteY12" fmla="*/ 141456 h 368289"/>
              <a:gd name="connsiteX13" fmla="*/ 659877 w 3054285"/>
              <a:gd name="connsiteY13" fmla="*/ 113175 h 368289"/>
              <a:gd name="connsiteX14" fmla="*/ 688157 w 3054285"/>
              <a:gd name="connsiteY14" fmla="*/ 94322 h 368289"/>
              <a:gd name="connsiteX15" fmla="*/ 772998 w 3054285"/>
              <a:gd name="connsiteY15" fmla="*/ 84895 h 368289"/>
              <a:gd name="connsiteX16" fmla="*/ 1131217 w 3054285"/>
              <a:gd name="connsiteY16" fmla="*/ 94322 h 368289"/>
              <a:gd name="connsiteX17" fmla="*/ 1300899 w 3054285"/>
              <a:gd name="connsiteY17" fmla="*/ 113175 h 368289"/>
              <a:gd name="connsiteX18" fmla="*/ 1329180 w 3054285"/>
              <a:gd name="connsiteY18" fmla="*/ 122602 h 368289"/>
              <a:gd name="connsiteX19" fmla="*/ 1480009 w 3054285"/>
              <a:gd name="connsiteY19" fmla="*/ 150883 h 368289"/>
              <a:gd name="connsiteX20" fmla="*/ 1517716 w 3054285"/>
              <a:gd name="connsiteY20" fmla="*/ 160310 h 368289"/>
              <a:gd name="connsiteX21" fmla="*/ 1583704 w 3054285"/>
              <a:gd name="connsiteY21" fmla="*/ 179163 h 368289"/>
              <a:gd name="connsiteX22" fmla="*/ 1659118 w 3054285"/>
              <a:gd name="connsiteY22" fmla="*/ 188590 h 368289"/>
              <a:gd name="connsiteX23" fmla="*/ 1706252 w 3054285"/>
              <a:gd name="connsiteY23" fmla="*/ 198017 h 368289"/>
              <a:gd name="connsiteX24" fmla="*/ 1772240 w 3054285"/>
              <a:gd name="connsiteY24" fmla="*/ 207444 h 368289"/>
              <a:gd name="connsiteX25" fmla="*/ 2271860 w 3054285"/>
              <a:gd name="connsiteY25" fmla="*/ 198017 h 368289"/>
              <a:gd name="connsiteX26" fmla="*/ 2300141 w 3054285"/>
              <a:gd name="connsiteY26" fmla="*/ 188590 h 368289"/>
              <a:gd name="connsiteX27" fmla="*/ 2375555 w 3054285"/>
              <a:gd name="connsiteY27" fmla="*/ 179163 h 368289"/>
              <a:gd name="connsiteX28" fmla="*/ 2422689 w 3054285"/>
              <a:gd name="connsiteY28" fmla="*/ 169736 h 368289"/>
              <a:gd name="connsiteX29" fmla="*/ 2479250 w 3054285"/>
              <a:gd name="connsiteY29" fmla="*/ 160310 h 368289"/>
              <a:gd name="connsiteX30" fmla="*/ 2573518 w 3054285"/>
              <a:gd name="connsiteY30" fmla="*/ 132029 h 368289"/>
              <a:gd name="connsiteX31" fmla="*/ 2620652 w 3054285"/>
              <a:gd name="connsiteY31" fmla="*/ 122602 h 368289"/>
              <a:gd name="connsiteX32" fmla="*/ 2724347 w 3054285"/>
              <a:gd name="connsiteY32" fmla="*/ 113175 h 368289"/>
              <a:gd name="connsiteX33" fmla="*/ 2837468 w 3054285"/>
              <a:gd name="connsiteY33" fmla="*/ 84895 h 368289"/>
              <a:gd name="connsiteX34" fmla="*/ 2894029 w 3054285"/>
              <a:gd name="connsiteY34" fmla="*/ 66041 h 368289"/>
              <a:gd name="connsiteX35" fmla="*/ 2922310 w 3054285"/>
              <a:gd name="connsiteY35" fmla="*/ 56615 h 368289"/>
              <a:gd name="connsiteX36" fmla="*/ 2988297 w 3054285"/>
              <a:gd name="connsiteY36" fmla="*/ 47188 h 368289"/>
              <a:gd name="connsiteX37" fmla="*/ 3026005 w 3054285"/>
              <a:gd name="connsiteY37" fmla="*/ 28334 h 368289"/>
              <a:gd name="connsiteX38" fmla="*/ 3054285 w 3054285"/>
              <a:gd name="connsiteY38" fmla="*/ 54 h 368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54285" h="368289">
                <a:moveTo>
                  <a:pt x="0" y="358272"/>
                </a:moveTo>
                <a:cubicBezTo>
                  <a:pt x="104221" y="369852"/>
                  <a:pt x="87198" y="373296"/>
                  <a:pt x="207390" y="358272"/>
                </a:cubicBezTo>
                <a:cubicBezTo>
                  <a:pt x="224316" y="356156"/>
                  <a:pt x="261696" y="336668"/>
                  <a:pt x="273378" y="329992"/>
                </a:cubicBezTo>
                <a:cubicBezTo>
                  <a:pt x="283215" y="324371"/>
                  <a:pt x="291524" y="316205"/>
                  <a:pt x="301658" y="311138"/>
                </a:cubicBezTo>
                <a:cubicBezTo>
                  <a:pt x="310546" y="306694"/>
                  <a:pt x="320512" y="304854"/>
                  <a:pt x="329939" y="301712"/>
                </a:cubicBezTo>
                <a:cubicBezTo>
                  <a:pt x="339366" y="295427"/>
                  <a:pt x="350208" y="290869"/>
                  <a:pt x="358219" y="282858"/>
                </a:cubicBezTo>
                <a:cubicBezTo>
                  <a:pt x="366230" y="274847"/>
                  <a:pt x="368226" y="261656"/>
                  <a:pt x="377073" y="254578"/>
                </a:cubicBezTo>
                <a:cubicBezTo>
                  <a:pt x="384832" y="248371"/>
                  <a:pt x="396220" y="249065"/>
                  <a:pt x="405353" y="245151"/>
                </a:cubicBezTo>
                <a:cubicBezTo>
                  <a:pt x="418269" y="239615"/>
                  <a:pt x="430859" y="233269"/>
                  <a:pt x="443060" y="226297"/>
                </a:cubicBezTo>
                <a:cubicBezTo>
                  <a:pt x="452897" y="220676"/>
                  <a:pt x="460927" y="211907"/>
                  <a:pt x="471341" y="207444"/>
                </a:cubicBezTo>
                <a:cubicBezTo>
                  <a:pt x="483249" y="202341"/>
                  <a:pt x="496479" y="201159"/>
                  <a:pt x="509048" y="198017"/>
                </a:cubicBezTo>
                <a:cubicBezTo>
                  <a:pt x="526038" y="181026"/>
                  <a:pt x="542638" y="160728"/>
                  <a:pt x="565609" y="150883"/>
                </a:cubicBezTo>
                <a:cubicBezTo>
                  <a:pt x="577517" y="145780"/>
                  <a:pt x="590747" y="144598"/>
                  <a:pt x="603316" y="141456"/>
                </a:cubicBezTo>
                <a:cubicBezTo>
                  <a:pt x="684352" y="87430"/>
                  <a:pt x="581828" y="152199"/>
                  <a:pt x="659877" y="113175"/>
                </a:cubicBezTo>
                <a:cubicBezTo>
                  <a:pt x="670010" y="108108"/>
                  <a:pt x="677166" y="97070"/>
                  <a:pt x="688157" y="94322"/>
                </a:cubicBezTo>
                <a:cubicBezTo>
                  <a:pt x="715762" y="87421"/>
                  <a:pt x="744718" y="88037"/>
                  <a:pt x="772998" y="84895"/>
                </a:cubicBezTo>
                <a:lnTo>
                  <a:pt x="1131217" y="94322"/>
                </a:lnTo>
                <a:cubicBezTo>
                  <a:pt x="1195264" y="96936"/>
                  <a:pt x="1240101" y="104490"/>
                  <a:pt x="1300899" y="113175"/>
                </a:cubicBezTo>
                <a:cubicBezTo>
                  <a:pt x="1310326" y="116317"/>
                  <a:pt x="1319480" y="120446"/>
                  <a:pt x="1329180" y="122602"/>
                </a:cubicBezTo>
                <a:cubicBezTo>
                  <a:pt x="1472343" y="154416"/>
                  <a:pt x="1274801" y="99580"/>
                  <a:pt x="1480009" y="150883"/>
                </a:cubicBezTo>
                <a:cubicBezTo>
                  <a:pt x="1492578" y="154025"/>
                  <a:pt x="1505259" y="156751"/>
                  <a:pt x="1517716" y="160310"/>
                </a:cubicBezTo>
                <a:cubicBezTo>
                  <a:pt x="1549091" y="169274"/>
                  <a:pt x="1548347" y="173270"/>
                  <a:pt x="1583704" y="179163"/>
                </a:cubicBezTo>
                <a:cubicBezTo>
                  <a:pt x="1608693" y="183328"/>
                  <a:pt x="1634079" y="184738"/>
                  <a:pt x="1659118" y="188590"/>
                </a:cubicBezTo>
                <a:cubicBezTo>
                  <a:pt x="1674954" y="191026"/>
                  <a:pt x="1690448" y="195383"/>
                  <a:pt x="1706252" y="198017"/>
                </a:cubicBezTo>
                <a:cubicBezTo>
                  <a:pt x="1728169" y="201670"/>
                  <a:pt x="1750244" y="204302"/>
                  <a:pt x="1772240" y="207444"/>
                </a:cubicBezTo>
                <a:lnTo>
                  <a:pt x="2271860" y="198017"/>
                </a:lnTo>
                <a:cubicBezTo>
                  <a:pt x="2281791" y="197662"/>
                  <a:pt x="2290364" y="190368"/>
                  <a:pt x="2300141" y="188590"/>
                </a:cubicBezTo>
                <a:cubicBezTo>
                  <a:pt x="2325066" y="184058"/>
                  <a:pt x="2350516" y="183015"/>
                  <a:pt x="2375555" y="179163"/>
                </a:cubicBezTo>
                <a:cubicBezTo>
                  <a:pt x="2391391" y="176727"/>
                  <a:pt x="2406925" y="172602"/>
                  <a:pt x="2422689" y="169736"/>
                </a:cubicBezTo>
                <a:cubicBezTo>
                  <a:pt x="2441494" y="166317"/>
                  <a:pt x="2460396" y="163452"/>
                  <a:pt x="2479250" y="160310"/>
                </a:cubicBezTo>
                <a:cubicBezTo>
                  <a:pt x="2526247" y="144644"/>
                  <a:pt x="2530778" y="141527"/>
                  <a:pt x="2573518" y="132029"/>
                </a:cubicBezTo>
                <a:cubicBezTo>
                  <a:pt x="2589159" y="128553"/>
                  <a:pt x="2604753" y="124589"/>
                  <a:pt x="2620652" y="122602"/>
                </a:cubicBezTo>
                <a:cubicBezTo>
                  <a:pt x="2655092" y="118297"/>
                  <a:pt x="2689782" y="116317"/>
                  <a:pt x="2724347" y="113175"/>
                </a:cubicBezTo>
                <a:cubicBezTo>
                  <a:pt x="2782282" y="101589"/>
                  <a:pt x="2772681" y="104830"/>
                  <a:pt x="2837468" y="84895"/>
                </a:cubicBezTo>
                <a:cubicBezTo>
                  <a:pt x="2856463" y="79050"/>
                  <a:pt x="2875175" y="72325"/>
                  <a:pt x="2894029" y="66041"/>
                </a:cubicBezTo>
                <a:cubicBezTo>
                  <a:pt x="2903456" y="62899"/>
                  <a:pt x="2912473" y="58020"/>
                  <a:pt x="2922310" y="56615"/>
                </a:cubicBezTo>
                <a:lnTo>
                  <a:pt x="2988297" y="47188"/>
                </a:lnTo>
                <a:cubicBezTo>
                  <a:pt x="3000866" y="40903"/>
                  <a:pt x="3015209" y="37330"/>
                  <a:pt x="3026005" y="28334"/>
                </a:cubicBezTo>
                <a:cubicBezTo>
                  <a:pt x="3063079" y="-2561"/>
                  <a:pt x="3028958" y="54"/>
                  <a:pt x="3054285" y="5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/>
        </p:nvSpPr>
        <p:spPr>
          <a:xfrm>
            <a:off x="4624362" y="3120272"/>
            <a:ext cx="2971974" cy="537328"/>
          </a:xfrm>
          <a:custGeom>
            <a:avLst/>
            <a:gdLst>
              <a:gd name="connsiteX0" fmla="*/ 0 w 3337089"/>
              <a:gd name="connsiteY0" fmla="*/ 461914 h 537328"/>
              <a:gd name="connsiteX1" fmla="*/ 141402 w 3337089"/>
              <a:gd name="connsiteY1" fmla="*/ 452487 h 537328"/>
              <a:gd name="connsiteX2" fmla="*/ 179109 w 3337089"/>
              <a:gd name="connsiteY2" fmla="*/ 443060 h 537328"/>
              <a:gd name="connsiteX3" fmla="*/ 245097 w 3337089"/>
              <a:gd name="connsiteY3" fmla="*/ 433633 h 537328"/>
              <a:gd name="connsiteX4" fmla="*/ 301658 w 3337089"/>
              <a:gd name="connsiteY4" fmla="*/ 405353 h 537328"/>
              <a:gd name="connsiteX5" fmla="*/ 339365 w 3337089"/>
              <a:gd name="connsiteY5" fmla="*/ 395926 h 537328"/>
              <a:gd name="connsiteX6" fmla="*/ 527901 w 3337089"/>
              <a:gd name="connsiteY6" fmla="*/ 377072 h 537328"/>
              <a:gd name="connsiteX7" fmla="*/ 612742 w 3337089"/>
              <a:gd name="connsiteY7" fmla="*/ 320512 h 537328"/>
              <a:gd name="connsiteX8" fmla="*/ 650449 w 3337089"/>
              <a:gd name="connsiteY8" fmla="*/ 311085 h 537328"/>
              <a:gd name="connsiteX9" fmla="*/ 735291 w 3337089"/>
              <a:gd name="connsiteY9" fmla="*/ 263951 h 537328"/>
              <a:gd name="connsiteX10" fmla="*/ 754144 w 3337089"/>
              <a:gd name="connsiteY10" fmla="*/ 235670 h 537328"/>
              <a:gd name="connsiteX11" fmla="*/ 810705 w 3337089"/>
              <a:gd name="connsiteY11" fmla="*/ 188536 h 537328"/>
              <a:gd name="connsiteX12" fmla="*/ 829559 w 3337089"/>
              <a:gd name="connsiteY12" fmla="*/ 160256 h 537328"/>
              <a:gd name="connsiteX13" fmla="*/ 857839 w 3337089"/>
              <a:gd name="connsiteY13" fmla="*/ 141402 h 537328"/>
              <a:gd name="connsiteX14" fmla="*/ 895546 w 3337089"/>
              <a:gd name="connsiteY14" fmla="*/ 84841 h 537328"/>
              <a:gd name="connsiteX15" fmla="*/ 914400 w 3337089"/>
              <a:gd name="connsiteY15" fmla="*/ 56561 h 537328"/>
              <a:gd name="connsiteX16" fmla="*/ 923827 w 3337089"/>
              <a:gd name="connsiteY16" fmla="*/ 28281 h 537328"/>
              <a:gd name="connsiteX17" fmla="*/ 980388 w 3337089"/>
              <a:gd name="connsiteY17" fmla="*/ 0 h 537328"/>
              <a:gd name="connsiteX18" fmla="*/ 1093509 w 3337089"/>
              <a:gd name="connsiteY18" fmla="*/ 18854 h 537328"/>
              <a:gd name="connsiteX19" fmla="*/ 1112363 w 3337089"/>
              <a:gd name="connsiteY19" fmla="*/ 47134 h 537328"/>
              <a:gd name="connsiteX20" fmla="*/ 1140643 w 3337089"/>
              <a:gd name="connsiteY20" fmla="*/ 84841 h 537328"/>
              <a:gd name="connsiteX21" fmla="*/ 1150070 w 3337089"/>
              <a:gd name="connsiteY21" fmla="*/ 113122 h 537328"/>
              <a:gd name="connsiteX22" fmla="*/ 1159497 w 3337089"/>
              <a:gd name="connsiteY22" fmla="*/ 160256 h 537328"/>
              <a:gd name="connsiteX23" fmla="*/ 1178350 w 3337089"/>
              <a:gd name="connsiteY23" fmla="*/ 188536 h 537328"/>
              <a:gd name="connsiteX24" fmla="*/ 1187777 w 3337089"/>
              <a:gd name="connsiteY24" fmla="*/ 216817 h 537328"/>
              <a:gd name="connsiteX25" fmla="*/ 1234911 w 3337089"/>
              <a:gd name="connsiteY25" fmla="*/ 273377 h 537328"/>
              <a:gd name="connsiteX26" fmla="*/ 1244338 w 3337089"/>
              <a:gd name="connsiteY26" fmla="*/ 301658 h 537328"/>
              <a:gd name="connsiteX27" fmla="*/ 1272618 w 3337089"/>
              <a:gd name="connsiteY27" fmla="*/ 320512 h 537328"/>
              <a:gd name="connsiteX28" fmla="*/ 1310326 w 3337089"/>
              <a:gd name="connsiteY28" fmla="*/ 348792 h 537328"/>
              <a:gd name="connsiteX29" fmla="*/ 1366886 w 3337089"/>
              <a:gd name="connsiteY29" fmla="*/ 386499 h 537328"/>
              <a:gd name="connsiteX30" fmla="*/ 1395167 w 3337089"/>
              <a:gd name="connsiteY30" fmla="*/ 414780 h 537328"/>
              <a:gd name="connsiteX31" fmla="*/ 1423447 w 3337089"/>
              <a:gd name="connsiteY31" fmla="*/ 424206 h 537328"/>
              <a:gd name="connsiteX32" fmla="*/ 1470581 w 3337089"/>
              <a:gd name="connsiteY32" fmla="*/ 443060 h 537328"/>
              <a:gd name="connsiteX33" fmla="*/ 1545996 w 3337089"/>
              <a:gd name="connsiteY33" fmla="*/ 471340 h 537328"/>
              <a:gd name="connsiteX34" fmla="*/ 1602557 w 3337089"/>
              <a:gd name="connsiteY34" fmla="*/ 499621 h 537328"/>
              <a:gd name="connsiteX35" fmla="*/ 1668544 w 3337089"/>
              <a:gd name="connsiteY35" fmla="*/ 518474 h 537328"/>
              <a:gd name="connsiteX36" fmla="*/ 1772239 w 3337089"/>
              <a:gd name="connsiteY36" fmla="*/ 527901 h 537328"/>
              <a:gd name="connsiteX37" fmla="*/ 1857080 w 3337089"/>
              <a:gd name="connsiteY37" fmla="*/ 537328 h 537328"/>
              <a:gd name="connsiteX38" fmla="*/ 2073897 w 3337089"/>
              <a:gd name="connsiteY38" fmla="*/ 509048 h 537328"/>
              <a:gd name="connsiteX39" fmla="*/ 2187018 w 3337089"/>
              <a:gd name="connsiteY39" fmla="*/ 452487 h 537328"/>
              <a:gd name="connsiteX40" fmla="*/ 2215299 w 3337089"/>
              <a:gd name="connsiteY40" fmla="*/ 443060 h 537328"/>
              <a:gd name="connsiteX41" fmla="*/ 2281286 w 3337089"/>
              <a:gd name="connsiteY41" fmla="*/ 377072 h 537328"/>
              <a:gd name="connsiteX42" fmla="*/ 2309567 w 3337089"/>
              <a:gd name="connsiteY42" fmla="*/ 367646 h 537328"/>
              <a:gd name="connsiteX43" fmla="*/ 2375555 w 3337089"/>
              <a:gd name="connsiteY43" fmla="*/ 329938 h 537328"/>
              <a:gd name="connsiteX44" fmla="*/ 2403835 w 3337089"/>
              <a:gd name="connsiteY44" fmla="*/ 320512 h 537328"/>
              <a:gd name="connsiteX45" fmla="*/ 2554664 w 3337089"/>
              <a:gd name="connsiteY45" fmla="*/ 339365 h 537328"/>
              <a:gd name="connsiteX46" fmla="*/ 2611225 w 3337089"/>
              <a:gd name="connsiteY46" fmla="*/ 367646 h 537328"/>
              <a:gd name="connsiteX47" fmla="*/ 2630078 w 3337089"/>
              <a:gd name="connsiteY47" fmla="*/ 395926 h 537328"/>
              <a:gd name="connsiteX48" fmla="*/ 2658359 w 3337089"/>
              <a:gd name="connsiteY48" fmla="*/ 405353 h 537328"/>
              <a:gd name="connsiteX49" fmla="*/ 2762054 w 3337089"/>
              <a:gd name="connsiteY49" fmla="*/ 433633 h 537328"/>
              <a:gd name="connsiteX50" fmla="*/ 3044858 w 3337089"/>
              <a:gd name="connsiteY50" fmla="*/ 424206 h 537328"/>
              <a:gd name="connsiteX51" fmla="*/ 3082565 w 3337089"/>
              <a:gd name="connsiteY51" fmla="*/ 414780 h 537328"/>
              <a:gd name="connsiteX52" fmla="*/ 3214540 w 3337089"/>
              <a:gd name="connsiteY52" fmla="*/ 443060 h 537328"/>
              <a:gd name="connsiteX53" fmla="*/ 3337089 w 3337089"/>
              <a:gd name="connsiteY53" fmla="*/ 452487 h 53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3337089" h="537328">
                <a:moveTo>
                  <a:pt x="0" y="461914"/>
                </a:moveTo>
                <a:cubicBezTo>
                  <a:pt x="47134" y="458772"/>
                  <a:pt x="94423" y="457432"/>
                  <a:pt x="141402" y="452487"/>
                </a:cubicBezTo>
                <a:cubicBezTo>
                  <a:pt x="154287" y="451131"/>
                  <a:pt x="166362" y="445378"/>
                  <a:pt x="179109" y="443060"/>
                </a:cubicBezTo>
                <a:cubicBezTo>
                  <a:pt x="200970" y="439085"/>
                  <a:pt x="223101" y="436775"/>
                  <a:pt x="245097" y="433633"/>
                </a:cubicBezTo>
                <a:cubicBezTo>
                  <a:pt x="364271" y="393907"/>
                  <a:pt x="173727" y="460179"/>
                  <a:pt x="301658" y="405353"/>
                </a:cubicBezTo>
                <a:cubicBezTo>
                  <a:pt x="313566" y="400250"/>
                  <a:pt x="326718" y="398737"/>
                  <a:pt x="339365" y="395926"/>
                </a:cubicBezTo>
                <a:cubicBezTo>
                  <a:pt x="419469" y="378125"/>
                  <a:pt x="409874" y="384941"/>
                  <a:pt x="527901" y="377072"/>
                </a:cubicBezTo>
                <a:lnTo>
                  <a:pt x="612742" y="320512"/>
                </a:lnTo>
                <a:cubicBezTo>
                  <a:pt x="623522" y="313325"/>
                  <a:pt x="637880" y="314227"/>
                  <a:pt x="650449" y="311085"/>
                </a:cubicBezTo>
                <a:cubicBezTo>
                  <a:pt x="715278" y="267865"/>
                  <a:pt x="685513" y="280542"/>
                  <a:pt x="735291" y="263951"/>
                </a:cubicBezTo>
                <a:cubicBezTo>
                  <a:pt x="741575" y="254524"/>
                  <a:pt x="746891" y="244374"/>
                  <a:pt x="754144" y="235670"/>
                </a:cubicBezTo>
                <a:cubicBezTo>
                  <a:pt x="776824" y="208454"/>
                  <a:pt x="782901" y="207073"/>
                  <a:pt x="810705" y="188536"/>
                </a:cubicBezTo>
                <a:cubicBezTo>
                  <a:pt x="816990" y="179109"/>
                  <a:pt x="821548" y="168267"/>
                  <a:pt x="829559" y="160256"/>
                </a:cubicBezTo>
                <a:cubicBezTo>
                  <a:pt x="837570" y="152245"/>
                  <a:pt x="850379" y="149928"/>
                  <a:pt x="857839" y="141402"/>
                </a:cubicBezTo>
                <a:cubicBezTo>
                  <a:pt x="872760" y="124349"/>
                  <a:pt x="882977" y="103695"/>
                  <a:pt x="895546" y="84841"/>
                </a:cubicBezTo>
                <a:cubicBezTo>
                  <a:pt x="901831" y="75414"/>
                  <a:pt x="910817" y="67309"/>
                  <a:pt x="914400" y="56561"/>
                </a:cubicBezTo>
                <a:cubicBezTo>
                  <a:pt x="917542" y="47134"/>
                  <a:pt x="917620" y="36040"/>
                  <a:pt x="923827" y="28281"/>
                </a:cubicBezTo>
                <a:cubicBezTo>
                  <a:pt x="937118" y="11667"/>
                  <a:pt x="961757" y="6210"/>
                  <a:pt x="980388" y="0"/>
                </a:cubicBezTo>
                <a:cubicBezTo>
                  <a:pt x="1018095" y="6285"/>
                  <a:pt x="1057509" y="5997"/>
                  <a:pt x="1093509" y="18854"/>
                </a:cubicBezTo>
                <a:cubicBezTo>
                  <a:pt x="1104179" y="22665"/>
                  <a:pt x="1105778" y="37915"/>
                  <a:pt x="1112363" y="47134"/>
                </a:cubicBezTo>
                <a:cubicBezTo>
                  <a:pt x="1121495" y="59919"/>
                  <a:pt x="1131216" y="72272"/>
                  <a:pt x="1140643" y="84841"/>
                </a:cubicBezTo>
                <a:cubicBezTo>
                  <a:pt x="1143785" y="94268"/>
                  <a:pt x="1147660" y="103482"/>
                  <a:pt x="1150070" y="113122"/>
                </a:cubicBezTo>
                <a:cubicBezTo>
                  <a:pt x="1153956" y="128666"/>
                  <a:pt x="1153871" y="145254"/>
                  <a:pt x="1159497" y="160256"/>
                </a:cubicBezTo>
                <a:cubicBezTo>
                  <a:pt x="1163475" y="170864"/>
                  <a:pt x="1173283" y="178403"/>
                  <a:pt x="1178350" y="188536"/>
                </a:cubicBezTo>
                <a:cubicBezTo>
                  <a:pt x="1182794" y="197424"/>
                  <a:pt x="1182265" y="208549"/>
                  <a:pt x="1187777" y="216817"/>
                </a:cubicBezTo>
                <a:cubicBezTo>
                  <a:pt x="1229474" y="279362"/>
                  <a:pt x="1204070" y="211693"/>
                  <a:pt x="1234911" y="273377"/>
                </a:cubicBezTo>
                <a:cubicBezTo>
                  <a:pt x="1239355" y="282265"/>
                  <a:pt x="1238131" y="293898"/>
                  <a:pt x="1244338" y="301658"/>
                </a:cubicBezTo>
                <a:cubicBezTo>
                  <a:pt x="1251415" y="310505"/>
                  <a:pt x="1263399" y="313927"/>
                  <a:pt x="1272618" y="320512"/>
                </a:cubicBezTo>
                <a:cubicBezTo>
                  <a:pt x="1285403" y="329644"/>
                  <a:pt x="1297455" y="339782"/>
                  <a:pt x="1310326" y="348792"/>
                </a:cubicBezTo>
                <a:cubicBezTo>
                  <a:pt x="1328889" y="361786"/>
                  <a:pt x="1350864" y="370477"/>
                  <a:pt x="1366886" y="386499"/>
                </a:cubicBezTo>
                <a:cubicBezTo>
                  <a:pt x="1376313" y="395926"/>
                  <a:pt x="1384074" y="407385"/>
                  <a:pt x="1395167" y="414780"/>
                </a:cubicBezTo>
                <a:cubicBezTo>
                  <a:pt x="1403435" y="420292"/>
                  <a:pt x="1414143" y="420717"/>
                  <a:pt x="1423447" y="424206"/>
                </a:cubicBezTo>
                <a:cubicBezTo>
                  <a:pt x="1439291" y="430148"/>
                  <a:pt x="1455446" y="435492"/>
                  <a:pt x="1470581" y="443060"/>
                </a:cubicBezTo>
                <a:cubicBezTo>
                  <a:pt x="1548171" y="481855"/>
                  <a:pt x="1436874" y="444060"/>
                  <a:pt x="1545996" y="471340"/>
                </a:cubicBezTo>
                <a:cubicBezTo>
                  <a:pt x="1593380" y="483186"/>
                  <a:pt x="1556481" y="476583"/>
                  <a:pt x="1602557" y="499621"/>
                </a:cubicBezTo>
                <a:cubicBezTo>
                  <a:pt x="1613135" y="504910"/>
                  <a:pt x="1660303" y="517375"/>
                  <a:pt x="1668544" y="518474"/>
                </a:cubicBezTo>
                <a:cubicBezTo>
                  <a:pt x="1702947" y="523061"/>
                  <a:pt x="1737704" y="524447"/>
                  <a:pt x="1772239" y="527901"/>
                </a:cubicBezTo>
                <a:cubicBezTo>
                  <a:pt x="1800552" y="530732"/>
                  <a:pt x="1828800" y="534186"/>
                  <a:pt x="1857080" y="537328"/>
                </a:cubicBezTo>
                <a:cubicBezTo>
                  <a:pt x="2049075" y="517118"/>
                  <a:pt x="1977949" y="533033"/>
                  <a:pt x="2073897" y="509048"/>
                </a:cubicBezTo>
                <a:cubicBezTo>
                  <a:pt x="2146994" y="460316"/>
                  <a:pt x="2108961" y="478506"/>
                  <a:pt x="2187018" y="452487"/>
                </a:cubicBezTo>
                <a:lnTo>
                  <a:pt x="2215299" y="443060"/>
                </a:lnTo>
                <a:lnTo>
                  <a:pt x="2281286" y="377072"/>
                </a:lnTo>
                <a:cubicBezTo>
                  <a:pt x="2288312" y="370046"/>
                  <a:pt x="2300434" y="371560"/>
                  <a:pt x="2309567" y="367646"/>
                </a:cubicBezTo>
                <a:cubicBezTo>
                  <a:pt x="2425245" y="318071"/>
                  <a:pt x="2280888" y="377271"/>
                  <a:pt x="2375555" y="329938"/>
                </a:cubicBezTo>
                <a:cubicBezTo>
                  <a:pt x="2384443" y="325494"/>
                  <a:pt x="2394408" y="323654"/>
                  <a:pt x="2403835" y="320512"/>
                </a:cubicBezTo>
                <a:cubicBezTo>
                  <a:pt x="2454111" y="326796"/>
                  <a:pt x="2512506" y="311259"/>
                  <a:pt x="2554664" y="339365"/>
                </a:cubicBezTo>
                <a:cubicBezTo>
                  <a:pt x="2591212" y="363731"/>
                  <a:pt x="2572196" y="354636"/>
                  <a:pt x="2611225" y="367646"/>
                </a:cubicBezTo>
                <a:cubicBezTo>
                  <a:pt x="2617509" y="377073"/>
                  <a:pt x="2621231" y="388849"/>
                  <a:pt x="2630078" y="395926"/>
                </a:cubicBezTo>
                <a:cubicBezTo>
                  <a:pt x="2637837" y="402134"/>
                  <a:pt x="2649471" y="400909"/>
                  <a:pt x="2658359" y="405353"/>
                </a:cubicBezTo>
                <a:cubicBezTo>
                  <a:pt x="2729656" y="441001"/>
                  <a:pt x="2626342" y="416669"/>
                  <a:pt x="2762054" y="433633"/>
                </a:cubicBezTo>
                <a:cubicBezTo>
                  <a:pt x="2856322" y="430491"/>
                  <a:pt x="2950700" y="429745"/>
                  <a:pt x="3044858" y="424206"/>
                </a:cubicBezTo>
                <a:cubicBezTo>
                  <a:pt x="3057791" y="423445"/>
                  <a:pt x="3069642" y="413857"/>
                  <a:pt x="3082565" y="414780"/>
                </a:cubicBezTo>
                <a:cubicBezTo>
                  <a:pt x="3148748" y="419507"/>
                  <a:pt x="3162236" y="432599"/>
                  <a:pt x="3214540" y="443060"/>
                </a:cubicBezTo>
                <a:cubicBezTo>
                  <a:pt x="3279755" y="456103"/>
                  <a:pt x="3266997" y="452487"/>
                  <a:pt x="3337089" y="452487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/>
        </p:nvSpPr>
        <p:spPr>
          <a:xfrm>
            <a:off x="4647414" y="4176074"/>
            <a:ext cx="3020930" cy="424338"/>
          </a:xfrm>
          <a:custGeom>
            <a:avLst/>
            <a:gdLst>
              <a:gd name="connsiteX0" fmla="*/ 0 w 3044858"/>
              <a:gd name="connsiteY0" fmla="*/ 0 h 424338"/>
              <a:gd name="connsiteX1" fmla="*/ 47134 w 3044858"/>
              <a:gd name="connsiteY1" fmla="*/ 9427 h 424338"/>
              <a:gd name="connsiteX2" fmla="*/ 103695 w 3044858"/>
              <a:gd name="connsiteY2" fmla="*/ 47134 h 424338"/>
              <a:gd name="connsiteX3" fmla="*/ 131976 w 3044858"/>
              <a:gd name="connsiteY3" fmla="*/ 56561 h 424338"/>
              <a:gd name="connsiteX4" fmla="*/ 150829 w 3044858"/>
              <a:gd name="connsiteY4" fmla="*/ 84841 h 424338"/>
              <a:gd name="connsiteX5" fmla="*/ 235670 w 3044858"/>
              <a:gd name="connsiteY5" fmla="*/ 131975 h 424338"/>
              <a:gd name="connsiteX6" fmla="*/ 320512 w 3044858"/>
              <a:gd name="connsiteY6" fmla="*/ 169683 h 424338"/>
              <a:gd name="connsiteX7" fmla="*/ 377072 w 3044858"/>
              <a:gd name="connsiteY7" fmla="*/ 207390 h 424338"/>
              <a:gd name="connsiteX8" fmla="*/ 414780 w 3044858"/>
              <a:gd name="connsiteY8" fmla="*/ 216817 h 424338"/>
              <a:gd name="connsiteX9" fmla="*/ 499621 w 3044858"/>
              <a:gd name="connsiteY9" fmla="*/ 245097 h 424338"/>
              <a:gd name="connsiteX10" fmla="*/ 641023 w 3044858"/>
              <a:gd name="connsiteY10" fmla="*/ 292231 h 424338"/>
              <a:gd name="connsiteX11" fmla="*/ 697584 w 3044858"/>
              <a:gd name="connsiteY11" fmla="*/ 311085 h 424338"/>
              <a:gd name="connsiteX12" fmla="*/ 848413 w 3044858"/>
              <a:gd name="connsiteY12" fmla="*/ 329938 h 424338"/>
              <a:gd name="connsiteX13" fmla="*/ 895547 w 3044858"/>
              <a:gd name="connsiteY13" fmla="*/ 339365 h 424338"/>
              <a:gd name="connsiteX14" fmla="*/ 1093510 w 3044858"/>
              <a:gd name="connsiteY14" fmla="*/ 358219 h 424338"/>
              <a:gd name="connsiteX15" fmla="*/ 1150070 w 3044858"/>
              <a:gd name="connsiteY15" fmla="*/ 367646 h 424338"/>
              <a:gd name="connsiteX16" fmla="*/ 1178351 w 3044858"/>
              <a:gd name="connsiteY16" fmla="*/ 377072 h 424338"/>
              <a:gd name="connsiteX17" fmla="*/ 1348033 w 3044858"/>
              <a:gd name="connsiteY17" fmla="*/ 386499 h 424338"/>
              <a:gd name="connsiteX18" fmla="*/ 1819374 w 3044858"/>
              <a:gd name="connsiteY18" fmla="*/ 405353 h 424338"/>
              <a:gd name="connsiteX19" fmla="*/ 1941922 w 3044858"/>
              <a:gd name="connsiteY19" fmla="*/ 395926 h 424338"/>
              <a:gd name="connsiteX20" fmla="*/ 2158738 w 3044858"/>
              <a:gd name="connsiteY20" fmla="*/ 386499 h 424338"/>
              <a:gd name="connsiteX21" fmla="*/ 2573518 w 3044858"/>
              <a:gd name="connsiteY21" fmla="*/ 367646 h 424338"/>
              <a:gd name="connsiteX22" fmla="*/ 2875176 w 3044858"/>
              <a:gd name="connsiteY22" fmla="*/ 386499 h 424338"/>
              <a:gd name="connsiteX23" fmla="*/ 2941163 w 3044858"/>
              <a:gd name="connsiteY23" fmla="*/ 405353 h 424338"/>
              <a:gd name="connsiteX24" fmla="*/ 2997724 w 3044858"/>
              <a:gd name="connsiteY24" fmla="*/ 414780 h 424338"/>
              <a:gd name="connsiteX25" fmla="*/ 3044858 w 3044858"/>
              <a:gd name="connsiteY25" fmla="*/ 424206 h 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044858" h="424338">
                <a:moveTo>
                  <a:pt x="0" y="0"/>
                </a:moveTo>
                <a:cubicBezTo>
                  <a:pt x="15711" y="3142"/>
                  <a:pt x="32548" y="2797"/>
                  <a:pt x="47134" y="9427"/>
                </a:cubicBezTo>
                <a:cubicBezTo>
                  <a:pt x="67762" y="18803"/>
                  <a:pt x="82199" y="39969"/>
                  <a:pt x="103695" y="47134"/>
                </a:cubicBezTo>
                <a:lnTo>
                  <a:pt x="131976" y="56561"/>
                </a:lnTo>
                <a:cubicBezTo>
                  <a:pt x="138260" y="65988"/>
                  <a:pt x="142303" y="77381"/>
                  <a:pt x="150829" y="84841"/>
                </a:cubicBezTo>
                <a:cubicBezTo>
                  <a:pt x="190725" y="119751"/>
                  <a:pt x="196826" y="119028"/>
                  <a:pt x="235670" y="131975"/>
                </a:cubicBezTo>
                <a:cubicBezTo>
                  <a:pt x="280487" y="161853"/>
                  <a:pt x="253203" y="147246"/>
                  <a:pt x="320512" y="169683"/>
                </a:cubicBezTo>
                <a:cubicBezTo>
                  <a:pt x="342008" y="176849"/>
                  <a:pt x="358219" y="194821"/>
                  <a:pt x="377072" y="207390"/>
                </a:cubicBezTo>
                <a:cubicBezTo>
                  <a:pt x="387852" y="214577"/>
                  <a:pt x="402370" y="213094"/>
                  <a:pt x="414780" y="216817"/>
                </a:cubicBezTo>
                <a:cubicBezTo>
                  <a:pt x="414827" y="216831"/>
                  <a:pt x="485458" y="240376"/>
                  <a:pt x="499621" y="245097"/>
                </a:cubicBezTo>
                <a:lnTo>
                  <a:pt x="641023" y="292231"/>
                </a:lnTo>
                <a:cubicBezTo>
                  <a:pt x="641027" y="292232"/>
                  <a:pt x="697581" y="311084"/>
                  <a:pt x="697584" y="311085"/>
                </a:cubicBezTo>
                <a:cubicBezTo>
                  <a:pt x="778751" y="327319"/>
                  <a:pt x="728761" y="319062"/>
                  <a:pt x="848413" y="329938"/>
                </a:cubicBezTo>
                <a:cubicBezTo>
                  <a:pt x="864124" y="333080"/>
                  <a:pt x="879686" y="337099"/>
                  <a:pt x="895547" y="339365"/>
                </a:cubicBezTo>
                <a:cubicBezTo>
                  <a:pt x="952690" y="347528"/>
                  <a:pt x="1038873" y="353666"/>
                  <a:pt x="1093510" y="358219"/>
                </a:cubicBezTo>
                <a:cubicBezTo>
                  <a:pt x="1112363" y="361361"/>
                  <a:pt x="1131412" y="363500"/>
                  <a:pt x="1150070" y="367646"/>
                </a:cubicBezTo>
                <a:cubicBezTo>
                  <a:pt x="1159770" y="369802"/>
                  <a:pt x="1168459" y="376130"/>
                  <a:pt x="1178351" y="377072"/>
                </a:cubicBezTo>
                <a:cubicBezTo>
                  <a:pt x="1234744" y="382443"/>
                  <a:pt x="1291472" y="383357"/>
                  <a:pt x="1348033" y="386499"/>
                </a:cubicBezTo>
                <a:cubicBezTo>
                  <a:pt x="1514509" y="441991"/>
                  <a:pt x="1395294" y="405353"/>
                  <a:pt x="1819374" y="405353"/>
                </a:cubicBezTo>
                <a:cubicBezTo>
                  <a:pt x="1860344" y="405353"/>
                  <a:pt x="1901015" y="398199"/>
                  <a:pt x="1941922" y="395926"/>
                </a:cubicBezTo>
                <a:cubicBezTo>
                  <a:pt x="2014151" y="391913"/>
                  <a:pt x="2086451" y="389279"/>
                  <a:pt x="2158738" y="386499"/>
                </a:cubicBezTo>
                <a:cubicBezTo>
                  <a:pt x="2524563" y="372429"/>
                  <a:pt x="2317702" y="384699"/>
                  <a:pt x="2573518" y="367646"/>
                </a:cubicBezTo>
                <a:lnTo>
                  <a:pt x="2875176" y="386499"/>
                </a:lnTo>
                <a:cubicBezTo>
                  <a:pt x="2914186" y="390605"/>
                  <a:pt x="2906986" y="397758"/>
                  <a:pt x="2941163" y="405353"/>
                </a:cubicBezTo>
                <a:cubicBezTo>
                  <a:pt x="2959822" y="409499"/>
                  <a:pt x="2979065" y="410634"/>
                  <a:pt x="2997724" y="414780"/>
                </a:cubicBezTo>
                <a:cubicBezTo>
                  <a:pt x="3049085" y="426193"/>
                  <a:pt x="3005240" y="424206"/>
                  <a:pt x="3044858" y="424206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92080" y="3044612"/>
            <a:ext cx="394340" cy="268664"/>
          </a:xfrm>
          <a:prstGeom prst="rect">
            <a:avLst/>
          </a:prstGeom>
          <a:solidFill>
            <a:srgbClr val="DD0101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489250" y="2366074"/>
            <a:ext cx="0" cy="25262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95154" y="4941168"/>
            <a:ext cx="80284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Time = </a:t>
            </a:r>
            <a:r>
              <a:rPr lang="en-GB" sz="1400" dirty="0" smtClean="0"/>
              <a:t>t-2</a:t>
            </a:r>
            <a:endParaRPr lang="en-GB" sz="14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549924" y="2205365"/>
            <a:ext cx="19877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47</a:t>
            </a:r>
            <a:endParaRPr lang="en-GB" sz="14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5549924" y="2824722"/>
            <a:ext cx="19877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51</a:t>
            </a:r>
            <a:endParaRPr lang="en-GB" sz="14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5526631" y="4221088"/>
            <a:ext cx="29815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210</a:t>
            </a:r>
            <a:endParaRPr lang="en-GB" sz="1400" dirty="0" smtClean="0"/>
          </a:p>
        </p:txBody>
      </p:sp>
    </p:spTree>
    <p:extLst>
      <p:ext uri="{BB962C8B-B14F-4D97-AF65-F5344CB8AC3E}">
        <p14:creationId xmlns:p14="http://schemas.microsoft.com/office/powerpoint/2010/main" val="348148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service event generates more telemetry</a:t>
            </a:r>
            <a:endParaRPr lang="en-GB" dirty="0"/>
          </a:p>
        </p:txBody>
      </p:sp>
      <p:sp>
        <p:nvSpPr>
          <p:cNvPr id="38" name="Subtitle 37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3528" y="1844824"/>
            <a:ext cx="1728192" cy="108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2051720" y="2384884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51720" y="2305676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51720" y="2147258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51720" y="1988840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51720" y="2464094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51720" y="2622512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51720" y="2780928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80675" y="1629380"/>
            <a:ext cx="158056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telemetry (machine)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23528" y="5517232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3528" y="652534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31640" y="6419618"/>
            <a:ext cx="33823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3230" y="5265432"/>
            <a:ext cx="106439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Data streams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422673" y="3594618"/>
            <a:ext cx="2672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422673" y="3356992"/>
            <a:ext cx="2672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422673" y="3832246"/>
            <a:ext cx="2672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Delay 29"/>
          <p:cNvSpPr/>
          <p:nvPr/>
        </p:nvSpPr>
        <p:spPr>
          <a:xfrm>
            <a:off x="3383868" y="3198574"/>
            <a:ext cx="1224136" cy="792088"/>
          </a:xfrm>
          <a:prstGeom prst="flowChartDela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</a:t>
            </a:r>
            <a:r>
              <a:rPr lang="en-GB" dirty="0" smtClean="0">
                <a:solidFill>
                  <a:schemeClr val="bg1"/>
                </a:solidFill>
              </a:rPr>
              <a:t>ervice 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event</a:t>
            </a:r>
          </a:p>
        </p:txBody>
      </p:sp>
      <p:cxnSp>
        <p:nvCxnSpPr>
          <p:cNvPr id="32" name="Elbow Connector 31"/>
          <p:cNvCxnSpPr>
            <a:endCxn id="30" idx="1"/>
          </p:cNvCxnSpPr>
          <p:nvPr/>
        </p:nvCxnSpPr>
        <p:spPr>
          <a:xfrm rot="16200000" flipH="1">
            <a:off x="2382957" y="2593707"/>
            <a:ext cx="1605778" cy="3960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095353" y="1988840"/>
            <a:ext cx="0" cy="184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56176" y="4010322"/>
            <a:ext cx="114294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/>
              <a:t>t</a:t>
            </a:r>
            <a:r>
              <a:rPr lang="en-GB" sz="1400" dirty="0" smtClean="0"/>
              <a:t>elemetry from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</a:t>
            </a:r>
            <a:r>
              <a:rPr lang="en-GB" sz="1400" dirty="0" smtClean="0"/>
              <a:t>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u</a:t>
            </a:r>
            <a:r>
              <a:rPr lang="en-GB" sz="1400" dirty="0" smtClean="0"/>
              <a:t>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366002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/>
          <p:cNvCxnSpPr/>
          <p:nvPr/>
        </p:nvCxnSpPr>
        <p:spPr>
          <a:xfrm>
            <a:off x="4608004" y="3221360"/>
            <a:ext cx="313234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608004" y="3068960"/>
            <a:ext cx="313234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elay 38"/>
          <p:cNvSpPr/>
          <p:nvPr/>
        </p:nvSpPr>
        <p:spPr>
          <a:xfrm>
            <a:off x="3707904" y="2954930"/>
            <a:ext cx="1224136" cy="792088"/>
          </a:xfrm>
          <a:prstGeom prst="flowChartDelay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</a:t>
            </a:r>
            <a:r>
              <a:rPr lang="en-GB" dirty="0" smtClean="0">
                <a:solidFill>
                  <a:schemeClr val="bg1"/>
                </a:solidFill>
              </a:rPr>
              <a:t>ervice 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event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043608" y="1448779"/>
            <a:ext cx="1728192" cy="1080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5778" y="1542392"/>
            <a:ext cx="1728192" cy="1080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65000" y="1687490"/>
            <a:ext cx="1728192" cy="1080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 we can have </a:t>
            </a:r>
            <a:r>
              <a:rPr lang="en-GB" i="1" u="sng" dirty="0" smtClean="0"/>
              <a:t>many</a:t>
            </a:r>
            <a:r>
              <a:rPr lang="en-GB" dirty="0" smtClean="0"/>
              <a:t> sources of stream data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3528" y="1844824"/>
            <a:ext cx="1728192" cy="108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2051720" y="2384884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51720" y="2305676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51720" y="2147258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51720" y="1988840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51720" y="2464094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51720" y="2622512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51720" y="2780928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05933" y="1247902"/>
            <a:ext cx="158056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/>
              <a:t>t</a:t>
            </a:r>
            <a:r>
              <a:rPr lang="en-GB" sz="1400" dirty="0" smtClean="0"/>
              <a:t>elemetry (machine)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23528" y="5517232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3528" y="652534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31640" y="6419618"/>
            <a:ext cx="33823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3230" y="5265432"/>
            <a:ext cx="106439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Data streams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422673" y="3594618"/>
            <a:ext cx="2672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422673" y="3356992"/>
            <a:ext cx="2672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422673" y="3832246"/>
            <a:ext cx="2672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Delay 29"/>
          <p:cNvSpPr/>
          <p:nvPr/>
        </p:nvSpPr>
        <p:spPr>
          <a:xfrm>
            <a:off x="3383868" y="3198574"/>
            <a:ext cx="1224136" cy="792088"/>
          </a:xfrm>
          <a:prstGeom prst="flowChartDela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</a:t>
            </a:r>
            <a:r>
              <a:rPr lang="en-GB" dirty="0" smtClean="0">
                <a:solidFill>
                  <a:schemeClr val="bg1"/>
                </a:solidFill>
              </a:rPr>
              <a:t>ervice 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event</a:t>
            </a:r>
          </a:p>
        </p:txBody>
      </p:sp>
      <p:cxnSp>
        <p:nvCxnSpPr>
          <p:cNvPr id="32" name="Elbow Connector 31"/>
          <p:cNvCxnSpPr>
            <a:endCxn id="30" idx="1"/>
          </p:cNvCxnSpPr>
          <p:nvPr/>
        </p:nvCxnSpPr>
        <p:spPr>
          <a:xfrm rot="16200000" flipH="1">
            <a:off x="2382957" y="2593707"/>
            <a:ext cx="1605778" cy="3960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095353" y="1988840"/>
            <a:ext cx="0" cy="184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74178" y="3979671"/>
            <a:ext cx="114294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/>
              <a:t>t</a:t>
            </a:r>
            <a:r>
              <a:rPr lang="en-GB" sz="1400" dirty="0" smtClean="0"/>
              <a:t>elemetry from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</a:t>
            </a:r>
            <a:r>
              <a:rPr lang="en-GB" sz="1400" dirty="0" smtClean="0"/>
              <a:t>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u</a:t>
            </a:r>
            <a:r>
              <a:rPr lang="en-GB" sz="1400" dirty="0" smtClean="0"/>
              <a:t>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app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48005" y="6021288"/>
            <a:ext cx="479579" cy="492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7594" y="5913566"/>
            <a:ext cx="62677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sources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771800" y="1542392"/>
            <a:ext cx="576037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771800" y="1687490"/>
            <a:ext cx="57606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6200000" flipH="1">
            <a:off x="2725048" y="2147259"/>
            <a:ext cx="1605778" cy="3960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740352" y="1513586"/>
            <a:ext cx="0" cy="184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7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Lippencott">
      <a:dk1>
        <a:srgbClr val="53565A"/>
      </a:dk1>
      <a:lt1>
        <a:srgbClr val="FFFFFF"/>
      </a:lt1>
      <a:dk2>
        <a:srgbClr val="E57200"/>
      </a:dk2>
      <a:lt2>
        <a:srgbClr val="236192"/>
      </a:lt2>
      <a:accent1>
        <a:srgbClr val="009CDE"/>
      </a:accent1>
      <a:accent2>
        <a:srgbClr val="84BD00"/>
      </a:accent2>
      <a:accent3>
        <a:srgbClr val="00857D"/>
      </a:accent3>
      <a:accent4>
        <a:srgbClr val="EFA615"/>
      </a:accent4>
      <a:accent5>
        <a:srgbClr val="912F46"/>
      </a:accent5>
      <a:accent6>
        <a:srgbClr val="C8C9C7"/>
      </a:accent6>
      <a:hlink>
        <a:srgbClr val="8A204B"/>
      </a:hlink>
      <a:folHlink>
        <a:srgbClr val="8331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Default Theme" id="{60D8BA8C-9729-41DF-95DA-F7E2EA5BAF67}" vid="{20480253-1F85-40A7-9C79-C403C37E65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655</Words>
  <Application>Microsoft Office PowerPoint</Application>
  <PresentationFormat>On-screen Show (4:3)</PresentationFormat>
  <Paragraphs>184</Paragraphs>
  <Slides>20</Slides>
  <Notes>8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Theme</vt:lpstr>
      <vt:lpstr>Journal</vt:lpstr>
      <vt:lpstr>One machine generates N streams of telemetry …</vt:lpstr>
      <vt:lpstr>At any time (t) we can look at the data stream :-</vt:lpstr>
      <vt:lpstr>And see the machine’s medical record as of “now”…</vt:lpstr>
      <vt:lpstr>And of course we have all the history …</vt:lpstr>
      <vt:lpstr>So can see the machine’s medical record as of “then”…</vt:lpstr>
      <vt:lpstr>and we can plot the information over time</vt:lpstr>
      <vt:lpstr>A service event generates more telemetry</vt:lpstr>
      <vt:lpstr>And we can have many sources of stream data</vt:lpstr>
      <vt:lpstr>Using Jolt, we can generate (predict) future data</vt:lpstr>
      <vt:lpstr>… it is driven from the many sources of data</vt:lpstr>
      <vt:lpstr>We can tap into other sources…</vt:lpstr>
      <vt:lpstr>We can analyse and report … </vt:lpstr>
      <vt:lpstr>… and we can predict on these streams too </vt:lpstr>
      <vt:lpstr>We can aggregate in many different ways…</vt:lpstr>
      <vt:lpstr>But look at it from a different angle… </vt:lpstr>
      <vt:lpstr>And  … </vt:lpstr>
      <vt:lpstr>Aggregate in a different way </vt:lpstr>
      <vt:lpstr>We can view the aggregate streams in the same way</vt:lpstr>
      <vt:lpstr>The records can contain all sorts of (dynamic) media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2013-10-29T15:54:29Z</dcterms:created>
  <dcterms:modified xsi:type="dcterms:W3CDTF">2013-10-30T16:05:29Z</dcterms:modified>
</cp:coreProperties>
</file>