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2" r:id="rId4"/>
    <p:sldId id="259" r:id="rId5"/>
    <p:sldId id="268" r:id="rId6"/>
    <p:sldId id="269" r:id="rId7"/>
    <p:sldId id="273" r:id="rId8"/>
    <p:sldId id="271" r:id="rId9"/>
    <p:sldId id="274" r:id="rId10"/>
  </p:sldIdLst>
  <p:sldSz cx="9144000" cy="6858000" type="screen4x3"/>
  <p:notesSz cx="69469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">
          <p15:clr>
            <a:srgbClr val="A4A3A4"/>
          </p15:clr>
        </p15:guide>
        <p15:guide id="2" pos="2880">
          <p15:clr>
            <a:srgbClr val="A4A3A4"/>
          </p15:clr>
        </p15:guide>
        <p15:guide id="3" pos="5626">
          <p15:clr>
            <a:srgbClr val="A4A3A4"/>
          </p15:clr>
        </p15:guide>
        <p15:guide id="4" pos="1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1" autoAdjust="0"/>
  </p:normalViewPr>
  <p:slideViewPr>
    <p:cSldViewPr>
      <p:cViewPr varScale="1">
        <p:scale>
          <a:sx n="95" d="100"/>
          <a:sy n="95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DBE22-AA62-4C59-8F60-0D9DE3033E34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79913"/>
            <a:ext cx="5556250" cy="414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3923A-F523-4B44-BDD1-602D71B0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2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Concept here is to separate the CRM</a:t>
            </a:r>
            <a:r>
              <a:rPr lang="en-GB" baseline="0" dirty="0" smtClean="0"/>
              <a:t> call/ticket implementation from our system.  CRM can cerate an alert and assign some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URLs.  </a:t>
            </a:r>
          </a:p>
          <a:p>
            <a:r>
              <a:rPr lang="en-GB" baseline="0" dirty="0" smtClean="0"/>
              <a:t>Creation/changes to alert will notify appropriate jolt users.  If user chooses action, appropriate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url</a:t>
            </a:r>
            <a:r>
              <a:rPr lang="en-GB" baseline="0" dirty="0" smtClean="0"/>
              <a:t> is called.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58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3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Jim also gets the alert, not because he is in proximity, but because he has one of the spare parts that Fred needs.</a:t>
            </a:r>
          </a:p>
          <a:p>
            <a:r>
              <a:rPr lang="en-GB" dirty="0" smtClean="0"/>
              <a:t>The system could determine the</a:t>
            </a:r>
            <a:r>
              <a:rPr lang="en-GB" baseline="0" dirty="0" smtClean="0"/>
              <a:t> most optimal place (and time) to meet to exchange parts before Bob goes to customer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3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Jim also gets the alert, not because he is in proximity, but because he has one of the spare parts that Fred needs.</a:t>
            </a:r>
          </a:p>
          <a:p>
            <a:r>
              <a:rPr lang="en-GB" dirty="0" smtClean="0"/>
              <a:t>The system could determine the</a:t>
            </a:r>
            <a:r>
              <a:rPr lang="en-GB" baseline="0" dirty="0" smtClean="0"/>
              <a:t> most optimal place (and time) to meet to exchange parts before Bob goes to customer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3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Acceptance of ticket may end up firing a </a:t>
            </a:r>
            <a:r>
              <a:rPr lang="en-GB" dirty="0" err="1" smtClean="0"/>
              <a:t>url</a:t>
            </a:r>
            <a:r>
              <a:rPr lang="en-GB" dirty="0" smtClean="0"/>
              <a:t> back at </a:t>
            </a:r>
            <a:r>
              <a:rPr lang="en-GB" dirty="0" err="1" smtClean="0"/>
              <a:t>salesforce</a:t>
            </a:r>
            <a:r>
              <a:rPr lang="en-GB" dirty="0" smtClean="0"/>
              <a:t> asking it to create and assign the ticket etc. – this information could be embedded in the alert object, meaning</a:t>
            </a:r>
            <a:r>
              <a:rPr lang="en-GB" baseline="0" dirty="0" smtClean="0"/>
              <a:t> our system has no real idea what that step is, it just calls some </a:t>
            </a:r>
            <a:r>
              <a:rPr lang="en-GB" baseline="0" dirty="0" err="1" smtClean="0"/>
              <a:t>url</a:t>
            </a:r>
            <a:r>
              <a:rPr lang="en-GB" baseline="0" dirty="0" smtClean="0"/>
              <a:t> to trigger it.</a:t>
            </a:r>
          </a:p>
          <a:p>
            <a:r>
              <a:rPr lang="en-GB" baseline="0" dirty="0" smtClean="0"/>
              <a:t>The result of this action might update/delete the alert proxy object, and that might notify me and others as to what happens next.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Do we need another sub-</a:t>
            </a:r>
            <a:r>
              <a:rPr lang="en-GB" dirty="0" err="1" smtClean="0"/>
              <a:t>usecase</a:t>
            </a:r>
            <a:r>
              <a:rPr lang="en-GB" dirty="0" smtClean="0"/>
              <a:t> to deal with this i.e. download/patching of data for new ticket delivered when I’m on site / on </a:t>
            </a:r>
            <a:r>
              <a:rPr lang="en-GB" smtClean="0"/>
              <a:t>the move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1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68" y="365760"/>
              <a:ext cx="3174276" cy="32918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4" y="2155911"/>
            <a:ext cx="4008560" cy="923330"/>
          </a:xfrm>
        </p:spPr>
        <p:txBody>
          <a:bodyPr wrap="square" anchor="ctr" anchorCtr="0">
            <a:spAutoFit/>
          </a:bodyPr>
          <a:lstStyle>
            <a:lvl1pPr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524" y="4988450"/>
            <a:ext cx="3721608" cy="246221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524" y="5250577"/>
            <a:ext cx="3730752" cy="327494"/>
          </a:xfr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3192" y="6089904"/>
            <a:ext cx="2907792" cy="310896"/>
          </a:xfrm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"/>
            <a:ext cx="9144000" cy="6858001"/>
            <a:chOff x="0" y="-2"/>
            <a:chExt cx="9144000" cy="6858001"/>
          </a:xfrm>
        </p:grpSpPr>
        <p:sp>
          <p:nvSpPr>
            <p:cNvPr id="8" name="Rectangle 7"/>
            <p:cNvSpPr/>
            <p:nvPr/>
          </p:nvSpPr>
          <p:spPr>
            <a:xfrm flipV="1">
              <a:off x="0" y="-2"/>
              <a:ext cx="9144000" cy="6858001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16200000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38" y="2923761"/>
              <a:ext cx="7154524" cy="10104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-2466" y="5682343"/>
            <a:ext cx="9146465" cy="1175657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99334" y="3715728"/>
            <a:ext cx="8255129" cy="338328"/>
          </a:xfrm>
        </p:spPr>
        <p:txBody>
          <a:bodyPr/>
          <a:lstStyle>
            <a:lvl1pPr marL="0" indent="0" algn="r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07159" y="3159824"/>
            <a:ext cx="8255129" cy="457200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7316" y="0"/>
            <a:ext cx="9151315" cy="1360074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76" y="273193"/>
            <a:ext cx="720718" cy="243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69"/>
          <a:stretch/>
        </p:blipFill>
        <p:spPr>
          <a:xfrm flipH="1">
            <a:off x="3371813" y="4295375"/>
            <a:ext cx="5772186" cy="2562625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51422"/>
            <a:ext cx="7612056" cy="4572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86959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0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86384"/>
            <a:chOff x="0" y="0"/>
            <a:chExt cx="9144000" cy="786384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786384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476" y="273193"/>
              <a:ext cx="720718" cy="24372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51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bg2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2155911"/>
            <a:ext cx="4008560" cy="923330"/>
          </a:xfrm>
        </p:spPr>
        <p:txBody>
          <a:bodyPr/>
          <a:lstStyle/>
          <a:p>
            <a:r>
              <a:rPr lang="en-GB" dirty="0" smtClean="0"/>
              <a:t>Jolt Elevator </a:t>
            </a:r>
            <a:br>
              <a:rPr lang="en-GB" dirty="0" smtClean="0"/>
            </a:br>
            <a:r>
              <a:rPr lang="en-GB" dirty="0" smtClean="0"/>
              <a:t>Storyboard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technician can register a machine as a ‘friend’</a:t>
            </a:r>
          </a:p>
          <a:p>
            <a:r>
              <a:rPr lang="en-GB" dirty="0" smtClean="0"/>
              <a:t>will now be included in</a:t>
            </a:r>
          </a:p>
          <a:p>
            <a:pPr lvl="1"/>
            <a:r>
              <a:rPr lang="en-GB" dirty="0" smtClean="0"/>
              <a:t>scheduled periodic updates</a:t>
            </a:r>
          </a:p>
          <a:p>
            <a:pPr lvl="2"/>
            <a:r>
              <a:rPr lang="en-GB" dirty="0" smtClean="0"/>
              <a:t>heartbeats = compact summary of status / key telemetry values</a:t>
            </a:r>
          </a:p>
          <a:p>
            <a:pPr lvl="3"/>
            <a:r>
              <a:rPr lang="en-GB" dirty="0" smtClean="0"/>
              <a:t>frequency perhaps proportional to ‘severity’ analysis </a:t>
            </a:r>
          </a:p>
          <a:p>
            <a:pPr lvl="3"/>
            <a:r>
              <a:rPr lang="en-GB" dirty="0" smtClean="0"/>
              <a:t>push notification to dashboard (or tiles, if the OS supports them)</a:t>
            </a:r>
          </a:p>
          <a:p>
            <a:pPr lvl="2"/>
            <a:r>
              <a:rPr lang="en-GB" dirty="0" smtClean="0"/>
              <a:t>raw sensor values, or processed derivatives</a:t>
            </a:r>
          </a:p>
          <a:p>
            <a:pPr lvl="2"/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lerts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any ‘social’ chat on this device</a:t>
            </a:r>
          </a:p>
          <a:p>
            <a:pPr lvl="2"/>
            <a:r>
              <a:rPr lang="en-GB" dirty="0" smtClean="0"/>
              <a:t>i.e. just like following hash tags on twitter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 monitoring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customer rings in an issue</a:t>
            </a:r>
          </a:p>
          <a:p>
            <a:pPr lvl="1"/>
            <a:r>
              <a:rPr lang="en-GB" dirty="0" smtClean="0"/>
              <a:t>Help desk creates a ‘call’</a:t>
            </a:r>
          </a:p>
          <a:p>
            <a:r>
              <a:rPr lang="en-GB" dirty="0" smtClean="0"/>
              <a:t>when Jolt spots a problem, </a:t>
            </a:r>
          </a:p>
          <a:p>
            <a:pPr lvl="1"/>
            <a:r>
              <a:rPr lang="en-GB" dirty="0" smtClean="0"/>
              <a:t>it generates a ‘call’</a:t>
            </a:r>
          </a:p>
          <a:p>
            <a:r>
              <a:rPr lang="en-GB" dirty="0" smtClean="0"/>
              <a:t>in either case</a:t>
            </a:r>
          </a:p>
          <a:p>
            <a:pPr lvl="1"/>
            <a:r>
              <a:rPr lang="en-GB" dirty="0" smtClean="0"/>
              <a:t>‘Call’ includes information </a:t>
            </a:r>
            <a:r>
              <a:rPr lang="en-GB" dirty="0"/>
              <a:t>about machine, issue etc., </a:t>
            </a:r>
            <a:endParaRPr lang="en-GB" dirty="0" smtClean="0"/>
          </a:p>
          <a:p>
            <a:pPr lvl="1"/>
            <a:r>
              <a:rPr lang="en-GB" dirty="0" smtClean="0"/>
              <a:t>Call exists in native CRM system</a:t>
            </a:r>
          </a:p>
          <a:p>
            <a:pPr lvl="1"/>
            <a:r>
              <a:rPr lang="en-GB" dirty="0" smtClean="0"/>
              <a:t>“alert” is created in Jolt</a:t>
            </a:r>
            <a:endParaRPr lang="en-GB" dirty="0"/>
          </a:p>
          <a:p>
            <a:pPr lvl="2"/>
            <a:r>
              <a:rPr lang="en-GB" dirty="0" smtClean="0"/>
              <a:t>our system will send out notifications to machine ‘friends’ and proximity …</a:t>
            </a:r>
          </a:p>
          <a:p>
            <a:pPr lvl="1"/>
            <a:r>
              <a:rPr lang="en-GB" dirty="0" smtClean="0"/>
              <a:t>changes to “alert” are reflected back to CRM</a:t>
            </a:r>
          </a:p>
          <a:p>
            <a:pPr lvl="2"/>
            <a:r>
              <a:rPr lang="en-GB" dirty="0" err="1" smtClean="0"/>
              <a:t>callback</a:t>
            </a:r>
            <a:r>
              <a:rPr lang="en-GB" dirty="0" smtClean="0"/>
              <a:t> actions (</a:t>
            </a:r>
            <a:r>
              <a:rPr lang="en-GB" dirty="0" err="1" smtClean="0"/>
              <a:t>urls</a:t>
            </a:r>
            <a:r>
              <a:rPr lang="en-GB" dirty="0" smtClean="0"/>
              <a:t>) assigned to the alert object</a:t>
            </a:r>
          </a:p>
          <a:p>
            <a:pPr lvl="2"/>
            <a:r>
              <a:rPr lang="en-GB" dirty="0" smtClean="0"/>
              <a:t>these may trigger other workflow e.g. create a ticket…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5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1922" y="3789040"/>
            <a:ext cx="8670558" cy="2620904"/>
          </a:xfrm>
        </p:spPr>
        <p:txBody>
          <a:bodyPr/>
          <a:lstStyle/>
          <a:p>
            <a:r>
              <a:rPr lang="en-GB" dirty="0" smtClean="0"/>
              <a:t>Bob is in the car, on his way to first customer A …</a:t>
            </a:r>
          </a:p>
          <a:p>
            <a:r>
              <a:rPr lang="en-GB" dirty="0"/>
              <a:t>Fred is at Customer B</a:t>
            </a:r>
          </a:p>
          <a:p>
            <a:pPr lvl="1"/>
            <a:r>
              <a:rPr lang="en-GB" dirty="0"/>
              <a:t>He has tripped the </a:t>
            </a:r>
            <a:r>
              <a:rPr lang="en-GB" dirty="0" err="1"/>
              <a:t>geofence</a:t>
            </a:r>
            <a:r>
              <a:rPr lang="en-GB" dirty="0"/>
              <a:t> that has been setup for this customer location</a:t>
            </a:r>
          </a:p>
          <a:p>
            <a:r>
              <a:rPr lang="en-GB" dirty="0" smtClean="0"/>
              <a:t>Jim is at customer 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beautiful day…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t="6188" r="6946" b="61933"/>
          <a:stretch/>
        </p:blipFill>
        <p:spPr bwMode="auto">
          <a:xfrm>
            <a:off x="1979712" y="1268760"/>
            <a:ext cx="4785360" cy="240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5526593" y="1467059"/>
            <a:ext cx="1055077" cy="753627"/>
          </a:xfrm>
          <a:custGeom>
            <a:avLst/>
            <a:gdLst>
              <a:gd name="connsiteX0" fmla="*/ 0 w 1055077"/>
              <a:gd name="connsiteY0" fmla="*/ 271306 h 753627"/>
              <a:gd name="connsiteX1" fmla="*/ 954594 w 1055077"/>
              <a:gd name="connsiteY1" fmla="*/ 753627 h 753627"/>
              <a:gd name="connsiteX2" fmla="*/ 1055077 w 1055077"/>
              <a:gd name="connsiteY2" fmla="*/ 60290 h 753627"/>
              <a:gd name="connsiteX3" fmla="*/ 140677 w 1055077"/>
              <a:gd name="connsiteY3" fmla="*/ 0 h 7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753627">
                <a:moveTo>
                  <a:pt x="0" y="271306"/>
                </a:moveTo>
                <a:lnTo>
                  <a:pt x="954594" y="753627"/>
                </a:lnTo>
                <a:lnTo>
                  <a:pt x="1055077" y="60290"/>
                </a:lnTo>
                <a:lnTo>
                  <a:pt x="140677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46472" y="1536578"/>
            <a:ext cx="945772" cy="61458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SlantDown">
              <a:avLst/>
            </a:prstTxWarp>
            <a:spAutoFit/>
          </a:bodyPr>
          <a:lstStyle/>
          <a:p>
            <a:r>
              <a:rPr lang="en-GB" sz="1400" dirty="0" smtClean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1159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9456" y="3861048"/>
            <a:ext cx="8699737" cy="2548896"/>
          </a:xfrm>
        </p:spPr>
        <p:txBody>
          <a:bodyPr/>
          <a:lstStyle/>
          <a:p>
            <a:r>
              <a:rPr lang="en-GB" dirty="0" smtClean="0"/>
              <a:t>one of the elevators in the skyscraper is experiencing issues</a:t>
            </a:r>
          </a:p>
          <a:p>
            <a:pPr lvl="1"/>
            <a:r>
              <a:rPr lang="en-GB" dirty="0" smtClean="0"/>
              <a:t>Bob has visited this site and worked on this elevator before</a:t>
            </a:r>
          </a:p>
          <a:p>
            <a:pPr lvl="2"/>
            <a:r>
              <a:rPr lang="en-GB" dirty="0" smtClean="0"/>
              <a:t>he has marked it as a ‘friend’ because he was concerned about an issue with the door motor</a:t>
            </a:r>
          </a:p>
          <a:p>
            <a:pPr lvl="2"/>
            <a:r>
              <a:rPr lang="en-GB" dirty="0" smtClean="0"/>
              <a:t>he wants to keep an eye on it</a:t>
            </a:r>
          </a:p>
          <a:p>
            <a:r>
              <a:rPr lang="en-GB" dirty="0" smtClean="0"/>
              <a:t>analysis</a:t>
            </a:r>
          </a:p>
          <a:p>
            <a:pPr lvl="1"/>
            <a:r>
              <a:rPr lang="en-GB" dirty="0" smtClean="0"/>
              <a:t>analytics phase is tracking issues and spots a potential failure pattern</a:t>
            </a:r>
          </a:p>
          <a:p>
            <a:r>
              <a:rPr lang="en-GB" dirty="0" smtClean="0"/>
              <a:t>action</a:t>
            </a:r>
          </a:p>
          <a:p>
            <a:pPr lvl="1"/>
            <a:r>
              <a:rPr lang="en-GB" dirty="0" smtClean="0"/>
              <a:t>optimise phase decides what to do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but there is trouble brewing …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9" t="5993" r="8197" b="62666"/>
          <a:stretch/>
        </p:blipFill>
        <p:spPr bwMode="auto">
          <a:xfrm>
            <a:off x="2982240" y="1361440"/>
            <a:ext cx="2335455" cy="236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91880" y="2636912"/>
            <a:ext cx="10081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3995936" y="2420888"/>
            <a:ext cx="82023" cy="2160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9456" y="3284130"/>
            <a:ext cx="8699737" cy="3125814"/>
          </a:xfrm>
        </p:spPr>
        <p:txBody>
          <a:bodyPr/>
          <a:lstStyle/>
          <a:p>
            <a:r>
              <a:rPr lang="en-GB" dirty="0" smtClean="0"/>
              <a:t>remote monitoring updates</a:t>
            </a:r>
          </a:p>
          <a:p>
            <a:pPr lvl="1"/>
            <a:r>
              <a:rPr lang="en-GB" dirty="0" smtClean="0"/>
              <a:t>Bob has registered as a ‘friend’ of this elevator</a:t>
            </a:r>
          </a:p>
          <a:p>
            <a:pPr lvl="1"/>
            <a:r>
              <a:rPr lang="en-GB" dirty="0" smtClean="0"/>
              <a:t>he gets periodic status updates (heartbeats) – shown in his “waiting room” (dashboard)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Notifications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9" t="5993" r="8197" b="62666"/>
          <a:stretch/>
        </p:blipFill>
        <p:spPr bwMode="auto">
          <a:xfrm>
            <a:off x="2982240" y="916849"/>
            <a:ext cx="2335455" cy="236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427984" y="2475300"/>
            <a:ext cx="1008112" cy="558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08104" y="2926105"/>
            <a:ext cx="352179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+ </a:t>
            </a:r>
            <a:r>
              <a:rPr lang="en-GB" sz="1400" dirty="0"/>
              <a:t>Notifications (alerts) to </a:t>
            </a:r>
            <a:r>
              <a:rPr lang="en-GB" sz="1400" dirty="0" smtClean="0"/>
              <a:t>proximity + ‘friends’</a:t>
            </a:r>
            <a:endParaRPr lang="en-GB" sz="1400" dirty="0"/>
          </a:p>
          <a:p>
            <a:endParaRPr lang="en-GB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1256217"/>
            <a:ext cx="30521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 smtClean="0"/>
              <a:t>+ Notifications (updates) to ‘friends’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99966" y="1363939"/>
            <a:ext cx="1224162" cy="32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7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9456" y="3284130"/>
            <a:ext cx="8699737" cy="3125814"/>
          </a:xfrm>
        </p:spPr>
        <p:txBody>
          <a:bodyPr/>
          <a:lstStyle/>
          <a:p>
            <a:r>
              <a:rPr lang="en-GB" dirty="0" smtClean="0"/>
              <a:t>alerts</a:t>
            </a:r>
          </a:p>
          <a:p>
            <a:pPr lvl="1"/>
            <a:r>
              <a:rPr lang="en-GB" dirty="0" smtClean="0"/>
              <a:t>optimiser creates </a:t>
            </a:r>
            <a:r>
              <a:rPr lang="en-GB" dirty="0" smtClean="0"/>
              <a:t>‘call’</a:t>
            </a:r>
            <a:r>
              <a:rPr lang="en-GB" dirty="0" smtClean="0"/>
              <a:t> </a:t>
            </a:r>
            <a:r>
              <a:rPr lang="en-GB" dirty="0" smtClean="0"/>
              <a:t>– is put on CRM queue</a:t>
            </a:r>
          </a:p>
          <a:p>
            <a:pPr lvl="1"/>
            <a:r>
              <a:rPr lang="en-GB" dirty="0" smtClean="0"/>
              <a:t>alert sent out people “within proximity”, and all registered “friends”</a:t>
            </a:r>
          </a:p>
          <a:p>
            <a:pPr lvl="1"/>
            <a:r>
              <a:rPr lang="en-GB" dirty="0" smtClean="0"/>
              <a:t>Bob gets the alert, but he’s driving</a:t>
            </a:r>
          </a:p>
          <a:p>
            <a:pPr lvl="1"/>
            <a:r>
              <a:rPr lang="en-GB" dirty="0" smtClean="0"/>
              <a:t>Fred is on-site (proximity) so gets the alert </a:t>
            </a:r>
          </a:p>
          <a:p>
            <a:pPr lvl="2"/>
            <a:r>
              <a:rPr lang="en-GB" dirty="0" smtClean="0"/>
              <a:t>he opens the alert, reads the info</a:t>
            </a:r>
          </a:p>
          <a:p>
            <a:pPr lvl="2"/>
            <a:r>
              <a:rPr lang="en-GB" dirty="0" smtClean="0"/>
              <a:t>he has time, so accepts the ticket – it is taken off the queue</a:t>
            </a:r>
          </a:p>
          <a:p>
            <a:pPr lvl="1"/>
            <a:r>
              <a:rPr lang="en-GB" dirty="0" smtClean="0"/>
              <a:t>Jim is at customer C</a:t>
            </a:r>
          </a:p>
          <a:p>
            <a:pPr lvl="2"/>
            <a:r>
              <a:rPr lang="en-GB" dirty="0"/>
              <a:t>h</a:t>
            </a:r>
            <a:r>
              <a:rPr lang="en-GB" dirty="0" smtClean="0"/>
              <a:t>e may not be in proximity but he happens to have the part in the van</a:t>
            </a:r>
          </a:p>
          <a:p>
            <a:pPr lvl="1"/>
            <a:r>
              <a:rPr lang="en-GB" dirty="0" smtClean="0"/>
              <a:t>if call gets to front of queue, ticket is created</a:t>
            </a:r>
          </a:p>
          <a:p>
            <a:pPr lvl="2"/>
            <a:r>
              <a:rPr lang="en-GB" dirty="0" smtClean="0"/>
              <a:t>manual/auto-assigned to </a:t>
            </a:r>
            <a:r>
              <a:rPr lang="en-GB" dirty="0"/>
              <a:t>Bob – scheduled </a:t>
            </a:r>
            <a:r>
              <a:rPr lang="en-GB" dirty="0" smtClean="0"/>
              <a:t>visit </a:t>
            </a:r>
            <a:r>
              <a:rPr lang="en-GB" dirty="0"/>
              <a:t>next </a:t>
            </a:r>
            <a:r>
              <a:rPr lang="en-GB" dirty="0" smtClean="0"/>
              <a:t>week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Notifications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9" t="5993" r="8197" b="62666"/>
          <a:stretch/>
        </p:blipFill>
        <p:spPr bwMode="auto">
          <a:xfrm>
            <a:off x="2982240" y="916849"/>
            <a:ext cx="2335455" cy="236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427984" y="2475300"/>
            <a:ext cx="1008112" cy="558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53281" y="3068686"/>
            <a:ext cx="38552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 smtClean="0"/>
              <a:t>+ </a:t>
            </a:r>
            <a:r>
              <a:rPr lang="en-GB" sz="1400" b="1" dirty="0"/>
              <a:t>Notifications (alerts) to </a:t>
            </a:r>
            <a:r>
              <a:rPr lang="en-GB" sz="1400" b="1" dirty="0" smtClean="0"/>
              <a:t>proximity + ‘friends’</a:t>
            </a:r>
            <a:endParaRPr lang="en-GB" sz="1400" b="1" dirty="0"/>
          </a:p>
          <a:p>
            <a:endParaRPr lang="en-GB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1256217"/>
            <a:ext cx="28004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+ Notifications (updates) to ‘friends’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99966" y="1363939"/>
            <a:ext cx="1224162" cy="32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3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receive the notification</a:t>
            </a:r>
          </a:p>
          <a:p>
            <a:pPr lvl="1"/>
            <a:r>
              <a:rPr lang="en-GB" dirty="0" smtClean="0"/>
              <a:t>we get a popup – “close” or “view”</a:t>
            </a:r>
          </a:p>
          <a:p>
            <a:pPr lvl="2"/>
            <a:r>
              <a:rPr lang="en-GB" dirty="0" smtClean="0"/>
              <a:t>I’m busy, click close</a:t>
            </a:r>
          </a:p>
          <a:p>
            <a:pPr lvl="2"/>
            <a:r>
              <a:rPr lang="en-GB" dirty="0" smtClean="0"/>
              <a:t>otherwise I open (view) it</a:t>
            </a:r>
          </a:p>
          <a:p>
            <a:pPr lvl="1"/>
            <a:r>
              <a:rPr lang="en-GB" dirty="0" smtClean="0"/>
              <a:t>notification it is a small data packet</a:t>
            </a:r>
          </a:p>
          <a:p>
            <a:pPr lvl="2"/>
            <a:r>
              <a:rPr lang="en-GB" dirty="0" smtClean="0"/>
              <a:t>2,3 lines of user-readable information</a:t>
            </a:r>
          </a:p>
          <a:p>
            <a:pPr lvl="2"/>
            <a:r>
              <a:rPr lang="en-GB" dirty="0" smtClean="0"/>
              <a:t>ID of the call object</a:t>
            </a:r>
          </a:p>
          <a:p>
            <a:r>
              <a:rPr lang="en-GB" dirty="0" smtClean="0"/>
              <a:t>when we open alert, connect to server to download more info</a:t>
            </a:r>
          </a:p>
          <a:p>
            <a:pPr lvl="1"/>
            <a:r>
              <a:rPr lang="en-GB" dirty="0" smtClean="0"/>
              <a:t>this gets me more information on the alert</a:t>
            </a:r>
          </a:p>
          <a:p>
            <a:pPr lvl="2"/>
            <a:r>
              <a:rPr lang="en-GB" dirty="0" smtClean="0"/>
              <a:t>recent telemetry data (detailed, say the last hour)</a:t>
            </a:r>
          </a:p>
          <a:p>
            <a:pPr lvl="2"/>
            <a:r>
              <a:rPr lang="en-GB" dirty="0" smtClean="0"/>
              <a:t>historical telemetry (less detailed)</a:t>
            </a:r>
          </a:p>
          <a:p>
            <a:pPr lvl="2"/>
            <a:r>
              <a:rPr lang="en-GB" dirty="0" smtClean="0"/>
              <a:t>service history (when was it last worked on, who did what)</a:t>
            </a:r>
          </a:p>
          <a:p>
            <a:pPr lvl="1"/>
            <a:r>
              <a:rPr lang="en-GB" dirty="0" smtClean="0"/>
              <a:t>I can choose to participate or reject the task based on what I read in the alert</a:t>
            </a:r>
          </a:p>
          <a:p>
            <a:pPr lvl="2"/>
            <a:r>
              <a:rPr lang="en-GB" dirty="0" smtClean="0"/>
              <a:t>participation might just add me to a </a:t>
            </a:r>
            <a:r>
              <a:rPr lang="en-GB" dirty="0" err="1" smtClean="0"/>
              <a:t>conf</a:t>
            </a:r>
            <a:r>
              <a:rPr lang="en-GB" dirty="0" smtClean="0"/>
              <a:t> call</a:t>
            </a:r>
          </a:p>
          <a:p>
            <a:pPr lvl="2"/>
            <a:r>
              <a:rPr lang="en-GB" dirty="0" smtClean="0"/>
              <a:t>I might be able create and assign a ticket</a:t>
            </a:r>
          </a:p>
          <a:p>
            <a:pPr lvl="2"/>
            <a:r>
              <a:rPr lang="en-GB" dirty="0" smtClean="0"/>
              <a:t>reject will notify others that I don’t want it</a:t>
            </a:r>
          </a:p>
          <a:p>
            <a:pPr lvl="3"/>
            <a:r>
              <a:rPr lang="en-GB" dirty="0" smtClean="0"/>
              <a:t>alert is updated, so others (including call </a:t>
            </a:r>
            <a:r>
              <a:rPr lang="en-GB" dirty="0" err="1" smtClean="0"/>
              <a:t>center</a:t>
            </a:r>
            <a:r>
              <a:rPr lang="en-GB" dirty="0" smtClean="0"/>
              <a:t>) get notified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alerts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8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Fred the technician could create the ticket</a:t>
            </a:r>
          </a:p>
          <a:p>
            <a:pPr lvl="1"/>
            <a:r>
              <a:rPr lang="en-GB" dirty="0" smtClean="0"/>
              <a:t>Alert object might include an action to support this</a:t>
            </a:r>
          </a:p>
          <a:p>
            <a:r>
              <a:rPr lang="en-GB" dirty="0" smtClean="0"/>
              <a:t>Help desk might create ticket </a:t>
            </a:r>
          </a:p>
          <a:p>
            <a:pPr lvl="1"/>
            <a:r>
              <a:rPr lang="en-GB" dirty="0" smtClean="0"/>
              <a:t>and assign to Fred ?</a:t>
            </a:r>
          </a:p>
          <a:p>
            <a:pPr lvl="2"/>
            <a:r>
              <a:rPr lang="en-GB" dirty="0" smtClean="0"/>
              <a:t>He’s on-site, so does he get it straight away?</a:t>
            </a:r>
          </a:p>
          <a:p>
            <a:pPr lvl="1"/>
            <a:r>
              <a:rPr lang="en-GB" dirty="0" smtClean="0"/>
              <a:t>or assign to Bob</a:t>
            </a:r>
          </a:p>
          <a:p>
            <a:pPr lvl="2"/>
            <a:r>
              <a:rPr lang="en-GB" dirty="0" smtClean="0"/>
              <a:t>Who is scheduled to come in next week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Lippencott">
      <a:dk1>
        <a:srgbClr val="53565A"/>
      </a:dk1>
      <a:lt1>
        <a:srgbClr val="FFFFFF"/>
      </a:lt1>
      <a:dk2>
        <a:srgbClr val="E57200"/>
      </a:dk2>
      <a:lt2>
        <a:srgbClr val="236192"/>
      </a:lt2>
      <a:accent1>
        <a:srgbClr val="009CDE"/>
      </a:accent1>
      <a:accent2>
        <a:srgbClr val="84BD00"/>
      </a:accent2>
      <a:accent3>
        <a:srgbClr val="00857D"/>
      </a:accent3>
      <a:accent4>
        <a:srgbClr val="EFA615"/>
      </a:accent4>
      <a:accent5>
        <a:srgbClr val="912F46"/>
      </a:accent5>
      <a:accent6>
        <a:srgbClr val="C8C9C7"/>
      </a:accent6>
      <a:hlink>
        <a:srgbClr val="8A204B"/>
      </a:hlink>
      <a:folHlink>
        <a:srgbClr val="8331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efault Theme" id="{60D8BA8C-9729-41DF-95DA-F7E2EA5BAF67}" vid="{20480253-1F85-40A7-9C79-C403C37E6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933</Words>
  <Application>Microsoft Office PowerPoint</Application>
  <PresentationFormat>On-screen Show (4:3)</PresentationFormat>
  <Paragraphs>103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Jolt Elevator  Storyboard 2</vt:lpstr>
      <vt:lpstr>Remote monitoring</vt:lpstr>
      <vt:lpstr>calls</vt:lpstr>
      <vt:lpstr>It’s a beautiful day…</vt:lpstr>
      <vt:lpstr>… but there is trouble brewing …</vt:lpstr>
      <vt:lpstr>Notifications</vt:lpstr>
      <vt:lpstr>Notifications</vt:lpstr>
      <vt:lpstr>alerts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2013-10-09T11:40:03Z</dcterms:created>
  <dcterms:modified xsi:type="dcterms:W3CDTF">2013-10-22T17:31:26Z</dcterms:modified>
</cp:coreProperties>
</file>