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6"/>
  </p:notesMasterIdLst>
  <p:handoutMasterIdLst>
    <p:handoutMasterId r:id="rId17"/>
  </p:handoutMasterIdLst>
  <p:sldIdLst>
    <p:sldId id="272" r:id="rId6"/>
    <p:sldId id="290" r:id="rId7"/>
    <p:sldId id="258" r:id="rId8"/>
    <p:sldId id="288" r:id="rId9"/>
    <p:sldId id="289" r:id="rId10"/>
    <p:sldId id="295" r:id="rId11"/>
    <p:sldId id="321" r:id="rId12"/>
    <p:sldId id="322" r:id="rId13"/>
    <p:sldId id="27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BE5"/>
    <a:srgbClr val="F5F9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p:scale>
          <a:sx n="79" d="100"/>
          <a:sy n="79" d="100"/>
        </p:scale>
        <p:origin x="86" y="28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Kiio" userId="538d4544ecc74faa" providerId="LiveId" clId="{F864FDCD-08B8-4BB3-A8A9-5148E19277E5}"/>
    <pc:docChg chg="undo custSel modSld">
      <pc:chgData name="Samuel Kiio" userId="538d4544ecc74faa" providerId="LiveId" clId="{F864FDCD-08B8-4BB3-A8A9-5148E19277E5}" dt="2023-04-19T05:39:23.191" v="575" actId="1076"/>
      <pc:docMkLst>
        <pc:docMk/>
      </pc:docMkLst>
      <pc:sldChg chg="modSp mod">
        <pc:chgData name="Samuel Kiio" userId="538d4544ecc74faa" providerId="LiveId" clId="{F864FDCD-08B8-4BB3-A8A9-5148E19277E5}" dt="2023-04-19T05:39:23.191" v="575" actId="1076"/>
        <pc:sldMkLst>
          <pc:docMk/>
          <pc:sldMk cId="822569134" sldId="277"/>
        </pc:sldMkLst>
        <pc:spChg chg="mod">
          <ac:chgData name="Samuel Kiio" userId="538d4544ecc74faa" providerId="LiveId" clId="{F864FDCD-08B8-4BB3-A8A9-5148E19277E5}" dt="2023-04-19T05:39:16.801" v="573" actId="20577"/>
          <ac:spMkLst>
            <pc:docMk/>
            <pc:sldMk cId="822569134" sldId="277"/>
            <ac:spMk id="7" creationId="{90F066BB-3EBB-470F-0012-64E546743194}"/>
          </ac:spMkLst>
        </pc:spChg>
        <pc:spChg chg="mod">
          <ac:chgData name="Samuel Kiio" userId="538d4544ecc74faa" providerId="LiveId" clId="{F864FDCD-08B8-4BB3-A8A9-5148E19277E5}" dt="2023-04-19T05:36:46.221" v="87" actId="20577"/>
          <ac:spMkLst>
            <pc:docMk/>
            <pc:sldMk cId="822569134" sldId="277"/>
            <ac:spMk id="10" creationId="{076082B4-F618-43AD-93A2-0FFCCC1019BD}"/>
          </ac:spMkLst>
        </pc:spChg>
        <pc:spChg chg="mod">
          <ac:chgData name="Samuel Kiio" userId="538d4544ecc74faa" providerId="LiveId" clId="{F864FDCD-08B8-4BB3-A8A9-5148E19277E5}" dt="2023-04-19T05:39:23.191" v="575" actId="1076"/>
          <ac:spMkLst>
            <pc:docMk/>
            <pc:sldMk cId="822569134" sldId="277"/>
            <ac:spMk id="43" creationId="{0092C447-C8E1-4B12-B012-E6D21CBB1FBE}"/>
          </ac:spMkLst>
        </pc:spChg>
        <pc:spChg chg="mod">
          <ac:chgData name="Samuel Kiio" userId="538d4544ecc74faa" providerId="LiveId" clId="{F864FDCD-08B8-4BB3-A8A9-5148E19277E5}" dt="2023-04-19T05:37:53.151" v="122" actId="20577"/>
          <ac:spMkLst>
            <pc:docMk/>
            <pc:sldMk cId="822569134" sldId="277"/>
            <ac:spMk id="47" creationId="{1751D31D-3535-411D-8BAC-95CCC90AB185}"/>
          </ac:spMkLst>
        </pc:spChg>
        <pc:spChg chg="mod">
          <ac:chgData name="Samuel Kiio" userId="538d4544ecc74faa" providerId="LiveId" clId="{F864FDCD-08B8-4BB3-A8A9-5148E19277E5}" dt="2023-04-19T05:38:01.621" v="151" actId="20577"/>
          <ac:spMkLst>
            <pc:docMk/>
            <pc:sldMk cId="822569134" sldId="277"/>
            <ac:spMk id="48" creationId="{FA4D735A-8F75-4E2A-8F1A-CC303B0718BA}"/>
          </ac:spMkLst>
        </pc:spChg>
        <pc:spChg chg="mod">
          <ac:chgData name="Samuel Kiio" userId="538d4544ecc74faa" providerId="LiveId" clId="{F864FDCD-08B8-4BB3-A8A9-5148E19277E5}" dt="2023-04-19T05:38:55.792" v="561" actId="20577"/>
          <ac:spMkLst>
            <pc:docMk/>
            <pc:sldMk cId="822569134" sldId="277"/>
            <ac:spMk id="51" creationId="{8AA18108-5B8B-4147-84A7-D30A16BEC4EA}"/>
          </ac:spMkLst>
        </pc:spChg>
        <pc:spChg chg="mod">
          <ac:chgData name="Samuel Kiio" userId="538d4544ecc74faa" providerId="LiveId" clId="{F864FDCD-08B8-4BB3-A8A9-5148E19277E5}" dt="2023-04-19T05:38:36.991" v="432" actId="20577"/>
          <ac:spMkLst>
            <pc:docMk/>
            <pc:sldMk cId="822569134" sldId="277"/>
            <ac:spMk id="52" creationId="{A8534162-B6E2-4579-9DAD-AD8DE07459BC}"/>
          </ac:spMkLst>
        </pc:spChg>
        <pc:spChg chg="mod">
          <ac:chgData name="Samuel Kiio" userId="538d4544ecc74faa" providerId="LiveId" clId="{F864FDCD-08B8-4BB3-A8A9-5148E19277E5}" dt="2023-04-19T05:38:25.218" v="284" actId="20577"/>
          <ac:spMkLst>
            <pc:docMk/>
            <pc:sldMk cId="822569134" sldId="277"/>
            <ac:spMk id="53" creationId="{E1535E1C-6EBC-45D8-BCE1-D5B947A61FB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4/19/2023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55981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7606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945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91934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3541018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33133116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80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55243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0917274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06935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51561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096047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9225626"/>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13518685"/>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3259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4/19/2023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4/19/2023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561236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BE6825-91AC-4CE0-9987-83D10ABB69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7" name="TextBox 6">
            <a:extLst>
              <a:ext uri="{FF2B5EF4-FFF2-40B4-BE49-F238E27FC236}">
                <a16:creationId xmlns:a16="http://schemas.microsoft.com/office/drawing/2014/main" id="{ED4ECB52-EA41-446C-B92A-ACBB09BA03E4}"/>
              </a:ext>
            </a:extLst>
          </p:cNvPr>
          <p:cNvSpPr txBox="1"/>
          <p:nvPr/>
        </p:nvSpPr>
        <p:spPr>
          <a:xfrm>
            <a:off x="-14653" y="457200"/>
            <a:ext cx="10737287" cy="823752"/>
          </a:xfrm>
          <a:prstGeom prst="rect">
            <a:avLst/>
          </a:prstGeom>
          <a:noFill/>
        </p:spPr>
        <p:txBody>
          <a:bodyPr wrap="square" rtlCol="0">
            <a:spAutoFit/>
          </a:bodyPr>
          <a:lstStyle/>
          <a:p>
            <a:pPr algn="ctr">
              <a:lnSpc>
                <a:spcPct val="150000"/>
              </a:lnSpc>
              <a:spcAft>
                <a:spcPts val="800"/>
              </a:spcAft>
            </a:pPr>
            <a:r>
              <a:rPr lang="en-US" sz="3600" b="1" dirty="0">
                <a:latin typeface="Times New Roman" panose="02020603050405020304" pitchFamily="18" charset="0"/>
                <a:ea typeface="Yu Mincho" panose="02020400000000000000" pitchFamily="18" charset="-128"/>
              </a:rPr>
              <a:t>KINGS COUNTY HOUSE SALES PREDICTION</a:t>
            </a:r>
            <a:endParaRPr lang="en-US" sz="3600" dirty="0">
              <a:effectLst/>
              <a:latin typeface="Times New Roman" panose="02020603050405020304" pitchFamily="18" charset="0"/>
              <a:ea typeface="Yu Mincho" panose="02020400000000000000" pitchFamily="18" charset="-128"/>
            </a:endParaRPr>
          </a:p>
        </p:txBody>
      </p:sp>
      <p:sp>
        <p:nvSpPr>
          <p:cNvPr id="12" name="TextBox 11">
            <a:extLst>
              <a:ext uri="{FF2B5EF4-FFF2-40B4-BE49-F238E27FC236}">
                <a16:creationId xmlns:a16="http://schemas.microsoft.com/office/drawing/2014/main" id="{6CB3F64E-65C8-45CF-94F7-DBD7165289EE}"/>
              </a:ext>
            </a:extLst>
          </p:cNvPr>
          <p:cNvSpPr txBox="1"/>
          <p:nvPr/>
        </p:nvSpPr>
        <p:spPr>
          <a:xfrm>
            <a:off x="168812" y="6308467"/>
            <a:ext cx="2697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enorite"/>
                <a:ea typeface="+mn-ea"/>
                <a:cs typeface="+mn-cs"/>
              </a:rPr>
              <a:t>19</a:t>
            </a:r>
            <a:r>
              <a:rPr kumimoji="0" lang="en-GB" sz="1800" b="0" i="0" u="none" strike="noStrike" kern="1200" cap="none" spc="0" normalizeH="0" baseline="30000" noProof="0" dirty="0">
                <a:ln>
                  <a:noFill/>
                </a:ln>
                <a:solidFill>
                  <a:prstClr val="black"/>
                </a:solidFill>
                <a:effectLst/>
                <a:uLnTx/>
                <a:uFillTx/>
                <a:latin typeface="Tenorite"/>
                <a:ea typeface="+mn-ea"/>
                <a:cs typeface="+mn-cs"/>
              </a:rPr>
              <a:t>th</a:t>
            </a:r>
            <a:r>
              <a:rPr kumimoji="0" lang="en-GB" sz="1800" b="0" i="0" u="none" strike="noStrike" kern="1200" cap="none" spc="0" normalizeH="0" baseline="0" noProof="0" dirty="0">
                <a:ln>
                  <a:noFill/>
                </a:ln>
                <a:solidFill>
                  <a:prstClr val="black"/>
                </a:solidFill>
                <a:effectLst/>
                <a:uLnTx/>
                <a:uFillTx/>
                <a:latin typeface="Tenorite"/>
                <a:ea typeface="+mn-ea"/>
                <a:cs typeface="+mn-cs"/>
              </a:rPr>
              <a:t> April 2023</a:t>
            </a:r>
            <a:endParaRPr kumimoji="0" lang="LID4096" sz="18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66245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431805"/>
            <a:ext cx="9144000" cy="1994392"/>
          </a:xfrm>
        </p:spPr>
        <p:txBody>
          <a:bodyPr lIns="0" tIns="0" rIns="0" bIns="0" anchor="ctr">
            <a:spAutoFit/>
          </a:bodyPr>
          <a:lstStyle/>
          <a:p>
            <a:r>
              <a:rPr lang="en-US" sz="7200" b="1" dirty="0">
                <a:solidFill>
                  <a:schemeClr val="bg1"/>
                </a:solidFill>
              </a:rPr>
              <a:t>Thank You. </a:t>
            </a:r>
            <a:br>
              <a:rPr lang="en-US" sz="7200" b="1" dirty="0">
                <a:solidFill>
                  <a:schemeClr val="bg1"/>
                </a:solidFill>
              </a:rPr>
            </a:br>
            <a:r>
              <a:rPr lang="en-US" sz="7200" b="1" dirty="0">
                <a:solidFill>
                  <a:schemeClr val="bg1"/>
                </a:solidFill>
              </a:rPr>
              <a:t>Any questions?</a:t>
            </a:r>
            <a:endParaRPr lang="en-US" sz="7200" dirty="0">
              <a:solidFill>
                <a:schemeClr val="accent4"/>
              </a:solidFill>
            </a:endParaRPr>
          </a:p>
        </p:txBody>
      </p:sp>
      <p:sp>
        <p:nvSpPr>
          <p:cNvPr id="2" name="TextBox 1">
            <a:extLst>
              <a:ext uri="{FF2B5EF4-FFF2-40B4-BE49-F238E27FC236}">
                <a16:creationId xmlns:a16="http://schemas.microsoft.com/office/drawing/2014/main" id="{0520593B-FF36-C28E-A98C-C861C6431109}"/>
              </a:ext>
            </a:extLst>
          </p:cNvPr>
          <p:cNvSpPr txBox="1"/>
          <p:nvPr/>
        </p:nvSpPr>
        <p:spPr>
          <a:xfrm>
            <a:off x="103827" y="4768901"/>
            <a:ext cx="9828246" cy="2031325"/>
          </a:xfrm>
          <a:prstGeom prst="rect">
            <a:avLst/>
          </a:prstGeom>
          <a:noFill/>
        </p:spPr>
        <p:txBody>
          <a:bodyPr wrap="square" rtlCol="0">
            <a:spAutoFit/>
          </a:bodyPr>
          <a:lstStyle/>
          <a:p>
            <a:pPr marL="342900" indent="-342900">
              <a:buAutoNum type="arabicPeriod"/>
            </a:pPr>
            <a:r>
              <a:rPr lang="en-US" dirty="0">
                <a:solidFill>
                  <a:schemeClr val="bg1"/>
                </a:solidFill>
              </a:rPr>
              <a:t>JIMCOLLINS WAMAE</a:t>
            </a:r>
          </a:p>
          <a:p>
            <a:pPr marL="342900" indent="-342900">
              <a:buAutoNum type="arabicPeriod"/>
            </a:pPr>
            <a:r>
              <a:rPr lang="en-US" dirty="0">
                <a:solidFill>
                  <a:schemeClr val="bg1"/>
                </a:solidFill>
              </a:rPr>
              <a:t>LEO KARIUKI</a:t>
            </a:r>
          </a:p>
          <a:p>
            <a:pPr marL="342900" indent="-342900">
              <a:buAutoNum type="arabicPeriod"/>
            </a:pPr>
            <a:r>
              <a:rPr lang="en-US" dirty="0">
                <a:solidFill>
                  <a:schemeClr val="bg1"/>
                </a:solidFill>
              </a:rPr>
              <a:t>MAUREEN KITANGA</a:t>
            </a:r>
          </a:p>
          <a:p>
            <a:pPr marL="342900" indent="-342900">
              <a:buAutoNum type="arabicPeriod"/>
            </a:pPr>
            <a:r>
              <a:rPr lang="en-US" dirty="0">
                <a:solidFill>
                  <a:schemeClr val="bg1"/>
                </a:solidFill>
              </a:rPr>
              <a:t>PRISCILA KAMIRI</a:t>
            </a:r>
          </a:p>
          <a:p>
            <a:pPr marL="342900" indent="-342900">
              <a:buAutoNum type="arabicPeriod"/>
            </a:pPr>
            <a:r>
              <a:rPr lang="en-US" dirty="0">
                <a:solidFill>
                  <a:schemeClr val="bg1"/>
                </a:solidFill>
              </a:rPr>
              <a:t>SAMUEL KYALO</a:t>
            </a:r>
          </a:p>
          <a:p>
            <a:pPr marL="342900" indent="-342900">
              <a:buAutoNum type="arabicPeriod"/>
            </a:pPr>
            <a:r>
              <a:rPr lang="en-US" dirty="0">
                <a:solidFill>
                  <a:schemeClr val="bg1"/>
                </a:solidFill>
              </a:rPr>
              <a:t>STEVE GITHINJI</a:t>
            </a: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A68B-EDAE-4738-BA70-BBF96A964590}"/>
              </a:ext>
            </a:extLst>
          </p:cNvPr>
          <p:cNvSpPr>
            <a:spLocks noGrp="1"/>
          </p:cNvSpPr>
          <p:nvPr>
            <p:ph type="title"/>
          </p:nvPr>
        </p:nvSpPr>
        <p:spPr>
          <a:xfrm>
            <a:off x="1362074" y="611325"/>
            <a:ext cx="5111750" cy="1204912"/>
          </a:xfrm>
        </p:spPr>
        <p:txBody>
          <a:bodyPr>
            <a:normAutofit/>
          </a:bodyPr>
          <a:lstStyle/>
          <a:p>
            <a:r>
              <a:rPr lang="en-GB" sz="3600" dirty="0"/>
              <a:t>INTRODUCTION</a:t>
            </a:r>
            <a:endParaRPr lang="LID4096" sz="3600" dirty="0"/>
          </a:p>
        </p:txBody>
      </p:sp>
      <p:sp>
        <p:nvSpPr>
          <p:cNvPr id="4" name="Date Placeholder 3">
            <a:extLst>
              <a:ext uri="{FF2B5EF4-FFF2-40B4-BE49-F238E27FC236}">
                <a16:creationId xmlns:a16="http://schemas.microsoft.com/office/drawing/2014/main" id="{337DAA22-4548-4C0B-9E1E-0F0422C68031}"/>
              </a:ext>
            </a:extLst>
          </p:cNvPr>
          <p:cNvSpPr>
            <a:spLocks noGrp="1"/>
          </p:cNvSpPr>
          <p:nvPr>
            <p:ph type="dt" sz="half" idx="10"/>
          </p:nvPr>
        </p:nvSpPr>
        <p:spPr/>
        <p:txBody>
          <a:bodyPr/>
          <a:lstStyle/>
          <a:p>
            <a:r>
              <a:rPr lang="en-US" dirty="0"/>
              <a:t>19</a:t>
            </a:r>
            <a:r>
              <a:rPr lang="en-US" baseline="30000" dirty="0"/>
              <a:t>th</a:t>
            </a:r>
            <a:r>
              <a:rPr lang="en-US" dirty="0"/>
              <a:t> April 2023</a:t>
            </a:r>
          </a:p>
        </p:txBody>
      </p:sp>
      <p:sp>
        <p:nvSpPr>
          <p:cNvPr id="5" name="Footer Placeholder 4">
            <a:extLst>
              <a:ext uri="{FF2B5EF4-FFF2-40B4-BE49-F238E27FC236}">
                <a16:creationId xmlns:a16="http://schemas.microsoft.com/office/drawing/2014/main" id="{B578F4D3-242E-46EA-943D-81BB18B4B99D}"/>
              </a:ext>
            </a:extLst>
          </p:cNvPr>
          <p:cNvSpPr>
            <a:spLocks noGrp="1"/>
          </p:cNvSpPr>
          <p:nvPr>
            <p:ph type="ftr" sz="quarter" idx="11"/>
          </p:nvPr>
        </p:nvSpPr>
        <p:spPr/>
        <p:txBody>
          <a:bodyPr/>
          <a:lstStyle/>
          <a:p>
            <a:r>
              <a:rPr lang="en-US" dirty="0"/>
              <a:t>Kings County House Sales Prediction</a:t>
            </a:r>
          </a:p>
        </p:txBody>
      </p:sp>
      <p:sp>
        <p:nvSpPr>
          <p:cNvPr id="6" name="Slide Number Placeholder 5">
            <a:extLst>
              <a:ext uri="{FF2B5EF4-FFF2-40B4-BE49-F238E27FC236}">
                <a16:creationId xmlns:a16="http://schemas.microsoft.com/office/drawing/2014/main" id="{296185FB-D619-4F26-BA11-900C5876435B}"/>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8" name="Text Placeholder 2">
            <a:extLst>
              <a:ext uri="{FF2B5EF4-FFF2-40B4-BE49-F238E27FC236}">
                <a16:creationId xmlns:a16="http://schemas.microsoft.com/office/drawing/2014/main" id="{8115DF58-485B-4876-803A-798B42C82D0E}"/>
              </a:ext>
            </a:extLst>
          </p:cNvPr>
          <p:cNvSpPr>
            <a:spLocks noGrp="1"/>
          </p:cNvSpPr>
          <p:nvPr>
            <p:ph type="body" idx="1"/>
          </p:nvPr>
        </p:nvSpPr>
        <p:spPr>
          <a:xfrm>
            <a:off x="1362074" y="2238948"/>
            <a:ext cx="6381143" cy="2802815"/>
          </a:xfrm>
        </p:spPr>
        <p:txBody>
          <a:bodyPr>
            <a:noAutofit/>
          </a:bodyPr>
          <a:lstStyle/>
          <a:p>
            <a:r>
              <a:rPr lang="en-US" sz="1800" dirty="0"/>
              <a:t>Real estate developers are interested in identifying factors that influence the sale price of homes in King County, as well as developing models to predict the sale price of homes based on these factors. </a:t>
            </a:r>
          </a:p>
          <a:p>
            <a:r>
              <a:rPr lang="en-US" sz="1800" dirty="0"/>
              <a:t>This information can be used to optimize the design and marketing of new properties, identify investment opportunities, and make data-driven decisions about the development and sale of properties.</a:t>
            </a:r>
          </a:p>
        </p:txBody>
      </p:sp>
    </p:spTree>
    <p:extLst>
      <p:ext uri="{BB962C8B-B14F-4D97-AF65-F5344CB8AC3E}">
        <p14:creationId xmlns:p14="http://schemas.microsoft.com/office/powerpoint/2010/main" val="267981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65360" y="951792"/>
            <a:ext cx="5111750" cy="1204912"/>
          </a:xfrm>
        </p:spPr>
        <p:txBody>
          <a:bodyPr>
            <a:normAutofit/>
          </a:bodyPr>
          <a:lstStyle/>
          <a:p>
            <a:r>
              <a:rPr lang="en-US" sz="4000" dirty="0">
                <a:solidFill>
                  <a:schemeClr val="accent2"/>
                </a:solidFill>
              </a:rPr>
              <a:t>Project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65360" y="2475869"/>
            <a:ext cx="6507040" cy="2738157"/>
          </a:xfrm>
        </p:spPr>
        <p:txBody>
          <a:bodyPr>
            <a:normAutofit/>
          </a:bodyPr>
          <a:lstStyle/>
          <a:p>
            <a:endParaRPr lang="en-US" sz="2000" b="1" dirty="0"/>
          </a:p>
          <a:p>
            <a:pPr marL="342900" indent="-342900">
              <a:buAutoNum type="arabicPeriod"/>
            </a:pP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7" name="TextBox 6">
            <a:extLst>
              <a:ext uri="{FF2B5EF4-FFF2-40B4-BE49-F238E27FC236}">
                <a16:creationId xmlns:a16="http://schemas.microsoft.com/office/drawing/2014/main" id="{E51DBE5D-3ADA-F8FE-453F-B3CDF80DAFD6}"/>
              </a:ext>
            </a:extLst>
          </p:cNvPr>
          <p:cNvSpPr txBox="1"/>
          <p:nvPr/>
        </p:nvSpPr>
        <p:spPr>
          <a:xfrm>
            <a:off x="1130417" y="2475869"/>
            <a:ext cx="6102990" cy="1631216"/>
          </a:xfrm>
          <a:prstGeom prst="rect">
            <a:avLst/>
          </a:prstGeom>
          <a:noFill/>
        </p:spPr>
        <p:txBody>
          <a:bodyPr wrap="square">
            <a:spAutoFit/>
          </a:bodyPr>
          <a:lstStyle/>
          <a:p>
            <a:endParaRPr lang="en-US" sz="2000" dirty="0"/>
          </a:p>
          <a:p>
            <a:r>
              <a:rPr lang="en-US" sz="2000" dirty="0"/>
              <a:t>The project seeks to optimize the design and marketing of new properties, identify investment opportunities, and make data-driven decisions about the development and sale of properties.</a:t>
            </a:r>
            <a:endParaRPr lang="LID4096" sz="2000"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B71D-CE9E-46B0-A65E-B99CE417081C}"/>
              </a:ext>
            </a:extLst>
          </p:cNvPr>
          <p:cNvSpPr>
            <a:spLocks noGrp="1"/>
          </p:cNvSpPr>
          <p:nvPr>
            <p:ph type="title"/>
          </p:nvPr>
        </p:nvSpPr>
        <p:spPr>
          <a:xfrm>
            <a:off x="1362075" y="1050069"/>
            <a:ext cx="5111750" cy="1204912"/>
          </a:xfrm>
        </p:spPr>
        <p:txBody>
          <a:bodyPr>
            <a:normAutofit/>
          </a:bodyPr>
          <a:lstStyle/>
          <a:p>
            <a:r>
              <a:rPr lang="en-US" sz="3200" dirty="0">
                <a:solidFill>
                  <a:schemeClr val="accent2"/>
                </a:solidFill>
              </a:rPr>
              <a:t>Problem questions</a:t>
            </a:r>
            <a:endParaRPr lang="LID4096" sz="3200" dirty="0">
              <a:solidFill>
                <a:schemeClr val="accent2"/>
              </a:solidFill>
            </a:endParaRPr>
          </a:p>
        </p:txBody>
      </p:sp>
      <p:sp>
        <p:nvSpPr>
          <p:cNvPr id="3" name="Text Placeholder 2">
            <a:extLst>
              <a:ext uri="{FF2B5EF4-FFF2-40B4-BE49-F238E27FC236}">
                <a16:creationId xmlns:a16="http://schemas.microsoft.com/office/drawing/2014/main" id="{D3E5C295-4003-4D12-BF2F-C1E209B79FDC}"/>
              </a:ext>
            </a:extLst>
          </p:cNvPr>
          <p:cNvSpPr>
            <a:spLocks noGrp="1"/>
          </p:cNvSpPr>
          <p:nvPr>
            <p:ph type="body" idx="1"/>
          </p:nvPr>
        </p:nvSpPr>
        <p:spPr>
          <a:xfrm>
            <a:off x="1362075" y="2550977"/>
            <a:ext cx="5111750" cy="3010924"/>
          </a:xfrm>
        </p:spPr>
        <p:txBody>
          <a:bodyPr>
            <a:normAutofit/>
          </a:bodyPr>
          <a:lstStyle/>
          <a:p>
            <a:pPr marL="285750" indent="-285750">
              <a:buFont typeface="Arial" panose="020B0604020202020204" pitchFamily="34" charset="0"/>
              <a:buChar char="•"/>
            </a:pPr>
            <a:r>
              <a:rPr lang="en-US" sz="1800" dirty="0"/>
              <a:t>To find the relationship between the </a:t>
            </a:r>
            <a:r>
              <a:rPr lang="en-US" sz="1800" b="1" dirty="0"/>
              <a:t>size and quality </a:t>
            </a:r>
            <a:r>
              <a:rPr lang="en-US" sz="1800" dirty="0"/>
              <a:t>of the property and the </a:t>
            </a:r>
            <a:r>
              <a:rPr lang="en-US" sz="1800" b="1" dirty="0"/>
              <a:t>sale price </a:t>
            </a:r>
            <a:r>
              <a:rPr lang="en-US" sz="1800" dirty="0"/>
              <a:t>of homes in King county</a:t>
            </a:r>
          </a:p>
          <a:p>
            <a:pPr marL="285750" indent="-285750">
              <a:buFont typeface="Arial" panose="020B0604020202020204" pitchFamily="34" charset="0"/>
              <a:buChar char="•"/>
            </a:pPr>
            <a:r>
              <a:rPr lang="en-US" sz="1800" dirty="0"/>
              <a:t>To find the relationship between house </a:t>
            </a:r>
            <a:r>
              <a:rPr lang="en-US" sz="1800" b="1" dirty="0"/>
              <a:t>neighborhood/location </a:t>
            </a:r>
            <a:r>
              <a:rPr lang="en-US" sz="1800" dirty="0"/>
              <a:t>and the </a:t>
            </a:r>
            <a:r>
              <a:rPr lang="en-US" sz="1800" b="1" dirty="0"/>
              <a:t>price</a:t>
            </a:r>
            <a:r>
              <a:rPr lang="en-US" sz="1800" dirty="0"/>
              <a:t>.</a:t>
            </a:r>
          </a:p>
          <a:p>
            <a:pPr marL="285750" indent="-285750">
              <a:buFont typeface="Arial" panose="020B0604020202020204" pitchFamily="34" charset="0"/>
              <a:buChar char="•"/>
            </a:pPr>
            <a:r>
              <a:rPr lang="en-US" sz="1800" dirty="0"/>
              <a:t>To establish how </a:t>
            </a:r>
            <a:r>
              <a:rPr lang="en-US" sz="1800" b="1" dirty="0"/>
              <a:t>accurately we can predict </a:t>
            </a:r>
            <a:r>
              <a:rPr lang="en-US" sz="1800" dirty="0"/>
              <a:t>the sale price of homes in King County based on the </a:t>
            </a:r>
            <a:r>
              <a:rPr lang="en-US" sz="1800" b="1" dirty="0"/>
              <a:t>available features.</a:t>
            </a:r>
            <a:endParaRPr lang="en-US" sz="1800" b="1" dirty="0">
              <a:solidFill>
                <a:srgbClr val="FF0000"/>
              </a:solidFill>
            </a:endParaRPr>
          </a:p>
          <a:p>
            <a:pPr marL="285750" indent="-285750">
              <a:buFont typeface="Arial" panose="020B0604020202020204" pitchFamily="34" charset="0"/>
              <a:buChar char="•"/>
            </a:pPr>
            <a:endParaRPr lang="en-GB" b="1" dirty="0"/>
          </a:p>
        </p:txBody>
      </p:sp>
      <p:sp>
        <p:nvSpPr>
          <p:cNvPr id="6" name="Slide Number Placeholder 5">
            <a:extLst>
              <a:ext uri="{FF2B5EF4-FFF2-40B4-BE49-F238E27FC236}">
                <a16:creationId xmlns:a16="http://schemas.microsoft.com/office/drawing/2014/main" id="{1E7028C0-0FFF-417B-A406-567DE44D031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C432155F-AF64-461C-AA51-43F9B9DCF931}"/>
              </a:ext>
            </a:extLst>
          </p:cNvPr>
          <p:cNvSpPr txBox="1"/>
          <p:nvPr/>
        </p:nvSpPr>
        <p:spPr>
          <a:xfrm>
            <a:off x="1362076" y="407203"/>
            <a:ext cx="6622036" cy="707886"/>
          </a:xfrm>
          <a:prstGeom prst="rect">
            <a:avLst/>
          </a:prstGeom>
          <a:noFill/>
        </p:spPr>
        <p:txBody>
          <a:bodyPr wrap="square" rtlCol="0">
            <a:spAutoFit/>
          </a:bodyPr>
          <a:lstStyle/>
          <a:p>
            <a:pPr algn="ctr"/>
            <a:r>
              <a:rPr lang="en-GB" sz="4000" dirty="0">
                <a:solidFill>
                  <a:schemeClr val="accent2"/>
                </a:solidFill>
              </a:rPr>
              <a:t>THE REAL ESTATE BUSINESS</a:t>
            </a:r>
            <a:endParaRPr lang="LID4096" sz="4000" dirty="0">
              <a:solidFill>
                <a:schemeClr val="accent2"/>
              </a:solidFill>
            </a:endParaRPr>
          </a:p>
        </p:txBody>
      </p:sp>
    </p:spTree>
    <p:extLst>
      <p:ext uri="{BB962C8B-B14F-4D97-AF65-F5344CB8AC3E}">
        <p14:creationId xmlns:p14="http://schemas.microsoft.com/office/powerpoint/2010/main" val="351701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7640-F39C-44F3-AB6D-23055EDB5450}"/>
              </a:ext>
            </a:extLst>
          </p:cNvPr>
          <p:cNvSpPr>
            <a:spLocks noGrp="1"/>
          </p:cNvSpPr>
          <p:nvPr>
            <p:ph type="title"/>
          </p:nvPr>
        </p:nvSpPr>
        <p:spPr>
          <a:xfrm>
            <a:off x="984250" y="761146"/>
            <a:ext cx="5111750" cy="1204912"/>
          </a:xfrm>
        </p:spPr>
        <p:txBody>
          <a:bodyPr>
            <a:normAutofit/>
          </a:bodyPr>
          <a:lstStyle/>
          <a:p>
            <a:r>
              <a:rPr lang="en-GB" sz="3200" dirty="0">
                <a:solidFill>
                  <a:schemeClr val="accent2"/>
                </a:solidFill>
              </a:rPr>
              <a:t>DATASETS USED</a:t>
            </a:r>
            <a:endParaRPr lang="LID4096" sz="3200" dirty="0">
              <a:solidFill>
                <a:schemeClr val="accent2"/>
              </a:solidFill>
            </a:endParaRPr>
          </a:p>
        </p:txBody>
      </p:sp>
      <p:sp>
        <p:nvSpPr>
          <p:cNvPr id="3" name="Text Placeholder 2">
            <a:extLst>
              <a:ext uri="{FF2B5EF4-FFF2-40B4-BE49-F238E27FC236}">
                <a16:creationId xmlns:a16="http://schemas.microsoft.com/office/drawing/2014/main" id="{FA5A1135-C383-487F-95BD-D3441CA60B62}"/>
              </a:ext>
            </a:extLst>
          </p:cNvPr>
          <p:cNvSpPr>
            <a:spLocks noGrp="1"/>
          </p:cNvSpPr>
          <p:nvPr>
            <p:ph type="body" idx="1"/>
          </p:nvPr>
        </p:nvSpPr>
        <p:spPr>
          <a:xfrm>
            <a:off x="942940" y="2042866"/>
            <a:ext cx="6177707" cy="2772267"/>
          </a:xfrm>
        </p:spPr>
        <p:txBody>
          <a:bodyPr>
            <a:noAutofit/>
          </a:bodyPr>
          <a:lstStyle/>
          <a:p>
            <a:r>
              <a:rPr lang="en-US" sz="1800" dirty="0"/>
              <a:t>This project uses the King County House Sales dataset. It includes information about:</a:t>
            </a:r>
          </a:p>
          <a:p>
            <a:pPr marL="342900" indent="-342900">
              <a:buAutoNum type="arabicPeriod"/>
            </a:pPr>
            <a:r>
              <a:rPr lang="en-US" sz="1800" dirty="0"/>
              <a:t>The </a:t>
            </a:r>
            <a:r>
              <a:rPr lang="en-US" sz="1800" b="1" dirty="0"/>
              <a:t>size of the homes </a:t>
            </a:r>
            <a:r>
              <a:rPr lang="en-US" sz="1800" dirty="0"/>
              <a:t>which is described by the area in square feet of: The lot, the living area, the basement, the area above ground and the number of bedrooms and bathrooms.</a:t>
            </a:r>
          </a:p>
          <a:p>
            <a:pPr marL="342900" indent="-342900">
              <a:buAutoNum type="arabicPeriod"/>
            </a:pPr>
            <a:r>
              <a:rPr lang="en-US" sz="1800" dirty="0"/>
              <a:t>The </a:t>
            </a:r>
            <a:r>
              <a:rPr lang="en-US" sz="1800" b="1" dirty="0"/>
              <a:t>quality of the homes </a:t>
            </a:r>
            <a:r>
              <a:rPr lang="en-US" sz="1800" dirty="0"/>
              <a:t>which is described by the features: condition, grade and the year built.</a:t>
            </a:r>
            <a:endParaRPr lang="en-US" sz="1800" b="1" dirty="0"/>
          </a:p>
          <a:p>
            <a:pPr marL="342900" indent="-342900">
              <a:buAutoNum type="arabicPeriod"/>
            </a:pPr>
            <a:r>
              <a:rPr lang="en-US" sz="1800" dirty="0"/>
              <a:t>The </a:t>
            </a:r>
            <a:r>
              <a:rPr lang="en-US" sz="1800" b="1" dirty="0"/>
              <a:t>neighborhood</a:t>
            </a:r>
            <a:r>
              <a:rPr lang="en-US" sz="1800" dirty="0"/>
              <a:t> around which the property stands which is described by:  the </a:t>
            </a:r>
            <a:r>
              <a:rPr lang="en-US" sz="1800" dirty="0" err="1"/>
              <a:t>zicode</a:t>
            </a:r>
            <a:r>
              <a:rPr lang="en-US" sz="1800" dirty="0"/>
              <a:t>, the latitude and longitude co-ordinates and the size of 15 properties around it.</a:t>
            </a:r>
          </a:p>
          <a:p>
            <a:pPr marL="342900" indent="-342900">
              <a:buAutoNum type="arabicPeriod"/>
            </a:pPr>
            <a:r>
              <a:rPr lang="en-US" sz="1800" b="1" dirty="0"/>
              <a:t>Additional features </a:t>
            </a:r>
            <a:r>
              <a:rPr lang="en-US" sz="1800" dirty="0"/>
              <a:t>such as: the view and Whether the house is on a waterfront</a:t>
            </a:r>
            <a:endParaRPr lang="LID4096" sz="1800" dirty="0"/>
          </a:p>
        </p:txBody>
      </p:sp>
      <p:sp>
        <p:nvSpPr>
          <p:cNvPr id="6" name="Slide Number Placeholder 5">
            <a:extLst>
              <a:ext uri="{FF2B5EF4-FFF2-40B4-BE49-F238E27FC236}">
                <a16:creationId xmlns:a16="http://schemas.microsoft.com/office/drawing/2014/main" id="{C96DF43E-08DB-40F0-A8EB-EB431F40530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639E41A9-C2B6-4131-8C28-CB0057AF1E28}"/>
              </a:ext>
            </a:extLst>
          </p:cNvPr>
          <p:cNvSpPr txBox="1"/>
          <p:nvPr/>
        </p:nvSpPr>
        <p:spPr>
          <a:xfrm>
            <a:off x="3917950" y="407203"/>
            <a:ext cx="4066161" cy="707886"/>
          </a:xfrm>
          <a:prstGeom prst="rect">
            <a:avLst/>
          </a:prstGeom>
          <a:noFill/>
        </p:spPr>
        <p:txBody>
          <a:bodyPr wrap="square" rtlCol="0">
            <a:spAutoFit/>
          </a:bodyPr>
          <a:lstStyle/>
          <a:p>
            <a:pPr algn="ctr"/>
            <a:r>
              <a:rPr lang="en-GB" sz="4000" dirty="0">
                <a:solidFill>
                  <a:schemeClr val="accent2"/>
                </a:solidFill>
              </a:rPr>
              <a:t>THE DATA</a:t>
            </a:r>
            <a:endParaRPr lang="LID4096" sz="4000" dirty="0">
              <a:solidFill>
                <a:schemeClr val="accent2"/>
              </a:solidFill>
            </a:endParaRPr>
          </a:p>
        </p:txBody>
      </p:sp>
    </p:spTree>
    <p:extLst>
      <p:ext uri="{BB962C8B-B14F-4D97-AF65-F5344CB8AC3E}">
        <p14:creationId xmlns:p14="http://schemas.microsoft.com/office/powerpoint/2010/main" val="390807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E5"/>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2754826" y="697456"/>
            <a:ext cx="9745234" cy="461665"/>
          </a:xfrm>
          <a:prstGeom prst="rect">
            <a:avLst/>
          </a:prstGeom>
          <a:noFill/>
        </p:spPr>
        <p:txBody>
          <a:bodyPr wrap="square" rtlCol="0">
            <a:spAutoFit/>
          </a:bodyPr>
          <a:lstStyle/>
          <a:p>
            <a:pPr algn="ctr"/>
            <a:r>
              <a:rPr lang="en-GB" sz="2400" dirty="0">
                <a:solidFill>
                  <a:schemeClr val="accent4">
                    <a:lumMod val="75000"/>
                  </a:schemeClr>
                </a:solidFill>
              </a:rPr>
              <a:t>A correlation matrix</a:t>
            </a:r>
            <a:endParaRPr lang="LID4096" sz="2400" dirty="0">
              <a:solidFill>
                <a:schemeClr val="accent4">
                  <a:lumMod val="75000"/>
                </a:schemeClr>
              </a:solidFill>
            </a:endParaRPr>
          </a:p>
        </p:txBody>
      </p:sp>
      <p:sp>
        <p:nvSpPr>
          <p:cNvPr id="12" name="TextBox 11">
            <a:extLst>
              <a:ext uri="{FF2B5EF4-FFF2-40B4-BE49-F238E27FC236}">
                <a16:creationId xmlns:a16="http://schemas.microsoft.com/office/drawing/2014/main" id="{EFC74378-37C2-2ACF-AD9F-125B1DD1AD3F}"/>
              </a:ext>
            </a:extLst>
          </p:cNvPr>
          <p:cNvSpPr txBox="1"/>
          <p:nvPr/>
        </p:nvSpPr>
        <p:spPr>
          <a:xfrm>
            <a:off x="7483151" y="1767332"/>
            <a:ext cx="3629608" cy="3139321"/>
          </a:xfrm>
          <a:prstGeom prst="rect">
            <a:avLst/>
          </a:prstGeom>
          <a:noFill/>
        </p:spPr>
        <p:txBody>
          <a:bodyPr wrap="square" rtlCol="0">
            <a:spAutoFit/>
          </a:bodyPr>
          <a:lstStyle/>
          <a:p>
            <a:pPr algn="ctr"/>
            <a:r>
              <a:rPr lang="en-US" b="1" u="sng" dirty="0"/>
              <a:t>Analysis of the correlation matrix:</a:t>
            </a:r>
          </a:p>
          <a:p>
            <a:pPr algn="ctr"/>
            <a:endParaRPr lang="en-US" b="1" u="sng" dirty="0"/>
          </a:p>
          <a:p>
            <a:pPr marL="285750" indent="-285750">
              <a:buFont typeface="Arial" panose="020B0604020202020204" pitchFamily="34" charset="0"/>
              <a:buChar char="•"/>
            </a:pPr>
            <a:r>
              <a:rPr lang="en-US" dirty="0"/>
              <a:t>The most strongly correlated feature with the target column price is the square footage of the living space.</a:t>
            </a:r>
          </a:p>
          <a:p>
            <a:r>
              <a:rPr lang="en-US" dirty="0"/>
              <a:t> </a:t>
            </a:r>
          </a:p>
          <a:p>
            <a:pPr marL="285750" indent="-285750">
              <a:buFont typeface="Arial" panose="020B0604020202020204" pitchFamily="34" charset="0"/>
              <a:buChar char="•"/>
            </a:pPr>
            <a:r>
              <a:rPr lang="en-US" dirty="0"/>
              <a:t> This suggests that houses with a larger living area are likely to have higher prices than those with smaller living spaces.</a:t>
            </a:r>
            <a:endParaRPr lang="en-KE" dirty="0"/>
          </a:p>
        </p:txBody>
      </p:sp>
      <p:pic>
        <p:nvPicPr>
          <p:cNvPr id="7" name="Picture 6">
            <a:extLst>
              <a:ext uri="{FF2B5EF4-FFF2-40B4-BE49-F238E27FC236}">
                <a16:creationId xmlns:a16="http://schemas.microsoft.com/office/drawing/2014/main" id="{4E32A43B-A3EB-796D-BE1A-B5BE4AA33BE4}"/>
              </a:ext>
            </a:extLst>
          </p:cNvPr>
          <p:cNvPicPr>
            <a:picLocks noChangeAspect="1"/>
          </p:cNvPicPr>
          <p:nvPr/>
        </p:nvPicPr>
        <p:blipFill>
          <a:blip r:embed="rId2"/>
          <a:stretch>
            <a:fillRect/>
          </a:stretch>
        </p:blipFill>
        <p:spPr>
          <a:xfrm>
            <a:off x="68876" y="1375948"/>
            <a:ext cx="6256562" cy="5433531"/>
          </a:xfrm>
          <a:prstGeom prst="rect">
            <a:avLst/>
          </a:prstGeom>
        </p:spPr>
      </p:pic>
    </p:spTree>
    <p:extLst>
      <p:ext uri="{BB962C8B-B14F-4D97-AF65-F5344CB8AC3E}">
        <p14:creationId xmlns:p14="http://schemas.microsoft.com/office/powerpoint/2010/main" val="235643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367969" y="914283"/>
            <a:ext cx="9745234" cy="461665"/>
          </a:xfrm>
          <a:prstGeom prst="rect">
            <a:avLst/>
          </a:prstGeom>
          <a:noFill/>
        </p:spPr>
        <p:txBody>
          <a:bodyPr wrap="square" rtlCol="0">
            <a:spAutoFit/>
          </a:bodyPr>
          <a:lstStyle/>
          <a:p>
            <a:pPr algn="ctr"/>
            <a:r>
              <a:rPr lang="en-GB" sz="2400" dirty="0">
                <a:solidFill>
                  <a:schemeClr val="accent4">
                    <a:lumMod val="75000"/>
                  </a:schemeClr>
                </a:solidFill>
              </a:rPr>
              <a:t>Analysis of the size/quality of the home and the sale price</a:t>
            </a:r>
            <a:endParaRPr lang="LID4096" sz="2400" dirty="0">
              <a:solidFill>
                <a:schemeClr val="accent4">
                  <a:lumMod val="75000"/>
                </a:schemeClr>
              </a:solidFill>
            </a:endParaRPr>
          </a:p>
        </p:txBody>
      </p:sp>
      <p:sp>
        <p:nvSpPr>
          <p:cNvPr id="12" name="TextBox 11">
            <a:extLst>
              <a:ext uri="{FF2B5EF4-FFF2-40B4-BE49-F238E27FC236}">
                <a16:creationId xmlns:a16="http://schemas.microsoft.com/office/drawing/2014/main" id="{EFC74378-37C2-2ACF-AD9F-125B1DD1AD3F}"/>
              </a:ext>
            </a:extLst>
          </p:cNvPr>
          <p:cNvSpPr txBox="1"/>
          <p:nvPr/>
        </p:nvSpPr>
        <p:spPr>
          <a:xfrm>
            <a:off x="7100596" y="2136338"/>
            <a:ext cx="3629608" cy="646331"/>
          </a:xfrm>
          <a:prstGeom prst="rect">
            <a:avLst/>
          </a:prstGeom>
          <a:noFill/>
        </p:spPr>
        <p:txBody>
          <a:bodyPr wrap="square" rtlCol="0">
            <a:spAutoFit/>
          </a:bodyPr>
          <a:lstStyle/>
          <a:p>
            <a:pPr algn="ctr"/>
            <a:r>
              <a:rPr lang="en-US" b="1" u="sng" dirty="0"/>
              <a:t>Analysis:</a:t>
            </a:r>
          </a:p>
          <a:p>
            <a:pPr algn="ctr"/>
            <a:endParaRPr lang="en-US" b="1" u="sng" dirty="0"/>
          </a:p>
        </p:txBody>
      </p:sp>
    </p:spTree>
    <p:extLst>
      <p:ext uri="{BB962C8B-B14F-4D97-AF65-F5344CB8AC3E}">
        <p14:creationId xmlns:p14="http://schemas.microsoft.com/office/powerpoint/2010/main" val="30824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367969" y="914283"/>
            <a:ext cx="9745234" cy="461665"/>
          </a:xfrm>
          <a:prstGeom prst="rect">
            <a:avLst/>
          </a:prstGeom>
          <a:noFill/>
        </p:spPr>
        <p:txBody>
          <a:bodyPr wrap="square" rtlCol="0">
            <a:spAutoFit/>
          </a:bodyPr>
          <a:lstStyle/>
          <a:p>
            <a:pPr algn="ctr"/>
            <a:r>
              <a:rPr lang="en-GB" sz="2400" dirty="0">
                <a:solidFill>
                  <a:schemeClr val="accent4">
                    <a:lumMod val="75000"/>
                  </a:schemeClr>
                </a:solidFill>
              </a:rPr>
              <a:t>Analysis of the</a:t>
            </a:r>
            <a:r>
              <a:rPr lang="en-US" sz="2400" dirty="0">
                <a:solidFill>
                  <a:schemeClr val="accent4">
                    <a:lumMod val="75000"/>
                  </a:schemeClr>
                </a:solidFill>
              </a:rPr>
              <a:t>neighborhood/location and the price</a:t>
            </a:r>
            <a:r>
              <a:rPr lang="en-GB" sz="2400" dirty="0">
                <a:solidFill>
                  <a:schemeClr val="accent4">
                    <a:lumMod val="75000"/>
                  </a:schemeClr>
                </a:solidFill>
              </a:rPr>
              <a:t>  </a:t>
            </a:r>
            <a:endParaRPr lang="LID4096" sz="2400" dirty="0">
              <a:solidFill>
                <a:schemeClr val="accent4">
                  <a:lumMod val="75000"/>
                </a:schemeClr>
              </a:solidFill>
            </a:endParaRPr>
          </a:p>
        </p:txBody>
      </p:sp>
      <p:sp>
        <p:nvSpPr>
          <p:cNvPr id="12" name="TextBox 11">
            <a:extLst>
              <a:ext uri="{FF2B5EF4-FFF2-40B4-BE49-F238E27FC236}">
                <a16:creationId xmlns:a16="http://schemas.microsoft.com/office/drawing/2014/main" id="{EFC74378-37C2-2ACF-AD9F-125B1DD1AD3F}"/>
              </a:ext>
            </a:extLst>
          </p:cNvPr>
          <p:cNvSpPr txBox="1"/>
          <p:nvPr/>
        </p:nvSpPr>
        <p:spPr>
          <a:xfrm>
            <a:off x="7839682" y="1865795"/>
            <a:ext cx="3629608" cy="646331"/>
          </a:xfrm>
          <a:prstGeom prst="rect">
            <a:avLst/>
          </a:prstGeom>
          <a:noFill/>
        </p:spPr>
        <p:txBody>
          <a:bodyPr wrap="square" rtlCol="0">
            <a:spAutoFit/>
          </a:bodyPr>
          <a:lstStyle/>
          <a:p>
            <a:pPr algn="ctr"/>
            <a:r>
              <a:rPr lang="en-US" b="1" u="sng" dirty="0"/>
              <a:t>Analysis of the chart:</a:t>
            </a:r>
          </a:p>
          <a:p>
            <a:pPr algn="ctr"/>
            <a:endParaRPr lang="en-US" b="1" u="sng" dirty="0"/>
          </a:p>
        </p:txBody>
      </p:sp>
    </p:spTree>
    <p:extLst>
      <p:ext uri="{BB962C8B-B14F-4D97-AF65-F5344CB8AC3E}">
        <p14:creationId xmlns:p14="http://schemas.microsoft.com/office/powerpoint/2010/main" val="234879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664876" y="349613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880145" y="349613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020399" y="349613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5188793" y="3625518"/>
            <a:ext cx="1696036" cy="246221"/>
          </a:xfrm>
          <a:prstGeom prst="rect">
            <a:avLst/>
          </a:prstGeom>
        </p:spPr>
        <p:txBody>
          <a:bodyPr wrap="square" lIns="0" tIns="0" rIns="0" bIns="0">
            <a:spAutoFit/>
          </a:bodyPr>
          <a:lstStyle/>
          <a:p>
            <a:pPr algn="ctr"/>
            <a:r>
              <a:rPr lang="en-US" sz="1600" b="1" dirty="0">
                <a:solidFill>
                  <a:schemeClr val="bg1"/>
                </a:solidFill>
              </a:rPr>
              <a:t>Location</a:t>
            </a:r>
          </a:p>
        </p:txBody>
      </p:sp>
      <p:sp>
        <p:nvSpPr>
          <p:cNvPr id="48" name="Rectangle 47">
            <a:extLst>
              <a:ext uri="{FF2B5EF4-FFF2-40B4-BE49-F238E27FC236}">
                <a16:creationId xmlns:a16="http://schemas.microsoft.com/office/drawing/2014/main" id="{FA4D735A-8F75-4E2A-8F1A-CC303B0718BA}"/>
              </a:ext>
            </a:extLst>
          </p:cNvPr>
          <p:cNvSpPr/>
          <p:nvPr/>
        </p:nvSpPr>
        <p:spPr>
          <a:xfrm>
            <a:off x="7502670" y="3709340"/>
            <a:ext cx="1561820" cy="246221"/>
          </a:xfrm>
          <a:prstGeom prst="rect">
            <a:avLst/>
          </a:prstGeom>
        </p:spPr>
        <p:txBody>
          <a:bodyPr wrap="square" lIns="0" tIns="0" rIns="0" bIns="0">
            <a:spAutoFit/>
          </a:bodyPr>
          <a:lstStyle/>
          <a:p>
            <a:pPr algn="ctr"/>
            <a:r>
              <a:rPr lang="en-US" sz="1600" b="1" dirty="0">
                <a:solidFill>
                  <a:schemeClr val="bg1"/>
                </a:solidFill>
              </a:rPr>
              <a:t>Confidence</a:t>
            </a:r>
          </a:p>
        </p:txBody>
      </p:sp>
      <p:sp>
        <p:nvSpPr>
          <p:cNvPr id="51" name="Rectangle 50">
            <a:extLst>
              <a:ext uri="{FF2B5EF4-FFF2-40B4-BE49-F238E27FC236}">
                <a16:creationId xmlns:a16="http://schemas.microsoft.com/office/drawing/2014/main" id="{8AA18108-5B8B-4147-84A7-D30A16BEC4EA}"/>
              </a:ext>
            </a:extLst>
          </p:cNvPr>
          <p:cNvSpPr/>
          <p:nvPr/>
        </p:nvSpPr>
        <p:spPr>
          <a:xfrm>
            <a:off x="2901830" y="3999706"/>
            <a:ext cx="1752042" cy="467051"/>
          </a:xfrm>
          <a:prstGeom prst="rect">
            <a:avLst/>
          </a:prstGeom>
        </p:spPr>
        <p:txBody>
          <a:bodyPr wrap="square" lIns="0" tIns="0" rIns="0" bIns="0" anchor="t">
            <a:spAutoFit/>
          </a:bodyPr>
          <a:lstStyle/>
          <a:p>
            <a:pPr algn="ctr">
              <a:lnSpc>
                <a:spcPts val="1900"/>
              </a:lnSpc>
            </a:pPr>
            <a:r>
              <a:rPr lang="en-US" sz="1400" b="0" dirty="0">
                <a:solidFill>
                  <a:srgbClr val="D4D4D4"/>
                </a:solidFill>
                <a:effectLst/>
                <a:latin typeface="Consolas" panose="020B0609020204030204" pitchFamily="49" charset="0"/>
              </a:rPr>
              <a:t>  Explained here</a:t>
            </a:r>
            <a:endParaRPr lang="en-US" sz="1400" b="0" dirty="0">
              <a:solidFill>
                <a:schemeClr val="bg1">
                  <a:lumMod val="85000"/>
                </a:schemeClr>
              </a:solidFill>
              <a:effectLst/>
              <a:latin typeface="Consolas" panose="020B0609020204030204" pitchFamily="49" charset="0"/>
            </a:endParaRPr>
          </a:p>
          <a:p>
            <a:pPr algn="ctr">
              <a:lnSpc>
                <a:spcPts val="1900"/>
              </a:lnSpc>
            </a:pP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5111440" y="4108140"/>
            <a:ext cx="1752042" cy="467051"/>
          </a:xfrm>
          <a:prstGeom prst="rect">
            <a:avLst/>
          </a:prstGeom>
        </p:spPr>
        <p:txBody>
          <a:bodyPr wrap="square" lIns="0" tIns="0" rIns="0" bIns="0" anchor="t">
            <a:spAutoFit/>
          </a:bodyPr>
          <a:lstStyle/>
          <a:p>
            <a:pPr algn="ctr">
              <a:lnSpc>
                <a:spcPts val="1900"/>
              </a:lnSpc>
            </a:pPr>
            <a:r>
              <a:rPr lang="en-US" sz="1400" dirty="0">
                <a:solidFill>
                  <a:srgbClr val="D4D4D4"/>
                </a:solidFill>
                <a:latin typeface="Consolas" panose="020B0609020204030204" pitchFamily="49" charset="0"/>
              </a:rPr>
              <a:t>Explained here</a:t>
            </a:r>
            <a:endParaRPr lang="en-US" sz="1400" b="0" dirty="0">
              <a:solidFill>
                <a:schemeClr val="bg1">
                  <a:lumMod val="85000"/>
                </a:schemeClr>
              </a:solidFill>
              <a:effectLst/>
              <a:latin typeface="Consolas" panose="020B0609020204030204" pitchFamily="49" charset="0"/>
            </a:endParaRP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7311369" y="4282160"/>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Explained here</a:t>
            </a:r>
          </a:p>
        </p:txBody>
      </p:sp>
      <p:sp>
        <p:nvSpPr>
          <p:cNvPr id="3" name="TextBox 2" descr="Dollar outline">
            <a:extLst>
              <a:ext uri="{FF2B5EF4-FFF2-40B4-BE49-F238E27FC236}">
                <a16:creationId xmlns:a16="http://schemas.microsoft.com/office/drawing/2014/main" id="{C9B2355B-1C60-477F-9D6B-2A848BB4F69A}"/>
              </a:ext>
            </a:extLst>
          </p:cNvPr>
          <p:cNvSpPr txBox="1"/>
          <p:nvPr/>
        </p:nvSpPr>
        <p:spPr>
          <a:xfrm>
            <a:off x="3579672" y="3116765"/>
            <a:ext cx="506553" cy="3693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txBody>
          <a:bodyPr wrap="square" rtlCol="0">
            <a:spAutoFit/>
          </a:bodyPr>
          <a:lstStyle/>
          <a:p>
            <a:endParaRPr lang="LID4096" dirty="0"/>
          </a:p>
        </p:txBody>
      </p:sp>
      <p:sp>
        <p:nvSpPr>
          <p:cNvPr id="5" name="TextBox 4" descr="Stopwatch with solid fill">
            <a:extLst>
              <a:ext uri="{FF2B5EF4-FFF2-40B4-BE49-F238E27FC236}">
                <a16:creationId xmlns:a16="http://schemas.microsoft.com/office/drawing/2014/main" id="{76BDC27E-BDA9-45BF-88F5-105F0AC8A632}"/>
              </a:ext>
            </a:extLst>
          </p:cNvPr>
          <p:cNvSpPr txBox="1"/>
          <p:nvPr/>
        </p:nvSpPr>
        <p:spPr>
          <a:xfrm flipH="1">
            <a:off x="5819828" y="3116765"/>
            <a:ext cx="335266" cy="36933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txBody>
          <a:bodyPr wrap="square" rtlCol="0">
            <a:spAutoFit/>
          </a:bodyPr>
          <a:lstStyle/>
          <a:p>
            <a:endParaRPr lang="LID4096" dirty="0"/>
          </a:p>
        </p:txBody>
      </p:sp>
      <p:sp>
        <p:nvSpPr>
          <p:cNvPr id="6" name="TextBox 5" descr="Earth globe: Americas with solid fill">
            <a:extLst>
              <a:ext uri="{FF2B5EF4-FFF2-40B4-BE49-F238E27FC236}">
                <a16:creationId xmlns:a16="http://schemas.microsoft.com/office/drawing/2014/main" id="{249C42BB-C3A0-4967-81E2-B960968F369C}"/>
              </a:ext>
            </a:extLst>
          </p:cNvPr>
          <p:cNvSpPr txBox="1"/>
          <p:nvPr/>
        </p:nvSpPr>
        <p:spPr>
          <a:xfrm>
            <a:off x="7999349" y="3117361"/>
            <a:ext cx="376083" cy="36933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txBody>
          <a:bodyPr wrap="square" rtlCol="0">
            <a:spAutoFit/>
          </a:bodyPr>
          <a:lstStyle/>
          <a:p>
            <a:endParaRPr lang="LID4096" dirty="0"/>
          </a:p>
        </p:txBody>
      </p:sp>
      <p:sp>
        <p:nvSpPr>
          <p:cNvPr id="91" name="Trapezoid 90">
            <a:extLst>
              <a:ext uri="{FF2B5EF4-FFF2-40B4-BE49-F238E27FC236}">
                <a16:creationId xmlns:a16="http://schemas.microsoft.com/office/drawing/2014/main" id="{0A3F4F5A-4935-450C-BEA7-D46240512435}"/>
              </a:ext>
              <a:ext uri="{C183D7F6-B498-43B3-948B-1728B52AA6E4}">
                <adec:decorative xmlns:adec="http://schemas.microsoft.com/office/drawing/2017/decorative" val="1"/>
              </a:ext>
            </a:extLst>
          </p:cNvPr>
          <p:cNvSpPr/>
          <p:nvPr/>
        </p:nvSpPr>
        <p:spPr>
          <a:xfrm>
            <a:off x="1818838" y="890507"/>
            <a:ext cx="8554324" cy="1244116"/>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76082B4-F618-43AD-93A2-0FFCCC1019BD}"/>
              </a:ext>
            </a:extLst>
          </p:cNvPr>
          <p:cNvSpPr txBox="1"/>
          <p:nvPr/>
        </p:nvSpPr>
        <p:spPr>
          <a:xfrm flipH="1">
            <a:off x="2158694" y="1503101"/>
            <a:ext cx="7756234" cy="400110"/>
          </a:xfrm>
          <a:prstGeom prst="rect">
            <a:avLst/>
          </a:prstGeom>
          <a:noFill/>
        </p:spPr>
        <p:txBody>
          <a:bodyPr wrap="square" rtlCol="0">
            <a:spAutoFit/>
          </a:bodyPr>
          <a:lstStyle/>
          <a:p>
            <a:pPr algn="ctr"/>
            <a:r>
              <a:rPr lang="en-US" sz="2000" dirty="0"/>
              <a:t>The main objective of the project is:</a:t>
            </a:r>
            <a:endParaRPr lang="LID4096" sz="2000" dirty="0"/>
          </a:p>
        </p:txBody>
      </p:sp>
      <p:sp>
        <p:nvSpPr>
          <p:cNvPr id="12" name="TextBox 11">
            <a:extLst>
              <a:ext uri="{FF2B5EF4-FFF2-40B4-BE49-F238E27FC236}">
                <a16:creationId xmlns:a16="http://schemas.microsoft.com/office/drawing/2014/main" id="{E7C41345-EBAC-4DB5-86CC-DF89AB17B2EF}"/>
              </a:ext>
            </a:extLst>
          </p:cNvPr>
          <p:cNvSpPr txBox="1"/>
          <p:nvPr/>
        </p:nvSpPr>
        <p:spPr>
          <a:xfrm>
            <a:off x="4450376" y="589964"/>
            <a:ext cx="3124200" cy="461665"/>
          </a:xfrm>
          <a:prstGeom prst="rect">
            <a:avLst/>
          </a:prstGeom>
          <a:noFill/>
        </p:spPr>
        <p:txBody>
          <a:bodyPr wrap="square" rtlCol="0">
            <a:spAutoFit/>
          </a:bodyPr>
          <a:lstStyle/>
          <a:p>
            <a:pPr algn="ctr"/>
            <a:r>
              <a:rPr lang="en-GB" sz="2400" dirty="0"/>
              <a:t>MAIN OBJECTIVE</a:t>
            </a:r>
            <a:endParaRPr lang="LID4096" sz="2400" dirty="0"/>
          </a:p>
        </p:txBody>
      </p:sp>
      <p:cxnSp>
        <p:nvCxnSpPr>
          <p:cNvPr id="92" name="Straight Connector 91">
            <a:extLst>
              <a:ext uri="{FF2B5EF4-FFF2-40B4-BE49-F238E27FC236}">
                <a16:creationId xmlns:a16="http://schemas.microsoft.com/office/drawing/2014/main" id="{781044B9-4DF2-4299-AA21-E0B877C21A4D}"/>
              </a:ext>
              <a:ext uri="{C183D7F6-B498-43B3-948B-1728B52AA6E4}">
                <adec:decorative xmlns:adec="http://schemas.microsoft.com/office/drawing/2017/decorative" val="1"/>
              </a:ext>
            </a:extLst>
          </p:cNvPr>
          <p:cNvCxnSpPr>
            <a:cxnSpLocks/>
          </p:cNvCxnSpPr>
          <p:nvPr/>
        </p:nvCxnSpPr>
        <p:spPr>
          <a:xfrm>
            <a:off x="8115502"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3" name="Title 1">
            <a:extLst>
              <a:ext uri="{FF2B5EF4-FFF2-40B4-BE49-F238E27FC236}">
                <a16:creationId xmlns:a16="http://schemas.microsoft.com/office/drawing/2014/main" id="{8D4A5783-3BAB-4D90-BBBB-9198F91758CE}"/>
              </a:ext>
            </a:extLst>
          </p:cNvPr>
          <p:cNvSpPr txBox="1">
            <a:spLocks/>
          </p:cNvSpPr>
          <p:nvPr/>
        </p:nvSpPr>
        <p:spPr>
          <a:xfrm>
            <a:off x="238327"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4" name="Straight Connector 93">
            <a:extLst>
              <a:ext uri="{FF2B5EF4-FFF2-40B4-BE49-F238E27FC236}">
                <a16:creationId xmlns:a16="http://schemas.microsoft.com/office/drawing/2014/main" id="{ABEE2EE2-ED6D-4ABA-8AB7-A9AD191D4E7E}"/>
              </a:ext>
              <a:ext uri="{C183D7F6-B498-43B3-948B-1728B52AA6E4}">
                <adec:decorative xmlns:adec="http://schemas.microsoft.com/office/drawing/2017/decorative" val="1"/>
              </a:ext>
            </a:extLst>
          </p:cNvPr>
          <p:cNvCxnSpPr>
            <a:cxnSpLocks/>
          </p:cNvCxnSpPr>
          <p:nvPr/>
        </p:nvCxnSpPr>
        <p:spPr>
          <a:xfrm>
            <a:off x="972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3DDAA1-E8FC-474D-9851-1BF748710CD9}"/>
              </a:ext>
              <a:ext uri="{C183D7F6-B498-43B3-948B-1728B52AA6E4}">
                <adec:decorative xmlns:adec="http://schemas.microsoft.com/office/drawing/2017/decorative" val="1"/>
              </a:ext>
            </a:extLst>
          </p:cNvPr>
          <p:cNvCxnSpPr>
            <a:cxnSpLocks/>
          </p:cNvCxnSpPr>
          <p:nvPr/>
        </p:nvCxnSpPr>
        <p:spPr>
          <a:xfrm>
            <a:off x="8125229"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B1AC691B-15D2-40E4-A918-C3BFA04BDFBB}"/>
              </a:ext>
            </a:extLst>
          </p:cNvPr>
          <p:cNvSpPr txBox="1">
            <a:spLocks/>
          </p:cNvSpPr>
          <p:nvPr/>
        </p:nvSpPr>
        <p:spPr>
          <a:xfrm>
            <a:off x="248054"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7" name="Straight Connector 96">
            <a:extLst>
              <a:ext uri="{FF2B5EF4-FFF2-40B4-BE49-F238E27FC236}">
                <a16:creationId xmlns:a16="http://schemas.microsoft.com/office/drawing/2014/main" id="{79D7228B-4743-4B0F-9797-825A64D6AE77}"/>
              </a:ext>
              <a:ext uri="{C183D7F6-B498-43B3-948B-1728B52AA6E4}">
                <adec:decorative xmlns:adec="http://schemas.microsoft.com/office/drawing/2017/decorative" val="1"/>
              </a:ext>
            </a:extLst>
          </p:cNvPr>
          <p:cNvCxnSpPr>
            <a:cxnSpLocks/>
          </p:cNvCxnSpPr>
          <p:nvPr/>
        </p:nvCxnSpPr>
        <p:spPr>
          <a:xfrm>
            <a:off x="19454"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F066BB-3EBB-470F-0012-64E546743194}"/>
              </a:ext>
            </a:extLst>
          </p:cNvPr>
          <p:cNvSpPr/>
          <p:nvPr/>
        </p:nvSpPr>
        <p:spPr>
          <a:xfrm>
            <a:off x="2929833" y="3614060"/>
            <a:ext cx="1696036" cy="246221"/>
          </a:xfrm>
          <a:prstGeom prst="rect">
            <a:avLst/>
          </a:prstGeom>
        </p:spPr>
        <p:txBody>
          <a:bodyPr wrap="square" lIns="0" tIns="0" rIns="0" bIns="0">
            <a:spAutoFit/>
          </a:bodyPr>
          <a:lstStyle/>
          <a:p>
            <a:pPr algn="ctr"/>
            <a:r>
              <a:rPr lang="en-US" sz="1600" b="1" dirty="0">
                <a:solidFill>
                  <a:schemeClr val="bg1"/>
                </a:solidFill>
              </a:rPr>
              <a:t>Size and Quality</a:t>
            </a:r>
          </a:p>
        </p:txBody>
      </p:sp>
    </p:spTree>
    <p:extLst>
      <p:ext uri="{BB962C8B-B14F-4D97-AF65-F5344CB8AC3E}">
        <p14:creationId xmlns:p14="http://schemas.microsoft.com/office/powerpoint/2010/main" val="82256913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1_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3649</TotalTime>
  <Words>444</Words>
  <Application>Microsoft Office PowerPoint</Application>
  <PresentationFormat>Widescreen</PresentationFormat>
  <Paragraphs>64</Paragraphs>
  <Slides>10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Century Gothic</vt:lpstr>
      <vt:lpstr>Consolas</vt:lpstr>
      <vt:lpstr>Segoe UI Light</vt:lpstr>
      <vt:lpstr>Tenorite</vt:lpstr>
      <vt:lpstr>Times New Roman</vt:lpstr>
      <vt:lpstr>Office Theme</vt:lpstr>
      <vt:lpstr>1_Office Theme</vt:lpstr>
      <vt:lpstr>PowerPoint Presentation</vt:lpstr>
      <vt:lpstr>INTRODUCTION</vt:lpstr>
      <vt:lpstr>Project overview</vt:lpstr>
      <vt:lpstr>Problem questions</vt:lpstr>
      <vt:lpstr>DATASETS USED</vt:lpstr>
      <vt:lpstr>PowerPoint Presentation</vt:lpstr>
      <vt:lpstr>PowerPoint Presentation</vt:lpstr>
      <vt:lpstr>PowerPoint Presentation</vt:lpstr>
      <vt:lpstr>Project analysis slide 3</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Kiio</dc:creator>
  <cp:lastModifiedBy>Samuel Kiio</cp:lastModifiedBy>
  <cp:revision>13</cp:revision>
  <dcterms:created xsi:type="dcterms:W3CDTF">2021-08-01T19:09:38Z</dcterms:created>
  <dcterms:modified xsi:type="dcterms:W3CDTF">2023-04-19T05:39:23Z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