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33F0-27BC-4A7E-9E65-408340B57E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D4BE-EF9B-4B92-9E76-1554E677CC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F164F6-2D1A-4AA9-8B18-3C48D7AA7719}"/>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5" name="Footer Placeholder 4">
            <a:extLst>
              <a:ext uri="{FF2B5EF4-FFF2-40B4-BE49-F238E27FC236}">
                <a16:creationId xmlns:a16="http://schemas.microsoft.com/office/drawing/2014/main" id="{685C8236-25C3-42AC-8D5F-16B8160CB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01F19-52EA-4F25-9355-14E229B530A0}"/>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22097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A980-8AC1-4E0C-B239-1EE01C712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6C23D-D72B-41AA-8265-5F10F902EA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34E1B-7AFC-43D9-AE11-0194587D907D}"/>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5" name="Footer Placeholder 4">
            <a:extLst>
              <a:ext uri="{FF2B5EF4-FFF2-40B4-BE49-F238E27FC236}">
                <a16:creationId xmlns:a16="http://schemas.microsoft.com/office/drawing/2014/main" id="{F2694878-E6C0-4B73-A1A0-F230897D9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BDAE9-CBDD-4548-9E8A-D6833C55BD32}"/>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183495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A7147-057D-42BD-9CD4-9E2E5098D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255FB6-C58C-45F3-9A77-E8041E4A4D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41807-A808-4EF5-8E0E-D94D37FA5CCC}"/>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5" name="Footer Placeholder 4">
            <a:extLst>
              <a:ext uri="{FF2B5EF4-FFF2-40B4-BE49-F238E27FC236}">
                <a16:creationId xmlns:a16="http://schemas.microsoft.com/office/drawing/2014/main" id="{FFA16101-5CA7-4EA2-8B75-5D2FB002F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0EA2B-354F-4837-919D-BC318B04DB10}"/>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27724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5D35-55DD-4391-B1F5-9BB1792EA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8FF38-4E35-407F-91C4-AF9685587D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6DE2D-FD6C-45DC-8E04-4F82190E6379}"/>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5" name="Footer Placeholder 4">
            <a:extLst>
              <a:ext uri="{FF2B5EF4-FFF2-40B4-BE49-F238E27FC236}">
                <a16:creationId xmlns:a16="http://schemas.microsoft.com/office/drawing/2014/main" id="{CE020E85-0ACC-4AA7-81F3-C34B5511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5D105-A03E-4BDA-9D72-9D8ED190749D}"/>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425938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3A8C-F6C7-4F57-A32E-C4CA44D656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126659-4DCB-4909-BADE-02FEFFA6E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4A991-83A7-438B-8F21-9F4AD450088C}"/>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5" name="Footer Placeholder 4">
            <a:extLst>
              <a:ext uri="{FF2B5EF4-FFF2-40B4-BE49-F238E27FC236}">
                <a16:creationId xmlns:a16="http://schemas.microsoft.com/office/drawing/2014/main" id="{48E75630-D525-4FA5-8C20-AE050AE12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C799D-2BA8-43DB-B3BA-82E028FDA612}"/>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364112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BEFC-131F-4F26-801F-A7214CD6C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3207-F29E-4B9B-BD3B-6997692A9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BF114B-C927-4328-8979-A98C107B4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94C585-F0FA-4A13-9C97-A6881B64F15C}"/>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6" name="Footer Placeholder 5">
            <a:extLst>
              <a:ext uri="{FF2B5EF4-FFF2-40B4-BE49-F238E27FC236}">
                <a16:creationId xmlns:a16="http://schemas.microsoft.com/office/drawing/2014/main" id="{C6A35068-34CD-42AA-B476-AA38BF9C2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A2416-E8B8-4FAD-BDC5-89A5718B0CFE}"/>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408601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EFA7-0B48-4E18-893B-03BA4A3254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035A00-7640-4120-A4C2-2C63A4433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7F78CF-EE02-4E3D-9C69-37ED1E69D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3F6FBB-B105-4774-A4F7-B1679FB03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4E2F3E-9C30-4E2B-9FAD-5A3645A0F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BA4B97-25EF-49C0-9C59-8A4DC327139B}"/>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8" name="Footer Placeholder 7">
            <a:extLst>
              <a:ext uri="{FF2B5EF4-FFF2-40B4-BE49-F238E27FC236}">
                <a16:creationId xmlns:a16="http://schemas.microsoft.com/office/drawing/2014/main" id="{8106EE6C-5016-4A5D-9B30-0B9E1591E8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A53DF3-7535-46A9-B263-DB6D3EB432BA}"/>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211297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846C-3D20-4241-8C58-7C7632D40B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98CED-71F5-42D5-8CBB-7B5F323CD6EB}"/>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4" name="Footer Placeholder 3">
            <a:extLst>
              <a:ext uri="{FF2B5EF4-FFF2-40B4-BE49-F238E27FC236}">
                <a16:creationId xmlns:a16="http://schemas.microsoft.com/office/drawing/2014/main" id="{25054DEA-E6B4-4629-BD31-DD66F75EE7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FBD8A-9FC1-4060-953B-09545581D83C}"/>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323788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17F61-E78C-494D-8FA7-D0FDC60AD139}"/>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3" name="Footer Placeholder 2">
            <a:extLst>
              <a:ext uri="{FF2B5EF4-FFF2-40B4-BE49-F238E27FC236}">
                <a16:creationId xmlns:a16="http://schemas.microsoft.com/office/drawing/2014/main" id="{FE0D014D-3369-4E82-B6D4-CE5628B244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AD1440-267C-4D1D-B774-42A649CA2A58}"/>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314757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73AE-1812-48E4-8793-2D0D7AFC2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9409F2-52E2-4AB5-9340-5FC87091D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6C9FA0-B2A0-4B0F-831F-0499DFC76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C402E-DF41-4D4F-9AD3-6F3AA119535C}"/>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6" name="Footer Placeholder 5">
            <a:extLst>
              <a:ext uri="{FF2B5EF4-FFF2-40B4-BE49-F238E27FC236}">
                <a16:creationId xmlns:a16="http://schemas.microsoft.com/office/drawing/2014/main" id="{C4741B75-637E-42DA-93D6-9D2BD1D97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6F34B-3735-4F17-BC6C-F85F3BCC3EC0}"/>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254237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CABF-91C1-46CF-B06E-EEF7FD4D4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F84B0E-C1B7-4839-AD94-DE2C50D58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230BA0-6EFB-49A5-8727-38DE7DB36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50CFC-CDDE-4141-8565-097A7FBA98BE}"/>
              </a:ext>
            </a:extLst>
          </p:cNvPr>
          <p:cNvSpPr>
            <a:spLocks noGrp="1"/>
          </p:cNvSpPr>
          <p:nvPr>
            <p:ph type="dt" sz="half" idx="10"/>
          </p:nvPr>
        </p:nvSpPr>
        <p:spPr/>
        <p:txBody>
          <a:bodyPr/>
          <a:lstStyle/>
          <a:p>
            <a:fld id="{661F7C6C-472A-4F84-AA98-892EACCC91BE}" type="datetimeFigureOut">
              <a:rPr lang="en-US" smtClean="0"/>
              <a:t>7/8/2022</a:t>
            </a:fld>
            <a:endParaRPr lang="en-US"/>
          </a:p>
        </p:txBody>
      </p:sp>
      <p:sp>
        <p:nvSpPr>
          <p:cNvPr id="6" name="Footer Placeholder 5">
            <a:extLst>
              <a:ext uri="{FF2B5EF4-FFF2-40B4-BE49-F238E27FC236}">
                <a16:creationId xmlns:a16="http://schemas.microsoft.com/office/drawing/2014/main" id="{2E863929-DB87-4300-9CEF-6EE4B6B63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2E0C5-A236-42FA-B460-983AA1CD5111}"/>
              </a:ext>
            </a:extLst>
          </p:cNvPr>
          <p:cNvSpPr>
            <a:spLocks noGrp="1"/>
          </p:cNvSpPr>
          <p:nvPr>
            <p:ph type="sldNum" sz="quarter" idx="12"/>
          </p:nvPr>
        </p:nvSpPr>
        <p:spPr/>
        <p:txBody>
          <a:bodyPr/>
          <a:lstStyle/>
          <a:p>
            <a:fld id="{DD009B12-5390-45AE-8BDC-92686AEC06BF}" type="slidenum">
              <a:rPr lang="en-US" smtClean="0"/>
              <a:t>‹#›</a:t>
            </a:fld>
            <a:endParaRPr lang="en-US"/>
          </a:p>
        </p:txBody>
      </p:sp>
    </p:spTree>
    <p:extLst>
      <p:ext uri="{BB962C8B-B14F-4D97-AF65-F5344CB8AC3E}">
        <p14:creationId xmlns:p14="http://schemas.microsoft.com/office/powerpoint/2010/main" val="137738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098C2-9C72-4EEB-A949-32C943578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264890-A72D-4CCE-805E-968C78D36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BD6B1-B78B-43B4-B307-FD14C3969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F7C6C-472A-4F84-AA98-892EACCC91BE}" type="datetimeFigureOut">
              <a:rPr lang="en-US" smtClean="0"/>
              <a:t>7/8/2022</a:t>
            </a:fld>
            <a:endParaRPr lang="en-US"/>
          </a:p>
        </p:txBody>
      </p:sp>
      <p:sp>
        <p:nvSpPr>
          <p:cNvPr id="5" name="Footer Placeholder 4">
            <a:extLst>
              <a:ext uri="{FF2B5EF4-FFF2-40B4-BE49-F238E27FC236}">
                <a16:creationId xmlns:a16="http://schemas.microsoft.com/office/drawing/2014/main" id="{BD5088B5-C502-46C1-9046-4CB84AF3E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770598-3975-4025-9D64-B4E101B12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09B12-5390-45AE-8BDC-92686AEC06BF}" type="slidenum">
              <a:rPr lang="en-US" smtClean="0"/>
              <a:t>‹#›</a:t>
            </a:fld>
            <a:endParaRPr lang="en-US"/>
          </a:p>
        </p:txBody>
      </p:sp>
    </p:spTree>
    <p:extLst>
      <p:ext uri="{BB962C8B-B14F-4D97-AF65-F5344CB8AC3E}">
        <p14:creationId xmlns:p14="http://schemas.microsoft.com/office/powerpoint/2010/main" val="782334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5527DC-41E1-4700-92DE-BF35063B79E4}"/>
              </a:ext>
            </a:extLst>
          </p:cNvPr>
          <p:cNvSpPr>
            <a:spLocks noGrp="1"/>
          </p:cNvSpPr>
          <p:nvPr>
            <p:ph type="ctrTitle"/>
          </p:nvPr>
        </p:nvSpPr>
        <p:spPr>
          <a:xfrm>
            <a:off x="1524000" y="1655064"/>
            <a:ext cx="9144000" cy="4146804"/>
          </a:xfrm>
        </p:spPr>
        <p:txBody>
          <a:bodyPr anchor="ctr">
            <a:normAutofit/>
          </a:bodyPr>
          <a:lstStyle/>
          <a:p>
            <a:r>
              <a:rPr lang="en-US" sz="4400" b="1" dirty="0"/>
              <a:t>Fundamentals and Benefits of CI/CD to Achieve, Build, and Deploy Automation for </a:t>
            </a:r>
            <a:r>
              <a:rPr lang="en-US" sz="4400" b="1" dirty="0" err="1"/>
              <a:t>UdaPeople</a:t>
            </a:r>
            <a:r>
              <a:rPr lang="en-US" sz="4400" b="1" dirty="0"/>
              <a:t> Cloud-Based Software</a:t>
            </a:r>
            <a:endParaRPr lang="en-US" sz="72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61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6A23-78CB-47CF-8D9C-FECC75A1CD56}"/>
              </a:ext>
            </a:extLst>
          </p:cNvPr>
          <p:cNvSpPr>
            <a:spLocks noGrp="1"/>
          </p:cNvSpPr>
          <p:nvPr>
            <p:ph type="title"/>
          </p:nvPr>
        </p:nvSpPr>
        <p:spPr/>
        <p:txBody>
          <a:bodyPr/>
          <a:lstStyle/>
          <a:p>
            <a:r>
              <a:rPr lang="en-US" dirty="0"/>
              <a:t>Smaller Code Changes, and Fault Isolations</a:t>
            </a:r>
          </a:p>
        </p:txBody>
      </p:sp>
      <p:sp>
        <p:nvSpPr>
          <p:cNvPr id="3" name="Content Placeholder 2">
            <a:extLst>
              <a:ext uri="{FF2B5EF4-FFF2-40B4-BE49-F238E27FC236}">
                <a16:creationId xmlns:a16="http://schemas.microsoft.com/office/drawing/2014/main" id="{B5951E49-2469-4E42-8182-1E4088A2BC2B}"/>
              </a:ext>
            </a:extLst>
          </p:cNvPr>
          <p:cNvSpPr>
            <a:spLocks noGrp="1"/>
          </p:cNvSpPr>
          <p:nvPr>
            <p:ph idx="1"/>
          </p:nvPr>
        </p:nvSpPr>
        <p:spPr/>
        <p:txBody>
          <a:bodyPr/>
          <a:lstStyle/>
          <a:p>
            <a:r>
              <a:rPr lang="en-US" dirty="0"/>
              <a:t>We can integrate small portions of code at a time thanks to continuous integration and delivery, which is a technological benefit. These code modifications have fewer problems that might need to be fixed later since they are simpler and easier to handle than large blocks of code.</a:t>
            </a:r>
          </a:p>
          <a:p>
            <a:r>
              <a:rPr lang="en-US" dirty="0"/>
              <a:t>If we build our system using CI/CD, fault isolations will be quicker to find and simpler to install. Monitoring the system, determining when the issue occurred, and triggering its location are all included in fault isolations. As a result, the effects of problems arising in the application are quite small.</a:t>
            </a:r>
          </a:p>
        </p:txBody>
      </p:sp>
    </p:spTree>
    <p:extLst>
      <p:ext uri="{BB962C8B-B14F-4D97-AF65-F5344CB8AC3E}">
        <p14:creationId xmlns:p14="http://schemas.microsoft.com/office/powerpoint/2010/main" val="279001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1F13-6992-4FB2-965F-E0AF9A491B2A}"/>
              </a:ext>
            </a:extLst>
          </p:cNvPr>
          <p:cNvSpPr>
            <a:spLocks noGrp="1"/>
          </p:cNvSpPr>
          <p:nvPr>
            <p:ph type="title"/>
          </p:nvPr>
        </p:nvSpPr>
        <p:spPr/>
        <p:txBody>
          <a:bodyPr/>
          <a:lstStyle/>
          <a:p>
            <a:r>
              <a:rPr lang="en-US" dirty="0"/>
              <a:t>More Test Reliability</a:t>
            </a:r>
          </a:p>
        </p:txBody>
      </p:sp>
      <p:sp>
        <p:nvSpPr>
          <p:cNvPr id="3" name="Content Placeholder 2">
            <a:extLst>
              <a:ext uri="{FF2B5EF4-FFF2-40B4-BE49-F238E27FC236}">
                <a16:creationId xmlns:a16="http://schemas.microsoft.com/office/drawing/2014/main" id="{735DCCE2-5DFF-4705-B1CA-2C2FE75A5592}"/>
              </a:ext>
            </a:extLst>
          </p:cNvPr>
          <p:cNvSpPr>
            <a:spLocks noGrp="1"/>
          </p:cNvSpPr>
          <p:nvPr>
            <p:ph idx="1"/>
          </p:nvPr>
        </p:nvSpPr>
        <p:spPr/>
        <p:txBody>
          <a:bodyPr/>
          <a:lstStyle/>
          <a:p>
            <a:r>
              <a:rPr lang="en-US" dirty="0"/>
              <a:t>Because of the targeted and bite-sized changes made to the system by CI/CD, test reliability increases, and more precise positive and negative tests may be run. Continuous reliability within CI/CD can also be thought of as test reliability. Knowing that quality was in front of our minds throughout the entire process ensures stakeholders their investment is justified with the constant merging and release of new goods and features.</a:t>
            </a:r>
          </a:p>
        </p:txBody>
      </p:sp>
    </p:spTree>
    <p:extLst>
      <p:ext uri="{BB962C8B-B14F-4D97-AF65-F5344CB8AC3E}">
        <p14:creationId xmlns:p14="http://schemas.microsoft.com/office/powerpoint/2010/main" val="219828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6887-8127-4EC1-9718-50C057400E21}"/>
              </a:ext>
            </a:extLst>
          </p:cNvPr>
          <p:cNvSpPr>
            <a:spLocks noGrp="1"/>
          </p:cNvSpPr>
          <p:nvPr>
            <p:ph type="title"/>
          </p:nvPr>
        </p:nvSpPr>
        <p:spPr/>
        <p:txBody>
          <a:bodyPr/>
          <a:lstStyle/>
          <a:p>
            <a:r>
              <a:rPr lang="en-US" dirty="0"/>
              <a:t>Faster Release Rate</a:t>
            </a:r>
          </a:p>
        </p:txBody>
      </p:sp>
      <p:sp>
        <p:nvSpPr>
          <p:cNvPr id="3" name="Content Placeholder 2">
            <a:extLst>
              <a:ext uri="{FF2B5EF4-FFF2-40B4-BE49-F238E27FC236}">
                <a16:creationId xmlns:a16="http://schemas.microsoft.com/office/drawing/2014/main" id="{EC6BFD61-D63E-45A6-AAD3-3C2F9DAED154}"/>
              </a:ext>
            </a:extLst>
          </p:cNvPr>
          <p:cNvSpPr>
            <a:spLocks noGrp="1"/>
          </p:cNvSpPr>
          <p:nvPr>
            <p:ph idx="1"/>
          </p:nvPr>
        </p:nvSpPr>
        <p:spPr/>
        <p:txBody>
          <a:bodyPr/>
          <a:lstStyle/>
          <a:p>
            <a:r>
              <a:rPr lang="en-US" dirty="0"/>
              <a:t>Failures are discovered more quickly, which enables quicker repairs and ultimately higher release rates. However, frequent releases are only feasible if the code is created in a system that moves continuously. After comprehensive testing, we will constantly merge our codes using CICD and releases them to production, keeping the code in a release-ready state. It's crucial that we set up our production environment as part of deployment that closely resembles the one that end customers will eventually use. </a:t>
            </a:r>
          </a:p>
        </p:txBody>
      </p:sp>
    </p:spTree>
    <p:extLst>
      <p:ext uri="{BB962C8B-B14F-4D97-AF65-F5344CB8AC3E}">
        <p14:creationId xmlns:p14="http://schemas.microsoft.com/office/powerpoint/2010/main" val="27520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9657-1560-40C9-81C2-202DE7EC6083}"/>
              </a:ext>
            </a:extLst>
          </p:cNvPr>
          <p:cNvSpPr>
            <a:spLocks noGrp="1"/>
          </p:cNvSpPr>
          <p:nvPr>
            <p:ph type="title"/>
          </p:nvPr>
        </p:nvSpPr>
        <p:spPr/>
        <p:txBody>
          <a:bodyPr/>
          <a:lstStyle/>
          <a:p>
            <a:r>
              <a:rPr lang="en-US" dirty="0"/>
              <a:t>Customer Satisfaction</a:t>
            </a:r>
          </a:p>
        </p:txBody>
      </p:sp>
      <p:sp>
        <p:nvSpPr>
          <p:cNvPr id="3" name="Content Placeholder 2">
            <a:extLst>
              <a:ext uri="{FF2B5EF4-FFF2-40B4-BE49-F238E27FC236}">
                <a16:creationId xmlns:a16="http://schemas.microsoft.com/office/drawing/2014/main" id="{D6AD6FB0-B27F-483F-A3DE-A7D1512E3BAC}"/>
              </a:ext>
            </a:extLst>
          </p:cNvPr>
          <p:cNvSpPr>
            <a:spLocks noGrp="1"/>
          </p:cNvSpPr>
          <p:nvPr>
            <p:ph idx="1"/>
          </p:nvPr>
        </p:nvSpPr>
        <p:spPr/>
        <p:txBody>
          <a:bodyPr/>
          <a:lstStyle/>
          <a:p>
            <a:r>
              <a:rPr lang="en-US" dirty="0"/>
              <a:t>The benefits of CI/CD extend beyond the technical realm to include organizational benefits. A new customer's initial experiences with our product can make or break them.</a:t>
            </a:r>
          </a:p>
          <a:p>
            <a:r>
              <a:rPr lang="en-US" dirty="0"/>
              <a:t>First impressions are crucial for converting potential consumers into happy ones, so we don't waste them. We have to maintain client satisfaction by releasing new features and issue fixes quickly. By using a CI/CD method, we can maintain our product current with emerging technology and attract new clients who will choose us over our rivals as a result of positive word-of-mouth and online reviews.</a:t>
            </a:r>
          </a:p>
        </p:txBody>
      </p:sp>
    </p:spTree>
    <p:extLst>
      <p:ext uri="{BB962C8B-B14F-4D97-AF65-F5344CB8AC3E}">
        <p14:creationId xmlns:p14="http://schemas.microsoft.com/office/powerpoint/2010/main" val="81561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E31E-2F94-4D4E-BCF8-B57D1D9E9881}"/>
              </a:ext>
            </a:extLst>
          </p:cNvPr>
          <p:cNvSpPr>
            <a:spLocks noGrp="1"/>
          </p:cNvSpPr>
          <p:nvPr>
            <p:ph type="title"/>
          </p:nvPr>
        </p:nvSpPr>
        <p:spPr/>
        <p:txBody>
          <a:bodyPr/>
          <a:lstStyle/>
          <a:p>
            <a:r>
              <a:rPr lang="en-US" dirty="0"/>
              <a:t>Reduce Costs</a:t>
            </a:r>
          </a:p>
        </p:txBody>
      </p:sp>
      <p:sp>
        <p:nvSpPr>
          <p:cNvPr id="3" name="Content Placeholder 2">
            <a:extLst>
              <a:ext uri="{FF2B5EF4-FFF2-40B4-BE49-F238E27FC236}">
                <a16:creationId xmlns:a16="http://schemas.microsoft.com/office/drawing/2014/main" id="{CAFF7B50-ED9C-4BBE-855E-5D4E807B5514}"/>
              </a:ext>
            </a:extLst>
          </p:cNvPr>
          <p:cNvSpPr>
            <a:spLocks noGrp="1"/>
          </p:cNvSpPr>
          <p:nvPr>
            <p:ph idx="1"/>
          </p:nvPr>
        </p:nvSpPr>
        <p:spPr/>
        <p:txBody>
          <a:bodyPr/>
          <a:lstStyle/>
          <a:p>
            <a:r>
              <a:rPr lang="en-US" dirty="0"/>
              <a:t>Automation in the CI/CD pipeline lowers the possibility of errors in the numerous recurring CI and CD phases. Additionally, by catching the problem as soon as possible, less code modifications will need to be made in the future to repair it, which frees up developer time that may be used for product development. Another thing to consider is that improving code quality through automation also improves return on investment.</a:t>
            </a:r>
          </a:p>
        </p:txBody>
      </p:sp>
    </p:spTree>
    <p:extLst>
      <p:ext uri="{BB962C8B-B14F-4D97-AF65-F5344CB8AC3E}">
        <p14:creationId xmlns:p14="http://schemas.microsoft.com/office/powerpoint/2010/main" val="350376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688D2A6F01224F8F66979C836B6DEF" ma:contentTypeVersion="13" ma:contentTypeDescription="Create a new document." ma:contentTypeScope="" ma:versionID="cd05859e12a07019027e302cba5e73ac">
  <xsd:schema xmlns:xsd="http://www.w3.org/2001/XMLSchema" xmlns:xs="http://www.w3.org/2001/XMLSchema" xmlns:p="http://schemas.microsoft.com/office/2006/metadata/properties" xmlns:ns3="de05e464-ac2e-4b35-b999-03c0c0c6e68d" xmlns:ns4="78ca01ff-44c9-4de7-9316-4620ad6fe8b8" targetNamespace="http://schemas.microsoft.com/office/2006/metadata/properties" ma:root="true" ma:fieldsID="947a0e3bb3b87e1edd3dcfed55050ef5" ns3:_="" ns4:_="">
    <xsd:import namespace="de05e464-ac2e-4b35-b999-03c0c0c6e68d"/>
    <xsd:import namespace="78ca01ff-44c9-4de7-9316-4620ad6fe8b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05e464-ac2e-4b35-b999-03c0c0c6e6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8ca01ff-44c9-4de7-9316-4620ad6fe8b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C96C62-9D2C-4588-86F3-76BAA563D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05e464-ac2e-4b35-b999-03c0c0c6e68d"/>
    <ds:schemaRef ds:uri="78ca01ff-44c9-4de7-9316-4620ad6fe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4A1888-432B-421A-B5DD-E4B3C0963F23}">
  <ds:schemaRefs>
    <ds:schemaRef ds:uri="http://schemas.microsoft.com/sharepoint/v3/contenttype/forms"/>
  </ds:schemaRefs>
</ds:datastoreItem>
</file>

<file path=customXml/itemProps3.xml><?xml version="1.0" encoding="utf-8"?>
<ds:datastoreItem xmlns:ds="http://schemas.openxmlformats.org/officeDocument/2006/customXml" ds:itemID="{9CEDFC62-3201-41ED-AD7C-5092153493D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TotalTime>
  <Words>486</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Fundamentals and Benefits of CI/CD to Achieve, Build, and Deploy Automation for UdaPeople Cloud-Based Software</vt:lpstr>
      <vt:lpstr>Smaller Code Changes, and Fault Isolations</vt:lpstr>
      <vt:lpstr>More Test Reliability</vt:lpstr>
      <vt:lpstr>Faster Release Rate</vt:lpstr>
      <vt:lpstr>Customer Satisfaction</vt:lpstr>
      <vt:lpstr>Reduce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Benefits of CI/CD to Achieve, Build, and Deploy Automation for UdaPeople Cloud-Based Software</dc:title>
  <dc:creator>Chukwuemeka Ejiogu</dc:creator>
  <cp:lastModifiedBy>Chukwuemeka Ejiogu</cp:lastModifiedBy>
  <cp:revision>1</cp:revision>
  <dcterms:created xsi:type="dcterms:W3CDTF">2022-07-08T13:11:08Z</dcterms:created>
  <dcterms:modified xsi:type="dcterms:W3CDTF">2022-07-08T14:14:20Z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0x01010046688D2A6F01224F8F66979C836B6DEF</vt:lpwstr>
  </property>
</Properties>
</file>