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6"/>
  </p:notesMasterIdLst>
  <p:sldIdLst>
    <p:sldId id="257" r:id="rId2"/>
    <p:sldId id="291" r:id="rId3"/>
    <p:sldId id="273" r:id="rId4"/>
    <p:sldId id="307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92" r:id="rId20"/>
    <p:sldId id="293" r:id="rId21"/>
    <p:sldId id="284" r:id="rId22"/>
    <p:sldId id="285" r:id="rId23"/>
    <p:sldId id="286" r:id="rId24"/>
    <p:sldId id="287" r:id="rId25"/>
    <p:sldId id="294" r:id="rId26"/>
    <p:sldId id="288" r:id="rId27"/>
    <p:sldId id="290" r:id="rId28"/>
    <p:sldId id="295" r:id="rId29"/>
    <p:sldId id="296" r:id="rId30"/>
    <p:sldId id="297" r:id="rId31"/>
    <p:sldId id="298" r:id="rId32"/>
    <p:sldId id="271" r:id="rId33"/>
    <p:sldId id="266" r:id="rId34"/>
    <p:sldId id="265" r:id="rId3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3C1F798-A260-44B6-A789-F46EAF43BE3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DA8FDC0-278E-409A-9842-98A7FBBA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5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8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3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99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6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61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3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9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2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8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0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8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4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90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9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5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FDC0-278E-409A-9842-98A7FBBA7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7"/>
            <a:ext cx="6038646" cy="385982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b="1" dirty="0">
                <a:solidFill>
                  <a:srgbClr val="FF00FF"/>
                </a:solidFill>
              </a:rPr>
              <a:t>Portfolio Python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Steve VOGEL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</a:t>
            </a:r>
            <a:r>
              <a:rPr lang="en-US" sz="1800" dirty="0"/>
              <a:t>Slide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C0C8C-B1BD-417D-839B-B9BAE963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005840"/>
            <a:ext cx="10637520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</a:t>
            </a:r>
            <a:r>
              <a:rPr lang="en-US" sz="1800" dirty="0"/>
              <a:t>Slide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2FB27-34B7-4C50-BB20-1B116902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2" y="1345324"/>
            <a:ext cx="9343697" cy="49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C74533-E461-4ACE-AEE0-9B81C6CA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43" y="286603"/>
            <a:ext cx="3778288" cy="595301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ALPACA MONTE CARLO   </a:t>
            </a:r>
            <a:r>
              <a:rPr lang="en-US" sz="2000" dirty="0"/>
              <a:t>Slide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AA610-C267-4774-B9E5-FF7A7628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37" y="1420009"/>
            <a:ext cx="8382726" cy="49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8F41A4-4293-4AFD-9139-F319768F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881" y="286603"/>
            <a:ext cx="4494178" cy="647252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ALPACA MONTE CARLO                       </a:t>
            </a:r>
            <a:r>
              <a:rPr lang="en-US" sz="2000" dirty="0"/>
              <a:t>SLIDE 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2BF9B1E-925A-4DF8-8775-964AD8217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31" y="1031131"/>
            <a:ext cx="8977138" cy="5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286603"/>
            <a:ext cx="5000017" cy="569431"/>
          </a:xfrm>
        </p:spPr>
        <p:txBody>
          <a:bodyPr>
            <a:normAutofit/>
          </a:bodyPr>
          <a:lstStyle/>
          <a:p>
            <a:r>
              <a:rPr lang="en-US" sz="2400" dirty="0"/>
              <a:t>DF  ALPACA MC      </a:t>
            </a:r>
            <a:r>
              <a:rPr lang="en-US" sz="1800" dirty="0"/>
              <a:t>Slide 3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FDA5624F-FBA8-47EB-BBB3-05FC89E3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9" y="1108952"/>
            <a:ext cx="8550381" cy="50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4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FFB6C97-EFBA-45AE-8CDA-5034A396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12" y="286604"/>
            <a:ext cx="3375499" cy="530520"/>
          </a:xfrm>
        </p:spPr>
        <p:txBody>
          <a:bodyPr>
            <a:normAutofit/>
          </a:bodyPr>
          <a:lstStyle/>
          <a:p>
            <a:r>
              <a:rPr lang="en-US" sz="2400" dirty="0"/>
              <a:t>ALPACA MC  </a:t>
            </a:r>
            <a:r>
              <a:rPr lang="en-US" sz="1800" dirty="0"/>
              <a:t>Slide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07ADE-3A4F-4308-8354-751CD487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2071688"/>
            <a:ext cx="11358563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8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48D295-59EB-4C63-A126-D3DA669F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03" y="142875"/>
            <a:ext cx="4134255" cy="5286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ALPACA MONTE CARLO </a:t>
            </a:r>
            <a:r>
              <a:rPr lang="en-US" sz="2000" dirty="0"/>
              <a:t>SLIDE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74A32-FBBC-4591-94D2-53317FAD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671513"/>
            <a:ext cx="10001250" cy="58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8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12EBCE-F2DA-48DD-AFB9-97F8A8C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980" y="286603"/>
            <a:ext cx="7118700" cy="462427"/>
          </a:xfrm>
        </p:spPr>
        <p:txBody>
          <a:bodyPr>
            <a:normAutofit/>
          </a:bodyPr>
          <a:lstStyle/>
          <a:p>
            <a:r>
              <a:rPr lang="en-US" sz="2400" dirty="0"/>
              <a:t>ALPACA MONTE  CARLO </a:t>
            </a:r>
            <a:r>
              <a:rPr lang="en-US" sz="1800" dirty="0"/>
              <a:t>Slide 6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2BA0D-5EFC-4CB0-A037-01B2075C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749030"/>
            <a:ext cx="10315575" cy="61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03B2D1-15BA-4B4E-825E-F01E84BA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02" y="126460"/>
            <a:ext cx="4056434" cy="671208"/>
          </a:xfrm>
        </p:spPr>
        <p:txBody>
          <a:bodyPr>
            <a:normAutofit/>
          </a:bodyPr>
          <a:lstStyle/>
          <a:p>
            <a:r>
              <a:rPr lang="en-US" sz="2200" dirty="0"/>
              <a:t>ALPACA MONTE CARLO </a:t>
            </a:r>
            <a:r>
              <a:rPr lang="en-US" sz="2000" dirty="0"/>
              <a:t>Slide 7 </a:t>
            </a:r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F3D3529-8BD4-4001-A459-E3FE9279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4" y="924128"/>
            <a:ext cx="8672312" cy="53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5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03B2D1-15BA-4B4E-825E-F01E84BA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02" y="126460"/>
            <a:ext cx="4056434" cy="671208"/>
          </a:xfrm>
        </p:spPr>
        <p:txBody>
          <a:bodyPr>
            <a:normAutofit/>
          </a:bodyPr>
          <a:lstStyle/>
          <a:p>
            <a:r>
              <a:rPr lang="en-US" sz="2200" dirty="0"/>
              <a:t>ALPACA MONTE CARLO </a:t>
            </a:r>
            <a:r>
              <a:rPr lang="en-US" sz="2000" dirty="0"/>
              <a:t>Slide 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8267-C6B5-4AA5-A21E-F316F372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3" y="797668"/>
            <a:ext cx="10186987" cy="60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8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F792-7E2A-4880-9591-25BDD95C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DEC1-3CD0-4101-864E-08BC6DC3D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073"/>
            <a:ext cx="10058400" cy="39710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• </a:t>
            </a:r>
            <a:r>
              <a:rPr lang="en-US" sz="2800" b="1" dirty="0"/>
              <a:t>Select Stocks (2-4) @ current risk with 3 </a:t>
            </a:r>
            <a:r>
              <a:rPr lang="en-US" sz="2800" b="1" dirty="0" err="1"/>
              <a:t>yr</a:t>
            </a:r>
            <a:r>
              <a:rPr lang="en-US" sz="2800" b="1" dirty="0"/>
              <a:t> predicted Close 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• Input Variable: Historical Close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 • Target Variable: Predicted Close (3 </a:t>
            </a:r>
            <a:r>
              <a:rPr lang="en-US" sz="2800" b="1" dirty="0" err="1"/>
              <a:t>yrs</a:t>
            </a:r>
            <a:r>
              <a:rPr lang="en-US" sz="2800" b="1" dirty="0"/>
              <a:t>) Reflecting Investor Retirement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• Worked/Didn’t work: Will Review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•Monte Carlo chosen as accurate historical predictor 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• FB Prophet chosen as a well functioning predictor</a:t>
            </a:r>
          </a:p>
        </p:txBody>
      </p:sp>
    </p:spTree>
    <p:extLst>
      <p:ext uri="{BB962C8B-B14F-4D97-AF65-F5344CB8AC3E}">
        <p14:creationId xmlns:p14="http://schemas.microsoft.com/office/powerpoint/2010/main" val="399361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03B2D1-15BA-4B4E-825E-F01E84BA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02" y="126460"/>
            <a:ext cx="4056434" cy="671208"/>
          </a:xfrm>
        </p:spPr>
        <p:txBody>
          <a:bodyPr>
            <a:normAutofit/>
          </a:bodyPr>
          <a:lstStyle/>
          <a:p>
            <a:r>
              <a:rPr lang="en-US" sz="2200" dirty="0"/>
              <a:t>ALPACA MONTE CARLO </a:t>
            </a:r>
            <a:r>
              <a:rPr lang="en-US" sz="2000" dirty="0"/>
              <a:t>Slide 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B60F-6FE2-4C12-B140-3A1BFAAB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79" y="797668"/>
            <a:ext cx="9038242" cy="60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8F41A4-4293-4AFD-9139-F319768F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437" y="159798"/>
            <a:ext cx="3284927" cy="461639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ALPACA MONTE CARLO </a:t>
            </a:r>
            <a:r>
              <a:rPr lang="en-US" sz="2000" dirty="0"/>
              <a:t>Slide 10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A07C8-A666-4FB0-A78D-5E192BEA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" y="985838"/>
            <a:ext cx="1047273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286604"/>
            <a:ext cx="5000017" cy="3969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FB Prophet Forecast  </a:t>
            </a:r>
            <a:r>
              <a:rPr lang="en-US" sz="2000" dirty="0"/>
              <a:t>Slide 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C2690-FD69-486F-B3A2-6001AF72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3" y="1333499"/>
            <a:ext cx="10238508" cy="49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45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286604"/>
            <a:ext cx="5000017" cy="3969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FB Prophet Forecast  </a:t>
            </a:r>
            <a:r>
              <a:rPr lang="en-US" sz="2000" dirty="0"/>
              <a:t>Slide 2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88D86-6BC1-4BA1-A7DC-17630CD9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2" y="900545"/>
            <a:ext cx="10834254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286604"/>
            <a:ext cx="5000017" cy="396978"/>
          </a:xfrm>
        </p:spPr>
        <p:txBody>
          <a:bodyPr>
            <a:normAutofit/>
          </a:bodyPr>
          <a:lstStyle/>
          <a:p>
            <a:r>
              <a:rPr lang="en-US" sz="2000" dirty="0"/>
              <a:t>            FB Prophet   </a:t>
            </a:r>
            <a:r>
              <a:rPr lang="en-US" sz="1800" dirty="0"/>
              <a:t>SLIDE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58A90-EBC9-4A85-A579-B5270B7D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3" y="900544"/>
            <a:ext cx="10155382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9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45" y="0"/>
            <a:ext cx="5834239" cy="720437"/>
          </a:xfrm>
        </p:spPr>
        <p:txBody>
          <a:bodyPr>
            <a:normAutofit/>
          </a:bodyPr>
          <a:lstStyle/>
          <a:p>
            <a:r>
              <a:rPr lang="en-US" sz="2400" dirty="0"/>
              <a:t>    FB Prophet </a:t>
            </a:r>
            <a:r>
              <a:rPr lang="en-US" sz="2000" dirty="0"/>
              <a:t>(Daily not smoothed) </a:t>
            </a:r>
            <a:r>
              <a:rPr lang="en-US" sz="1800" dirty="0"/>
              <a:t>SLIDE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3A580-C34C-4CE8-8CB4-98560E49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1233054"/>
            <a:ext cx="10030690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9E233-A7E1-4DD9-A4A0-944AA9C4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66" y="136187"/>
            <a:ext cx="5680953" cy="36965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FB Prophet </a:t>
            </a:r>
            <a:r>
              <a:rPr lang="en-US" sz="2000" dirty="0"/>
              <a:t>Slide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F8B7E-ADAC-4CB3-89C9-4E6CFAE3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505839"/>
            <a:ext cx="9933709" cy="56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07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BITCOIN Review </a:t>
            </a:r>
            <a:r>
              <a:rPr lang="en-US" sz="1800" dirty="0"/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439D0-18A5-4F81-91F3-7BF2FDC1A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1163782"/>
            <a:ext cx="12095019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6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BITCOIN Review </a:t>
            </a:r>
            <a:r>
              <a:rPr lang="en-US" sz="1800" dirty="0"/>
              <a:t>Slide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29C8B-5073-4670-B03B-5E6A89F7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6" y="2085975"/>
            <a:ext cx="10129838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BITCOIN Slide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2AC3B-4E3A-426C-9D0A-78C19EFF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762"/>
            <a:ext cx="11315700" cy="51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2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3045-1883-4FF7-AD9C-695F49FC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5" y="268941"/>
            <a:ext cx="10402645" cy="719967"/>
          </a:xfrm>
        </p:spPr>
        <p:txBody>
          <a:bodyPr>
            <a:noAutofit/>
          </a:bodyPr>
          <a:lstStyle/>
          <a:p>
            <a:r>
              <a:rPr lang="en-US" sz="3600" dirty="0"/>
              <a:t>Cupcake</a:t>
            </a:r>
            <a:r>
              <a:rPr lang="en-US" sz="3800" dirty="0"/>
              <a:t>, Birthday Cake and Wedding Cake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AAE7C5-F581-4517-8A29-A09E403CA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27744"/>
              </p:ext>
            </p:extLst>
          </p:nvPr>
        </p:nvGraphicFramePr>
        <p:xfrm>
          <a:off x="1058487" y="1963189"/>
          <a:ext cx="10075026" cy="3620193"/>
        </p:xfrm>
        <a:graphic>
          <a:graphicData uri="http://schemas.openxmlformats.org/drawingml/2006/table">
            <a:tbl>
              <a:tblPr/>
              <a:tblGrid>
                <a:gridCol w="1638097">
                  <a:extLst>
                    <a:ext uri="{9D8B030D-6E8A-4147-A177-3AD203B41FA5}">
                      <a16:colId xmlns:a16="http://schemas.microsoft.com/office/drawing/2014/main" val="966054187"/>
                    </a:ext>
                  </a:extLst>
                </a:gridCol>
                <a:gridCol w="2899289">
                  <a:extLst>
                    <a:ext uri="{9D8B030D-6E8A-4147-A177-3AD203B41FA5}">
                      <a16:colId xmlns:a16="http://schemas.microsoft.com/office/drawing/2014/main" val="3463522334"/>
                    </a:ext>
                  </a:extLst>
                </a:gridCol>
                <a:gridCol w="2652849">
                  <a:extLst>
                    <a:ext uri="{9D8B030D-6E8A-4147-A177-3AD203B41FA5}">
                      <a16:colId xmlns:a16="http://schemas.microsoft.com/office/drawing/2014/main" val="3434960162"/>
                    </a:ext>
                  </a:extLst>
                </a:gridCol>
                <a:gridCol w="2884791">
                  <a:extLst>
                    <a:ext uri="{9D8B030D-6E8A-4147-A177-3AD203B41FA5}">
                      <a16:colId xmlns:a16="http://schemas.microsoft.com/office/drawing/2014/main" val="3569800598"/>
                    </a:ext>
                  </a:extLst>
                </a:gridCol>
              </a:tblGrid>
              <a:tr h="647907"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 Portfolio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Optimization of  Portfolio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 Models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086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Cupcake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Birthday Cake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Wedding Cake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426665"/>
                  </a:ext>
                </a:extLst>
              </a:tr>
              <a:tr h="353863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Import cryptocurrency ETH, SOL, ADA PACA, Yahoo Finance, int Python.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Expand Monte Carlo model adding Sharp, additional probability analysis, improved predictive view and risk.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6.Machine Learning  sklearn, rainforest stock predictor model review for opportunities to improve learning.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240725"/>
                  </a:ext>
                </a:extLst>
              </a:tr>
              <a:tr h="54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35401"/>
                  </a:ext>
                </a:extLst>
              </a:tr>
              <a:tr h="35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Analyze Cryptocurrency using stock metrics.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Improve visualization in F Profit model to show range of forecast, adjust to sizing and color.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Create ERC20 Token model with purchasing to fund, showing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inheritization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using Solidity, Remix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367096"/>
                  </a:ext>
                </a:extLst>
              </a:tr>
              <a:tr h="524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638"/>
                  </a:ext>
                </a:extLst>
              </a:tr>
              <a:tr h="547739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Add seaborn to improve visualization.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399644"/>
                  </a:ext>
                </a:extLst>
              </a:tr>
              <a:tr h="22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3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936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ETHEREUM </a:t>
            </a:r>
            <a:r>
              <a:rPr lang="en-US" sz="1800" dirty="0"/>
              <a:t>Slide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51372-A740-4D68-96CD-11B3908E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865762"/>
            <a:ext cx="11472862" cy="54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0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ETHEREUM </a:t>
            </a:r>
            <a:r>
              <a:rPr lang="en-US" sz="1800" dirty="0"/>
              <a:t>Slide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41B5B-7A8F-4B3C-8B4C-40749807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1090612"/>
            <a:ext cx="10963275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7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2CF3-7D62-4FF2-9C75-5EDF10FC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6069"/>
          </a:xfrm>
        </p:spPr>
        <p:txBody>
          <a:bodyPr>
            <a:normAutofit/>
          </a:bodyPr>
          <a:lstStyle/>
          <a:p>
            <a:r>
              <a:rPr lang="en-US" sz="3200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3375-53C6-43AF-993D-63FE2F53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3" y="2036617"/>
            <a:ext cx="10667408" cy="4534779"/>
          </a:xfrm>
        </p:spPr>
        <p:txBody>
          <a:bodyPr>
            <a:noAutofit/>
          </a:bodyPr>
          <a:lstStyle/>
          <a:p>
            <a:r>
              <a:rPr lang="en-US" sz="2000" dirty="0"/>
              <a:t>1. The current portfolio has performed well. ADP is a sound and growing Corporation. Its spin-offs helped diversify Anthon’s holdings.</a:t>
            </a:r>
          </a:p>
          <a:p>
            <a:r>
              <a:rPr lang="en-US" sz="2000" dirty="0"/>
              <a:t>2. Anthon’s current IRA, managed by Morgan Stanley has seen healthy returns. </a:t>
            </a:r>
          </a:p>
          <a:p>
            <a:r>
              <a:rPr lang="en-US" sz="2000" dirty="0"/>
              <a:t>3. The Anthon Portfolio can be replaced by a higher yielding Proposed Portfolio AMZN, GOOG, </a:t>
            </a:r>
          </a:p>
          <a:p>
            <a:r>
              <a:rPr lang="en-US" sz="2000" dirty="0"/>
              <a:t> 4. May benefit by Cryptocurrencies BTC, ETH. This  provides strong results, unclear if Crypto currency is acceptable.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93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8AA-A8DF-4A45-BDC5-70839D3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Portfolio Python (P3 )–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Client’s Portrait – Interview for Portfolio analysis - 2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8671A4-10EF-4F5F-9ECD-FBC0D3A38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160596"/>
              </p:ext>
            </p:extLst>
          </p:nvPr>
        </p:nvGraphicFramePr>
        <p:xfrm>
          <a:off x="1036320" y="1704756"/>
          <a:ext cx="10119358" cy="449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134">
                  <a:extLst>
                    <a:ext uri="{9D8B030D-6E8A-4147-A177-3AD203B41FA5}">
                      <a16:colId xmlns:a16="http://schemas.microsoft.com/office/drawing/2014/main" val="2396141192"/>
                    </a:ext>
                  </a:extLst>
                </a:gridCol>
                <a:gridCol w="2321899">
                  <a:extLst>
                    <a:ext uri="{9D8B030D-6E8A-4147-A177-3AD203B41FA5}">
                      <a16:colId xmlns:a16="http://schemas.microsoft.com/office/drawing/2014/main" val="2376809536"/>
                    </a:ext>
                  </a:extLst>
                </a:gridCol>
                <a:gridCol w="2518086">
                  <a:extLst>
                    <a:ext uri="{9D8B030D-6E8A-4147-A177-3AD203B41FA5}">
                      <a16:colId xmlns:a16="http://schemas.microsoft.com/office/drawing/2014/main" val="3160773936"/>
                    </a:ext>
                  </a:extLst>
                </a:gridCol>
                <a:gridCol w="2059239">
                  <a:extLst>
                    <a:ext uri="{9D8B030D-6E8A-4147-A177-3AD203B41FA5}">
                      <a16:colId xmlns:a16="http://schemas.microsoft.com/office/drawing/2014/main" val="2780075709"/>
                    </a:ext>
                  </a:extLst>
                </a:gridCol>
              </a:tblGrid>
              <a:tr h="68284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FF"/>
                          </a:solidFill>
                        </a:rPr>
                        <a:t>Current Portfolio </a:t>
                      </a:r>
                    </a:p>
                    <a:p>
                      <a:r>
                        <a:rPr lang="en-US" sz="2000" b="1" dirty="0">
                          <a:solidFill>
                            <a:srgbClr val="FF00FF"/>
                          </a:solidFill>
                        </a:rPr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Proposed Portfolio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Composition – Birthday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Crypto Thoughts for future – Wedding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Benchmarks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2482"/>
                  </a:ext>
                </a:extLst>
              </a:tr>
              <a:tr h="564134">
                <a:tc>
                  <a:txBody>
                    <a:bodyPr/>
                    <a:lstStyle/>
                    <a:p>
                      <a:r>
                        <a:rPr lang="en-US" dirty="0"/>
                        <a:t>ADP : 1000 shares (from former employer from 24 yrs.)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AMZN, 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BTC or ETH or SOL or DODG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SPY, NASD, DJIA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6162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BR: 500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0030"/>
                  </a:ext>
                </a:extLst>
              </a:tr>
              <a:tr h="1049505">
                <a:tc>
                  <a:txBody>
                    <a:bodyPr/>
                    <a:lstStyle/>
                    <a:p>
                      <a:r>
                        <a:rPr lang="en-US" dirty="0"/>
                        <a:t>CDK: 950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454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IRA value: 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853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0800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856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8AA-A8DF-4A45-BDC5-70839D3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Portfolio Python (P3 )– </a:t>
            </a:r>
            <a:r>
              <a:rPr lang="en-US" sz="2800" dirty="0">
                <a:solidFill>
                  <a:srgbClr val="FF00FF"/>
                </a:solidFill>
              </a:rPr>
              <a:t>Client’s Portrait – Interview for Portfolio analysis –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8671A4-10EF-4F5F-9ECD-FBC0D3A38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52961"/>
              </p:ext>
            </p:extLst>
          </p:nvPr>
        </p:nvGraphicFramePr>
        <p:xfrm>
          <a:off x="866455" y="1704756"/>
          <a:ext cx="10289225" cy="506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605">
                  <a:extLst>
                    <a:ext uri="{9D8B030D-6E8A-4147-A177-3AD203B41FA5}">
                      <a16:colId xmlns:a16="http://schemas.microsoft.com/office/drawing/2014/main" val="2396141192"/>
                    </a:ext>
                  </a:extLst>
                </a:gridCol>
                <a:gridCol w="3139694">
                  <a:extLst>
                    <a:ext uri="{9D8B030D-6E8A-4147-A177-3AD203B41FA5}">
                      <a16:colId xmlns:a16="http://schemas.microsoft.com/office/drawing/2014/main" val="2376809536"/>
                    </a:ext>
                  </a:extLst>
                </a:gridCol>
                <a:gridCol w="4549926">
                  <a:extLst>
                    <a:ext uri="{9D8B030D-6E8A-4147-A177-3AD203B41FA5}">
                      <a16:colId xmlns:a16="http://schemas.microsoft.com/office/drawing/2014/main" val="3160773936"/>
                    </a:ext>
                  </a:extLst>
                </a:gridCol>
              </a:tblGrid>
              <a:tr h="6828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FF"/>
                          </a:solidFill>
                        </a:rPr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Finance :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Comments :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2482"/>
                  </a:ext>
                </a:extLst>
              </a:tr>
              <a:tr h="564134">
                <a:tc>
                  <a:txBody>
                    <a:bodyPr/>
                    <a:lstStyle/>
                    <a:p>
                      <a:r>
                        <a:rPr lang="en-US" dirty="0"/>
                        <a:t>64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Income: 100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Projected Social Security Monthly  2.8K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61627"/>
                  </a:ext>
                </a:extLst>
              </a:tr>
              <a:tr h="595030">
                <a:tc>
                  <a:txBody>
                    <a:bodyPr/>
                    <a:lstStyle/>
                    <a:p>
                      <a:r>
                        <a:rPr lang="en-US" dirty="0"/>
                        <a:t>Married, 3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Value: 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Homes appreciating 2% annually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0030"/>
                  </a:ext>
                </a:extLst>
              </a:tr>
              <a:tr h="774831">
                <a:tc>
                  <a:txBody>
                    <a:bodyPr/>
                    <a:lstStyle/>
                    <a:p>
                      <a:r>
                        <a:rPr lang="en-US" dirty="0"/>
                        <a:t>BS in Finance</a:t>
                      </a:r>
                    </a:p>
                    <a:p>
                      <a:r>
                        <a:rPr lang="en-US" dirty="0"/>
                        <a:t>(has not yet studied Python nor pandas)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 owed: 200K</a:t>
                      </a:r>
                    </a:p>
                    <a:p>
                      <a:r>
                        <a:rPr lang="en-US" dirty="0"/>
                        <a:t>Monthly payment $1,900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4-5 years into a 15 year mortgage @ 2.75%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454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Excellent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Spending: 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Plays in league bowling and softball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853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Morgan Stanley Advisor(MS)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Savings: Stock, IRA, 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Largest asset IRA now managed by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0800"/>
                  </a:ext>
                </a:extLst>
              </a:tr>
              <a:tr h="774831">
                <a:tc>
                  <a:txBody>
                    <a:bodyPr/>
                    <a:lstStyle/>
                    <a:p>
                      <a:r>
                        <a:rPr lang="en-US" dirty="0"/>
                        <a:t>Proposed retirement date : 11/1/2024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Mortgage: 1.9K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Retirement Net Worth Required : 1, 500K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02141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4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C3AF-1D9B-4679-B161-ED518E6A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3858"/>
          </a:xfrm>
        </p:spPr>
        <p:txBody>
          <a:bodyPr>
            <a:normAutofit/>
          </a:bodyPr>
          <a:lstStyle/>
          <a:p>
            <a:r>
              <a:rPr lang="en-US" sz="2400" dirty="0"/>
              <a:t>REMIX IDE: Use of Solidity, REMIX IDE for ERC20 Token Minting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008EC-6942-4301-A9B0-D44A2310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" y="1549101"/>
            <a:ext cx="11510683" cy="40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</a:t>
            </a:r>
            <a:r>
              <a:rPr lang="en-US" sz="1800" dirty="0"/>
              <a:t>Slide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7A3AD-BDC0-41D3-90A0-4D09CB8E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290918"/>
            <a:ext cx="10434917" cy="45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</a:t>
            </a:r>
            <a:r>
              <a:rPr lang="en-US" sz="1800" dirty="0"/>
              <a:t>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058CC-76D3-4933-B144-0CA6F84B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" y="1093693"/>
            <a:ext cx="10685930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8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</a:t>
            </a:r>
            <a:r>
              <a:rPr lang="en-US" sz="1800" dirty="0"/>
              <a:t>Slide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81A24-D2F7-4963-AA9A-1A40C482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88720"/>
            <a:ext cx="1075944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</a:t>
            </a:r>
            <a:r>
              <a:rPr lang="en-US" sz="1800" dirty="0"/>
              <a:t>Slide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6AE4-E0D2-47B3-A2B6-DBB5DF74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865762"/>
            <a:ext cx="10556240" cy="54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3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7540AF-DFB1-4811-BA33-D6DD37D9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88" y="286603"/>
            <a:ext cx="5155661" cy="579159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</a:t>
            </a:r>
            <a:r>
              <a:rPr lang="en-US" sz="1800" dirty="0"/>
              <a:t>Slide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DD1A4-578C-4E88-B70C-DBC03DD5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5762"/>
            <a:ext cx="10363200" cy="55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0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{04D94203-65F8-4E24-AAEF-9AA708E33F12}tf56160789_win32</Template>
  <TotalTime>1891</TotalTime>
  <Words>660</Words>
  <Application>Microsoft Office PowerPoint</Application>
  <PresentationFormat>Widescreen</PresentationFormat>
  <Paragraphs>137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Bookman Old Style</vt:lpstr>
      <vt:lpstr>Calibri</vt:lpstr>
      <vt:lpstr>Franklin Gothic Book</vt:lpstr>
      <vt:lpstr>1_RetrospectVTI</vt:lpstr>
      <vt:lpstr>    Portfolio Python </vt:lpstr>
      <vt:lpstr>   Introduction</vt:lpstr>
      <vt:lpstr>Cupcake, Birthday Cake and Wedding Cake </vt:lpstr>
      <vt:lpstr>REMIX IDE: Use of Solidity, REMIX IDE for ERC20 Token Minting</vt:lpstr>
      <vt:lpstr>Machine Learning Slide 1</vt:lpstr>
      <vt:lpstr>Machine Learning Slide 2</vt:lpstr>
      <vt:lpstr>Machine Learning Slide 3</vt:lpstr>
      <vt:lpstr>Machine Learning Slide 4</vt:lpstr>
      <vt:lpstr>Machine Learning Slide 5</vt:lpstr>
      <vt:lpstr>Machine Learning Slide 6</vt:lpstr>
      <vt:lpstr>Machine Learning Slide 8</vt:lpstr>
      <vt:lpstr>ALPACA MONTE CARLO   Slide 1</vt:lpstr>
      <vt:lpstr>ALPACA MONTE CARLO                       SLIDE  2</vt:lpstr>
      <vt:lpstr>DF  ALPACA MC      Slide 3</vt:lpstr>
      <vt:lpstr>ALPACA MC  Slide 4</vt:lpstr>
      <vt:lpstr>ALPACA MONTE CARLO SLIDE 5</vt:lpstr>
      <vt:lpstr>ALPACA MONTE  CARLO Slide 6 </vt:lpstr>
      <vt:lpstr>ALPACA MONTE CARLO Slide 7 </vt:lpstr>
      <vt:lpstr>ALPACA MONTE CARLO Slide 8 </vt:lpstr>
      <vt:lpstr>ALPACA MONTE CARLO Slide 9 </vt:lpstr>
      <vt:lpstr>ALPACA MONTE CARLO Slide 10 </vt:lpstr>
      <vt:lpstr>FB Prophet Forecast  Slide 1 </vt:lpstr>
      <vt:lpstr>FB Prophet Forecast  Slide 2 </vt:lpstr>
      <vt:lpstr>            FB Prophet   SLIDE 3</vt:lpstr>
      <vt:lpstr>    FB Prophet (Daily not smoothed) SLIDE 4</vt:lpstr>
      <vt:lpstr>FB Prophet Slide 5</vt:lpstr>
      <vt:lpstr>BITCOIN Review Slide 6</vt:lpstr>
      <vt:lpstr>BITCOIN Review Slide 7</vt:lpstr>
      <vt:lpstr>BITCOIN Slide 8</vt:lpstr>
      <vt:lpstr>ETHEREUM Slide 9</vt:lpstr>
      <vt:lpstr>ETHEREUM Slide 10</vt:lpstr>
      <vt:lpstr>Conclusion &amp; Recommendations</vt:lpstr>
      <vt:lpstr>Portfolio Python (P3 )– Client’s Portrait – Interview for Portfolio analysis - 2</vt:lpstr>
      <vt:lpstr>Portfolio Python (P3 )– Client’s Portrait – Interview for Portfolio analysis – Background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Python (P3 )– Cubed</dc:title>
  <dc:creator>francesca Mbia</dc:creator>
  <cp:lastModifiedBy>kubipatrik kubipatrik</cp:lastModifiedBy>
  <cp:revision>24</cp:revision>
  <cp:lastPrinted>2022-02-15T02:38:22Z</cp:lastPrinted>
  <dcterms:created xsi:type="dcterms:W3CDTF">2021-10-18T20:45:21Z</dcterms:created>
  <dcterms:modified xsi:type="dcterms:W3CDTF">2022-02-15T20:32:49Z</dcterms:modified>
</cp:coreProperties>
</file>