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2" r:id="rId3"/>
    <p:sldId id="287" r:id="rId4"/>
    <p:sldId id="261" r:id="rId5"/>
    <p:sldId id="260" r:id="rId6"/>
    <p:sldId id="265" r:id="rId7"/>
    <p:sldId id="266" r:id="rId8"/>
    <p:sldId id="283" r:id="rId9"/>
    <p:sldId id="284" r:id="rId10"/>
    <p:sldId id="269" r:id="rId11"/>
    <p:sldId id="280" r:id="rId12"/>
    <p:sldId id="275" r:id="rId13"/>
    <p:sldId id="276" r:id="rId14"/>
    <p:sldId id="285" r:id="rId15"/>
    <p:sldId id="279" r:id="rId16"/>
    <p:sldId id="281" r:id="rId17"/>
    <p:sldId id="282" r:id="rId18"/>
    <p:sldId id="288" r:id="rId19"/>
    <p:sldId id="259" r:id="rId20"/>
    <p:sldId id="289" r:id="rId21"/>
    <p:sldId id="271" r:id="rId22"/>
    <p:sldId id="267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6038646" cy="38598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b="1" dirty="0">
                <a:solidFill>
                  <a:srgbClr val="FF00FF"/>
                </a:solidFill>
              </a:rPr>
              <a:t>Portfolio Python (P3 )– </a:t>
            </a:r>
            <a:r>
              <a:rPr lang="en-US" sz="2700" b="1" dirty="0">
                <a:solidFill>
                  <a:srgbClr val="FF00FF"/>
                </a:solidFill>
              </a:rPr>
              <a:t>Cubed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Fran KAMAHA and Steve VOGEL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To: Paul Anthon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Current Portfolio - Daily Returns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BFF455-E032-44F5-B67F-78B4EF32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28" y="2108199"/>
            <a:ext cx="8942936" cy="3982207"/>
          </a:xfrm>
        </p:spPr>
      </p:pic>
    </p:spTree>
    <p:extLst>
      <p:ext uri="{BB962C8B-B14F-4D97-AF65-F5344CB8AC3E}">
        <p14:creationId xmlns:p14="http://schemas.microsoft.com/office/powerpoint/2010/main" val="300682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Current Portfolio - Cumulative Returns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8C447F-FB49-421C-BF0F-17AA83F38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21" y="2108199"/>
            <a:ext cx="10511406" cy="3931873"/>
          </a:xfrm>
        </p:spPr>
      </p:pic>
    </p:spTree>
    <p:extLst>
      <p:ext uri="{BB962C8B-B14F-4D97-AF65-F5344CB8AC3E}">
        <p14:creationId xmlns:p14="http://schemas.microsoft.com/office/powerpoint/2010/main" val="14008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Current Portfolio – Risk Exposure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47B5D86-6244-409A-A617-F8F8A6D6C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9984577" cy="3760788"/>
          </a:xfrm>
        </p:spPr>
      </p:pic>
    </p:spTree>
    <p:extLst>
      <p:ext uri="{BB962C8B-B14F-4D97-AF65-F5344CB8AC3E}">
        <p14:creationId xmlns:p14="http://schemas.microsoft.com/office/powerpoint/2010/main" val="22266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Current Portfolio – Annual STD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AA609F-B128-4B64-BFD3-630DB7828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38" y="2265027"/>
            <a:ext cx="6526634" cy="3632433"/>
          </a:xfrm>
        </p:spPr>
      </p:pic>
    </p:spTree>
    <p:extLst>
      <p:ext uri="{BB962C8B-B14F-4D97-AF65-F5344CB8AC3E}">
        <p14:creationId xmlns:p14="http://schemas.microsoft.com/office/powerpoint/2010/main" val="426166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F32B-7BFC-4228-8D44-DF6B4376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10922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PROPOSED PORTFOLIO</a:t>
            </a:r>
          </a:p>
        </p:txBody>
      </p:sp>
    </p:spTree>
    <p:extLst>
      <p:ext uri="{BB962C8B-B14F-4D97-AF65-F5344CB8AC3E}">
        <p14:creationId xmlns:p14="http://schemas.microsoft.com/office/powerpoint/2010/main" val="31245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Proposed Portfolio - </a:t>
            </a:r>
            <a:r>
              <a:rPr lang="en-US" sz="4000" dirty="0" err="1">
                <a:solidFill>
                  <a:srgbClr val="FF00FF"/>
                </a:solidFill>
              </a:rPr>
              <a:t>CumDaily</a:t>
            </a:r>
            <a:r>
              <a:rPr lang="en-US" sz="4000" dirty="0">
                <a:solidFill>
                  <a:srgbClr val="FF00FF"/>
                </a:solidFill>
              </a:rPr>
              <a:t> Returns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CE44DA-917B-43AA-9F33-C8E706FE1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17" y="2013357"/>
            <a:ext cx="8934274" cy="3917659"/>
          </a:xfrm>
        </p:spPr>
      </p:pic>
    </p:spTree>
    <p:extLst>
      <p:ext uri="{BB962C8B-B14F-4D97-AF65-F5344CB8AC3E}">
        <p14:creationId xmlns:p14="http://schemas.microsoft.com/office/powerpoint/2010/main" val="215898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Proposed Portfolio – Risk Exposure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54374B-9EBF-4F1B-8B40-62F4C72D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2155971"/>
            <a:ext cx="7233747" cy="3867324"/>
          </a:xfrm>
        </p:spPr>
      </p:pic>
    </p:spTree>
    <p:extLst>
      <p:ext uri="{BB962C8B-B14F-4D97-AF65-F5344CB8AC3E}">
        <p14:creationId xmlns:p14="http://schemas.microsoft.com/office/powerpoint/2010/main" val="270314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690-05D8-4F6B-A4CA-4C8CF2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Portfolio Python (P3 )–</a:t>
            </a:r>
            <a:br>
              <a:rPr lang="en-US" sz="4400" dirty="0"/>
            </a:br>
            <a:r>
              <a:rPr lang="en-US" sz="4000" dirty="0">
                <a:solidFill>
                  <a:srgbClr val="FF00FF"/>
                </a:solidFill>
              </a:rPr>
              <a:t>Proposed Portfolio – Annual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CF59F-89A8-455E-8459-51473DC3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304" y="2105637"/>
            <a:ext cx="6652468" cy="3808602"/>
          </a:xfrm>
        </p:spPr>
      </p:pic>
    </p:spTree>
    <p:extLst>
      <p:ext uri="{BB962C8B-B14F-4D97-AF65-F5344CB8AC3E}">
        <p14:creationId xmlns:p14="http://schemas.microsoft.com/office/powerpoint/2010/main" val="18707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0930-A43B-4245-A210-973D9596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at </a:t>
            </a:r>
            <a:r>
              <a:rPr lang="en-US" sz="4000" dirty="0">
                <a:solidFill>
                  <a:srgbClr val="FF00FF"/>
                </a:solidFill>
              </a:rPr>
              <a:t>Retirement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F46B15-5614-4746-AB2A-994E7F85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6567"/>
              </p:ext>
            </p:extLst>
          </p:nvPr>
        </p:nvGraphicFramePr>
        <p:xfrm>
          <a:off x="2558642" y="2021747"/>
          <a:ext cx="6778305" cy="4169322"/>
        </p:xfrm>
        <a:graphic>
          <a:graphicData uri="http://schemas.openxmlformats.org/drawingml/2006/table">
            <a:tbl>
              <a:tblPr/>
              <a:tblGrid>
                <a:gridCol w="2727655">
                  <a:extLst>
                    <a:ext uri="{9D8B030D-6E8A-4147-A177-3AD203B41FA5}">
                      <a16:colId xmlns:a16="http://schemas.microsoft.com/office/drawing/2014/main" val="2111726592"/>
                    </a:ext>
                  </a:extLst>
                </a:gridCol>
                <a:gridCol w="1731326">
                  <a:extLst>
                    <a:ext uri="{9D8B030D-6E8A-4147-A177-3AD203B41FA5}">
                      <a16:colId xmlns:a16="http://schemas.microsoft.com/office/drawing/2014/main" val="4195989967"/>
                    </a:ext>
                  </a:extLst>
                </a:gridCol>
                <a:gridCol w="2319324">
                  <a:extLst>
                    <a:ext uri="{9D8B030D-6E8A-4147-A177-3AD203B41FA5}">
                      <a16:colId xmlns:a16="http://schemas.microsoft.com/office/drawing/2014/main" val="4130483781"/>
                    </a:ext>
                  </a:extLst>
                </a:gridCol>
              </a:tblGrid>
              <a:tr h="1434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 Portfolio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 Projected</a:t>
                      </a:r>
                    </a:p>
                  </a:txBody>
                  <a:tcPr marL="4313" marR="4313" marT="43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13418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Sep-21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Sep-24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789122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Stocks (adp,br,cdk)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333,000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467,841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681285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Funds(mm)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65,000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66,970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75758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 (Morgan Stanley)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813,074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1,082,201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88144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Equity in Home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274,483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693532"/>
                  </a:ext>
                </a:extLst>
              </a:tr>
              <a:tr h="1482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Net Equity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1,411,074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1,891,495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52378"/>
                  </a:ext>
                </a:extLst>
              </a:tr>
              <a:tr h="148221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68227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Proposed Portfolio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333000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506,451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71435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(AAPL,GOOG,NTFX,NVDA)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38,610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3596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52848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Value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21301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257657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962618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Spending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89686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Sec Benefit @ 3 yrs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2,800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48275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50078"/>
                  </a:ext>
                </a:extLst>
              </a:tr>
              <a:tr h="1434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Spending Retirement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01073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49031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Mortgage  $1,900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22,800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310820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77,200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125289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AT RETIREMENT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128886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Income Retirement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w/o spouse work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28028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Spouse Income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40,000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9705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SS 2,800/mo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33,600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33,600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826429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Portfolio Increase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66,680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66,680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847012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Income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140,280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100,280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8730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Spending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89,369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89,369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67864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Net  Annual Savings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50,911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10,911 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5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E04E-8F68-458F-9BE3-341ECAFA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kumimoji="0" lang="en-US" sz="4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Portfolio Python (P3 )–</a:t>
            </a:r>
            <a:br>
              <a:rPr kumimoji="0" lang="en-US" sz="4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lang="en-US" sz="4400" dirty="0">
                <a:solidFill>
                  <a:srgbClr val="FF00FF"/>
                </a:solidFill>
              </a:rPr>
              <a:t>Proposed Portfolio </a:t>
            </a: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– </a:t>
            </a:r>
            <a:r>
              <a:rPr lang="en-US" sz="4000" dirty="0">
                <a:solidFill>
                  <a:srgbClr val="FF00FF"/>
                </a:solidFill>
                <a:latin typeface="Bookman Old Style" panose="020F0302020204030204"/>
              </a:rPr>
              <a:t>Sharpe Ratio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B430-94F7-483E-B7AE-BF822D61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AAPL</a:t>
            </a:r>
          </a:p>
          <a:p>
            <a:r>
              <a:rPr lang="en-US" dirty="0"/>
              <a:t>GOOG</a:t>
            </a:r>
          </a:p>
          <a:p>
            <a:r>
              <a:rPr lang="en-US" dirty="0"/>
              <a:t>NFLX</a:t>
            </a:r>
          </a:p>
          <a:p>
            <a:r>
              <a:rPr lang="en-US" dirty="0"/>
              <a:t>NVDA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C229E-E179-4748-BCD1-912A1EF77E5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68661" y="2340527"/>
            <a:ext cx="4640263" cy="2206305"/>
          </a:xfrm>
        </p:spPr>
        <p:txBody>
          <a:bodyPr>
            <a:normAutofit lnSpcReduction="10000"/>
          </a:bodyPr>
          <a:lstStyle/>
          <a:p>
            <a:pPr marL="566928" lvl="3" indent="0">
              <a:buNone/>
            </a:pPr>
            <a:endParaRPr lang="en-US" b="1" dirty="0"/>
          </a:p>
          <a:p>
            <a:pPr marL="566928" lvl="3" indent="0">
              <a:buNone/>
            </a:pPr>
            <a:r>
              <a:rPr lang="en-US" sz="2800" b="1" dirty="0"/>
              <a:t>Ratio Good </a:t>
            </a:r>
          </a:p>
          <a:p>
            <a:pPr marL="566928" lvl="3" indent="0">
              <a:buNone/>
            </a:pPr>
            <a:r>
              <a:rPr lang="en-US" sz="2800" b="1" dirty="0"/>
              <a:t>Risks Acceptable</a:t>
            </a:r>
          </a:p>
          <a:p>
            <a:pPr marL="566928" lvl="3" indent="0">
              <a:buNone/>
            </a:pPr>
            <a:endParaRPr lang="en-US" sz="2800" b="1" dirty="0"/>
          </a:p>
          <a:p>
            <a:pPr marL="566928" lvl="3" indent="0">
              <a:buNone/>
            </a:pPr>
            <a:r>
              <a:rPr lang="en-US" sz="2800" b="1" dirty="0"/>
              <a:t>1.1525767137136118</a:t>
            </a:r>
          </a:p>
        </p:txBody>
      </p:sp>
    </p:spTree>
    <p:extLst>
      <p:ext uri="{BB962C8B-B14F-4D97-AF65-F5344CB8AC3E}">
        <p14:creationId xmlns:p14="http://schemas.microsoft.com/office/powerpoint/2010/main" val="4093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15A8-F427-4F59-940F-5D4314D8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907037"/>
          </a:xfrm>
        </p:spPr>
        <p:txBody>
          <a:bodyPr>
            <a:normAutofit/>
          </a:bodyPr>
          <a:lstStyle/>
          <a:p>
            <a:r>
              <a:rPr lang="en-US" sz="3200" dirty="0"/>
              <a:t>Disclaimer</a:t>
            </a:r>
            <a:br>
              <a:rPr lang="en-US" sz="3600" dirty="0"/>
            </a:br>
            <a:br>
              <a:rPr lang="en-US" sz="3600" dirty="0"/>
            </a:br>
            <a:r>
              <a:rPr lang="en-US" sz="3100" dirty="0">
                <a:solidFill>
                  <a:srgbClr val="FF00FF"/>
                </a:solidFill>
              </a:rPr>
              <a:t>None of the contents of this presentation, written or verbal to be construed or considered to be or used as tax or investment advice.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59E5-A29F-4413-B46E-267C0338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PORTFOLIo Project aka “P Cubed”</a:t>
            </a:r>
          </a:p>
        </p:txBody>
      </p:sp>
    </p:spTree>
    <p:extLst>
      <p:ext uri="{BB962C8B-B14F-4D97-AF65-F5344CB8AC3E}">
        <p14:creationId xmlns:p14="http://schemas.microsoft.com/office/powerpoint/2010/main" val="32386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439C-A5F3-4F2B-9818-3B4AB706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at </a:t>
            </a:r>
            <a:r>
              <a:rPr lang="en-US" sz="4000" dirty="0">
                <a:solidFill>
                  <a:srgbClr val="FF00FF"/>
                </a:solidFill>
              </a:rPr>
              <a:t>Retirement</a:t>
            </a:r>
            <a:r>
              <a:rPr lang="en-US" dirty="0"/>
              <a:t> (page 2)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9013BD-2A32-425E-9031-3B61919C9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58253"/>
              </p:ext>
            </p:extLst>
          </p:nvPr>
        </p:nvGraphicFramePr>
        <p:xfrm>
          <a:off x="2046914" y="2382473"/>
          <a:ext cx="7449423" cy="333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5288209" imgH="1836523" progId="Excel.Sheet.12">
                  <p:embed/>
                </p:oleObj>
              </mc:Choice>
              <mc:Fallback>
                <p:oleObj name="Worksheet" r:id="rId3" imgW="5288209" imgH="1836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914" y="2382473"/>
                        <a:ext cx="7449423" cy="3338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84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CF3-7D62-4FF2-9C75-5EDF10FC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50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Bookman Old Style" panose="020F0302020204030204"/>
              </a:rPr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3375-53C6-43AF-993D-63FE2F53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2036617"/>
            <a:ext cx="10615353" cy="4534779"/>
          </a:xfrm>
        </p:spPr>
        <p:txBody>
          <a:bodyPr>
            <a:noAutofit/>
          </a:bodyPr>
          <a:lstStyle/>
          <a:p>
            <a:r>
              <a:rPr lang="en-US" sz="2000" dirty="0"/>
              <a:t>1. The current portfolio has performed well. ADP is a sound and growing Corporation. Its spin-offs has helped diversify Anthon’s holdings. (Future Birthday Cake and Wedding Cakes will use predictive metrics on both the IRA and Stock Portfolio.)</a:t>
            </a:r>
          </a:p>
          <a:p>
            <a:r>
              <a:rPr lang="en-US" sz="2000" dirty="0"/>
              <a:t>2. Anthon’s IRA, managed by Morgan Stanley has seen healthy returns, especially during the past two years .P  Cubed birthday cake and wedding cake will analyze this portfolio if available. </a:t>
            </a:r>
          </a:p>
          <a:p>
            <a:r>
              <a:rPr lang="en-US" sz="2000" dirty="0"/>
              <a:t>3. The Anthon’s Portfolio can be replaced by a higher yielding Proposed Portfolio of AAPL, GOOG, NTFX, and NVDA. This  provides strong results within the acceptable risk level of the investor.</a:t>
            </a:r>
          </a:p>
          <a:p>
            <a:r>
              <a:rPr lang="en-US" sz="2000" dirty="0"/>
              <a:t>4. Next steps; At the next investor meeting, reactions to this proposal will be discussed, methods of implementing the requested changes will be discussed, especially with tax consideration in mind and a request for enough details to assess the IRA held with Morgan Stanley will be  made.</a:t>
            </a:r>
          </a:p>
          <a:p>
            <a:r>
              <a:rPr lang="en-US" sz="2000" dirty="0"/>
              <a:t>. A plan for replacement and full analysis of Anthon Portfolio including the IRA will be created and reported in Birthday Cake or Wedding Cake.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93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sz="3600" dirty="0">
                <a:solidFill>
                  <a:srgbClr val="FF00FF"/>
                </a:solidFill>
              </a:rPr>
              <a:t>Conclusion</a:t>
            </a:r>
            <a:r>
              <a:rPr lang="en-US" dirty="0">
                <a:solidFill>
                  <a:srgbClr val="FF00FF"/>
                </a:solidFill>
              </a:rPr>
              <a:t>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0609"/>
              </p:ext>
            </p:extLst>
          </p:nvPr>
        </p:nvGraphicFramePr>
        <p:xfrm>
          <a:off x="866455" y="2082800"/>
          <a:ext cx="10058400" cy="347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812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3225064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</a:tblGrid>
              <a:tr h="72351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FF"/>
                          </a:solidFill>
                        </a:rPr>
                        <a:t>3 yrs.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495921">
                <a:tc>
                  <a:txBody>
                    <a:bodyPr/>
                    <a:lstStyle/>
                    <a:p>
                      <a:r>
                        <a:rPr lang="en-US" dirty="0"/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$333K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$468k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394630">
                <a:tc>
                  <a:txBody>
                    <a:bodyPr/>
                    <a:lstStyle/>
                    <a:p>
                      <a:r>
                        <a:rPr lang="en-US" dirty="0"/>
                        <a:t>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813K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1,082k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681142">
                <a:tc>
                  <a:txBody>
                    <a:bodyPr/>
                    <a:lstStyle/>
                    <a:p>
                      <a:r>
                        <a:rPr lang="en-US" dirty="0"/>
                        <a:t>Pension ( emergency Fund)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66.9K ( 1% growth)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394630">
                <a:tc>
                  <a:txBody>
                    <a:bodyPr/>
                    <a:lstStyle/>
                    <a:p>
                      <a:r>
                        <a:rPr lang="en-US" dirty="0"/>
                        <a:t>Net Equity in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274.5K ( 2% growth)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394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394630">
                <a:tc>
                  <a:txBody>
                    <a:bodyPr/>
                    <a:lstStyle/>
                    <a:p>
                      <a:r>
                        <a:rPr lang="en-US" b="1" dirty="0"/>
                        <a:t>Total Est. Net Worth </a:t>
                      </a:r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$1411k</a:t>
                      </a:r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$1,891k</a:t>
                      </a:r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4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EC5D-97BF-4537-B7E6-70505373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4" y="758952"/>
            <a:ext cx="8314826" cy="3566160"/>
          </a:xfrm>
        </p:spPr>
        <p:txBody>
          <a:bodyPr/>
          <a:lstStyle/>
          <a:p>
            <a:r>
              <a:rPr lang="en-US" dirty="0"/>
              <a:t>THANK YOU    </a:t>
            </a:r>
            <a:r>
              <a:rPr lang="en-US" sz="5400" dirty="0">
                <a:solidFill>
                  <a:srgbClr val="FF00FF"/>
                </a:solidFill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5295-0781-494D-843D-8059DCF5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097280" y="5806439"/>
            <a:ext cx="10058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C5D9-F4FF-4BB7-A297-5899D691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Our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D81F-E6EE-43CF-BA8D-A8EC2C3B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Francoise</a:t>
            </a:r>
          </a:p>
          <a:p>
            <a:r>
              <a:rPr lang="en-US" dirty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32136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DDC0-ED42-4BC0-8B59-AAFA1AA3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Python (P3 )– </a:t>
            </a:r>
            <a:br>
              <a:rPr lang="en-US" dirty="0"/>
            </a:br>
            <a:r>
              <a:rPr lang="en-US" dirty="0">
                <a:solidFill>
                  <a:srgbClr val="FF00FF"/>
                </a:solidFill>
              </a:rPr>
              <a:t>Project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66803-4502-46EE-AD1E-785EFECF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900"/>
            <a:ext cx="10058399" cy="3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Our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B5E4A-08AC-4DF7-9200-C59810C7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953260"/>
            <a:ext cx="11734800" cy="44221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Calculate Current Value of the Investor’s Stock Portfolio.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Measure past year returns of Portfolio to VS Benchmarks, e.g., Nasdaq (IXIC), S&amp;P 500 (INX), Nasdaq100 (QQQ) and Investors target 10%.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Tell me how the Proposed Portfolio did during the past year? The Proposed Portfolio contains uneven amount in dollar value of Apple (AAPL) Google (GOOG), Netflix (NTFX), and (NVDA)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Disclose the relevant risks of the current portfolio (“Anthon Portfolio”) vs the Benchmarks  and those of the proposed portfolio.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Will the Proposed Portfolio likely move in accordance with the benchmarks?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Client’s Portrait – </a:t>
            </a:r>
            <a:r>
              <a:rPr lang="en-US" sz="4000" dirty="0">
                <a:solidFill>
                  <a:srgbClr val="FF00FF"/>
                </a:solidFill>
              </a:rPr>
              <a:t>Interview for Portfolio analysis - 1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52961"/>
              </p:ext>
            </p:extLst>
          </p:nvPr>
        </p:nvGraphicFramePr>
        <p:xfrm>
          <a:off x="866455" y="1704756"/>
          <a:ext cx="10289225" cy="506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05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3139694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4549926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FF"/>
                          </a:solidFill>
                        </a:rPr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 :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Comments :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64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Income: 100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Projected Social Security Monthly  2.8K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595030">
                <a:tc>
                  <a:txBody>
                    <a:bodyPr/>
                    <a:lstStyle/>
                    <a:p>
                      <a:r>
                        <a:rPr lang="en-US" dirty="0"/>
                        <a:t>Married, 3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Value: 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 appreciating 2% annually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BS in Finance</a:t>
                      </a:r>
                    </a:p>
                    <a:p>
                      <a:r>
                        <a:rPr lang="en-US" dirty="0"/>
                        <a:t>(has not yet studied Python nor pandas)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owed: 200K</a:t>
                      </a:r>
                    </a:p>
                    <a:p>
                      <a:r>
                        <a:rPr lang="en-US" dirty="0"/>
                        <a:t>Monthly payment $1,900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4-5 years into a 15 year mortgage @ 2.75%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Excellent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Spending: 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Plays in league bowling and softball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Morgan Stanley Advisor(MS)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Savings: Stock, IRA, 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Largest asset IRA now managed by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774831">
                <a:tc>
                  <a:txBody>
                    <a:bodyPr/>
                    <a:lstStyle/>
                    <a:p>
                      <a:r>
                        <a:rPr lang="en-US" dirty="0"/>
                        <a:t>Proposed retirement date : 11/1/2024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Mortgage: 1.9K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Retirement Net Worth Required : 1, 500K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02141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8AA-A8DF-4A45-BDC5-70839D3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Portfolio Python (P3 )–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Client’s Portrait – </a:t>
            </a:r>
            <a:r>
              <a:rPr lang="en-US" sz="4000" dirty="0">
                <a:solidFill>
                  <a:srgbClr val="FF00FF"/>
                </a:solidFill>
              </a:rPr>
              <a:t>Interview for Portfolio analysis - 2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8671A4-10EF-4F5F-9ECD-FBC0D3A38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22976"/>
              </p:ext>
            </p:extLst>
          </p:nvPr>
        </p:nvGraphicFramePr>
        <p:xfrm>
          <a:off x="866455" y="1704756"/>
          <a:ext cx="10289224" cy="52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245">
                  <a:extLst>
                    <a:ext uri="{9D8B030D-6E8A-4147-A177-3AD203B41FA5}">
                      <a16:colId xmlns:a16="http://schemas.microsoft.com/office/drawing/2014/main" val="23961411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76809536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160773936"/>
                    </a:ext>
                  </a:extLst>
                </a:gridCol>
                <a:gridCol w="2037079">
                  <a:extLst>
                    <a:ext uri="{9D8B030D-6E8A-4147-A177-3AD203B41FA5}">
                      <a16:colId xmlns:a16="http://schemas.microsoft.com/office/drawing/2014/main" val="2780075709"/>
                    </a:ext>
                  </a:extLst>
                </a:gridCol>
              </a:tblGrid>
              <a:tr h="68284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Current Portfolio </a:t>
                      </a:r>
                    </a:p>
                    <a:p>
                      <a:r>
                        <a:rPr lang="en-US" sz="2000" b="1" dirty="0">
                          <a:solidFill>
                            <a:srgbClr val="FF00FF"/>
                          </a:solidFill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Proposed Portfolio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FF"/>
                          </a:solidFill>
                        </a:rPr>
                        <a:t>Curious about Crypto Thoughts for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Benchmarks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2482"/>
                  </a:ext>
                </a:extLst>
              </a:tr>
              <a:tr h="564134">
                <a:tc>
                  <a:txBody>
                    <a:bodyPr/>
                    <a:lstStyle/>
                    <a:p>
                      <a:r>
                        <a:rPr lang="en-US" dirty="0"/>
                        <a:t>ADP : 1000 shares (from former employer from 24 yrs.)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NVDA, 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Future 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BRR-B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162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BR: 500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NFLX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S&amp;P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0030"/>
                  </a:ext>
                </a:extLst>
              </a:tr>
              <a:tr h="1049505">
                <a:tc>
                  <a:txBody>
                    <a:bodyPr/>
                    <a:lstStyle/>
                    <a:p>
                      <a:r>
                        <a:rPr lang="en-US" dirty="0"/>
                        <a:t>CDK: 950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DODG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NASDAQ IXIC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454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dirty="0"/>
                        <a:t>IRA value: 800K Diversified (+averaged 10% over past four years, 20% in past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None this proposal, seeking details if current proposal is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 TBD, stocks, bonds, cryptocurrencies and perhaps NTF’s (</a:t>
                      </a:r>
                      <a:r>
                        <a:rPr lang="en-US" dirty="0" err="1"/>
                        <a:t>birthcake</a:t>
                      </a:r>
                      <a:r>
                        <a:rPr lang="en-US" dirty="0"/>
                        <a:t>, wedding cake)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N100 - QQQM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853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0800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5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F32B-7BFC-4228-8D44-DF6B4376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10922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FF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829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F32B-7BFC-4228-8D44-DF6B4376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10922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CURRENT PORTFOLIO</a:t>
            </a:r>
          </a:p>
        </p:txBody>
      </p:sp>
    </p:spTree>
    <p:extLst>
      <p:ext uri="{BB962C8B-B14F-4D97-AF65-F5344CB8AC3E}">
        <p14:creationId xmlns:p14="http://schemas.microsoft.com/office/powerpoint/2010/main" val="14950869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{04D94203-65F8-4E24-AAEF-9AA708E33F12}tf56160789_win32</Template>
  <TotalTime>1467</TotalTime>
  <Words>970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Bookman Old Style</vt:lpstr>
      <vt:lpstr>Calibri</vt:lpstr>
      <vt:lpstr>Franklin Gothic Book</vt:lpstr>
      <vt:lpstr>1_RetrospectVTI</vt:lpstr>
      <vt:lpstr>Worksheet</vt:lpstr>
      <vt:lpstr>    Portfolio Python (P3 )– Cubed </vt:lpstr>
      <vt:lpstr>Disclaimer  None of the contents of this presentation, written or verbal to be construed or considered to be or used as tax or investment advice.</vt:lpstr>
      <vt:lpstr>Portfolio Python (P3 )– Our Story</vt:lpstr>
      <vt:lpstr>Portfolio Python (P3 )–  Project Summary</vt:lpstr>
      <vt:lpstr>Portfolio Python (P3 )– Our Model</vt:lpstr>
      <vt:lpstr>Portfolio Python (P3 )– Client’s Portrait – Interview for Portfolio analysis - 1</vt:lpstr>
      <vt:lpstr>Portfolio Python (P3 )– Client’s Portrait – Interview for Portfolio analysis - 2</vt:lpstr>
      <vt:lpstr>ANALYSIS</vt:lpstr>
      <vt:lpstr>CURRENT PORTFOLIO</vt:lpstr>
      <vt:lpstr>Portfolio Python (P3 )– Current Portfolio - Daily Returns</vt:lpstr>
      <vt:lpstr>Portfolio Python (P3 )– Current Portfolio - Cumulative Returns</vt:lpstr>
      <vt:lpstr>Portfolio Python (P3 )– Current Portfolio – Risk Exposure</vt:lpstr>
      <vt:lpstr>Portfolio Python (P3 )– Current Portfolio – Annual STD</vt:lpstr>
      <vt:lpstr>PROPOSED PORTFOLIO</vt:lpstr>
      <vt:lpstr>Portfolio Python (P3 )– Proposed Portfolio - CumDaily Returns</vt:lpstr>
      <vt:lpstr>Portfolio Python (P3 )– Proposed Portfolio – Risk Exposure</vt:lpstr>
      <vt:lpstr>Portfolio Python (P3 )– Proposed Portfolio – Annual STD</vt:lpstr>
      <vt:lpstr>Results at Retirement</vt:lpstr>
      <vt:lpstr>   Portfolio Python (P3 )– Proposed Portfolio – Sharpe Ratio</vt:lpstr>
      <vt:lpstr>Results at Retirement (page 2) </vt:lpstr>
      <vt:lpstr>Conclusion &amp; Recommendations</vt:lpstr>
      <vt:lpstr>Portfolio Python (P3 )– Conclusion </vt:lpstr>
      <vt:lpstr>THANK YOU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Python (P3 )– Cubed</dc:title>
  <dc:creator>francesca Mbia</dc:creator>
  <cp:lastModifiedBy>kubipatrik kubipatrik</cp:lastModifiedBy>
  <cp:revision>31</cp:revision>
  <dcterms:created xsi:type="dcterms:W3CDTF">2021-10-18T20:45:21Z</dcterms:created>
  <dcterms:modified xsi:type="dcterms:W3CDTF">2021-10-21T17:57:19Z</dcterms:modified>
</cp:coreProperties>
</file>