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308" r:id="rId4"/>
    <p:sldId id="293" r:id="rId5"/>
    <p:sldId id="339" r:id="rId6"/>
    <p:sldId id="346" r:id="rId7"/>
    <p:sldId id="345" r:id="rId8"/>
    <p:sldId id="348" r:id="rId9"/>
    <p:sldId id="341" r:id="rId10"/>
    <p:sldId id="310" r:id="rId11"/>
    <p:sldId id="336" r:id="rId12"/>
    <p:sldId id="337" r:id="rId13"/>
    <p:sldId id="351" r:id="rId14"/>
    <p:sldId id="353" r:id="rId15"/>
    <p:sldId id="354" r:id="rId16"/>
    <p:sldId id="352" r:id="rId17"/>
    <p:sldId id="355" r:id="rId18"/>
    <p:sldId id="356" r:id="rId19"/>
    <p:sldId id="357" r:id="rId20"/>
    <p:sldId id="309" r:id="rId21"/>
    <p:sldId id="294" r:id="rId22"/>
    <p:sldId id="343" r:id="rId23"/>
    <p:sldId id="344" r:id="rId24"/>
    <p:sldId id="347" r:id="rId25"/>
    <p:sldId id="349" r:id="rId26"/>
    <p:sldId id="350" r:id="rId27"/>
    <p:sldId id="268" r:id="rId28"/>
    <p:sldId id="335" r:id="rId29"/>
    <p:sldId id="26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D73"/>
    <a:srgbClr val="941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36"/>
    <p:restoredTop sz="87102"/>
  </p:normalViewPr>
  <p:slideViewPr>
    <p:cSldViewPr snapToGrid="0" snapToObjects="1">
      <p:cViewPr varScale="1">
        <p:scale>
          <a:sx n="63" d="100"/>
          <a:sy n="63" d="100"/>
        </p:scale>
        <p:origin x="10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72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Waworuntu" userId="56d39f848c59ed8d" providerId="LiveId" clId="{38CD7C03-3F2D-4C99-B781-578F416EA49A}"/>
    <pc:docChg chg="delSld">
      <pc:chgData name="Alexander Waworuntu" userId="56d39f848c59ed8d" providerId="LiveId" clId="{38CD7C03-3F2D-4C99-B781-578F416EA49A}" dt="2019-10-29T23:05:12.815" v="0" actId="2696"/>
      <pc:docMkLst>
        <pc:docMk/>
      </pc:docMkLst>
      <pc:sldChg chg="del">
        <pc:chgData name="Alexander Waworuntu" userId="56d39f848c59ed8d" providerId="LiveId" clId="{38CD7C03-3F2D-4C99-B781-578F416EA49A}" dt="2019-10-29T23:05:12.815" v="0" actId="2696"/>
        <pc:sldMkLst>
          <pc:docMk/>
          <pc:sldMk cId="3801321646" sldId="34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FE44B0-5001-6943-ABA4-0A5160A09A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62AAAC-AAE3-1E4D-BC26-86E95D21C2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F9A7A-2C6C-8E46-81D9-282BF86F748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DEFCC-5758-6C43-B7B8-0BD579B372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335F6-EC17-4146-BC32-A2F34F785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1EE5E-31CE-B24F-A91B-4FCDD6B45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90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30FFE-6CD9-F242-AD94-F8B89D725550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B6154-B083-9648-B655-564F60CAC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9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84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78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34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13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73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77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79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32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64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it yourself: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34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94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068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121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Authentication for user/account management</a:t>
            </a:r>
          </a:p>
          <a:p>
            <a:r>
              <a:rPr lang="en-US" dirty="0"/>
              <a:t>Database for the NoSQL database</a:t>
            </a:r>
          </a:p>
          <a:p>
            <a:r>
              <a:rPr lang="en-US" dirty="0"/>
              <a:t>Storage for storing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48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990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37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need to change anything from the new-</a:t>
            </a:r>
            <a:r>
              <a:rPr lang="en-US" dirty="0" err="1"/>
              <a:t>offer.page.ts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switchMap</a:t>
            </a:r>
            <a:r>
              <a:rPr lang="en-US" dirty="0"/>
              <a:t> return an observable, compared to map which returns non-observables.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832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it yourself: Delete and Update</a:t>
            </a:r>
          </a:p>
          <a:p>
            <a:endParaRPr lang="en-US" dirty="0"/>
          </a:p>
          <a:p>
            <a:r>
              <a:rPr lang="en-US" dirty="0"/>
              <a:t>Google: Angular/Ionic and Firebase Realtime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3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47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22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7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7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73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09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43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4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3D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99A0-C83D-7443-9BC9-BD4C41E1E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15A86-CCC5-8C4F-A234-A44CBB1CC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1F923-5345-A949-B67B-438D50FE5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B01C-6AF1-9C45-934F-C12B002BB7C2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1DB68-600F-EA42-9E5A-486B37F2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59354-63FC-AC4E-B781-61F83CF3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0F9D-1E8C-804B-923E-0954ACE0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5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AE1A-0592-2240-8F31-97081AD2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E7A52-EED5-E84F-8673-448071ED6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D2A6E-B76E-0946-A354-B5479EBE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B01C-6AF1-9C45-934F-C12B002BB7C2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A1F46-80E3-F441-A964-140AE355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B6DFB-3081-994C-B7B9-461BB7C0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0F9D-1E8C-804B-923E-0954ACE0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5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C9DD74-2477-6E45-AA29-598C06744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A875F-9DD7-E646-8480-F14D379EB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BF95F-5FA3-BF45-A325-98E7FC02E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B01C-6AF1-9C45-934F-C12B002BB7C2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D836E-9E51-D547-B156-F14ADEEA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7E537-65FB-F44A-ADF2-0EEC372A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0F9D-1E8C-804B-923E-0954ACE0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3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0262-088A-AD45-A194-A775028A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E240E-FEFE-AD4C-9CBF-7BBD98E8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B2E2E-BAB3-3349-8FF4-CD6FAC2AF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B01C-6AF1-9C45-934F-C12B002BB7C2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DFCE-BB7A-904F-BE29-D7161732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17D7D-1529-604D-9D5F-DADD43A3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0F9D-1E8C-804B-923E-0954ACE0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5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B513-7205-554F-BE34-25313752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7CF2A-A610-974D-8F37-30264128C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B87D2-9ABE-7542-9052-5B363D5A3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B01C-6AF1-9C45-934F-C12B002BB7C2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1F875-1CEC-8C4C-A433-0AE21B15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6F3E0-3D21-5B4F-A177-CBDECC8E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0F9D-1E8C-804B-923E-0954ACE0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2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89801-6579-0A4F-8A26-3AD1DF77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A4E12-126C-DB4E-BC82-9DAE13E25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EB8A6-1167-A441-8BFA-A0A299007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80E63-7558-AC43-8601-3465A1A3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B01C-6AF1-9C45-934F-C12B002BB7C2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DFAF5-7D3B-464C-930D-D1ED10A6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09981-4246-8A44-8A23-E5FE771D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0F9D-1E8C-804B-923E-0954ACE0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7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EF79-EC07-C845-A19F-3C0B53D9B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63810-4006-EA4E-8ED3-F3DB6B2FD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2B630-662A-D54B-B183-DAB81E1BB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7BBF1-0E1D-3744-BF0E-3CCF7461B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C73741-0940-FF4C-BBC6-34D1F424B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4D059B-AB9D-A643-9F1D-C82F6D60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B01C-6AF1-9C45-934F-C12B002BB7C2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3879E9-67A2-374E-A907-69873F9F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E2E183-9ED9-9D4E-A0B3-C031A6F7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0F9D-1E8C-804B-923E-0954ACE0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7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FF7D-1751-1545-9AAB-4B4AC2A9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2CB4F-E762-314B-8028-B458FE39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B01C-6AF1-9C45-934F-C12B002BB7C2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D3021-9DC8-404E-ABB9-96650305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BBBFA-5C7A-BC4A-AEC1-4E4AEBB3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0F9D-1E8C-804B-923E-0954ACE0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0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39E8A-3D16-DD42-A25E-2412E3BE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B01C-6AF1-9C45-934F-C12B002BB7C2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F9F27-CBF6-E346-82BB-02C49D4D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01F96-E165-A747-89D0-E0B6A459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0F9D-1E8C-804B-923E-0954ACE0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2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E543-DE22-C944-A63A-B156C3FA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0EADB-5C57-CF46-B5E2-4939ECF4B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BD563-E2D6-B342-B6AF-DA526A492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41440-AD7D-9A42-A20D-24F2D08B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B01C-6AF1-9C45-934F-C12B002BB7C2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2D8B7-9E67-4C47-BA89-E978EBB2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CF27F-7332-EE4A-8A8B-CB42D049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0F9D-1E8C-804B-923E-0954ACE0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D56C-BBC1-6F48-BCAD-DB2D86D9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36ED1-B50E-0349-B48B-1DFAD0089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CF116-1032-374D-91A2-E88C5DBBF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F99FA-B18D-0746-B9B3-5D54B7F9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B01C-6AF1-9C45-934F-C12B002BB7C2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CBCF3-08B1-0D4C-A052-20AA1AAA0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63869-B2E9-D943-A9C1-AB6DE334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0F9D-1E8C-804B-923E-0954ACE0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3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D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98AF54-DE90-A549-9CEF-5DC5907D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343D4-E5A5-EF49-88D8-44E6CBAB8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AD30-FC36-A048-A809-265EDB38E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A38B01C-6AF1-9C45-934F-C12B002BB7C2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CD4EE-83A7-C144-B47D-9620B1A34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C852C-4CE9-E04F-847C-97A332A69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6030F9D-1E8C-804B-923E-0954ACE04A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4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-1"/>
            <a:ext cx="12192000" cy="540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7756"/>
            <a:ext cx="9144000" cy="198448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Cross Platform Mobile Programming</a:t>
            </a:r>
            <a:br>
              <a:rPr lang="en-US" sz="3200" dirty="0"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200" dirty="0"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IF733</a:t>
            </a:r>
            <a:endParaRPr lang="en-US" dirty="0">
              <a:latin typeface="Quicksand Medium" pitchFamily="2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51D7B-629B-C54E-8F92-0B2802D3E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72891"/>
            <a:ext cx="9144000" cy="5560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Inconsolata" pitchFamily="49" charset="77"/>
                <a:ea typeface="Tahoma" panose="020B0604030504040204" pitchFamily="34" charset="0"/>
                <a:cs typeface="Tahoma" panose="020B0604030504040204" pitchFamily="34" charset="0"/>
              </a:rPr>
              <a:t>Andre Rusli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381D42-0E5C-7D40-A3A6-24051324A9E1}"/>
              </a:ext>
            </a:extLst>
          </p:cNvPr>
          <p:cNvSpPr/>
          <p:nvPr/>
        </p:nvSpPr>
        <p:spPr>
          <a:xfrm>
            <a:off x="5191771" y="3992122"/>
            <a:ext cx="1808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Quicksand" pitchFamily="2" charset="77"/>
                <a:ea typeface="Tahoma" panose="020B0604030504040204" pitchFamily="34" charset="0"/>
                <a:cs typeface="Arima Madurai" pitchFamily="2" charset="77"/>
              </a:rPr>
              <a:t>HTTP Requests</a:t>
            </a:r>
            <a:endParaRPr lang="en-US" dirty="0">
              <a:solidFill>
                <a:schemeClr val="bg1"/>
              </a:solidFill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20111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-2"/>
            <a:ext cx="720000" cy="72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034" y="364379"/>
            <a:ext cx="9144000" cy="989532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How to Connect</a:t>
            </a:r>
            <a:endParaRPr lang="en-US" sz="2700" dirty="0">
              <a:solidFill>
                <a:schemeClr val="tx1"/>
              </a:solidFill>
              <a:latin typeface="Quicksand Medium" pitchFamily="2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8E9675-5499-C54B-BC66-E1F761D63364}"/>
              </a:ext>
            </a:extLst>
          </p:cNvPr>
          <p:cNvSpPr/>
          <p:nvPr/>
        </p:nvSpPr>
        <p:spPr>
          <a:xfrm>
            <a:off x="4995080" y="4433039"/>
            <a:ext cx="1405720" cy="2074460"/>
          </a:xfrm>
          <a:prstGeom prst="rect">
            <a:avLst/>
          </a:prstGeom>
          <a:solidFill>
            <a:srgbClr val="003D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nconsolata" pitchFamily="49" charset="77"/>
              </a:rPr>
              <a:t>Ionic App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1B3B3039-455B-0849-A3BE-77FE2CE4CFBA}"/>
              </a:ext>
            </a:extLst>
          </p:cNvPr>
          <p:cNvSpPr/>
          <p:nvPr/>
        </p:nvSpPr>
        <p:spPr>
          <a:xfrm>
            <a:off x="8707272" y="1935500"/>
            <a:ext cx="1866762" cy="1228298"/>
          </a:xfrm>
          <a:prstGeom prst="ca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nconsolata" pitchFamily="49" charset="77"/>
              </a:rPr>
              <a:t>Database (SQL, NoSQL)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4B71E2-BD0F-E846-A68D-9B793FCC134B}"/>
              </a:ext>
            </a:extLst>
          </p:cNvPr>
          <p:cNvSpPr/>
          <p:nvPr/>
        </p:nvSpPr>
        <p:spPr>
          <a:xfrm>
            <a:off x="4551528" y="2031034"/>
            <a:ext cx="2292824" cy="1037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nconsolata" pitchFamily="49" charset="77"/>
              </a:rPr>
              <a:t>Server</a:t>
            </a:r>
          </a:p>
          <a:p>
            <a:pPr algn="ctr"/>
            <a:r>
              <a:rPr lang="en-US" dirty="0">
                <a:latin typeface="Inconsolata" pitchFamily="49" charset="77"/>
              </a:rPr>
              <a:t>(REST) API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2EF7AE-E87E-5F47-B4B9-F4214D658854}"/>
              </a:ext>
            </a:extLst>
          </p:cNvPr>
          <p:cNvCxnSpPr>
            <a:stCxn id="3" idx="3"/>
            <a:endCxn id="4" idx="3"/>
          </p:cNvCxnSpPr>
          <p:nvPr/>
        </p:nvCxnSpPr>
        <p:spPr>
          <a:xfrm flipV="1">
            <a:off x="6400800" y="3163798"/>
            <a:ext cx="3239853" cy="230647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ross 9">
            <a:extLst>
              <a:ext uri="{FF2B5EF4-FFF2-40B4-BE49-F238E27FC236}">
                <a16:creationId xmlns:a16="http://schemas.microsoft.com/office/drawing/2014/main" id="{28301308-C273-204C-BE0F-A9830E25797B}"/>
              </a:ext>
            </a:extLst>
          </p:cNvPr>
          <p:cNvSpPr/>
          <p:nvPr/>
        </p:nvSpPr>
        <p:spPr>
          <a:xfrm rot="18871275">
            <a:off x="7683764" y="3980073"/>
            <a:ext cx="673919" cy="673919"/>
          </a:xfrm>
          <a:prstGeom prst="plus">
            <a:avLst>
              <a:gd name="adj" fmla="val 41418"/>
            </a:avLst>
          </a:prstGeom>
          <a:solidFill>
            <a:srgbClr val="941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47453C-8531-B144-8875-4C6C16080C94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 flipV="1">
            <a:off x="5697940" y="3068264"/>
            <a:ext cx="0" cy="136477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A1E7D2-1DD4-AA41-BC76-72106B3AF085}"/>
              </a:ext>
            </a:extLst>
          </p:cNvPr>
          <p:cNvCxnSpPr>
            <a:cxnSpLocks/>
            <a:stCxn id="6" idx="3"/>
            <a:endCxn id="4" idx="2"/>
          </p:cNvCxnSpPr>
          <p:nvPr/>
        </p:nvCxnSpPr>
        <p:spPr>
          <a:xfrm>
            <a:off x="6844352" y="2549649"/>
            <a:ext cx="186292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515141B-1D47-9D4D-9F63-1772D70C8114}"/>
              </a:ext>
            </a:extLst>
          </p:cNvPr>
          <p:cNvSpPr txBox="1"/>
          <p:nvPr/>
        </p:nvSpPr>
        <p:spPr>
          <a:xfrm>
            <a:off x="7016630" y="1887228"/>
            <a:ext cx="1518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Inconsolata" pitchFamily="49" charset="77"/>
              </a:rPr>
              <a:t>Store &amp; Fetch</a:t>
            </a:r>
          </a:p>
          <a:p>
            <a:pPr algn="ctr"/>
            <a:r>
              <a:rPr lang="en-US" sz="1600" dirty="0">
                <a:latin typeface="Inconsolata" pitchFamily="49" charset="77"/>
              </a:rPr>
              <a:t>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046FA9-0ACB-D544-82D7-D7CCF29BC700}"/>
              </a:ext>
            </a:extLst>
          </p:cNvPr>
          <p:cNvSpPr txBox="1"/>
          <p:nvPr/>
        </p:nvSpPr>
        <p:spPr>
          <a:xfrm>
            <a:off x="5743818" y="3316283"/>
            <a:ext cx="1928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Inconsolata" pitchFamily="49" charset="77"/>
              </a:rPr>
              <a:t>Send Request</a:t>
            </a:r>
          </a:p>
          <a:p>
            <a:r>
              <a:rPr lang="en-US" sz="1600" dirty="0">
                <a:latin typeface="Inconsolata" pitchFamily="49" charset="77"/>
              </a:rPr>
              <a:t>&amp;</a:t>
            </a:r>
          </a:p>
          <a:p>
            <a:r>
              <a:rPr lang="en-US" sz="1600" dirty="0">
                <a:latin typeface="Inconsolata" pitchFamily="49" charset="77"/>
              </a:rPr>
              <a:t>Receive Responses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F49D7E-1DB4-F541-8405-01D21C29847B}"/>
              </a:ext>
            </a:extLst>
          </p:cNvPr>
          <p:cNvSpPr txBox="1"/>
          <p:nvPr/>
        </p:nvSpPr>
        <p:spPr>
          <a:xfrm>
            <a:off x="584621" y="2031034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Inconsolata" pitchFamily="49" charset="77"/>
              </a:rPr>
              <a:t>Custom Backend</a:t>
            </a:r>
          </a:p>
          <a:p>
            <a:pPr algn="r"/>
            <a:r>
              <a:rPr lang="en-US" dirty="0">
                <a:latin typeface="Inconsolata" pitchFamily="49" charset="77"/>
              </a:rPr>
              <a:t>or</a:t>
            </a:r>
          </a:p>
          <a:p>
            <a:pPr algn="r"/>
            <a:r>
              <a:rPr lang="en-US" dirty="0">
                <a:latin typeface="Inconsolata" pitchFamily="49" charset="77"/>
              </a:rPr>
              <a:t>Managed Services (e.g. Firebase)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968BA1-1538-B641-BD1A-07F0EB4BD9F1}"/>
              </a:ext>
            </a:extLst>
          </p:cNvPr>
          <p:cNvSpPr txBox="1"/>
          <p:nvPr/>
        </p:nvSpPr>
        <p:spPr>
          <a:xfrm>
            <a:off x="8394686" y="4110292"/>
            <a:ext cx="2491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Inconsolata" pitchFamily="49" charset="77"/>
              </a:rPr>
              <a:t>Directly accessing database would be highly insecure</a:t>
            </a:r>
          </a:p>
        </p:txBody>
      </p:sp>
    </p:spTree>
    <p:extLst>
      <p:ext uri="{BB962C8B-B14F-4D97-AF65-F5344CB8AC3E}">
        <p14:creationId xmlns:p14="http://schemas.microsoft.com/office/powerpoint/2010/main" val="169480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8" grpId="0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C6B53AC9-F25E-B34F-A3ED-5DC6B02E0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3500" y="2757197"/>
            <a:ext cx="8607981" cy="1297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>
                <a:latin typeface="Quicksand" pitchFamily="2" charset="77"/>
                <a:ea typeface="Tahoma" panose="020B0604030504040204" pitchFamily="34" charset="0"/>
                <a:cs typeface="Tahoma" panose="020B0604030504040204" pitchFamily="34" charset="0"/>
              </a:rPr>
              <a:t>Using PHP and MySQL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latin typeface="Quicksand" pitchFamily="2" charset="77"/>
                <a:ea typeface="Tahoma" panose="020B0604030504040204" pitchFamily="34" charset="0"/>
                <a:cs typeface="Tahoma" panose="020B0604030504040204" pitchFamily="34" charset="0"/>
              </a:rPr>
              <a:t>3/4</a:t>
            </a:r>
            <a:endParaRPr lang="en-US" sz="3400" dirty="0">
              <a:solidFill>
                <a:schemeClr val="bg1"/>
              </a:solidFill>
              <a:latin typeface="Quicksand" pitchFamily="2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358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-2"/>
            <a:ext cx="720000" cy="72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034" y="150124"/>
            <a:ext cx="9144000" cy="717737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PHP MySQL</a:t>
            </a:r>
            <a:endParaRPr lang="en-US" sz="2700" dirty="0">
              <a:solidFill>
                <a:schemeClr val="tx1"/>
              </a:solidFill>
              <a:latin typeface="Quicksand Medium" pitchFamily="2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200641-A100-B441-93A2-D7459C3794B0}"/>
              </a:ext>
            </a:extLst>
          </p:cNvPr>
          <p:cNvSpPr/>
          <p:nvPr/>
        </p:nvSpPr>
        <p:spPr>
          <a:xfrm>
            <a:off x="3306424" y="867862"/>
            <a:ext cx="53912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Inconsolata" pitchFamily="49" charset="77"/>
                <a:sym typeface="Wingdings" pitchFamily="2" charset="2"/>
              </a:rPr>
              <a:t>Fetching data from a MySQL 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BEDA9F-03A0-6147-9A56-210EB4E14B0E}"/>
              </a:ext>
            </a:extLst>
          </p:cNvPr>
          <p:cNvSpPr/>
          <p:nvPr/>
        </p:nvSpPr>
        <p:spPr>
          <a:xfrm>
            <a:off x="564716" y="1595021"/>
            <a:ext cx="7926367" cy="5262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$conn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= </a:t>
            </a:r>
            <a:r>
              <a:rPr lang="en-ID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mysqli_connect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$hostname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$username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$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pswd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$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dbname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-ID" sz="1600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-ID" sz="16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(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$conn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connect_error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) {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sz="1600" dirty="0">
                <a:solidFill>
                  <a:srgbClr val="AF00DB"/>
                </a:solidFill>
                <a:latin typeface="Menlo" panose="020B0609030804020204" pitchFamily="49" charset="0"/>
              </a:rPr>
              <a:t>die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600" dirty="0">
                <a:solidFill>
                  <a:srgbClr val="A31515"/>
                </a:solidFill>
                <a:latin typeface="Menlo" panose="020B0609030804020204" pitchFamily="49" charset="0"/>
              </a:rPr>
              <a:t>"Connection failed: "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. 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$conn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connect_error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}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sz="16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{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$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sql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= </a:t>
            </a:r>
            <a:r>
              <a:rPr lang="en-ID" sz="16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ID" sz="1600" dirty="0">
                <a:solidFill>
                  <a:srgbClr val="0000FF"/>
                </a:solidFill>
                <a:latin typeface="Menlo" panose="020B0609030804020204" pitchFamily="49" charset="0"/>
              </a:rPr>
              <a:t>SELECT</a:t>
            </a:r>
            <a:r>
              <a:rPr lang="en-ID" sz="1600" dirty="0">
                <a:solidFill>
                  <a:srgbClr val="A31515"/>
                </a:solidFill>
                <a:latin typeface="Menlo" panose="020B0609030804020204" pitchFamily="49" charset="0"/>
              </a:rPr>
              <a:t> 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ID" sz="1600" dirty="0">
                <a:solidFill>
                  <a:srgbClr val="A31515"/>
                </a:solidFill>
                <a:latin typeface="Menlo" panose="020B0609030804020204" pitchFamily="49" charset="0"/>
              </a:rPr>
              <a:t> </a:t>
            </a:r>
            <a:r>
              <a:rPr lang="en-ID" sz="1600" dirty="0">
                <a:solidFill>
                  <a:srgbClr val="0000FF"/>
                </a:solidFill>
                <a:latin typeface="Menlo" panose="020B0609030804020204" pitchFamily="49" charset="0"/>
              </a:rPr>
              <a:t>FROM</a:t>
            </a:r>
            <a:r>
              <a:rPr lang="en-ID" sz="1600" dirty="0">
                <a:solidFill>
                  <a:srgbClr val="A31515"/>
                </a:solidFill>
                <a:latin typeface="Menlo" panose="020B0609030804020204" pitchFamily="49" charset="0"/>
              </a:rPr>
              <a:t> bookings </a:t>
            </a:r>
            <a:r>
              <a:rPr lang="en-ID" sz="1600" dirty="0">
                <a:solidFill>
                  <a:srgbClr val="0000FF"/>
                </a:solidFill>
                <a:latin typeface="Menlo" panose="020B0609030804020204" pitchFamily="49" charset="0"/>
              </a:rPr>
              <a:t>WHERE</a:t>
            </a:r>
            <a:r>
              <a:rPr lang="en-ID" sz="1600" dirty="0">
                <a:solidFill>
                  <a:srgbClr val="A31515"/>
                </a:solidFill>
                <a:latin typeface="Menlo" panose="020B0609030804020204" pitchFamily="49" charset="0"/>
              </a:rPr>
              <a:t> `status` 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ID" sz="1600" dirty="0">
                <a:solidFill>
                  <a:srgbClr val="A31515"/>
                </a:solidFill>
                <a:latin typeface="Menlo" panose="020B0609030804020204" pitchFamily="49" charset="0"/>
              </a:rPr>
              <a:t> </a:t>
            </a:r>
            <a:r>
              <a:rPr lang="en-ID" sz="1600" dirty="0">
                <a:solidFill>
                  <a:srgbClr val="09885A"/>
                </a:solidFill>
                <a:latin typeface="Menlo" panose="020B0609030804020204" pitchFamily="49" charset="0"/>
              </a:rPr>
              <a:t>1</a:t>
            </a:r>
            <a:r>
              <a:rPr lang="en-ID" sz="16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$result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= 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$conn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ID" sz="1600" dirty="0">
                <a:solidFill>
                  <a:srgbClr val="795E26"/>
                </a:solidFill>
                <a:latin typeface="Menlo" panose="020B0609030804020204" pitchFamily="49" charset="0"/>
              </a:rPr>
              <a:t>query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$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sql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$bookings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= </a:t>
            </a:r>
            <a:r>
              <a:rPr lang="en-ID" sz="1600" dirty="0">
                <a:solidFill>
                  <a:srgbClr val="795E26"/>
                </a:solidFill>
                <a:latin typeface="Menlo" panose="020B0609030804020204" pitchFamily="49" charset="0"/>
              </a:rPr>
              <a:t>array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sz="16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(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$result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num_rows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&gt; </a:t>
            </a:r>
            <a:r>
              <a:rPr lang="en-ID" sz="1600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) {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  </a:t>
            </a:r>
            <a:r>
              <a:rPr lang="en-ID" sz="16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$row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= 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$result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ID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fetch_assoc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()) {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      </a:t>
            </a:r>
            <a:r>
              <a:rPr lang="en-ID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array_push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$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bookings</a:t>
            </a:r>
            <a:r>
              <a:rPr lang="en-ID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$row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  }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  </a:t>
            </a:r>
            <a:r>
              <a:rPr lang="en-ID" sz="1600" dirty="0">
                <a:solidFill>
                  <a:srgbClr val="795E26"/>
                </a:solidFill>
                <a:latin typeface="Menlo" panose="020B0609030804020204" pitchFamily="49" charset="0"/>
              </a:rPr>
              <a:t>echo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json_encode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$bookings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} </a:t>
            </a:r>
            <a:r>
              <a:rPr lang="en-ID" sz="16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{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  </a:t>
            </a:r>
            <a:r>
              <a:rPr lang="en-ID" sz="1600" dirty="0">
                <a:solidFill>
                  <a:srgbClr val="795E26"/>
                </a:solidFill>
                <a:latin typeface="Menlo" panose="020B0609030804020204" pitchFamily="49" charset="0"/>
              </a:rPr>
              <a:t>echo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600" dirty="0">
                <a:solidFill>
                  <a:srgbClr val="A31515"/>
                </a:solidFill>
                <a:latin typeface="Menlo" panose="020B0609030804020204" pitchFamily="49" charset="0"/>
              </a:rPr>
              <a:t>"0 results"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}</a:t>
            </a:r>
          </a:p>
          <a:p>
            <a:b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$conn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ID" sz="1600" dirty="0">
                <a:solidFill>
                  <a:srgbClr val="795E26"/>
                </a:solidFill>
                <a:latin typeface="Menlo" panose="020B0609030804020204" pitchFamily="49" charset="0"/>
              </a:rPr>
              <a:t>close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();   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}</a:t>
            </a:r>
            <a:endParaRPr lang="en-ID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AE4281-39A1-5A47-874A-C56031991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568" y="2658060"/>
            <a:ext cx="24511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50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-2"/>
            <a:ext cx="720000" cy="72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034" y="150124"/>
            <a:ext cx="9144000" cy="717737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PHP MySQL</a:t>
            </a:r>
            <a:endParaRPr lang="en-US" sz="2700" dirty="0">
              <a:solidFill>
                <a:schemeClr val="tx1"/>
              </a:solidFill>
              <a:latin typeface="Quicksand Medium" pitchFamily="2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200641-A100-B441-93A2-D7459C3794B0}"/>
              </a:ext>
            </a:extLst>
          </p:cNvPr>
          <p:cNvSpPr/>
          <p:nvPr/>
        </p:nvSpPr>
        <p:spPr>
          <a:xfrm>
            <a:off x="3306424" y="867861"/>
            <a:ext cx="53912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Inconsolata" pitchFamily="49" charset="77"/>
                <a:sym typeface="Wingdings" pitchFamily="2" charset="2"/>
              </a:rPr>
              <a:t>Deleting data from a MySQL DB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475553-8DE0-9543-985B-15916D5B406B}"/>
              </a:ext>
            </a:extLst>
          </p:cNvPr>
          <p:cNvSpPr/>
          <p:nvPr/>
        </p:nvSpPr>
        <p:spPr>
          <a:xfrm>
            <a:off x="1045190" y="1391081"/>
            <a:ext cx="10101619" cy="5262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$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requestBody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= </a:t>
            </a:r>
            <a:r>
              <a:rPr lang="en-ID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json_decode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file_get_contents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ID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php</a:t>
            </a:r>
            <a:r>
              <a:rPr lang="en-ID" sz="1600" dirty="0">
                <a:solidFill>
                  <a:srgbClr val="A31515"/>
                </a:solidFill>
                <a:latin typeface="Menlo" panose="020B0609030804020204" pitchFamily="49" charset="0"/>
              </a:rPr>
              <a:t>://input'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), </a:t>
            </a:r>
            <a:r>
              <a:rPr lang="en-ID" sz="16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-ID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$conn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= </a:t>
            </a:r>
            <a:r>
              <a:rPr lang="en-ID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mysqli_connect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$hostname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$username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$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pswd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$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dbname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); </a:t>
            </a:r>
            <a:b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sz="1600" dirty="0">
                <a:solidFill>
                  <a:srgbClr val="008000"/>
                </a:solidFill>
                <a:latin typeface="Menlo" panose="020B0609030804020204" pitchFamily="49" charset="0"/>
              </a:rPr>
              <a:t>// Check connection</a:t>
            </a:r>
            <a:endParaRPr lang="en-ID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sz="16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(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$conn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connect_error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) {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sz="1600" dirty="0">
                <a:solidFill>
                  <a:srgbClr val="AF00DB"/>
                </a:solidFill>
                <a:latin typeface="Menlo" panose="020B0609030804020204" pitchFamily="49" charset="0"/>
              </a:rPr>
              <a:t>die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600" dirty="0">
                <a:solidFill>
                  <a:srgbClr val="A31515"/>
                </a:solidFill>
                <a:latin typeface="Menlo" panose="020B0609030804020204" pitchFamily="49" charset="0"/>
              </a:rPr>
              <a:t>"Connection failed: "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. 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$conn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connect_error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}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sz="16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{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$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booking_id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= 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$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requestBody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ID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ID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booking_id</a:t>
            </a:r>
            <a:r>
              <a:rPr lang="en-ID" sz="1600" dirty="0">
                <a:solidFill>
                  <a:srgbClr val="A31515"/>
                </a:solidFill>
                <a:latin typeface="Menlo" panose="020B0609030804020204" pitchFamily="49" charset="0"/>
              </a:rPr>
              <a:t>’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-ID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$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sql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= </a:t>
            </a:r>
            <a:r>
              <a:rPr lang="en-ID" sz="16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ID" sz="1600" dirty="0">
                <a:solidFill>
                  <a:srgbClr val="0000FF"/>
                </a:solidFill>
                <a:latin typeface="Menlo" panose="020B0609030804020204" pitchFamily="49" charset="0"/>
              </a:rPr>
              <a:t>UPDATE</a:t>
            </a:r>
            <a:r>
              <a:rPr lang="en-ID" sz="1600" dirty="0">
                <a:solidFill>
                  <a:srgbClr val="A31515"/>
                </a:solidFill>
                <a:latin typeface="Menlo" panose="020B0609030804020204" pitchFamily="49" charset="0"/>
              </a:rPr>
              <a:t> bookings </a:t>
            </a:r>
            <a:r>
              <a:rPr lang="en-ID" sz="1600" dirty="0">
                <a:solidFill>
                  <a:srgbClr val="0000FF"/>
                </a:solidFill>
                <a:latin typeface="Menlo" panose="020B0609030804020204" pitchFamily="49" charset="0"/>
              </a:rPr>
              <a:t>SET</a:t>
            </a:r>
            <a:r>
              <a:rPr lang="en-ID" sz="1600" dirty="0">
                <a:solidFill>
                  <a:srgbClr val="A31515"/>
                </a:solidFill>
                <a:latin typeface="Menlo" panose="020B0609030804020204" pitchFamily="49" charset="0"/>
              </a:rPr>
              <a:t> </a:t>
            </a:r>
            <a:r>
              <a:rPr lang="en-ID" sz="1600" dirty="0">
                <a:solidFill>
                  <a:srgbClr val="0000FF"/>
                </a:solidFill>
                <a:latin typeface="Menlo" panose="020B0609030804020204" pitchFamily="49" charset="0"/>
              </a:rPr>
              <a:t>status</a:t>
            </a:r>
            <a:r>
              <a:rPr lang="en-ID" sz="1600" dirty="0">
                <a:solidFill>
                  <a:srgbClr val="A31515"/>
                </a:solidFill>
                <a:latin typeface="Menlo" panose="020B0609030804020204" pitchFamily="49" charset="0"/>
              </a:rPr>
              <a:t> 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ID" sz="1600" dirty="0">
                <a:solidFill>
                  <a:srgbClr val="A31515"/>
                </a:solidFill>
                <a:latin typeface="Menlo" panose="020B0609030804020204" pitchFamily="49" charset="0"/>
              </a:rPr>
              <a:t> </a:t>
            </a:r>
            <a:r>
              <a:rPr lang="en-ID" sz="1600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ID" sz="1600" dirty="0">
                <a:solidFill>
                  <a:srgbClr val="A31515"/>
                </a:solidFill>
                <a:latin typeface="Menlo" panose="020B0609030804020204" pitchFamily="49" charset="0"/>
              </a:rPr>
              <a:t> </a:t>
            </a:r>
            <a:r>
              <a:rPr lang="en-ID" sz="1600" dirty="0">
                <a:solidFill>
                  <a:srgbClr val="0000FF"/>
                </a:solidFill>
                <a:latin typeface="Menlo" panose="020B0609030804020204" pitchFamily="49" charset="0"/>
              </a:rPr>
              <a:t>WHERE</a:t>
            </a:r>
            <a:r>
              <a:rPr lang="en-ID" sz="1600" dirty="0">
                <a:solidFill>
                  <a:srgbClr val="A31515"/>
                </a:solidFill>
                <a:latin typeface="Menlo" panose="020B0609030804020204" pitchFamily="49" charset="0"/>
              </a:rPr>
              <a:t> </a:t>
            </a:r>
            <a:r>
              <a:rPr lang="en-ID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booking_id</a:t>
            </a:r>
            <a:r>
              <a:rPr lang="en-ID" sz="1600" dirty="0">
                <a:solidFill>
                  <a:srgbClr val="A31515"/>
                </a:solidFill>
                <a:latin typeface="Menlo" panose="020B0609030804020204" pitchFamily="49" charset="0"/>
              </a:rPr>
              <a:t> 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ID" sz="1600" dirty="0">
                <a:solidFill>
                  <a:srgbClr val="A31515"/>
                </a:solidFill>
                <a:latin typeface="Menlo" panose="020B0609030804020204" pitchFamily="49" charset="0"/>
              </a:rPr>
              <a:t> '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$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booking_id</a:t>
            </a:r>
            <a:r>
              <a:rPr lang="en-ID" sz="1600" dirty="0">
                <a:solidFill>
                  <a:srgbClr val="A31515"/>
                </a:solidFill>
                <a:latin typeface="Menlo" panose="020B0609030804020204" pitchFamily="49" charset="0"/>
              </a:rPr>
              <a:t>'"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sz="16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(</a:t>
            </a:r>
            <a:r>
              <a:rPr lang="en-ID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mysqli_query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$conn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$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sql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)) {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  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$status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= </a:t>
            </a:r>
            <a:r>
              <a:rPr lang="en-ID" sz="16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} </a:t>
            </a:r>
            <a:r>
              <a:rPr lang="en-ID" sz="16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{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  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$status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= </a:t>
            </a:r>
            <a:r>
              <a:rPr lang="en-ID" sz="16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}</a:t>
            </a:r>
          </a:p>
          <a:p>
            <a:b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mysqli_close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$conn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sz="1600" dirty="0">
                <a:solidFill>
                  <a:srgbClr val="795E26"/>
                </a:solidFill>
                <a:latin typeface="Menlo" panose="020B0609030804020204" pitchFamily="49" charset="0"/>
              </a:rPr>
              <a:t>echo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json_encode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$status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A90FE-231B-854E-BA53-A1711C7DDBF8}"/>
              </a:ext>
            </a:extLst>
          </p:cNvPr>
          <p:cNvSpPr/>
          <p:nvPr/>
        </p:nvSpPr>
        <p:spPr>
          <a:xfrm>
            <a:off x="3048000" y="-4951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D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47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-2"/>
            <a:ext cx="720000" cy="72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034" y="150124"/>
            <a:ext cx="9144000" cy="717737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PHP MySQL</a:t>
            </a:r>
            <a:endParaRPr lang="en-US" sz="2700" dirty="0">
              <a:solidFill>
                <a:schemeClr val="tx1"/>
              </a:solidFill>
              <a:latin typeface="Quicksand Medium" pitchFamily="2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200641-A100-B441-93A2-D7459C3794B0}"/>
              </a:ext>
            </a:extLst>
          </p:cNvPr>
          <p:cNvSpPr/>
          <p:nvPr/>
        </p:nvSpPr>
        <p:spPr>
          <a:xfrm>
            <a:off x="3037120" y="867861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Inconsolata" pitchFamily="49" charset="77"/>
                <a:sym typeface="Wingdings" pitchFamily="2" charset="2"/>
              </a:rPr>
              <a:t>Inserting data to a MySQL DB (1)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A90FE-231B-854E-BA53-A1711C7DDBF8}"/>
              </a:ext>
            </a:extLst>
          </p:cNvPr>
          <p:cNvSpPr/>
          <p:nvPr/>
        </p:nvSpPr>
        <p:spPr>
          <a:xfrm>
            <a:off x="3048000" y="-4951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D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96B37F-F7F1-6F48-AB5F-307080F25B17}"/>
              </a:ext>
            </a:extLst>
          </p:cNvPr>
          <p:cNvSpPr/>
          <p:nvPr/>
        </p:nvSpPr>
        <p:spPr>
          <a:xfrm>
            <a:off x="1386576" y="1858553"/>
            <a:ext cx="9418847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    $conn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= </a:t>
            </a:r>
            <a:r>
              <a:rPr lang="en-ID" dirty="0" err="1">
                <a:solidFill>
                  <a:srgbClr val="795E26"/>
                </a:solidFill>
                <a:latin typeface="Menlo" panose="020B0609030804020204" pitchFamily="49" charset="0"/>
              </a:rPr>
              <a:t>mysqli_connect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$hostname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$username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$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pswd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$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dbname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); </a:t>
            </a:r>
            <a:b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dirty="0">
                <a:solidFill>
                  <a:srgbClr val="008000"/>
                </a:solidFill>
                <a:latin typeface="Menlo" panose="020B0609030804020204" pitchFamily="49" charset="0"/>
              </a:rPr>
              <a:t>// Check connection</a:t>
            </a:r>
            <a:endParaRPr lang="en-ID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(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$conn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connect_error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 {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dirty="0">
                <a:solidFill>
                  <a:srgbClr val="AF00DB"/>
                </a:solidFill>
                <a:latin typeface="Menlo" panose="020B0609030804020204" pitchFamily="49" charset="0"/>
              </a:rPr>
              <a:t>die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"Connection failed: "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. 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$conn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connect_error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} </a:t>
            </a:r>
            <a:r>
              <a:rPr lang="en-ID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{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$input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= </a:t>
            </a:r>
            <a:r>
              <a:rPr lang="en-ID" dirty="0" err="1">
                <a:solidFill>
                  <a:srgbClr val="795E26"/>
                </a:solidFill>
                <a:latin typeface="Menlo" panose="020B0609030804020204" pitchFamily="49" charset="0"/>
              </a:rPr>
              <a:t>file_get_contents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ID" dirty="0" err="1">
                <a:solidFill>
                  <a:srgbClr val="A31515"/>
                </a:solidFill>
                <a:latin typeface="Menlo" panose="020B0609030804020204" pitchFamily="49" charset="0"/>
              </a:rPr>
              <a:t>php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://input'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$data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= </a:t>
            </a:r>
            <a:r>
              <a:rPr lang="en-ID" dirty="0" err="1">
                <a:solidFill>
                  <a:srgbClr val="795E26"/>
                </a:solidFill>
                <a:latin typeface="Menlo" panose="020B0609030804020204" pitchFamily="49" charset="0"/>
              </a:rPr>
              <a:t>json_decode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$input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ID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$message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= </a:t>
            </a:r>
            <a:r>
              <a:rPr lang="en-ID" dirty="0">
                <a:solidFill>
                  <a:srgbClr val="795E26"/>
                </a:solidFill>
                <a:latin typeface="Menlo" panose="020B0609030804020204" pitchFamily="49" charset="0"/>
              </a:rPr>
              <a:t>array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b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$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booking_name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= 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$data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ID" dirty="0" err="1">
                <a:solidFill>
                  <a:srgbClr val="A31515"/>
                </a:solidFill>
                <a:latin typeface="Menlo" panose="020B0609030804020204" pitchFamily="49" charset="0"/>
              </a:rPr>
              <a:t>booking_name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$topic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= 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$data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'topic'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$details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= 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$data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'details'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$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booking_date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= 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$data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ID" dirty="0" err="1">
                <a:solidFill>
                  <a:srgbClr val="A31515"/>
                </a:solidFill>
                <a:latin typeface="Menlo" panose="020B0609030804020204" pitchFamily="49" charset="0"/>
              </a:rPr>
              <a:t>booking_date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$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start_hour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= 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$data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ID" dirty="0" err="1">
                <a:solidFill>
                  <a:srgbClr val="A31515"/>
                </a:solidFill>
                <a:latin typeface="Menlo" panose="020B0609030804020204" pitchFamily="49" charset="0"/>
              </a:rPr>
              <a:t>start_hour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$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end_hour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= 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$data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ID" dirty="0" err="1">
                <a:solidFill>
                  <a:srgbClr val="A31515"/>
                </a:solidFill>
                <a:latin typeface="Menlo" panose="020B0609030804020204" pitchFamily="49" charset="0"/>
              </a:rPr>
              <a:t>end_hour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$creator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= 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$data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'creator'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393809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-2"/>
            <a:ext cx="720000" cy="72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034" y="150124"/>
            <a:ext cx="9144000" cy="717737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PHP MySQL</a:t>
            </a:r>
            <a:endParaRPr lang="en-US" sz="2700" dirty="0">
              <a:solidFill>
                <a:schemeClr val="tx1"/>
              </a:solidFill>
              <a:latin typeface="Quicksand Medium" pitchFamily="2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200641-A100-B441-93A2-D7459C3794B0}"/>
              </a:ext>
            </a:extLst>
          </p:cNvPr>
          <p:cNvSpPr/>
          <p:nvPr/>
        </p:nvSpPr>
        <p:spPr>
          <a:xfrm>
            <a:off x="3037120" y="867861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Inconsolata" pitchFamily="49" charset="77"/>
                <a:sym typeface="Wingdings" pitchFamily="2" charset="2"/>
              </a:rPr>
              <a:t>Inserting data to a MySQL DB (2)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A90FE-231B-854E-BA53-A1711C7DDBF8}"/>
              </a:ext>
            </a:extLst>
          </p:cNvPr>
          <p:cNvSpPr/>
          <p:nvPr/>
        </p:nvSpPr>
        <p:spPr>
          <a:xfrm>
            <a:off x="3048000" y="-4951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D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91C391-D1C5-3241-AB08-B4BC1C51D95A}"/>
              </a:ext>
            </a:extLst>
          </p:cNvPr>
          <p:cNvSpPr/>
          <p:nvPr/>
        </p:nvSpPr>
        <p:spPr>
          <a:xfrm>
            <a:off x="1260143" y="1844905"/>
            <a:ext cx="9671713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b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$q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= </a:t>
            </a:r>
            <a:r>
              <a:rPr lang="en-ID" dirty="0" err="1">
                <a:solidFill>
                  <a:srgbClr val="795E26"/>
                </a:solidFill>
                <a:latin typeface="Menlo" panose="020B0609030804020204" pitchFamily="49" charset="0"/>
              </a:rPr>
              <a:t>mysqli_query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$conn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ID" dirty="0">
                <a:solidFill>
                  <a:srgbClr val="0000FF"/>
                </a:solidFill>
                <a:latin typeface="Menlo" panose="020B0609030804020204" pitchFamily="49" charset="0"/>
              </a:rPr>
              <a:t>INSERT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 </a:t>
            </a:r>
            <a:r>
              <a:rPr lang="en-ID" dirty="0">
                <a:solidFill>
                  <a:srgbClr val="0000FF"/>
                </a:solidFill>
                <a:latin typeface="Menlo" panose="020B0609030804020204" pitchFamily="49" charset="0"/>
              </a:rPr>
              <a:t>INTO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 `bookings` (`</a:t>
            </a:r>
            <a:r>
              <a:rPr lang="en-ID" dirty="0" err="1">
                <a:solidFill>
                  <a:srgbClr val="A31515"/>
                </a:solidFill>
                <a:latin typeface="Menlo" panose="020B0609030804020204" pitchFamily="49" charset="0"/>
              </a:rPr>
              <a:t>booking_name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`, `</a:t>
            </a:r>
            <a:r>
              <a:rPr lang="en-ID" dirty="0" err="1">
                <a:solidFill>
                  <a:srgbClr val="A31515"/>
                </a:solidFill>
                <a:latin typeface="Menlo" panose="020B0609030804020204" pitchFamily="49" charset="0"/>
              </a:rPr>
              <a:t>topic`,`details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`, `</a:t>
            </a:r>
            <a:r>
              <a:rPr lang="en-ID" dirty="0" err="1">
                <a:solidFill>
                  <a:srgbClr val="A31515"/>
                </a:solidFill>
                <a:latin typeface="Menlo" panose="020B0609030804020204" pitchFamily="49" charset="0"/>
              </a:rPr>
              <a:t>booking_date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`, `</a:t>
            </a:r>
            <a:r>
              <a:rPr lang="en-ID" dirty="0" err="1">
                <a:solidFill>
                  <a:srgbClr val="A31515"/>
                </a:solidFill>
                <a:latin typeface="Menlo" panose="020B0609030804020204" pitchFamily="49" charset="0"/>
              </a:rPr>
              <a:t>start_hour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`, `</a:t>
            </a:r>
            <a:r>
              <a:rPr lang="en-ID" dirty="0" err="1">
                <a:solidFill>
                  <a:srgbClr val="A31515"/>
                </a:solidFill>
                <a:latin typeface="Menlo" panose="020B0609030804020204" pitchFamily="49" charset="0"/>
              </a:rPr>
              <a:t>end_hour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`, `creator`) </a:t>
            </a:r>
            <a:r>
              <a:rPr lang="en-ID" dirty="0">
                <a:solidFill>
                  <a:srgbClr val="0000FF"/>
                </a:solidFill>
                <a:latin typeface="Menlo" panose="020B0609030804020204" pitchFamily="49" charset="0"/>
              </a:rPr>
              <a:t>VALUES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 ('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$booking_name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','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$topic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','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$details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','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$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booking_date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', '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$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start_hour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', '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$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end_hour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', '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$creator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')"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(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$q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 {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  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$message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'status'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] = 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"success"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} </a:t>
            </a:r>
            <a:r>
              <a:rPr lang="en-ID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{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  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$message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'status'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] = 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"error"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}</a:t>
            </a:r>
          </a:p>
          <a:p>
            <a:b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dirty="0" err="1">
                <a:solidFill>
                  <a:srgbClr val="795E26"/>
                </a:solidFill>
                <a:latin typeface="Menlo" panose="020B0609030804020204" pitchFamily="49" charset="0"/>
              </a:rPr>
              <a:t>mysqli_close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$conn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dirty="0">
                <a:solidFill>
                  <a:srgbClr val="795E26"/>
                </a:solidFill>
                <a:latin typeface="Menlo" panose="020B0609030804020204" pitchFamily="49" charset="0"/>
              </a:rPr>
              <a:t>echo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dirty="0" err="1">
                <a:solidFill>
                  <a:srgbClr val="795E26"/>
                </a:solidFill>
                <a:latin typeface="Menlo" panose="020B0609030804020204" pitchFamily="49" charset="0"/>
              </a:rPr>
              <a:t>json_encode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$message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dirty="0">
                <a:solidFill>
                  <a:srgbClr val="795E26"/>
                </a:solidFill>
                <a:latin typeface="Menlo" panose="020B0609030804020204" pitchFamily="49" charset="0"/>
              </a:rPr>
              <a:t>echo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dirty="0" err="1">
                <a:solidFill>
                  <a:srgbClr val="795E26"/>
                </a:solidFill>
                <a:latin typeface="Menlo" panose="020B0609030804020204" pitchFamily="49" charset="0"/>
              </a:rPr>
              <a:t>mysqli_error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$con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96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-2"/>
            <a:ext cx="720000" cy="72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46160"/>
            <a:ext cx="12192000" cy="717737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CORS Issue</a:t>
            </a:r>
            <a:endParaRPr lang="en-US" sz="2700" dirty="0">
              <a:solidFill>
                <a:schemeClr val="tx1"/>
              </a:solidFill>
              <a:latin typeface="Quicksand Medium" pitchFamily="2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DA0FAE-340B-4745-A269-0488D3EC20C9}"/>
              </a:ext>
            </a:extLst>
          </p:cNvPr>
          <p:cNvSpPr/>
          <p:nvPr/>
        </p:nvSpPr>
        <p:spPr>
          <a:xfrm>
            <a:off x="685446" y="2445688"/>
            <a:ext cx="10821108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D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(</a:t>
            </a:r>
            <a:r>
              <a:rPr lang="en-ID" dirty="0" err="1">
                <a:solidFill>
                  <a:srgbClr val="795E26"/>
                </a:solidFill>
                <a:latin typeface="Menlo" panose="020B0609030804020204" pitchFamily="49" charset="0"/>
              </a:rPr>
              <a:t>isset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$_SERVER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'HTTP_ORIGIN'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])) {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dirty="0">
                <a:solidFill>
                  <a:srgbClr val="795E26"/>
                </a:solidFill>
                <a:latin typeface="Menlo" panose="020B0609030804020204" pitchFamily="49" charset="0"/>
              </a:rPr>
              <a:t>header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'Access-Control-Allow-Origin: *'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dirty="0">
                <a:solidFill>
                  <a:srgbClr val="795E26"/>
                </a:solidFill>
                <a:latin typeface="Menlo" panose="020B0609030804020204" pitchFamily="49" charset="0"/>
              </a:rPr>
              <a:t>header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'Access-Control-Allow-Methods: POST, GET, PUT, DELETE, OPTIONS'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dirty="0">
                <a:solidFill>
                  <a:srgbClr val="795E26"/>
                </a:solidFill>
                <a:latin typeface="Menlo" panose="020B0609030804020204" pitchFamily="49" charset="0"/>
              </a:rPr>
              <a:t>header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'Access-Control-Allow-Headers: Origin, X-Requested-With, Content-Type, Accept'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D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(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$_SERVER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'REQUEST_METHOD'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] != 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"OPTIONS"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 {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...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ID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100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-2"/>
            <a:ext cx="720000" cy="72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8538"/>
            <a:ext cx="12192000" cy="71773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Booking 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D83CBD-A2E4-724A-96D8-3C7F8DDAF742}"/>
              </a:ext>
            </a:extLst>
          </p:cNvPr>
          <p:cNvSpPr/>
          <p:nvPr/>
        </p:nvSpPr>
        <p:spPr>
          <a:xfrm>
            <a:off x="93564" y="992553"/>
            <a:ext cx="12004872" cy="56938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AF00DB"/>
                </a:solidFill>
                <a:latin typeface="Menlo" panose="020B0609030804020204" pitchFamily="49" charset="0"/>
              </a:rPr>
              <a:t>export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 err="1">
                <a:solidFill>
                  <a:srgbClr val="267F99"/>
                </a:solidFill>
                <a:latin typeface="Menlo" panose="020B0609030804020204" pitchFamily="49" charset="0"/>
              </a:rPr>
              <a:t>BookingsService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{</a:t>
            </a:r>
          </a:p>
          <a:p>
            <a:b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  <a:r>
              <a:rPr lang="en-ID" sz="1400" dirty="0">
                <a:solidFill>
                  <a:srgbClr val="0000FF"/>
                </a:solidFill>
                <a:latin typeface="Menlo" panose="020B0609030804020204" pitchFamily="49" charset="0"/>
              </a:rPr>
              <a:t>constructor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400" dirty="0">
                <a:solidFill>
                  <a:srgbClr val="0000FF"/>
                </a:solidFill>
                <a:latin typeface="Menlo" panose="020B0609030804020204" pitchFamily="49" charset="0"/>
              </a:rPr>
              <a:t>private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http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: </a:t>
            </a:r>
            <a:r>
              <a:rPr lang="en-ID" sz="1400" dirty="0" err="1">
                <a:solidFill>
                  <a:srgbClr val="267F99"/>
                </a:solidFill>
                <a:latin typeface="Menlo" panose="020B0609030804020204" pitchFamily="49" charset="0"/>
              </a:rPr>
              <a:t>HttpClient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) { }</a:t>
            </a:r>
          </a:p>
          <a:p>
            <a:b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  <a:r>
              <a:rPr lang="en-ID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fetchBookings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() {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sz="1400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http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get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400" dirty="0">
                <a:solidFill>
                  <a:srgbClr val="A31515"/>
                </a:solidFill>
                <a:latin typeface="Menlo" panose="020B0609030804020204" pitchFamily="49" charset="0"/>
              </a:rPr>
              <a:t>'https://</a:t>
            </a:r>
            <a:r>
              <a:rPr lang="en-ID" sz="1400" dirty="0" err="1">
                <a:solidFill>
                  <a:srgbClr val="A31515"/>
                </a:solidFill>
                <a:latin typeface="Menlo" panose="020B0609030804020204" pitchFamily="49" charset="0"/>
              </a:rPr>
              <a:t>mobdevumn.com</a:t>
            </a:r>
            <a:r>
              <a:rPr lang="en-ID" sz="1400" dirty="0">
                <a:solidFill>
                  <a:srgbClr val="A31515"/>
                </a:solidFill>
                <a:latin typeface="Menlo" panose="020B0609030804020204" pitchFamily="49" charset="0"/>
              </a:rPr>
              <a:t>/</a:t>
            </a:r>
            <a:r>
              <a:rPr lang="en-ID" sz="1400" dirty="0" err="1">
                <a:solidFill>
                  <a:srgbClr val="A31515"/>
                </a:solidFill>
                <a:latin typeface="Menlo" panose="020B0609030804020204" pitchFamily="49" charset="0"/>
              </a:rPr>
              <a:t>api</a:t>
            </a:r>
            <a:r>
              <a:rPr lang="en-ID" sz="1400" dirty="0">
                <a:solidFill>
                  <a:srgbClr val="A31515"/>
                </a:solidFill>
                <a:latin typeface="Menlo" panose="020B0609030804020204" pitchFamily="49" charset="0"/>
              </a:rPr>
              <a:t>/</a:t>
            </a:r>
            <a:r>
              <a:rPr lang="en-ID" sz="1400" dirty="0" err="1">
                <a:solidFill>
                  <a:srgbClr val="A31515"/>
                </a:solidFill>
                <a:latin typeface="Menlo" panose="020B0609030804020204" pitchFamily="49" charset="0"/>
              </a:rPr>
              <a:t>fti_booking_app</a:t>
            </a:r>
            <a:r>
              <a:rPr lang="en-ID" sz="1400" dirty="0">
                <a:solidFill>
                  <a:srgbClr val="A31515"/>
                </a:solidFill>
                <a:latin typeface="Menlo" panose="020B0609030804020204" pitchFamily="49" charset="0"/>
              </a:rPr>
              <a:t>/</a:t>
            </a:r>
            <a:r>
              <a:rPr lang="en-ID" sz="1400" dirty="0" err="1">
                <a:solidFill>
                  <a:srgbClr val="A31515"/>
                </a:solidFill>
                <a:latin typeface="Menlo" panose="020B0609030804020204" pitchFamily="49" charset="0"/>
              </a:rPr>
              <a:t>get_bookings.php</a:t>
            </a:r>
            <a:r>
              <a:rPr lang="en-ID" sz="14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}</a:t>
            </a:r>
          </a:p>
          <a:p>
            <a:b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  <a:r>
              <a:rPr lang="en-ID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deleteBooking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id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: </a:t>
            </a:r>
            <a:r>
              <a:rPr lang="en-ID" sz="1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) {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sz="1400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http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post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400" dirty="0">
                <a:solidFill>
                  <a:srgbClr val="A31515"/>
                </a:solidFill>
                <a:latin typeface="Menlo" panose="020B0609030804020204" pitchFamily="49" charset="0"/>
              </a:rPr>
              <a:t>'https://</a:t>
            </a:r>
            <a:r>
              <a:rPr lang="en-ID" sz="1400" dirty="0" err="1">
                <a:solidFill>
                  <a:srgbClr val="A31515"/>
                </a:solidFill>
                <a:latin typeface="Menlo" panose="020B0609030804020204" pitchFamily="49" charset="0"/>
              </a:rPr>
              <a:t>mobdevumn.com</a:t>
            </a:r>
            <a:r>
              <a:rPr lang="en-ID" sz="1400" dirty="0">
                <a:solidFill>
                  <a:srgbClr val="A31515"/>
                </a:solidFill>
                <a:latin typeface="Menlo" panose="020B0609030804020204" pitchFamily="49" charset="0"/>
              </a:rPr>
              <a:t>/</a:t>
            </a:r>
            <a:r>
              <a:rPr lang="en-ID" sz="1400" dirty="0" err="1">
                <a:solidFill>
                  <a:srgbClr val="A31515"/>
                </a:solidFill>
                <a:latin typeface="Menlo" panose="020B0609030804020204" pitchFamily="49" charset="0"/>
              </a:rPr>
              <a:t>api</a:t>
            </a:r>
            <a:r>
              <a:rPr lang="en-ID" sz="1400" dirty="0">
                <a:solidFill>
                  <a:srgbClr val="A31515"/>
                </a:solidFill>
                <a:latin typeface="Menlo" panose="020B0609030804020204" pitchFamily="49" charset="0"/>
              </a:rPr>
              <a:t>/</a:t>
            </a:r>
            <a:r>
              <a:rPr lang="en-ID" sz="1400" dirty="0" err="1">
                <a:solidFill>
                  <a:srgbClr val="A31515"/>
                </a:solidFill>
                <a:latin typeface="Menlo" panose="020B0609030804020204" pitchFamily="49" charset="0"/>
              </a:rPr>
              <a:t>fti_booking_app</a:t>
            </a:r>
            <a:r>
              <a:rPr lang="en-ID" sz="1400" dirty="0">
                <a:solidFill>
                  <a:srgbClr val="A31515"/>
                </a:solidFill>
                <a:latin typeface="Menlo" panose="020B0609030804020204" pitchFamily="49" charset="0"/>
              </a:rPr>
              <a:t>/</a:t>
            </a:r>
            <a:r>
              <a:rPr lang="en-ID" sz="1400" dirty="0" err="1">
                <a:solidFill>
                  <a:srgbClr val="A31515"/>
                </a:solidFill>
                <a:latin typeface="Menlo" panose="020B0609030804020204" pitchFamily="49" charset="0"/>
              </a:rPr>
              <a:t>delete_booking.php</a:t>
            </a:r>
            <a:r>
              <a:rPr lang="en-ID" sz="14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, { </a:t>
            </a:r>
            <a:r>
              <a:rPr lang="en-ID" sz="14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ID" sz="1400" dirty="0" err="1">
                <a:solidFill>
                  <a:srgbClr val="A31515"/>
                </a:solidFill>
                <a:latin typeface="Menlo" panose="020B0609030804020204" pitchFamily="49" charset="0"/>
              </a:rPr>
              <a:t>booking_id</a:t>
            </a:r>
            <a:r>
              <a:rPr lang="en-ID" sz="14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: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id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}).</a:t>
            </a:r>
            <a:r>
              <a:rPr lang="en-ID" sz="1400" dirty="0">
                <a:solidFill>
                  <a:srgbClr val="795E26"/>
                </a:solidFill>
                <a:latin typeface="Menlo" panose="020B0609030804020204" pitchFamily="49" charset="0"/>
              </a:rPr>
              <a:t>pipe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400" dirty="0">
                <a:solidFill>
                  <a:srgbClr val="795E26"/>
                </a:solidFill>
                <a:latin typeface="Menlo" panose="020B0609030804020204" pitchFamily="49" charset="0"/>
              </a:rPr>
              <a:t>take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400" dirty="0">
                <a:solidFill>
                  <a:srgbClr val="09885A"/>
                </a:solidFill>
                <a:latin typeface="Menlo" panose="020B0609030804020204" pitchFamily="49" charset="0"/>
              </a:rPr>
              <a:t>1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}</a:t>
            </a:r>
          </a:p>
          <a:p>
            <a:b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  <a:r>
              <a:rPr lang="en-ID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insertBooking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newBooking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: </a:t>
            </a:r>
            <a:r>
              <a:rPr lang="en-ID" sz="1400" dirty="0">
                <a:solidFill>
                  <a:srgbClr val="267F99"/>
                </a:solidFill>
                <a:latin typeface="Menlo" panose="020B0609030804020204" pitchFamily="49" charset="0"/>
              </a:rPr>
              <a:t>any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) {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= {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</a:t>
            </a:r>
            <a:r>
              <a:rPr lang="en-ID" sz="14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ID" sz="1400" dirty="0" err="1">
                <a:solidFill>
                  <a:srgbClr val="A31515"/>
                </a:solidFill>
                <a:latin typeface="Menlo" panose="020B0609030804020204" pitchFamily="49" charset="0"/>
              </a:rPr>
              <a:t>booking_name</a:t>
            </a:r>
            <a:r>
              <a:rPr lang="en-ID" sz="14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: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newBooking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booking_name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</a:t>
            </a:r>
            <a:r>
              <a:rPr lang="en-ID" sz="1400" dirty="0">
                <a:solidFill>
                  <a:srgbClr val="A31515"/>
                </a:solidFill>
                <a:latin typeface="Menlo" panose="020B0609030804020204" pitchFamily="49" charset="0"/>
              </a:rPr>
              <a:t>'topic'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: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newBooking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topic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</a:t>
            </a:r>
            <a:r>
              <a:rPr lang="en-ID" sz="1400" dirty="0">
                <a:solidFill>
                  <a:srgbClr val="A31515"/>
                </a:solidFill>
                <a:latin typeface="Menlo" panose="020B0609030804020204" pitchFamily="49" charset="0"/>
              </a:rPr>
              <a:t>'details'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: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newBooking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details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</a:t>
            </a:r>
            <a:r>
              <a:rPr lang="en-ID" sz="14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ID" sz="1400" dirty="0" err="1">
                <a:solidFill>
                  <a:srgbClr val="A31515"/>
                </a:solidFill>
                <a:latin typeface="Menlo" panose="020B0609030804020204" pitchFamily="49" charset="0"/>
              </a:rPr>
              <a:t>booking_date</a:t>
            </a:r>
            <a:r>
              <a:rPr lang="en-ID" sz="14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: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newBooking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booking_date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</a:t>
            </a:r>
            <a:r>
              <a:rPr lang="en-ID" sz="14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ID" sz="1400" dirty="0" err="1">
                <a:solidFill>
                  <a:srgbClr val="A31515"/>
                </a:solidFill>
                <a:latin typeface="Menlo" panose="020B0609030804020204" pitchFamily="49" charset="0"/>
              </a:rPr>
              <a:t>start_hour</a:t>
            </a:r>
            <a:r>
              <a:rPr lang="en-ID" sz="14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: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newBooking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start_hour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</a:t>
            </a:r>
            <a:r>
              <a:rPr lang="en-ID" sz="14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ID" sz="1400" dirty="0" err="1">
                <a:solidFill>
                  <a:srgbClr val="A31515"/>
                </a:solidFill>
                <a:latin typeface="Menlo" panose="020B0609030804020204" pitchFamily="49" charset="0"/>
              </a:rPr>
              <a:t>end_hour</a:t>
            </a:r>
            <a:r>
              <a:rPr lang="en-ID" sz="14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: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newBooking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end_hour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</a:t>
            </a:r>
            <a:r>
              <a:rPr lang="en-ID" sz="1400" dirty="0">
                <a:solidFill>
                  <a:srgbClr val="A31515"/>
                </a:solidFill>
                <a:latin typeface="Menlo" panose="020B0609030804020204" pitchFamily="49" charset="0"/>
              </a:rPr>
              <a:t>'creator'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: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newBooking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creator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};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sz="1400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http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post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400" dirty="0">
                <a:solidFill>
                  <a:srgbClr val="A31515"/>
                </a:solidFill>
                <a:latin typeface="Menlo" panose="020B0609030804020204" pitchFamily="49" charset="0"/>
              </a:rPr>
              <a:t>'https://</a:t>
            </a:r>
            <a:r>
              <a:rPr lang="en-ID" sz="1400" dirty="0" err="1">
                <a:solidFill>
                  <a:srgbClr val="A31515"/>
                </a:solidFill>
                <a:latin typeface="Menlo" panose="020B0609030804020204" pitchFamily="49" charset="0"/>
              </a:rPr>
              <a:t>mobdevumn.com</a:t>
            </a:r>
            <a:r>
              <a:rPr lang="en-ID" sz="1400" dirty="0">
                <a:solidFill>
                  <a:srgbClr val="A31515"/>
                </a:solidFill>
                <a:latin typeface="Menlo" panose="020B0609030804020204" pitchFamily="49" charset="0"/>
              </a:rPr>
              <a:t>/</a:t>
            </a:r>
            <a:r>
              <a:rPr lang="en-ID" sz="1400" dirty="0" err="1">
                <a:solidFill>
                  <a:srgbClr val="A31515"/>
                </a:solidFill>
                <a:latin typeface="Menlo" panose="020B0609030804020204" pitchFamily="49" charset="0"/>
              </a:rPr>
              <a:t>api</a:t>
            </a:r>
            <a:r>
              <a:rPr lang="en-ID" sz="1400" dirty="0">
                <a:solidFill>
                  <a:srgbClr val="A31515"/>
                </a:solidFill>
                <a:latin typeface="Menlo" panose="020B0609030804020204" pitchFamily="49" charset="0"/>
              </a:rPr>
              <a:t>/</a:t>
            </a:r>
            <a:r>
              <a:rPr lang="en-ID" sz="1400" dirty="0" err="1">
                <a:solidFill>
                  <a:srgbClr val="A31515"/>
                </a:solidFill>
                <a:latin typeface="Menlo" panose="020B0609030804020204" pitchFamily="49" charset="0"/>
              </a:rPr>
              <a:t>fti_booking_app</a:t>
            </a:r>
            <a:r>
              <a:rPr lang="en-ID" sz="1400" dirty="0">
                <a:solidFill>
                  <a:srgbClr val="A31515"/>
                </a:solidFill>
                <a:latin typeface="Menlo" panose="020B0609030804020204" pitchFamily="49" charset="0"/>
              </a:rPr>
              <a:t>/</a:t>
            </a:r>
            <a:r>
              <a:rPr lang="en-ID" sz="1400" dirty="0" err="1">
                <a:solidFill>
                  <a:srgbClr val="A31515"/>
                </a:solidFill>
                <a:latin typeface="Menlo" panose="020B0609030804020204" pitchFamily="49" charset="0"/>
              </a:rPr>
              <a:t>insert_booking.php</a:t>
            </a:r>
            <a:r>
              <a:rPr lang="en-ID" sz="14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ID" sz="1400" dirty="0">
                <a:solidFill>
                  <a:srgbClr val="795E26"/>
                </a:solidFill>
                <a:latin typeface="Menlo" panose="020B0609030804020204" pitchFamily="49" charset="0"/>
              </a:rPr>
              <a:t>pipe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400" dirty="0">
                <a:solidFill>
                  <a:srgbClr val="795E26"/>
                </a:solidFill>
                <a:latin typeface="Menlo" panose="020B0609030804020204" pitchFamily="49" charset="0"/>
              </a:rPr>
              <a:t>take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400" dirty="0">
                <a:solidFill>
                  <a:srgbClr val="09885A"/>
                </a:solidFill>
                <a:latin typeface="Menlo" panose="020B0609030804020204" pitchFamily="49" charset="0"/>
              </a:rPr>
              <a:t>1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}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ID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977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-2"/>
            <a:ext cx="720000" cy="72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25752"/>
            <a:ext cx="12192000" cy="717737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Using the Service</a:t>
            </a:r>
            <a:br>
              <a:rPr lang="en-US" sz="36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>
                <a:solidFill>
                  <a:schemeClr val="tx1"/>
                </a:solidFill>
                <a:latin typeface="Inconsolata" pitchFamily="49" charset="77"/>
                <a:ea typeface="Tahoma" panose="020B0604030504040204" pitchFamily="34" charset="0"/>
                <a:cs typeface="Tahoma" panose="020B0604030504040204" pitchFamily="34" charset="0"/>
              </a:rPr>
              <a:t>-get &amp; delete-</a:t>
            </a:r>
            <a:endParaRPr lang="en-US" sz="3600" dirty="0">
              <a:solidFill>
                <a:schemeClr val="tx1"/>
              </a:solidFill>
              <a:latin typeface="Quicksand Medium" pitchFamily="2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4CB098-DA18-4B49-8E6D-800D4AEA6DAA}"/>
              </a:ext>
            </a:extLst>
          </p:cNvPr>
          <p:cNvSpPr/>
          <p:nvPr/>
        </p:nvSpPr>
        <p:spPr>
          <a:xfrm>
            <a:off x="4276298" y="3892856"/>
            <a:ext cx="6901218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bookingSvc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795E26"/>
                </a:solidFill>
                <a:latin typeface="Menlo" panose="020B0609030804020204" pitchFamily="49" charset="0"/>
              </a:rPr>
              <a:t>deleteBooking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bookingId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    .</a:t>
            </a:r>
            <a:r>
              <a:rPr lang="en-ID" dirty="0">
                <a:solidFill>
                  <a:srgbClr val="795E26"/>
                </a:solidFill>
                <a:latin typeface="Menlo" panose="020B0609030804020204" pitchFamily="49" charset="0"/>
              </a:rPr>
              <a:t>subscribe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(() </a:t>
            </a:r>
            <a:r>
              <a:rPr lang="en-ID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{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      </a:t>
            </a:r>
            <a:r>
              <a:rPr lang="en-ID" dirty="0" err="1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bookingSvc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795E26"/>
                </a:solidFill>
                <a:latin typeface="Menlo" panose="020B0609030804020204" pitchFamily="49" charset="0"/>
              </a:rPr>
              <a:t>fetchBookings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        .</a:t>
            </a:r>
            <a:r>
              <a:rPr lang="en-ID" dirty="0">
                <a:solidFill>
                  <a:srgbClr val="795E26"/>
                </a:solidFill>
                <a:latin typeface="Menlo" panose="020B0609030804020204" pitchFamily="49" charset="0"/>
              </a:rPr>
              <a:t>subscribe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((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bookings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 </a:t>
            </a:r>
            <a:r>
              <a:rPr lang="en-ID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{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          </a:t>
            </a:r>
            <a:r>
              <a:rPr lang="en-ID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bookings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        });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      </a:t>
            </a:r>
            <a:r>
              <a:rPr lang="en-ID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"DELETED"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    });</a:t>
            </a:r>
            <a:endParaRPr lang="en-ID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D3F55B-E7BF-864F-8768-330EF0C3661E}"/>
              </a:ext>
            </a:extLst>
          </p:cNvPr>
          <p:cNvSpPr/>
          <p:nvPr/>
        </p:nvSpPr>
        <p:spPr>
          <a:xfrm>
            <a:off x="1015093" y="1983816"/>
            <a:ext cx="496323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bookingSvc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795E26"/>
                </a:solidFill>
                <a:latin typeface="Menlo" panose="020B0609030804020204" pitchFamily="49" charset="0"/>
              </a:rPr>
              <a:t>fetchBookings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.</a:t>
            </a:r>
            <a:r>
              <a:rPr lang="en-ID" dirty="0">
                <a:solidFill>
                  <a:srgbClr val="795E26"/>
                </a:solidFill>
                <a:latin typeface="Menlo" panose="020B0609030804020204" pitchFamily="49" charset="0"/>
              </a:rPr>
              <a:t>subscribe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((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bookings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 </a:t>
            </a:r>
            <a:r>
              <a:rPr lang="en-ID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{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bookings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});</a:t>
            </a:r>
            <a:endParaRPr lang="en-ID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288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-2"/>
            <a:ext cx="720000" cy="72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1129"/>
            <a:ext cx="12192000" cy="717737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Using the Service</a:t>
            </a:r>
            <a:br>
              <a:rPr lang="en-US" sz="36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>
                <a:solidFill>
                  <a:schemeClr val="tx1"/>
                </a:solidFill>
                <a:latin typeface="Inconsolata" pitchFamily="49" charset="77"/>
                <a:ea typeface="Tahoma" panose="020B0604030504040204" pitchFamily="34" charset="0"/>
                <a:cs typeface="Tahoma" panose="020B0604030504040204" pitchFamily="34" charset="0"/>
              </a:rPr>
              <a:t>-insert-</a:t>
            </a:r>
            <a:endParaRPr lang="en-US" sz="3600" dirty="0">
              <a:solidFill>
                <a:schemeClr val="tx1"/>
              </a:solidFill>
              <a:latin typeface="Inconsolata" pitchFamily="49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5457D7-0C38-0949-A223-E17EAC4324BD}"/>
              </a:ext>
            </a:extLst>
          </p:cNvPr>
          <p:cNvSpPr/>
          <p:nvPr/>
        </p:nvSpPr>
        <p:spPr>
          <a:xfrm>
            <a:off x="3007055" y="1225689"/>
            <a:ext cx="6723797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bookingsSvc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795E26"/>
                </a:solidFill>
                <a:latin typeface="Menlo" panose="020B0609030804020204" pitchFamily="49" charset="0"/>
              </a:rPr>
              <a:t>insertBooking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({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ID" dirty="0" err="1">
                <a:solidFill>
                  <a:srgbClr val="A31515"/>
                </a:solidFill>
                <a:latin typeface="Menlo" panose="020B0609030804020204" pitchFamily="49" charset="0"/>
              </a:rPr>
              <a:t>booking_name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: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bookingName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'topic'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: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topic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'details'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: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details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ID" dirty="0" err="1">
                <a:solidFill>
                  <a:srgbClr val="A31515"/>
                </a:solidFill>
                <a:latin typeface="Menlo" panose="020B0609030804020204" pitchFamily="49" charset="0"/>
              </a:rPr>
              <a:t>booking_date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: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bookingDate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ID" dirty="0" err="1">
                <a:solidFill>
                  <a:srgbClr val="A31515"/>
                </a:solidFill>
                <a:latin typeface="Menlo" panose="020B0609030804020204" pitchFamily="49" charset="0"/>
              </a:rPr>
              <a:t>start_hour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: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startHour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ID" dirty="0" err="1">
                <a:solidFill>
                  <a:srgbClr val="A31515"/>
                </a:solidFill>
                <a:latin typeface="Menlo" panose="020B0609030804020204" pitchFamily="49" charset="0"/>
              </a:rPr>
              <a:t>end_hour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: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endHour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'creator'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: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creator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})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.</a:t>
            </a:r>
            <a:r>
              <a:rPr lang="en-ID" dirty="0">
                <a:solidFill>
                  <a:srgbClr val="795E26"/>
                </a:solidFill>
                <a:latin typeface="Menlo" panose="020B0609030804020204" pitchFamily="49" charset="0"/>
              </a:rPr>
              <a:t>subscribe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() </a:t>
            </a:r>
            <a:r>
              <a:rPr lang="en-ID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{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</a:t>
            </a:r>
            <a:r>
              <a:rPr lang="en-ID" dirty="0" err="1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bookingsSvc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795E26"/>
                </a:solidFill>
                <a:latin typeface="Menlo" panose="020B0609030804020204" pitchFamily="49" charset="0"/>
              </a:rPr>
              <a:t>fetchBookings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  .</a:t>
            </a:r>
            <a:r>
              <a:rPr lang="en-ID" dirty="0">
                <a:solidFill>
                  <a:srgbClr val="795E26"/>
                </a:solidFill>
                <a:latin typeface="Menlo" panose="020B0609030804020204" pitchFamily="49" charset="0"/>
              </a:rPr>
              <a:t>subscribe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((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bookings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 </a:t>
            </a:r>
            <a:r>
              <a:rPr lang="en-ID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{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    </a:t>
            </a:r>
            <a:r>
              <a:rPr lang="en-ID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bookings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  });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</a:t>
            </a:r>
            <a:r>
              <a:rPr lang="en-ID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"INSERTED"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</a:t>
            </a:r>
            <a:r>
              <a:rPr lang="en-ID" dirty="0" err="1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795E26"/>
                </a:solidFill>
                <a:latin typeface="Menlo" panose="020B0609030804020204" pitchFamily="49" charset="0"/>
              </a:rPr>
              <a:t>closeModal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}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);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}</a:t>
            </a:r>
            <a:endParaRPr lang="en-ID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11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D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7254" y="920343"/>
            <a:ext cx="6767384" cy="849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51D7B-629B-C54E-8F92-0B2802D3E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8316" y="2525581"/>
            <a:ext cx="8445259" cy="2825141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Inconsolata" pitchFamily="49" charset="77"/>
                <a:ea typeface="Tahoma" panose="020B0604030504040204" pitchFamily="34" charset="0"/>
                <a:cs typeface="Arima Madurai" pitchFamily="2" charset="77"/>
              </a:rPr>
              <a:t>Review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Inconsolata" pitchFamily="49" charset="77"/>
                <a:ea typeface="Tahoma" panose="020B0604030504040204" pitchFamily="34" charset="0"/>
                <a:cs typeface="Arima Madurai" pitchFamily="2" charset="77"/>
              </a:rPr>
              <a:t>Connecting to a Backend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Inconsolata" pitchFamily="49" charset="77"/>
                <a:ea typeface="Tahoma" panose="020B0604030504040204" pitchFamily="34" charset="0"/>
                <a:cs typeface="Arima Madurai" pitchFamily="2" charset="77"/>
              </a:rPr>
              <a:t>Using PHP and MySQL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Inconsolata" pitchFamily="49" charset="77"/>
                <a:ea typeface="Tahoma" panose="020B0604030504040204" pitchFamily="34" charset="0"/>
                <a:cs typeface="Arima Madurai" pitchFamily="2" charset="77"/>
              </a:rPr>
              <a:t>Using Firebase</a:t>
            </a:r>
          </a:p>
        </p:txBody>
      </p:sp>
    </p:spTree>
    <p:extLst>
      <p:ext uri="{BB962C8B-B14F-4D97-AF65-F5344CB8AC3E}">
        <p14:creationId xmlns:p14="http://schemas.microsoft.com/office/powerpoint/2010/main" val="3362921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C6B53AC9-F25E-B34F-A3ED-5DC6B02E0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5888" y="2757197"/>
            <a:ext cx="7080223" cy="1297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>
                <a:latin typeface="Quicksand" pitchFamily="2" charset="77"/>
                <a:ea typeface="Tahoma" panose="020B0604030504040204" pitchFamily="34" charset="0"/>
                <a:cs typeface="Tahoma" panose="020B0604030504040204" pitchFamily="34" charset="0"/>
              </a:rPr>
              <a:t>Using Firebase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latin typeface="Quicksand" pitchFamily="2" charset="77"/>
                <a:ea typeface="Tahoma" panose="020B0604030504040204" pitchFamily="34" charset="0"/>
                <a:cs typeface="Tahoma" panose="020B0604030504040204" pitchFamily="34" charset="0"/>
              </a:rPr>
              <a:t>4/4</a:t>
            </a:r>
            <a:endParaRPr lang="en-US" sz="3400" dirty="0">
              <a:solidFill>
                <a:schemeClr val="bg1"/>
              </a:solidFill>
              <a:latin typeface="Quicksand" pitchFamily="2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893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-2"/>
            <a:ext cx="720000" cy="72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034" y="0"/>
            <a:ext cx="9144000" cy="989532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Firebase</a:t>
            </a:r>
            <a:endParaRPr lang="en-US" sz="2700" dirty="0">
              <a:solidFill>
                <a:schemeClr val="tx1"/>
              </a:solidFill>
              <a:latin typeface="Quicksand Medium" pitchFamily="2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FBB3E-ECD1-0347-BA29-D130D8686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31637"/>
            <a:ext cx="6414655" cy="31664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5B8BFD-75B5-7A4E-87DA-DA1233F97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891" y="3422073"/>
            <a:ext cx="6329531" cy="319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07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-2"/>
            <a:ext cx="720000" cy="72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034" y="-84744"/>
            <a:ext cx="9144000" cy="989532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Firebase</a:t>
            </a:r>
            <a:endParaRPr lang="en-US" sz="2700" dirty="0">
              <a:solidFill>
                <a:schemeClr val="tx1"/>
              </a:solidFill>
              <a:latin typeface="Quicksand Medium" pitchFamily="2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F1E130-72D6-B842-A6EC-ADEE28FF7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34" y="1089578"/>
            <a:ext cx="11593239" cy="5768422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0FE8B85-A7D6-7342-A16E-63650A8575B9}"/>
              </a:ext>
            </a:extLst>
          </p:cNvPr>
          <p:cNvSpPr/>
          <p:nvPr/>
        </p:nvSpPr>
        <p:spPr>
          <a:xfrm>
            <a:off x="360000" y="2313709"/>
            <a:ext cx="2106109" cy="900546"/>
          </a:xfrm>
          <a:prstGeom prst="roundRect">
            <a:avLst/>
          </a:prstGeom>
          <a:noFill/>
          <a:ln w="76200">
            <a:solidFill>
              <a:srgbClr val="941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53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-2"/>
            <a:ext cx="720000" cy="72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7853" y="225232"/>
            <a:ext cx="9144000" cy="989532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Firebase Realtime Database</a:t>
            </a:r>
            <a:endParaRPr lang="en-US" sz="2700" dirty="0">
              <a:solidFill>
                <a:schemeClr val="tx1"/>
              </a:solidFill>
              <a:latin typeface="Quicksand Medium" pitchFamily="2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A6F8E-798A-CE44-A75E-43529A97B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1329459"/>
            <a:ext cx="8555586" cy="40876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0FD453-D0D4-A84D-B226-D1282D1C0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804" y="2969034"/>
            <a:ext cx="5329960" cy="350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2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-2"/>
            <a:ext cx="720000" cy="72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7853" y="225232"/>
            <a:ext cx="9144000" cy="989532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Setting Up HTTP Module</a:t>
            </a:r>
            <a:br>
              <a:rPr lang="en-US" sz="48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7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-insert </a:t>
            </a:r>
            <a:r>
              <a:rPr lang="en-US" sz="2700" dirty="0" err="1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HttpClientModule</a:t>
            </a:r>
            <a:r>
              <a:rPr lang="en-US" sz="27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 to </a:t>
            </a:r>
            <a:r>
              <a:rPr lang="en-US" sz="2700" dirty="0" err="1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app.module.ts</a:t>
            </a:r>
            <a:r>
              <a:rPr lang="en-US" sz="27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75D735-5ECC-A94D-8D0A-8A54C2C3A36B}"/>
              </a:ext>
            </a:extLst>
          </p:cNvPr>
          <p:cNvSpPr/>
          <p:nvPr/>
        </p:nvSpPr>
        <p:spPr>
          <a:xfrm>
            <a:off x="1440043" y="1692435"/>
            <a:ext cx="9439620" cy="48320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AF00DB"/>
                </a:solidFill>
                <a:latin typeface="Menlo" panose="020B0609030804020204" pitchFamily="49" charset="0"/>
              </a:rPr>
              <a:t>import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{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RouteReuseStrategy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} </a:t>
            </a:r>
            <a:r>
              <a:rPr lang="en-ID" sz="1400" dirty="0">
                <a:solidFill>
                  <a:srgbClr val="AF00DB"/>
                </a:solidFill>
                <a:latin typeface="Menlo" panose="020B0609030804020204" pitchFamily="49" charset="0"/>
              </a:rPr>
              <a:t>from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>
                <a:solidFill>
                  <a:srgbClr val="A31515"/>
                </a:solidFill>
                <a:latin typeface="Menlo" panose="020B0609030804020204" pitchFamily="49" charset="0"/>
              </a:rPr>
              <a:t>'@angular/router'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ID" sz="1400" dirty="0">
                <a:solidFill>
                  <a:srgbClr val="AF00DB"/>
                </a:solidFill>
                <a:latin typeface="Menlo" panose="020B0609030804020204" pitchFamily="49" charset="0"/>
              </a:rPr>
              <a:t>import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{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HttpClientModule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} </a:t>
            </a:r>
            <a:r>
              <a:rPr lang="en-ID" sz="1400" dirty="0">
                <a:solidFill>
                  <a:srgbClr val="AF00DB"/>
                </a:solidFill>
                <a:latin typeface="Menlo" panose="020B0609030804020204" pitchFamily="49" charset="0"/>
              </a:rPr>
              <a:t>from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>
                <a:solidFill>
                  <a:srgbClr val="A31515"/>
                </a:solidFill>
                <a:latin typeface="Menlo" panose="020B0609030804020204" pitchFamily="49" charset="0"/>
              </a:rPr>
              <a:t>'@angular/common/http'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D" sz="1400" dirty="0">
                <a:solidFill>
                  <a:srgbClr val="AF00DB"/>
                </a:solidFill>
                <a:latin typeface="Menlo" panose="020B0609030804020204" pitchFamily="49" charset="0"/>
              </a:rPr>
              <a:t>import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{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IonicModule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IonicRouteStrategy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} </a:t>
            </a:r>
            <a:r>
              <a:rPr lang="en-ID" sz="1400" dirty="0">
                <a:solidFill>
                  <a:srgbClr val="AF00DB"/>
                </a:solidFill>
                <a:latin typeface="Menlo" panose="020B0609030804020204" pitchFamily="49" charset="0"/>
              </a:rPr>
              <a:t>from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>
                <a:solidFill>
                  <a:srgbClr val="A31515"/>
                </a:solidFill>
                <a:latin typeface="Menlo" panose="020B0609030804020204" pitchFamily="49" charset="0"/>
              </a:rPr>
              <a:t>'@ionic/angular'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ID" sz="1400" dirty="0">
                <a:solidFill>
                  <a:srgbClr val="AF00DB"/>
                </a:solidFill>
                <a:latin typeface="Menlo" panose="020B0609030804020204" pitchFamily="49" charset="0"/>
              </a:rPr>
              <a:t>import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{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SplashScreen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} </a:t>
            </a:r>
            <a:r>
              <a:rPr lang="en-ID" sz="1400" dirty="0">
                <a:solidFill>
                  <a:srgbClr val="AF00DB"/>
                </a:solidFill>
                <a:latin typeface="Menlo" panose="020B0609030804020204" pitchFamily="49" charset="0"/>
              </a:rPr>
              <a:t>from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>
                <a:solidFill>
                  <a:srgbClr val="A31515"/>
                </a:solidFill>
                <a:latin typeface="Menlo" panose="020B0609030804020204" pitchFamily="49" charset="0"/>
              </a:rPr>
              <a:t>'@ionic-native/splash-screen/</a:t>
            </a:r>
            <a:r>
              <a:rPr lang="en-ID" sz="1400" dirty="0" err="1">
                <a:solidFill>
                  <a:srgbClr val="A31515"/>
                </a:solidFill>
                <a:latin typeface="Menlo" panose="020B0609030804020204" pitchFamily="49" charset="0"/>
              </a:rPr>
              <a:t>ngx</a:t>
            </a:r>
            <a:r>
              <a:rPr lang="en-ID" sz="14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ID" sz="1400" dirty="0">
                <a:solidFill>
                  <a:srgbClr val="AF00DB"/>
                </a:solidFill>
                <a:latin typeface="Menlo" panose="020B0609030804020204" pitchFamily="49" charset="0"/>
              </a:rPr>
              <a:t>import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{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StatusBar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} </a:t>
            </a:r>
            <a:r>
              <a:rPr lang="en-ID" sz="1400" dirty="0">
                <a:solidFill>
                  <a:srgbClr val="AF00DB"/>
                </a:solidFill>
                <a:latin typeface="Menlo" panose="020B0609030804020204" pitchFamily="49" charset="0"/>
              </a:rPr>
              <a:t>from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>
                <a:solidFill>
                  <a:srgbClr val="A31515"/>
                </a:solidFill>
                <a:latin typeface="Menlo" panose="020B0609030804020204" pitchFamily="49" charset="0"/>
              </a:rPr>
              <a:t>'@ionic-native/status-bar/</a:t>
            </a:r>
            <a:r>
              <a:rPr lang="en-ID" sz="1400" dirty="0" err="1">
                <a:solidFill>
                  <a:srgbClr val="A31515"/>
                </a:solidFill>
                <a:latin typeface="Menlo" panose="020B0609030804020204" pitchFamily="49" charset="0"/>
              </a:rPr>
              <a:t>ngx</a:t>
            </a:r>
            <a:r>
              <a:rPr lang="en-ID" sz="14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D" sz="1400" dirty="0">
                <a:solidFill>
                  <a:srgbClr val="AF00DB"/>
                </a:solidFill>
                <a:latin typeface="Menlo" panose="020B0609030804020204" pitchFamily="49" charset="0"/>
              </a:rPr>
              <a:t>import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{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AppComponent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} </a:t>
            </a:r>
            <a:r>
              <a:rPr lang="en-ID" sz="1400" dirty="0">
                <a:solidFill>
                  <a:srgbClr val="AF00DB"/>
                </a:solidFill>
                <a:latin typeface="Menlo" panose="020B0609030804020204" pitchFamily="49" charset="0"/>
              </a:rPr>
              <a:t>from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>
                <a:solidFill>
                  <a:srgbClr val="A31515"/>
                </a:solidFill>
                <a:latin typeface="Menlo" panose="020B0609030804020204" pitchFamily="49" charset="0"/>
              </a:rPr>
              <a:t>'./</a:t>
            </a:r>
            <a:r>
              <a:rPr lang="en-ID" sz="1400" dirty="0" err="1">
                <a:solidFill>
                  <a:srgbClr val="A31515"/>
                </a:solidFill>
                <a:latin typeface="Menlo" panose="020B0609030804020204" pitchFamily="49" charset="0"/>
              </a:rPr>
              <a:t>app.component</a:t>
            </a:r>
            <a:r>
              <a:rPr lang="en-ID" sz="14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ID" sz="1400" dirty="0">
                <a:solidFill>
                  <a:srgbClr val="AF00DB"/>
                </a:solidFill>
                <a:latin typeface="Menlo" panose="020B0609030804020204" pitchFamily="49" charset="0"/>
              </a:rPr>
              <a:t>import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{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AppRoutingModule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} </a:t>
            </a:r>
            <a:r>
              <a:rPr lang="en-ID" sz="1400" dirty="0">
                <a:solidFill>
                  <a:srgbClr val="AF00DB"/>
                </a:solidFill>
                <a:latin typeface="Menlo" panose="020B0609030804020204" pitchFamily="49" charset="0"/>
              </a:rPr>
              <a:t>from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>
                <a:solidFill>
                  <a:srgbClr val="A31515"/>
                </a:solidFill>
                <a:latin typeface="Menlo" panose="020B0609030804020204" pitchFamily="49" charset="0"/>
              </a:rPr>
              <a:t>'./app-</a:t>
            </a:r>
            <a:r>
              <a:rPr lang="en-ID" sz="1400" dirty="0" err="1">
                <a:solidFill>
                  <a:srgbClr val="A31515"/>
                </a:solidFill>
                <a:latin typeface="Menlo" panose="020B0609030804020204" pitchFamily="49" charset="0"/>
              </a:rPr>
              <a:t>routing.module</a:t>
            </a:r>
            <a:r>
              <a:rPr lang="en-ID" sz="14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@</a:t>
            </a:r>
            <a:r>
              <a:rPr lang="en-ID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NgModule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({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declarations: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[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AppComponent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],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entryComponents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: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[],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imports: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[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BrowserModule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HttpClientModule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IonicModule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forRoot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(),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AppRoutingModule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],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providers: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[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StatusBar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SplashScreen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{ 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provide: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RouteReuseStrategy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useClass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: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IonicRouteStrategy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}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],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bootstrap: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[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AppComponent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})</a:t>
            </a:r>
          </a:p>
          <a:p>
            <a:r>
              <a:rPr lang="en-ID" sz="1400" dirty="0">
                <a:solidFill>
                  <a:srgbClr val="AF00DB"/>
                </a:solidFill>
                <a:latin typeface="Menlo" panose="020B0609030804020204" pitchFamily="49" charset="0"/>
              </a:rPr>
              <a:t>export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 err="1">
                <a:solidFill>
                  <a:srgbClr val="267F99"/>
                </a:solidFill>
                <a:latin typeface="Menlo" panose="020B0609030804020204" pitchFamily="49" charset="0"/>
              </a:rPr>
              <a:t>AppModule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{ }</a:t>
            </a:r>
            <a:endParaRPr lang="en-ID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751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-2"/>
            <a:ext cx="720000" cy="72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7853" y="225232"/>
            <a:ext cx="9144000" cy="989532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Sending Data via HTTP</a:t>
            </a:r>
            <a:br>
              <a:rPr lang="en-US" sz="48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7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-Use HTTP Post to Firebase Realtime DB-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2D3867-BF37-9F48-8569-56F74673C899}"/>
              </a:ext>
            </a:extLst>
          </p:cNvPr>
          <p:cNvSpPr/>
          <p:nvPr/>
        </p:nvSpPr>
        <p:spPr>
          <a:xfrm>
            <a:off x="145287" y="1583856"/>
            <a:ext cx="7388278" cy="443198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D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addOffer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offer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: </a:t>
            </a:r>
            <a:r>
              <a:rPr lang="en-ID" sz="1600" dirty="0">
                <a:solidFill>
                  <a:srgbClr val="267F99"/>
                </a:solidFill>
                <a:latin typeface="Menlo" panose="020B0609030804020204" pitchFamily="49" charset="0"/>
              </a:rPr>
              <a:t>Place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) {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sz="1600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http</a:t>
            </a:r>
            <a:endParaRPr lang="en-ID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.</a:t>
            </a:r>
            <a:r>
              <a:rPr lang="en-ID" sz="1600" dirty="0">
                <a:solidFill>
                  <a:srgbClr val="795E26"/>
                </a:solidFill>
                <a:latin typeface="Menlo" panose="020B0609030804020204" pitchFamily="49" charset="0"/>
              </a:rPr>
              <a:t>post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&lt;{ 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: </a:t>
            </a:r>
            <a:r>
              <a:rPr lang="en-ID" sz="16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}&gt;(</a:t>
            </a:r>
            <a:r>
              <a:rPr lang="en-ID" sz="1600" dirty="0">
                <a:solidFill>
                  <a:srgbClr val="A31515"/>
                </a:solidFill>
                <a:latin typeface="Menlo" panose="020B0609030804020204" pitchFamily="49" charset="0"/>
              </a:rPr>
              <a:t>'https://ionic-places-</a:t>
            </a:r>
            <a:r>
              <a:rPr lang="en-ID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app.firebaseio.com</a:t>
            </a:r>
            <a:r>
              <a:rPr lang="en-ID" sz="1600" dirty="0">
                <a:solidFill>
                  <a:srgbClr val="A31515"/>
                </a:solidFill>
                <a:latin typeface="Menlo" panose="020B0609030804020204" pitchFamily="49" charset="0"/>
              </a:rPr>
              <a:t>/offered-</a:t>
            </a:r>
            <a:r>
              <a:rPr lang="en-ID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places.json</a:t>
            </a:r>
            <a:r>
              <a:rPr lang="en-ID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, { ...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offer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})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.</a:t>
            </a:r>
            <a:r>
              <a:rPr lang="en-ID" sz="1600" dirty="0">
                <a:solidFill>
                  <a:srgbClr val="795E26"/>
                </a:solidFill>
                <a:latin typeface="Menlo" panose="020B0609030804020204" pitchFamily="49" charset="0"/>
              </a:rPr>
              <a:t>pipe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switchMap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resp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600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{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</a:t>
            </a:r>
            <a:r>
              <a:rPr lang="en-ID" sz="160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ID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resp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</a:t>
            </a:r>
            <a:r>
              <a:rPr lang="en-ID" sz="1600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getAllOffers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}),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sz="1600" dirty="0">
                <a:solidFill>
                  <a:srgbClr val="795E26"/>
                </a:solidFill>
                <a:latin typeface="Menlo" panose="020B0609030804020204" pitchFamily="49" charset="0"/>
              </a:rPr>
              <a:t>take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600" dirty="0">
                <a:solidFill>
                  <a:srgbClr val="09885A"/>
                </a:solidFill>
                <a:latin typeface="Menlo" panose="020B0609030804020204" pitchFamily="49" charset="0"/>
              </a:rPr>
              <a:t>1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sz="1600" dirty="0">
                <a:solidFill>
                  <a:srgbClr val="795E26"/>
                </a:solidFill>
                <a:latin typeface="Menlo" panose="020B0609030804020204" pitchFamily="49" charset="0"/>
              </a:rPr>
              <a:t>tap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(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offersArray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) </a:t>
            </a:r>
            <a:r>
              <a:rPr lang="en-ID" sz="1600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{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  </a:t>
            </a:r>
            <a:r>
              <a:rPr lang="en-ID" sz="1600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_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offers</a:t>
            </a:r>
            <a:r>
              <a:rPr lang="en-ID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next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offersArray</a:t>
            </a:r>
            <a:r>
              <a:rPr lang="en-ID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concat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offer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}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)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);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}</a:t>
            </a:r>
            <a:endParaRPr lang="en-ID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18DB17-446C-B84B-9554-D759330B3660}"/>
              </a:ext>
            </a:extLst>
          </p:cNvPr>
          <p:cNvSpPr/>
          <p:nvPr/>
        </p:nvSpPr>
        <p:spPr>
          <a:xfrm>
            <a:off x="145287" y="6015839"/>
            <a:ext cx="27965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Inconsolata" pitchFamily="49" charset="77"/>
              </a:rPr>
              <a:t>offers.service.ts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888A8-5763-D843-B28D-446120E9B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360" y="3343701"/>
            <a:ext cx="4709639" cy="351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64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-2"/>
            <a:ext cx="720000" cy="72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7853" y="225232"/>
            <a:ext cx="9144000" cy="989532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Fetching Data via HTTP</a:t>
            </a:r>
            <a:br>
              <a:rPr lang="en-US" sz="48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7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-Use HTTP Get to Fetch Data from Firebase Realtime DB-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6750C4-9F21-3742-BF4A-E9EC46EFD4CA}"/>
              </a:ext>
            </a:extLst>
          </p:cNvPr>
          <p:cNvSpPr/>
          <p:nvPr/>
        </p:nvSpPr>
        <p:spPr>
          <a:xfrm>
            <a:off x="0" y="1214764"/>
            <a:ext cx="11049529" cy="59093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D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fetchOffers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() {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sz="1400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http</a:t>
            </a:r>
            <a:endParaRPr lang="en-ID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.</a:t>
            </a:r>
            <a:r>
              <a:rPr lang="en-ID" sz="1400" dirty="0">
                <a:solidFill>
                  <a:srgbClr val="795E26"/>
                </a:solidFill>
                <a:latin typeface="Menlo" panose="020B0609030804020204" pitchFamily="49" charset="0"/>
              </a:rPr>
              <a:t>get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&lt;{ [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: </a:t>
            </a:r>
            <a:r>
              <a:rPr lang="en-ID" sz="1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]: </a:t>
            </a:r>
            <a:r>
              <a:rPr lang="en-ID" sz="1400" dirty="0">
                <a:solidFill>
                  <a:srgbClr val="267F99"/>
                </a:solidFill>
                <a:latin typeface="Menlo" panose="020B0609030804020204" pitchFamily="49" charset="0"/>
              </a:rPr>
              <a:t>Place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}&gt;(</a:t>
            </a:r>
            <a:r>
              <a:rPr lang="en-ID" sz="1400" dirty="0">
                <a:solidFill>
                  <a:srgbClr val="A31515"/>
                </a:solidFill>
                <a:latin typeface="Menlo" panose="020B0609030804020204" pitchFamily="49" charset="0"/>
              </a:rPr>
              <a:t>'https://ionic-places-</a:t>
            </a:r>
            <a:r>
              <a:rPr lang="en-ID" sz="1400" dirty="0" err="1">
                <a:solidFill>
                  <a:srgbClr val="A31515"/>
                </a:solidFill>
                <a:latin typeface="Menlo" panose="020B0609030804020204" pitchFamily="49" charset="0"/>
              </a:rPr>
              <a:t>app.firebaseio.com</a:t>
            </a:r>
            <a:r>
              <a:rPr lang="en-ID" sz="1400" dirty="0">
                <a:solidFill>
                  <a:srgbClr val="A31515"/>
                </a:solidFill>
                <a:latin typeface="Menlo" panose="020B0609030804020204" pitchFamily="49" charset="0"/>
              </a:rPr>
              <a:t>/offered-</a:t>
            </a:r>
            <a:r>
              <a:rPr lang="en-ID" sz="1400" dirty="0" err="1">
                <a:solidFill>
                  <a:srgbClr val="A31515"/>
                </a:solidFill>
                <a:latin typeface="Menlo" panose="020B0609030804020204" pitchFamily="49" charset="0"/>
              </a:rPr>
              <a:t>places.json</a:t>
            </a:r>
            <a:r>
              <a:rPr lang="en-ID" sz="14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.</a:t>
            </a:r>
            <a:r>
              <a:rPr lang="en-ID" sz="1400" dirty="0">
                <a:solidFill>
                  <a:srgbClr val="795E26"/>
                </a:solidFill>
                <a:latin typeface="Menlo" panose="020B0609030804020204" pitchFamily="49" charset="0"/>
              </a:rPr>
              <a:t>pipe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sz="1400" dirty="0">
                <a:solidFill>
                  <a:srgbClr val="795E26"/>
                </a:solidFill>
                <a:latin typeface="Menlo" panose="020B0609030804020204" pitchFamily="49" charset="0"/>
              </a:rPr>
              <a:t>map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resp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{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</a:t>
            </a:r>
            <a:r>
              <a:rPr lang="en-ID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offers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= [];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</a:t>
            </a:r>
            <a:r>
              <a:rPr lang="en-ID" sz="1400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(</a:t>
            </a:r>
            <a:r>
              <a:rPr lang="en-ID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>
                <a:solidFill>
                  <a:srgbClr val="0000FF"/>
                </a:solidFill>
                <a:latin typeface="Menlo" panose="020B0609030804020204" pitchFamily="49" charset="0"/>
              </a:rPr>
              <a:t>in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resp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) {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  </a:t>
            </a:r>
            <a:r>
              <a:rPr lang="en-ID" sz="1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(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resp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hasOwnProperty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)) {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   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offers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push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({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      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id: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resp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id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      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title: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resp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title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      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description: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resp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description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     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imgUrl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: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resp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imgUrl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      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price: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resp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price</a:t>
            </a:r>
            <a:endParaRPr lang="en-ID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    });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  }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}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</a:t>
            </a:r>
            <a:r>
              <a:rPr lang="en-ID" sz="1400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offers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}),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sz="1400" dirty="0">
                <a:solidFill>
                  <a:srgbClr val="795E26"/>
                </a:solidFill>
                <a:latin typeface="Menlo" panose="020B0609030804020204" pitchFamily="49" charset="0"/>
              </a:rPr>
              <a:t>tap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(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offers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) </a:t>
            </a:r>
            <a:r>
              <a:rPr lang="en-ID" sz="1400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{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  </a:t>
            </a:r>
            <a:r>
              <a:rPr lang="en-ID" sz="1400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_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offers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next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offers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}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)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);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}</a:t>
            </a:r>
            <a:endParaRPr lang="en-ID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1BFA73-4E06-484C-A58A-05F66230FF13}"/>
              </a:ext>
            </a:extLst>
          </p:cNvPr>
          <p:cNvSpPr/>
          <p:nvPr/>
        </p:nvSpPr>
        <p:spPr>
          <a:xfrm>
            <a:off x="5463653" y="5435559"/>
            <a:ext cx="6505433" cy="92333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rgbClr val="795E26"/>
                </a:solidFill>
                <a:latin typeface="Menlo" panose="020B0609030804020204" pitchFamily="49" charset="0"/>
              </a:rPr>
              <a:t>ionViewWillEnter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() {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dirty="0" err="1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offersSvc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795E26"/>
                </a:solidFill>
                <a:latin typeface="Menlo" panose="020B0609030804020204" pitchFamily="49" charset="0"/>
              </a:rPr>
              <a:t>fetchOffers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().</a:t>
            </a:r>
            <a:r>
              <a:rPr lang="en-ID" dirty="0">
                <a:solidFill>
                  <a:srgbClr val="795E26"/>
                </a:solidFill>
                <a:latin typeface="Menlo" panose="020B0609030804020204" pitchFamily="49" charset="0"/>
              </a:rPr>
              <a:t>subscribe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}</a:t>
            </a:r>
            <a:endParaRPr lang="en-ID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315A6F-169C-5946-AFC7-47B126AD5EF2}"/>
              </a:ext>
            </a:extLst>
          </p:cNvPr>
          <p:cNvSpPr/>
          <p:nvPr/>
        </p:nvSpPr>
        <p:spPr>
          <a:xfrm>
            <a:off x="8252988" y="2393556"/>
            <a:ext cx="27965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latin typeface="Inconsolata" pitchFamily="49" charset="77"/>
              </a:rPr>
              <a:t>offers.service.ts</a:t>
            </a:r>
            <a:endParaRPr lang="en-US" sz="2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1094A2-F9A5-0442-91F3-5BDB70F35802}"/>
              </a:ext>
            </a:extLst>
          </p:cNvPr>
          <p:cNvSpPr/>
          <p:nvPr/>
        </p:nvSpPr>
        <p:spPr>
          <a:xfrm>
            <a:off x="9172545" y="4957344"/>
            <a:ext cx="27965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 err="1">
                <a:latin typeface="Inconsolata" pitchFamily="49" charset="77"/>
              </a:rPr>
              <a:t>offers.page.ts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5561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4452730"/>
            <a:ext cx="12192000" cy="24052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Quicksand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2666"/>
            <a:ext cx="9144000" cy="78602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Quicksand" pitchFamily="2" charset="77"/>
              </a:rPr>
              <a:t>Questions?</a:t>
            </a:r>
            <a:endParaRPr lang="en-US" sz="8000" dirty="0">
              <a:solidFill>
                <a:schemeClr val="bg1"/>
              </a:solidFill>
              <a:latin typeface="Quicksand" pitchFamily="2" charset="77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A3C26B-4E66-114D-8462-6A0B8E56C9D4}"/>
              </a:ext>
            </a:extLst>
          </p:cNvPr>
          <p:cNvSpPr txBox="1">
            <a:spLocks/>
          </p:cNvSpPr>
          <p:nvPr/>
        </p:nvSpPr>
        <p:spPr>
          <a:xfrm>
            <a:off x="1524000" y="5263505"/>
            <a:ext cx="9144000" cy="786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Quicksand" pitchFamily="2" charset="77"/>
              </a:rPr>
              <a:t>Comments?</a:t>
            </a:r>
            <a:endParaRPr lang="en-US" sz="8000" dirty="0"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18454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D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7254" y="920343"/>
            <a:ext cx="6767384" cy="849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NEXT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51D7B-629B-C54E-8F92-0B2802D3E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8316" y="2525582"/>
            <a:ext cx="8445259" cy="2087362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Inconsolata" pitchFamily="49" charset="77"/>
                <a:ea typeface="Tahoma" panose="020B0604030504040204" pitchFamily="34" charset="0"/>
                <a:cs typeface="Arima Madurai" pitchFamily="2" charset="77"/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340057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84129"/>
            <a:ext cx="9144000" cy="78602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Quicksand" pitchFamily="2" charset="77"/>
              </a:rPr>
              <a:t>Thank you</a:t>
            </a:r>
            <a:endParaRPr lang="en-US" sz="8000" dirty="0">
              <a:solidFill>
                <a:schemeClr val="bg1"/>
              </a:solidFill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9581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C6B53AC9-F25E-B34F-A3ED-5DC6B02E0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5888" y="2757197"/>
            <a:ext cx="7080223" cy="1297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>
                <a:latin typeface="Quicksand" pitchFamily="2" charset="77"/>
                <a:ea typeface="Tahoma" panose="020B0604030504040204" pitchFamily="34" charset="0"/>
                <a:cs typeface="Tahoma" panose="020B0604030504040204" pitchFamily="34" charset="0"/>
              </a:rPr>
              <a:t>Review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latin typeface="Quicksand" pitchFamily="2" charset="77"/>
                <a:ea typeface="Tahoma" panose="020B0604030504040204" pitchFamily="34" charset="0"/>
                <a:cs typeface="Tahoma" panose="020B0604030504040204" pitchFamily="34" charset="0"/>
              </a:rPr>
              <a:t>1/4</a:t>
            </a:r>
            <a:endParaRPr lang="en-US" sz="3400" dirty="0">
              <a:solidFill>
                <a:schemeClr val="bg1"/>
              </a:solidFill>
              <a:latin typeface="Quicksand" pitchFamily="2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35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CC1D493-83CC-8647-ACAF-B8FE699F3D91}"/>
              </a:ext>
            </a:extLst>
          </p:cNvPr>
          <p:cNvSpPr/>
          <p:nvPr/>
        </p:nvSpPr>
        <p:spPr>
          <a:xfrm>
            <a:off x="0" y="-2"/>
            <a:ext cx="720000" cy="72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9331815-D655-C046-8047-454567017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034" y="719998"/>
            <a:ext cx="9144000" cy="64477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Final Project</a:t>
            </a:r>
            <a:endParaRPr lang="en-US" sz="2000" dirty="0">
              <a:solidFill>
                <a:schemeClr val="tx1"/>
              </a:solidFill>
              <a:latin typeface="Quicksand Medium" pitchFamily="2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9457AD-3877-F042-A75D-6445C0C2C6C3}"/>
              </a:ext>
            </a:extLst>
          </p:cNvPr>
          <p:cNvSpPr/>
          <p:nvPr/>
        </p:nvSpPr>
        <p:spPr>
          <a:xfrm>
            <a:off x="1430034" y="2052958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Inconsolata" pitchFamily="49" charset="77"/>
                <a:sym typeface="Wingdings" pitchFamily="2" charset="2"/>
              </a:rPr>
              <a:t>3-5 students per group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2B4ED9-EAF6-6848-8961-24EE397E6B6A}"/>
              </a:ext>
            </a:extLst>
          </p:cNvPr>
          <p:cNvSpPr/>
          <p:nvPr/>
        </p:nvSpPr>
        <p:spPr>
          <a:xfrm>
            <a:off x="1430035" y="3187997"/>
            <a:ext cx="43839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Inconsolata" pitchFamily="49" charset="77"/>
                <a:sym typeface="Wingdings" pitchFamily="2" charset="2"/>
              </a:rPr>
              <a:t>Topics:</a:t>
            </a:r>
          </a:p>
          <a:p>
            <a:endParaRPr lang="en-US" sz="2800" dirty="0">
              <a:latin typeface="Inconsolata" pitchFamily="49" charset="77"/>
              <a:sym typeface="Wingdings" pitchFamily="2" charset="2"/>
            </a:endParaRPr>
          </a:p>
          <a:p>
            <a:r>
              <a:rPr lang="en-US" sz="2800" dirty="0">
                <a:latin typeface="Inconsolata" pitchFamily="49" charset="77"/>
                <a:sym typeface="Wingdings" pitchFamily="2" charset="2"/>
              </a:rPr>
              <a:t>Education</a:t>
            </a:r>
          </a:p>
          <a:p>
            <a:r>
              <a:rPr lang="en-US" sz="2800" dirty="0">
                <a:latin typeface="Inconsolata" pitchFamily="49" charset="77"/>
                <a:sym typeface="Wingdings" pitchFamily="2" charset="2"/>
              </a:rPr>
              <a:t>Environment</a:t>
            </a:r>
          </a:p>
          <a:p>
            <a:r>
              <a:rPr lang="en-US" sz="2800" dirty="0">
                <a:latin typeface="Inconsolata" pitchFamily="49" charset="77"/>
                <a:sym typeface="Wingdings" pitchFamily="2" charset="2"/>
              </a:rPr>
              <a:t>Sustainable cities and communities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63616F-00B2-A946-95A0-96D8B90D13A9}"/>
              </a:ext>
            </a:extLst>
          </p:cNvPr>
          <p:cNvSpPr/>
          <p:nvPr/>
        </p:nvSpPr>
        <p:spPr>
          <a:xfrm>
            <a:off x="6754936" y="2052958"/>
            <a:ext cx="4383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Inconsolata" pitchFamily="49" charset="77"/>
                <a:sym typeface="Wingdings" pitchFamily="2" charset="2"/>
              </a:rPr>
              <a:t>Requirements:</a:t>
            </a:r>
          </a:p>
          <a:p>
            <a:endParaRPr lang="en-US" sz="2800" b="1" dirty="0">
              <a:latin typeface="Inconsolata" pitchFamily="49" charset="77"/>
              <a:sym typeface="Wingdings" pitchFamily="2" charset="2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Inconsolata" pitchFamily="49" charset="77"/>
                <a:sym typeface="Wingdings" pitchFamily="2" charset="2"/>
              </a:rPr>
              <a:t>Novel ideas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Inconsolata" pitchFamily="49" charset="77"/>
                <a:sym typeface="Wingdings" pitchFamily="2" charset="2"/>
              </a:rPr>
              <a:t>At least one native feature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Inconsolata" pitchFamily="49" charset="77"/>
                <a:sym typeface="Wingdings" pitchFamily="2" charset="2"/>
              </a:rPr>
              <a:t>Running in Android or iOS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Inconsolata" pitchFamily="49" charset="77"/>
                <a:sym typeface="Wingdings" pitchFamily="2" charset="2"/>
              </a:rPr>
              <a:t>Use database and HTTP request</a:t>
            </a:r>
          </a:p>
        </p:txBody>
      </p:sp>
    </p:spTree>
    <p:extLst>
      <p:ext uri="{BB962C8B-B14F-4D97-AF65-F5344CB8AC3E}">
        <p14:creationId xmlns:p14="http://schemas.microsoft.com/office/powerpoint/2010/main" val="231086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CC1D493-83CC-8647-ACAF-B8FE699F3D91}"/>
              </a:ext>
            </a:extLst>
          </p:cNvPr>
          <p:cNvSpPr/>
          <p:nvPr/>
        </p:nvSpPr>
        <p:spPr>
          <a:xfrm>
            <a:off x="0" y="-2"/>
            <a:ext cx="720000" cy="72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9331815-D655-C046-8047-454567017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034" y="719998"/>
            <a:ext cx="9144000" cy="64477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Final Project Timeline</a:t>
            </a:r>
            <a:endParaRPr lang="en-US" sz="2000" dirty="0">
              <a:solidFill>
                <a:schemeClr val="tx1"/>
              </a:solidFill>
              <a:latin typeface="Quicksand Medium" pitchFamily="2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63616F-00B2-A946-95A0-96D8B90D13A9}"/>
              </a:ext>
            </a:extLst>
          </p:cNvPr>
          <p:cNvSpPr/>
          <p:nvPr/>
        </p:nvSpPr>
        <p:spPr>
          <a:xfrm>
            <a:off x="1430034" y="1861890"/>
            <a:ext cx="970881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Inconsolata" pitchFamily="49" charset="77"/>
                <a:sym typeface="Wingdings" pitchFamily="2" charset="2"/>
              </a:rPr>
              <a:t>Week 10 (Lab.):</a:t>
            </a: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Inconsolata" pitchFamily="49" charset="77"/>
                <a:sym typeface="Wingdings" pitchFamily="2" charset="2"/>
              </a:rPr>
              <a:t>Github</a:t>
            </a:r>
            <a:r>
              <a:rPr lang="en-US" sz="2400" dirty="0">
                <a:latin typeface="Inconsolata" pitchFamily="49" charset="77"/>
                <a:sym typeface="Wingdings" pitchFamily="2" charset="2"/>
              </a:rPr>
              <a:t> repo setup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Inconsolata" pitchFamily="49" charset="77"/>
              <a:sym typeface="Wingdings" pitchFamily="2" charset="2"/>
            </a:endParaRPr>
          </a:p>
          <a:p>
            <a:r>
              <a:rPr lang="en-US" sz="2400" b="1" dirty="0">
                <a:latin typeface="Inconsolata" pitchFamily="49" charset="77"/>
                <a:sym typeface="Wingdings" pitchFamily="2" charset="2"/>
              </a:rPr>
              <a:t>Week 11 (Lab.):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Inconsolata" pitchFamily="49" charset="77"/>
                <a:sym typeface="Wingdings" pitchFamily="2" charset="2"/>
              </a:rPr>
              <a:t>Working prototype demo (local dynamic data, navigation, servable via browser)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Inconsolata" pitchFamily="49" charset="77"/>
                <a:sym typeface="Wingdings" pitchFamily="2" charset="2"/>
              </a:rPr>
              <a:t>CSIC submission (screen recording)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Inconsolata" pitchFamily="49" charset="77"/>
              <a:sym typeface="Wingdings" pitchFamily="2" charset="2"/>
            </a:endParaRPr>
          </a:p>
          <a:p>
            <a:r>
              <a:rPr lang="en-US" sz="2400" b="1" dirty="0">
                <a:latin typeface="Inconsolata" pitchFamily="49" charset="77"/>
                <a:sym typeface="Wingdings" pitchFamily="2" charset="2"/>
              </a:rPr>
              <a:t>Week 15 (Class):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Inconsolata" pitchFamily="49" charset="77"/>
                <a:sym typeface="Wingdings" pitchFamily="2" charset="2"/>
              </a:rPr>
              <a:t>Final progress report (presentation)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Inconsolata" pitchFamily="49" charset="77"/>
                <a:sym typeface="Wingdings" pitchFamily="2" charset="2"/>
              </a:rPr>
              <a:t>Self and peer assessment</a:t>
            </a:r>
          </a:p>
        </p:txBody>
      </p:sp>
    </p:spTree>
    <p:extLst>
      <p:ext uri="{BB962C8B-B14F-4D97-AF65-F5344CB8AC3E}">
        <p14:creationId xmlns:p14="http://schemas.microsoft.com/office/powerpoint/2010/main" val="394572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CC1D493-83CC-8647-ACAF-B8FE699F3D91}"/>
              </a:ext>
            </a:extLst>
          </p:cNvPr>
          <p:cNvSpPr/>
          <p:nvPr/>
        </p:nvSpPr>
        <p:spPr>
          <a:xfrm>
            <a:off x="0" y="-2"/>
            <a:ext cx="720000" cy="72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E4B0F8-D60E-9B44-985B-FC655156E704}"/>
              </a:ext>
            </a:extLst>
          </p:cNvPr>
          <p:cNvSpPr/>
          <p:nvPr/>
        </p:nvSpPr>
        <p:spPr>
          <a:xfrm>
            <a:off x="4148919" y="4438638"/>
            <a:ext cx="7929351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rgbClr val="795E26"/>
                </a:solidFill>
                <a:latin typeface="Menlo" panose="020B0609030804020204" pitchFamily="49" charset="0"/>
              </a:rPr>
              <a:t>addOffer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offer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: </a:t>
            </a:r>
            <a:r>
              <a:rPr lang="en-ID" dirty="0">
                <a:solidFill>
                  <a:srgbClr val="267F99"/>
                </a:solidFill>
                <a:latin typeface="Menlo" panose="020B0609030804020204" pitchFamily="49" charset="0"/>
              </a:rPr>
              <a:t>Place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 {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dirty="0" err="1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795E26"/>
                </a:solidFill>
                <a:latin typeface="Menlo" panose="020B0609030804020204" pitchFamily="49" charset="0"/>
              </a:rPr>
              <a:t>getAllOffers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.</a:t>
            </a:r>
            <a:r>
              <a:rPr lang="en-ID" dirty="0">
                <a:solidFill>
                  <a:srgbClr val="795E26"/>
                </a:solidFill>
                <a:latin typeface="Menlo" panose="020B0609030804020204" pitchFamily="49" charset="0"/>
              </a:rPr>
              <a:t>pipe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>
                <a:solidFill>
                  <a:srgbClr val="795E26"/>
                </a:solidFill>
                <a:latin typeface="Menlo" panose="020B0609030804020204" pitchFamily="49" charset="0"/>
              </a:rPr>
              <a:t>take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>
                <a:solidFill>
                  <a:srgbClr val="09885A"/>
                </a:solidFill>
                <a:latin typeface="Menlo" panose="020B0609030804020204" pitchFamily="49" charset="0"/>
              </a:rPr>
              <a:t>1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), </a:t>
            </a:r>
            <a:r>
              <a:rPr lang="en-ID" dirty="0">
                <a:solidFill>
                  <a:srgbClr val="795E26"/>
                </a:solidFill>
                <a:latin typeface="Menlo" panose="020B0609030804020204" pitchFamily="49" charset="0"/>
              </a:rPr>
              <a:t>delay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>
                <a:solidFill>
                  <a:srgbClr val="09885A"/>
                </a:solidFill>
                <a:latin typeface="Menlo" panose="020B0609030804020204" pitchFamily="49" charset="0"/>
              </a:rPr>
              <a:t>2000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), </a:t>
            </a:r>
            <a:r>
              <a:rPr lang="en-ID" dirty="0">
                <a:solidFill>
                  <a:srgbClr val="795E26"/>
                </a:solidFill>
                <a:latin typeface="Menlo" panose="020B0609030804020204" pitchFamily="49" charset="0"/>
              </a:rPr>
              <a:t>tap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(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offersArray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 </a:t>
            </a:r>
            <a:r>
              <a:rPr lang="en-ID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{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</a:t>
            </a:r>
            <a:r>
              <a:rPr lang="en-ID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_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offers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795E26"/>
                </a:solidFill>
                <a:latin typeface="Menlo" panose="020B0609030804020204" pitchFamily="49" charset="0"/>
              </a:rPr>
              <a:t>next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offersArray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795E26"/>
                </a:solidFill>
                <a:latin typeface="Menlo" panose="020B0609030804020204" pitchFamily="49" charset="0"/>
              </a:rPr>
              <a:t>concat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offer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}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));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}</a:t>
            </a:r>
            <a:endParaRPr lang="en-ID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4E0343-322C-AC43-A992-51832CCC47BA}"/>
              </a:ext>
            </a:extLst>
          </p:cNvPr>
          <p:cNvSpPr/>
          <p:nvPr/>
        </p:nvSpPr>
        <p:spPr>
          <a:xfrm>
            <a:off x="9281728" y="4069306"/>
            <a:ext cx="27965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>
                <a:latin typeface="Inconsolata" pitchFamily="49" charset="77"/>
              </a:rPr>
              <a:t>offers.service.ts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F1D215-2A34-3346-9FD4-B71A81A9C321}"/>
              </a:ext>
            </a:extLst>
          </p:cNvPr>
          <p:cNvSpPr/>
          <p:nvPr/>
        </p:nvSpPr>
        <p:spPr>
          <a:xfrm>
            <a:off x="209264" y="1776482"/>
            <a:ext cx="7651845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rgbClr val="795E26"/>
                </a:solidFill>
                <a:latin typeface="Menlo" panose="020B0609030804020204" pitchFamily="49" charset="0"/>
              </a:rPr>
              <a:t>addOffer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offer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: </a:t>
            </a:r>
            <a:r>
              <a:rPr lang="en-ID" dirty="0">
                <a:solidFill>
                  <a:srgbClr val="267F99"/>
                </a:solidFill>
                <a:latin typeface="Menlo" panose="020B0609030804020204" pitchFamily="49" charset="0"/>
              </a:rPr>
              <a:t>Place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 {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dirty="0" err="1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795E26"/>
                </a:solidFill>
                <a:latin typeface="Menlo" panose="020B0609030804020204" pitchFamily="49" charset="0"/>
              </a:rPr>
              <a:t>getAllOffers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.</a:t>
            </a:r>
            <a:r>
              <a:rPr lang="en-ID" dirty="0">
                <a:solidFill>
                  <a:srgbClr val="795E26"/>
                </a:solidFill>
                <a:latin typeface="Menlo" panose="020B0609030804020204" pitchFamily="49" charset="0"/>
              </a:rPr>
              <a:t>pipe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>
                <a:solidFill>
                  <a:srgbClr val="795E26"/>
                </a:solidFill>
                <a:latin typeface="Menlo" panose="020B0609030804020204" pitchFamily="49" charset="0"/>
              </a:rPr>
              <a:t>take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>
                <a:solidFill>
                  <a:srgbClr val="09885A"/>
                </a:solidFill>
                <a:latin typeface="Menlo" panose="020B0609030804020204" pitchFamily="49" charset="0"/>
              </a:rPr>
              <a:t>1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.</a:t>
            </a:r>
            <a:r>
              <a:rPr lang="en-ID" dirty="0">
                <a:solidFill>
                  <a:srgbClr val="795E26"/>
                </a:solidFill>
                <a:latin typeface="Menlo" panose="020B0609030804020204" pitchFamily="49" charset="0"/>
              </a:rPr>
              <a:t>subscribe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((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offersArray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 </a:t>
            </a:r>
            <a:r>
              <a:rPr lang="en-ID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{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_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offers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795E26"/>
                </a:solidFill>
                <a:latin typeface="Menlo" panose="020B0609030804020204" pitchFamily="49" charset="0"/>
              </a:rPr>
              <a:t>next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offersArray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795E26"/>
                </a:solidFill>
                <a:latin typeface="Menlo" panose="020B0609030804020204" pitchFamily="49" charset="0"/>
              </a:rPr>
              <a:t>concat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offer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});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}</a:t>
            </a:r>
            <a:endParaRPr lang="en-ID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5B16E3-AB79-D343-AEE4-6DA392D4AB80}"/>
              </a:ext>
            </a:extLst>
          </p:cNvPr>
          <p:cNvSpPr/>
          <p:nvPr/>
        </p:nvSpPr>
        <p:spPr>
          <a:xfrm>
            <a:off x="209264" y="1407150"/>
            <a:ext cx="27965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Inconsolata" pitchFamily="49" charset="77"/>
              </a:rPr>
              <a:t>offers.service.ts</a:t>
            </a:r>
            <a:endParaRPr lang="en-US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62DF0E61-7F54-E643-AE8E-561CAE61037A}"/>
              </a:ext>
            </a:extLst>
          </p:cNvPr>
          <p:cNvCxnSpPr/>
          <p:nvPr/>
        </p:nvCxnSpPr>
        <p:spPr>
          <a:xfrm>
            <a:off x="1023582" y="4253972"/>
            <a:ext cx="2238233" cy="1464440"/>
          </a:xfrm>
          <a:prstGeom prst="curvedConnector3">
            <a:avLst>
              <a:gd name="adj1" fmla="val -3659"/>
            </a:avLst>
          </a:prstGeom>
          <a:ln w="76200">
            <a:solidFill>
              <a:srgbClr val="003D7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E7021910-4159-004F-AAE2-C43EA4D549B1}"/>
              </a:ext>
            </a:extLst>
          </p:cNvPr>
          <p:cNvSpPr txBox="1">
            <a:spLocks/>
          </p:cNvSpPr>
          <p:nvPr/>
        </p:nvSpPr>
        <p:spPr>
          <a:xfrm>
            <a:off x="0" y="181311"/>
            <a:ext cx="12192000" cy="107737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Presenting Loading Controller</a:t>
            </a:r>
            <a:br>
              <a:rPr lang="en-US" sz="400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-when adding a new offer-</a:t>
            </a:r>
            <a:endParaRPr lang="en-US" sz="2400" dirty="0">
              <a:solidFill>
                <a:schemeClr val="tx1"/>
              </a:solidFill>
              <a:latin typeface="Quicksand Medium" pitchFamily="2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97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CC1D493-83CC-8647-ACAF-B8FE699F3D91}"/>
              </a:ext>
            </a:extLst>
          </p:cNvPr>
          <p:cNvSpPr/>
          <p:nvPr/>
        </p:nvSpPr>
        <p:spPr>
          <a:xfrm>
            <a:off x="0" y="-2"/>
            <a:ext cx="720000" cy="72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9331815-D655-C046-8047-454567017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1311"/>
            <a:ext cx="12192000" cy="10773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Presenting Loading Controller</a:t>
            </a:r>
            <a:br>
              <a:rPr lang="en-US" sz="40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-when adding a new offer-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4E8F67-E988-684F-8B85-7DB23D8D5088}"/>
              </a:ext>
            </a:extLst>
          </p:cNvPr>
          <p:cNvSpPr/>
          <p:nvPr/>
        </p:nvSpPr>
        <p:spPr>
          <a:xfrm>
            <a:off x="5627427" y="1917975"/>
            <a:ext cx="6318913" cy="461664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D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saveOffer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: </a:t>
            </a:r>
            <a:r>
              <a:rPr lang="en-ID" sz="1400" dirty="0" err="1">
                <a:solidFill>
                  <a:srgbClr val="267F99"/>
                </a:solidFill>
                <a:latin typeface="Menlo" panose="020B0609030804020204" pitchFamily="49" charset="0"/>
              </a:rPr>
              <a:t>NgForm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) {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offer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: </a:t>
            </a:r>
            <a:r>
              <a:rPr lang="en-ID" sz="1400" dirty="0">
                <a:solidFill>
                  <a:srgbClr val="267F99"/>
                </a:solidFill>
                <a:latin typeface="Menlo" panose="020B0609030804020204" pitchFamily="49" charset="0"/>
              </a:rPr>
              <a:t>Place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= {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id: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id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title: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title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description: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description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imgUrl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: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imgUrl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price: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+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price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};</a:t>
            </a:r>
          </a:p>
          <a:p>
            <a:b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loadingCtrl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({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message: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>
                <a:solidFill>
                  <a:srgbClr val="A31515"/>
                </a:solidFill>
                <a:latin typeface="Menlo" panose="020B0609030804020204" pitchFamily="49" charset="0"/>
              </a:rPr>
              <a:t>'Creating a new place ...'</a:t>
            </a:r>
            <a:endParaRPr lang="en-ID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}).</a:t>
            </a:r>
            <a:r>
              <a:rPr lang="en-ID" sz="1400" dirty="0">
                <a:solidFill>
                  <a:srgbClr val="795E26"/>
                </a:solidFill>
                <a:latin typeface="Menlo" panose="020B0609030804020204" pitchFamily="49" charset="0"/>
              </a:rPr>
              <a:t>then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(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loadingElement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) </a:t>
            </a:r>
            <a:r>
              <a:rPr lang="en-ID" sz="1400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{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loadingElement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present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offersSvc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addOffer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offer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ID" sz="1400" dirty="0">
                <a:solidFill>
                  <a:srgbClr val="795E26"/>
                </a:solidFill>
                <a:latin typeface="Menlo" panose="020B0609030804020204" pitchFamily="49" charset="0"/>
              </a:rPr>
              <a:t>subscribe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(() </a:t>
            </a:r>
            <a:r>
              <a:rPr lang="en-ID" sz="1400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{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loadingElement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dismiss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</a:t>
            </a:r>
            <a:r>
              <a:rPr lang="en-ID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goBack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});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}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);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}</a:t>
            </a:r>
            <a:endParaRPr lang="en-ID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CAC527-3F20-1B42-B3BC-78B807161F36}"/>
              </a:ext>
            </a:extLst>
          </p:cNvPr>
          <p:cNvSpPr/>
          <p:nvPr/>
        </p:nvSpPr>
        <p:spPr>
          <a:xfrm>
            <a:off x="9799598" y="154864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Inconsolata" pitchFamily="49" charset="77"/>
              </a:rPr>
              <a:t>new-</a:t>
            </a:r>
            <a:r>
              <a:rPr lang="en-US" dirty="0" err="1">
                <a:latin typeface="Inconsolata" pitchFamily="49" charset="77"/>
              </a:rPr>
              <a:t>offer.page.ts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08F388-E27A-EE4C-8E4C-80ACEB0DB260}"/>
              </a:ext>
            </a:extLst>
          </p:cNvPr>
          <p:cNvSpPr/>
          <p:nvPr/>
        </p:nvSpPr>
        <p:spPr>
          <a:xfrm>
            <a:off x="473375" y="1917975"/>
            <a:ext cx="4603591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D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saveOffer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: </a:t>
            </a:r>
            <a:r>
              <a:rPr lang="en-ID" sz="1400" dirty="0" err="1">
                <a:solidFill>
                  <a:srgbClr val="267F99"/>
                </a:solidFill>
                <a:latin typeface="Menlo" panose="020B0609030804020204" pitchFamily="49" charset="0"/>
              </a:rPr>
              <a:t>NgForm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) {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offer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: </a:t>
            </a:r>
            <a:r>
              <a:rPr lang="en-ID" sz="1400" dirty="0">
                <a:solidFill>
                  <a:srgbClr val="267F99"/>
                </a:solidFill>
                <a:latin typeface="Menlo" panose="020B0609030804020204" pitchFamily="49" charset="0"/>
              </a:rPr>
              <a:t>Place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= {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id: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id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title: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title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description: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description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imgUrl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: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imgUrl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price: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+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price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};</a:t>
            </a:r>
          </a:p>
          <a:p>
            <a:b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offersSvc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addOffer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400" dirty="0">
                <a:solidFill>
                  <a:srgbClr val="001080"/>
                </a:solidFill>
                <a:latin typeface="Menlo" panose="020B0609030804020204" pitchFamily="49" charset="0"/>
              </a:rPr>
              <a:t>offer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goBack</a:t>
            </a:r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ID" sz="1400" dirty="0">
                <a:solidFill>
                  <a:srgbClr val="000000"/>
                </a:solidFill>
                <a:latin typeface="Menlo" panose="020B0609030804020204" pitchFamily="49" charset="0"/>
              </a:rPr>
              <a:t>  }</a:t>
            </a:r>
            <a:endParaRPr lang="en-ID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341639-C7C0-B244-A421-40C195B9E8D1}"/>
              </a:ext>
            </a:extLst>
          </p:cNvPr>
          <p:cNvSpPr/>
          <p:nvPr/>
        </p:nvSpPr>
        <p:spPr>
          <a:xfrm>
            <a:off x="473375" y="155091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Inconsolata" pitchFamily="49" charset="77"/>
              </a:rPr>
              <a:t>new-</a:t>
            </a:r>
            <a:r>
              <a:rPr lang="en-US" dirty="0" err="1">
                <a:latin typeface="Inconsolata" pitchFamily="49" charset="77"/>
              </a:rPr>
              <a:t>offer.page.ts</a:t>
            </a:r>
            <a:endParaRPr lang="en-US" dirty="0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0BACE5ED-0A5D-9C42-B522-4EE15068A70B}"/>
              </a:ext>
            </a:extLst>
          </p:cNvPr>
          <p:cNvCxnSpPr>
            <a:cxnSpLocks/>
          </p:cNvCxnSpPr>
          <p:nvPr/>
        </p:nvCxnSpPr>
        <p:spPr>
          <a:xfrm>
            <a:off x="1774209" y="4962690"/>
            <a:ext cx="3302757" cy="441823"/>
          </a:xfrm>
          <a:prstGeom prst="curvedConnector3">
            <a:avLst>
              <a:gd name="adj1" fmla="val 413"/>
            </a:avLst>
          </a:prstGeom>
          <a:ln w="76200">
            <a:solidFill>
              <a:srgbClr val="003D7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529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6D6483-942B-BF43-870A-EE9ACD089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73" y="436728"/>
            <a:ext cx="3314880" cy="5929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9F700F-A4E6-5342-B0FD-E9346D66C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974" y="436728"/>
            <a:ext cx="3383290" cy="59299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30065F-DD55-9A4B-BACC-C7A54F311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6790" y="436728"/>
            <a:ext cx="3310813" cy="592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6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C6B53AC9-F25E-B34F-A3ED-5DC6B02E0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5888" y="2757197"/>
            <a:ext cx="7080223" cy="1297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>
                <a:latin typeface="Quicksand" pitchFamily="2" charset="77"/>
                <a:ea typeface="Tahoma" panose="020B0604030504040204" pitchFamily="34" charset="0"/>
                <a:cs typeface="Tahoma" panose="020B0604030504040204" pitchFamily="34" charset="0"/>
              </a:rPr>
              <a:t>Connecting to a Backend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latin typeface="Quicksand" pitchFamily="2" charset="77"/>
                <a:ea typeface="Tahoma" panose="020B0604030504040204" pitchFamily="34" charset="0"/>
                <a:cs typeface="Tahoma" panose="020B0604030504040204" pitchFamily="34" charset="0"/>
              </a:rPr>
              <a:t>2/4</a:t>
            </a:r>
            <a:endParaRPr lang="en-US" sz="3400" dirty="0">
              <a:solidFill>
                <a:schemeClr val="bg1"/>
              </a:solidFill>
              <a:latin typeface="Quicksand" pitchFamily="2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389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</TotalTime>
  <Words>419</Words>
  <Application>Microsoft Office PowerPoint</Application>
  <PresentationFormat>Widescreen</PresentationFormat>
  <Paragraphs>354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Inconsolata</vt:lpstr>
      <vt:lpstr>Menlo</vt:lpstr>
      <vt:lpstr>Quicksand</vt:lpstr>
      <vt:lpstr>Quicksand Medium</vt:lpstr>
      <vt:lpstr>Tahoma</vt:lpstr>
      <vt:lpstr>Office Theme</vt:lpstr>
      <vt:lpstr>Cross Platform Mobile Programming  IF733</vt:lpstr>
      <vt:lpstr>Agenda</vt:lpstr>
      <vt:lpstr>PowerPoint Presentation</vt:lpstr>
      <vt:lpstr>Final Project</vt:lpstr>
      <vt:lpstr>Final Project Timeline</vt:lpstr>
      <vt:lpstr>PowerPoint Presentation</vt:lpstr>
      <vt:lpstr>Presenting Loading Controller -when adding a new offer-</vt:lpstr>
      <vt:lpstr>PowerPoint Presentation</vt:lpstr>
      <vt:lpstr>PowerPoint Presentation</vt:lpstr>
      <vt:lpstr>How to Connect</vt:lpstr>
      <vt:lpstr>PowerPoint Presentation</vt:lpstr>
      <vt:lpstr>PHP MySQL</vt:lpstr>
      <vt:lpstr>PHP MySQL</vt:lpstr>
      <vt:lpstr>PHP MySQL</vt:lpstr>
      <vt:lpstr>PHP MySQL</vt:lpstr>
      <vt:lpstr>CORS Issue</vt:lpstr>
      <vt:lpstr>Booking Service</vt:lpstr>
      <vt:lpstr>Using the Service -get &amp; delete-</vt:lpstr>
      <vt:lpstr>Using the Service -insert-</vt:lpstr>
      <vt:lpstr>PowerPoint Presentation</vt:lpstr>
      <vt:lpstr>Firebase</vt:lpstr>
      <vt:lpstr>Firebase</vt:lpstr>
      <vt:lpstr>Firebase Realtime Database</vt:lpstr>
      <vt:lpstr>Setting Up HTTP Module -insert HttpClientModule to app.module.ts-</vt:lpstr>
      <vt:lpstr>Sending Data via HTTP -Use HTTP Post to Firebase Realtime DB-</vt:lpstr>
      <vt:lpstr>Fetching Data via HTTP -Use HTTP Get to Fetch Data from Firebase Realtime DB-</vt:lpstr>
      <vt:lpstr>Questions?</vt:lpstr>
      <vt:lpstr>NEXT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Rusli</dc:creator>
  <cp:lastModifiedBy>Alexander Waworuntu</cp:lastModifiedBy>
  <cp:revision>1643</cp:revision>
  <dcterms:created xsi:type="dcterms:W3CDTF">2019-05-04T11:39:42Z</dcterms:created>
  <dcterms:modified xsi:type="dcterms:W3CDTF">2019-10-29T23:05:56Z</dcterms:modified>
</cp:coreProperties>
</file>