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308" r:id="rId4"/>
    <p:sldId id="310" r:id="rId5"/>
    <p:sldId id="338" r:id="rId6"/>
    <p:sldId id="339" r:id="rId7"/>
    <p:sldId id="351" r:id="rId8"/>
    <p:sldId id="340" r:id="rId9"/>
    <p:sldId id="342" r:id="rId10"/>
    <p:sldId id="352" r:id="rId11"/>
    <p:sldId id="344" r:id="rId12"/>
    <p:sldId id="347" r:id="rId13"/>
    <p:sldId id="348" r:id="rId14"/>
    <p:sldId id="349" r:id="rId15"/>
    <p:sldId id="341" r:id="rId16"/>
    <p:sldId id="346" r:id="rId17"/>
    <p:sldId id="350" r:id="rId18"/>
    <p:sldId id="353" r:id="rId19"/>
    <p:sldId id="354" r:id="rId20"/>
    <p:sldId id="355" r:id="rId21"/>
    <p:sldId id="356" r:id="rId22"/>
    <p:sldId id="358" r:id="rId23"/>
    <p:sldId id="361" r:id="rId24"/>
    <p:sldId id="357" r:id="rId25"/>
    <p:sldId id="362" r:id="rId26"/>
    <p:sldId id="359" r:id="rId27"/>
    <p:sldId id="360" r:id="rId28"/>
    <p:sldId id="364" r:id="rId29"/>
    <p:sldId id="366" r:id="rId30"/>
    <p:sldId id="369" r:id="rId31"/>
    <p:sldId id="365" r:id="rId32"/>
    <p:sldId id="370" r:id="rId33"/>
    <p:sldId id="367" r:id="rId34"/>
    <p:sldId id="368" r:id="rId35"/>
    <p:sldId id="371" r:id="rId36"/>
    <p:sldId id="372" r:id="rId37"/>
    <p:sldId id="373" r:id="rId38"/>
    <p:sldId id="268" r:id="rId39"/>
    <p:sldId id="26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73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8"/>
    <p:restoredTop sz="87119"/>
  </p:normalViewPr>
  <p:slideViewPr>
    <p:cSldViewPr snapToGrid="0" snapToObjects="1">
      <p:cViewPr varScale="1">
        <p:scale>
          <a:sx n="93" d="100"/>
          <a:sy n="93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FE44B0-5001-6943-ABA4-0A5160A09A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2AAAC-AAE3-1E4D-BC26-86E95D21C2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F9A7A-2C6C-8E46-81D9-282BF86F748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DEFCC-5758-6C43-B7B8-0BD579B372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335F6-EC17-4146-BC32-A2F34F785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1EE5E-31CE-B24F-A91B-4FCDD6B4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0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30FFE-6CD9-F242-AD94-F8B89D725550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B6154-B083-9648-B655-564F60CAC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reference/rest/auth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reference/rest/auth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reference/rest/auth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reference/rest/auth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reference/rest/auth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114-115 for </a:t>
            </a:r>
            <a:r>
              <a:rPr lang="en-US" dirty="0" err="1"/>
              <a:t>auth</a:t>
            </a:r>
            <a:r>
              <a:rPr lang="en-US" dirty="0"/>
              <a:t> service and guards</a:t>
            </a:r>
          </a:p>
          <a:p>
            <a:r>
              <a:rPr lang="en-US" dirty="0"/>
              <a:t>Module 128 for ion-label and ion-item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4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https://firebase.google.com/docs/reference/rest/auth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https://firebase.google.com/docs/reference/rest/auth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1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Don’t forget to add </a:t>
            </a:r>
            <a:r>
              <a:rPr lang="en-US" dirty="0" err="1"/>
              <a:t>HttpClientModule</a:t>
            </a:r>
            <a:r>
              <a:rPr lang="en-US" dirty="0"/>
              <a:t> in </a:t>
            </a:r>
            <a:r>
              <a:rPr lang="en-US" dirty="0" err="1"/>
              <a:t>app.module.ts</a:t>
            </a:r>
            <a:r>
              <a:rPr lang="en-US" dirty="0"/>
              <a:t>. Imported from @angular/common/http.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79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Don’t forget to add </a:t>
            </a:r>
            <a:r>
              <a:rPr lang="en-US" dirty="0" err="1"/>
              <a:t>HttpClientModule</a:t>
            </a:r>
            <a:r>
              <a:rPr lang="en-US" dirty="0"/>
              <a:t> in </a:t>
            </a:r>
            <a:r>
              <a:rPr lang="en-US" dirty="0" err="1"/>
              <a:t>app.module.ts</a:t>
            </a:r>
            <a:r>
              <a:rPr lang="en-US" dirty="0"/>
              <a:t>. Imported from @angular/common/http.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74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5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Don’t forget to add </a:t>
            </a:r>
            <a:r>
              <a:rPr lang="en-US" dirty="0" err="1"/>
              <a:t>HttpClientModule</a:t>
            </a:r>
            <a:r>
              <a:rPr lang="en-US" dirty="0"/>
              <a:t> in </a:t>
            </a:r>
            <a:r>
              <a:rPr lang="en-US" dirty="0" err="1"/>
              <a:t>app.module.ts</a:t>
            </a:r>
            <a:r>
              <a:rPr lang="en-US" dirty="0"/>
              <a:t>. Imported from @angular/common/http.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67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6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77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https://firebase.google.com/docs/reference/rest/auth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84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https://firebase.google.com/docs/reference/rest/auth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0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Don’t forget to add </a:t>
            </a:r>
            <a:r>
              <a:rPr lang="en-US" dirty="0" err="1"/>
              <a:t>HttpClientModule</a:t>
            </a:r>
            <a:r>
              <a:rPr lang="en-US" dirty="0"/>
              <a:t> in </a:t>
            </a:r>
            <a:r>
              <a:rPr lang="en-US" dirty="0" err="1"/>
              <a:t>app.module.ts</a:t>
            </a:r>
            <a:r>
              <a:rPr lang="en-US" dirty="0"/>
              <a:t>. Imported from @angular/common/http.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98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4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1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Don’t forget to add </a:t>
            </a:r>
            <a:r>
              <a:rPr lang="en-US" dirty="0" err="1"/>
              <a:t>HttpClientModule</a:t>
            </a:r>
            <a:r>
              <a:rPr lang="en-US" dirty="0"/>
              <a:t> in </a:t>
            </a:r>
            <a:r>
              <a:rPr lang="en-US" dirty="0" err="1"/>
              <a:t>app.module.ts</a:t>
            </a:r>
            <a:r>
              <a:rPr lang="en-US" dirty="0"/>
              <a:t>. Imported from @angular/common/http.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8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9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5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53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95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068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2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9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Auth</a:t>
            </a:r>
            <a:r>
              <a:rPr lang="en-US" dirty="0"/>
              <a:t> page without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74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sign up (or sign 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716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token is saved in the service, then the app automatically redirects to home page because the user is authenticated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540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4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32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7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2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6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https://firebase.google.com/docs/reference/rest/auth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66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arusl</a:t>
            </a:r>
            <a:r>
              <a:rPr lang="en-US" dirty="0"/>
              <a:t>/ionic-firebase-</a:t>
            </a:r>
            <a:r>
              <a:rPr lang="en-US" dirty="0" err="1"/>
              <a:t>auth.git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6154-B083-9648-B655-564F60CACE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3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99A0-C83D-7443-9BC9-BD4C41E1E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15A86-CCC5-8C4F-A234-A44CBB1CC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F923-5345-A949-B67B-438D50FE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DB68-600F-EA42-9E5A-486B37F2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59354-63FC-AC4E-B781-61F83CF3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5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AE1A-0592-2240-8F31-97081AD2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E7A52-EED5-E84F-8673-448071ED6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D2A6E-B76E-0946-A354-B5479EBE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A1F46-80E3-F441-A964-140AE355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6DFB-3081-994C-B7B9-461BB7C0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5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9DD74-2477-6E45-AA29-598C06744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A875F-9DD7-E646-8480-F14D379EB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BF95F-5FA3-BF45-A325-98E7FC02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836E-9E51-D547-B156-F14ADEEA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E537-65FB-F44A-ADF2-0EEC372A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3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0262-088A-AD45-A194-A775028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240E-FEFE-AD4C-9CBF-7BBD98E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2E2E-BAB3-3349-8FF4-CD6FAC2A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DFCE-BB7A-904F-BE29-D7161732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7D7D-1529-604D-9D5F-DADD43A3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5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B513-7205-554F-BE34-25313752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7CF2A-A610-974D-8F37-30264128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B87D2-9ABE-7542-9052-5B363D5A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1F875-1CEC-8C4C-A433-0AE21B15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6F3E0-3D21-5B4F-A177-CBDECC8E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2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9801-6579-0A4F-8A26-3AD1DF77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4E12-126C-DB4E-BC82-9DAE13E25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EB8A6-1167-A441-8BFA-A0A299007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80E63-7558-AC43-8601-3465A1A3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DFAF5-7D3B-464C-930D-D1ED10A6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9981-4246-8A44-8A23-E5FE771D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7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EF79-EC07-C845-A19F-3C0B53D9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63810-4006-EA4E-8ED3-F3DB6B2F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2B630-662A-D54B-B183-DAB81E1BB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7BBF1-0E1D-3744-BF0E-3CCF7461B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73741-0940-FF4C-BBC6-34D1F424B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D059B-AB9D-A643-9F1D-C82F6D60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879E9-67A2-374E-A907-69873F9F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2E183-9ED9-9D4E-A0B3-C031A6F7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7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FF7D-1751-1545-9AAB-4B4AC2A9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CB4F-E762-314B-8028-B458FE39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D3021-9DC8-404E-ABB9-96650305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BBFA-5C7A-BC4A-AEC1-4E4AEBB3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0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39E8A-3D16-DD42-A25E-2412E3BE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F9F27-CBF6-E346-82BB-02C49D4D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01F96-E165-A747-89D0-E0B6A459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2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E543-DE22-C944-A63A-B156C3FA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EADB-5C57-CF46-B5E2-4939ECF4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BD563-E2D6-B342-B6AF-DA526A492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41440-AD7D-9A42-A20D-24F2D08B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2D8B7-9E67-4C47-BA89-E978EBB2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CF27F-7332-EE4A-8A8B-CB42D049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56C-BBC1-6F48-BCAD-DB2D86D9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36ED1-B50E-0349-B48B-1DFAD0089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CF116-1032-374D-91A2-E88C5DBBF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F99FA-B18D-0746-B9B3-5D54B7F9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B01C-6AF1-9C45-934F-C12B002BB7C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BCF3-08B1-0D4C-A052-20AA1AAA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63869-B2E9-D943-A9C1-AB6DE33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0F9D-1E8C-804B-923E-0954ACE0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8AF54-DE90-A549-9CEF-5DC5907D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343D4-E5A5-EF49-88D8-44E6CBAB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AD30-FC36-A048-A809-265EDB38E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A38B01C-6AF1-9C45-934F-C12B002BB7C2}" type="datetimeFigureOut">
              <a:rPr lang="en-US" smtClean="0"/>
              <a:pPr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D4EE-83A7-C144-B47D-9620B1A34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852C-4CE9-E04F-847C-97A332A69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6030F9D-1E8C-804B-923E-0954ACE04A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4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1"/>
            <a:ext cx="12192000" cy="540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7756"/>
            <a:ext cx="9144000" cy="19844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Cross Platform Mobile Programming</a:t>
            </a:r>
            <a:br>
              <a:rPr lang="en-US" sz="3200" dirty="0"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200" dirty="0"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IF733</a:t>
            </a:r>
            <a:endParaRPr lang="en-US" dirty="0"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1D7B-629B-C54E-8F92-0B2802D3E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72891"/>
            <a:ext cx="9144000" cy="5560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Inconsolata" pitchFamily="49" charset="77"/>
                <a:ea typeface="Tahoma" panose="020B0604030504040204" pitchFamily="34" charset="0"/>
                <a:cs typeface="Tahoma" panose="020B0604030504040204" pitchFamily="34" charset="0"/>
              </a:rPr>
              <a:t>Andre Rusli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381D42-0E5C-7D40-A3A6-24051324A9E1}"/>
              </a:ext>
            </a:extLst>
          </p:cNvPr>
          <p:cNvSpPr/>
          <p:nvPr/>
        </p:nvSpPr>
        <p:spPr>
          <a:xfrm>
            <a:off x="5235067" y="3992122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Quicksand" pitchFamily="2" charset="77"/>
                <a:ea typeface="Tahoma" panose="020B0604030504040204" pitchFamily="34" charset="0"/>
                <a:cs typeface="Arima Madurai" pitchFamily="2" charset="77"/>
              </a:rPr>
              <a:t>Authentication</a:t>
            </a:r>
            <a:endParaRPr lang="en-US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2011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CD80CB-3EE8-ED43-9681-2CF8D6A1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970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Quicksand" pitchFamily="2" charset="77"/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78088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888" y="247833"/>
            <a:ext cx="9144000" cy="1256603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Sign Up w/ Email and Password</a:t>
            </a:r>
            <a:b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Firebase Rest API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5E0A8-C0A9-2D4E-9849-6FC1693C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60" y="1724890"/>
            <a:ext cx="8599055" cy="49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5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998"/>
            <a:ext cx="9144000" cy="1256603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Sign Up w/ Email and Password</a:t>
            </a:r>
            <a:b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Firebase Rest API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864E5-6F8E-654A-83F3-862636CD8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350" y="2313132"/>
            <a:ext cx="86233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0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888" y="364378"/>
            <a:ext cx="9144000" cy="1256603"/>
          </a:xfrm>
        </p:spPr>
        <p:txBody>
          <a:bodyPr>
            <a:normAutofit/>
          </a:bodyPr>
          <a:lstStyle/>
          <a:p>
            <a:r>
              <a:rPr lang="en-US" sz="4700" dirty="0" err="1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Auth</a:t>
            </a:r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 Service</a:t>
            </a:r>
            <a:br>
              <a:rPr lang="en-US" sz="2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-Sign Up-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156EE-1DCA-4D4A-854D-C630F381D10F}"/>
              </a:ext>
            </a:extLst>
          </p:cNvPr>
          <p:cNvSpPr txBox="1"/>
          <p:nvPr/>
        </p:nvSpPr>
        <p:spPr>
          <a:xfrm>
            <a:off x="166255" y="1716009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consolata" pitchFamily="49" charset="77"/>
              </a:rPr>
              <a:t>auth.service.ts</a:t>
            </a:r>
            <a:endParaRPr lang="en-US" sz="2400" dirty="0">
              <a:latin typeface="Inconsolata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1E939E-35AD-9944-8087-06B8BD90A20F}"/>
              </a:ext>
            </a:extLst>
          </p:cNvPr>
          <p:cNvSpPr/>
          <p:nvPr/>
        </p:nvSpPr>
        <p:spPr>
          <a:xfrm>
            <a:off x="166255" y="2318633"/>
            <a:ext cx="8659092" cy="42780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export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AuthService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isAuthenticated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constructor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http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HttpClient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 { }</a:t>
            </a:r>
          </a:p>
          <a:p>
            <a:b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signup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email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6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password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6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600" dirty="0">
                <a:solidFill>
                  <a:srgbClr val="008000"/>
                </a:solidFill>
                <a:latin typeface="Menlo" panose="020B0609030804020204" pitchFamily="49" charset="0"/>
              </a:rPr>
              <a:t>//firebase signup API here</a:t>
            </a:r>
            <a:endParaRPr lang="en-ID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http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post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`https://</a:t>
            </a:r>
            <a:r>
              <a:rPr lang="en-ID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identitytoolkit.googleapis.com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/v1/</a:t>
            </a:r>
            <a:r>
              <a:rPr lang="en-ID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accounts:signUp?key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=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${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environment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firebaseAPIKey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`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email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password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returnSecureToken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endParaRPr lang="en-ID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}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  <a:endParaRPr lang="en-ID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CB12C-A382-064D-82FF-9EFCDD6E1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39" y="1946841"/>
            <a:ext cx="6114615" cy="17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8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888" y="364378"/>
            <a:ext cx="9144000" cy="1256603"/>
          </a:xfrm>
        </p:spPr>
        <p:txBody>
          <a:bodyPr>
            <a:normAutofit/>
          </a:bodyPr>
          <a:lstStyle/>
          <a:p>
            <a:r>
              <a:rPr lang="en-US" sz="4700" dirty="0" err="1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Auth</a:t>
            </a:r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 Service</a:t>
            </a:r>
            <a:br>
              <a:rPr lang="en-US" sz="2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-Sign Up-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156EE-1DCA-4D4A-854D-C630F381D10F}"/>
              </a:ext>
            </a:extLst>
          </p:cNvPr>
          <p:cNvSpPr txBox="1"/>
          <p:nvPr/>
        </p:nvSpPr>
        <p:spPr>
          <a:xfrm>
            <a:off x="197393" y="464518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consolata" pitchFamily="49" charset="77"/>
              </a:rPr>
              <a:t>auth.service.ts</a:t>
            </a:r>
            <a:endParaRPr lang="en-US" sz="2400" dirty="0">
              <a:latin typeface="Inconsolata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440199-002D-FC4E-B6CD-B7910E0D084C}"/>
              </a:ext>
            </a:extLst>
          </p:cNvPr>
          <p:cNvSpPr/>
          <p:nvPr/>
        </p:nvSpPr>
        <p:spPr>
          <a:xfrm>
            <a:off x="197393" y="2059859"/>
            <a:ext cx="4073236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interface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AuthResponseData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kind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idToken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email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refreshToken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localId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expiresIn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registered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?: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44970-B4A6-2A40-B128-3F88AECCDEB5}"/>
              </a:ext>
            </a:extLst>
          </p:cNvPr>
          <p:cNvSpPr/>
          <p:nvPr/>
        </p:nvSpPr>
        <p:spPr>
          <a:xfrm>
            <a:off x="4624379" y="2059859"/>
            <a:ext cx="7321668" cy="46474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export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AuthService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isAuthenticated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userId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constructor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http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HttpClient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 { }</a:t>
            </a:r>
          </a:p>
          <a:p>
            <a:b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signup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email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6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password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6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600" dirty="0">
                <a:solidFill>
                  <a:srgbClr val="008000"/>
                </a:solidFill>
                <a:latin typeface="Menlo" panose="020B0609030804020204" pitchFamily="49" charset="0"/>
              </a:rPr>
              <a:t>//firebase signup API here</a:t>
            </a:r>
            <a:endParaRPr lang="en-ID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http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post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ID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AuthResponseData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`https://</a:t>
            </a:r>
            <a:r>
              <a:rPr lang="en-ID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identitytoolkit.googleapis.com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/v1/</a:t>
            </a:r>
            <a:r>
              <a:rPr lang="en-ID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accounts:signUp?key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=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${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environment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firebaseAPIKey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`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email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password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returnSecureToken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endParaRPr lang="en-ID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}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  <a:endParaRPr lang="en-ID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4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85E27-C1F7-8A4C-B5FD-913E5C6A1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70"/>
            <a:ext cx="12192000" cy="67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8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888" y="295106"/>
            <a:ext cx="9144000" cy="840968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Sign Up Component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156EE-1DCA-4D4A-854D-C630F381D10F}"/>
              </a:ext>
            </a:extLst>
          </p:cNvPr>
          <p:cNvSpPr txBox="1"/>
          <p:nvPr/>
        </p:nvSpPr>
        <p:spPr>
          <a:xfrm>
            <a:off x="997527" y="164673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consolata" pitchFamily="49" charset="77"/>
              </a:rPr>
              <a:t>auth.page.ts</a:t>
            </a:r>
            <a:endParaRPr lang="en-US" sz="2400" dirty="0">
              <a:latin typeface="Inconsolata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578E9-D335-594A-8952-68668DDC04BF}"/>
              </a:ext>
            </a:extLst>
          </p:cNvPr>
          <p:cNvSpPr/>
          <p:nvPr/>
        </p:nvSpPr>
        <p:spPr>
          <a:xfrm>
            <a:off x="997527" y="2227249"/>
            <a:ext cx="10183091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onSignUp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NgForm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authSvc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signup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email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pwd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subscribe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});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23B8E-0A24-A84E-8168-0A916D5CD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4100422"/>
            <a:ext cx="9393382" cy="24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6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888" y="295106"/>
            <a:ext cx="9144000" cy="840968"/>
          </a:xfrm>
        </p:spPr>
        <p:txBody>
          <a:bodyPr>
            <a:normAutofit/>
          </a:bodyPr>
          <a:lstStyle/>
          <a:p>
            <a:r>
              <a:rPr lang="en-US" sz="4700" dirty="0" err="1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Auth</a:t>
            </a:r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 Data in Firebase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026A94-27A8-314A-BC00-77BD3EC7C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010"/>
            <a:ext cx="12192000" cy="48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CD80CB-3EE8-ED43-9681-2CF8D6A1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970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Quicksand" pitchFamily="2" charset="77"/>
              </a:rPr>
              <a:t>User Login</a:t>
            </a:r>
          </a:p>
        </p:txBody>
      </p:sp>
    </p:spTree>
    <p:extLst>
      <p:ext uri="{BB962C8B-B14F-4D97-AF65-F5344CB8AC3E}">
        <p14:creationId xmlns:p14="http://schemas.microsoft.com/office/powerpoint/2010/main" val="425344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888" y="247833"/>
            <a:ext cx="9144000" cy="1256603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Login w/ Email and Password</a:t>
            </a:r>
            <a:b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Firebase Rest API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FB24AE-FE27-1240-9411-ACDEE45D9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69" y="1607127"/>
            <a:ext cx="8742437" cy="51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9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7254" y="920343"/>
            <a:ext cx="6767384" cy="849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1D7B-629B-C54E-8F92-0B2802D3E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316" y="2525581"/>
            <a:ext cx="8445259" cy="282514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Inconsolata" pitchFamily="49" charset="77"/>
                <a:ea typeface="Tahoma" panose="020B0604030504040204" pitchFamily="34" charset="0"/>
                <a:cs typeface="Arima Madurai" pitchFamily="2" charset="77"/>
              </a:rPr>
              <a:t>How authentication works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Inconsolata" pitchFamily="49" charset="77"/>
                <a:ea typeface="Tahoma" panose="020B0604030504040204" pitchFamily="34" charset="0"/>
                <a:cs typeface="Arima Madurai" pitchFamily="2" charset="77"/>
              </a:rPr>
              <a:t>Using Firebase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362921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888" y="247833"/>
            <a:ext cx="9144000" cy="1256603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Login w/ Email and Password</a:t>
            </a:r>
            <a:b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Firebase Rest API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C0023-E4A4-CA40-BAF4-A8D99B3CB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88" y="2153804"/>
            <a:ext cx="112014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6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888" y="364378"/>
            <a:ext cx="9144000" cy="1256603"/>
          </a:xfrm>
        </p:spPr>
        <p:txBody>
          <a:bodyPr>
            <a:normAutofit/>
          </a:bodyPr>
          <a:lstStyle/>
          <a:p>
            <a:r>
              <a:rPr lang="en-US" sz="4700" dirty="0" err="1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Auth</a:t>
            </a:r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 Service</a:t>
            </a:r>
            <a:br>
              <a:rPr lang="en-US" sz="2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-Login-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156EE-1DCA-4D4A-854D-C630F381D10F}"/>
              </a:ext>
            </a:extLst>
          </p:cNvPr>
          <p:cNvSpPr txBox="1"/>
          <p:nvPr/>
        </p:nvSpPr>
        <p:spPr>
          <a:xfrm>
            <a:off x="286399" y="1935497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consolata" pitchFamily="49" charset="77"/>
              </a:rPr>
              <a:t>auth.service.ts</a:t>
            </a:r>
            <a:endParaRPr lang="en-US" sz="2400" dirty="0">
              <a:latin typeface="Inconsolata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59CC-99B7-3F4D-959D-8CFFE8295FC9}"/>
              </a:ext>
            </a:extLst>
          </p:cNvPr>
          <p:cNvSpPr/>
          <p:nvPr/>
        </p:nvSpPr>
        <p:spPr>
          <a:xfrm>
            <a:off x="286399" y="2503534"/>
            <a:ext cx="11596255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  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setUser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userId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userId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userId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isAuthenticated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</a:p>
          <a:p>
            <a:b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login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email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password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>
                <a:solidFill>
                  <a:srgbClr val="008000"/>
                </a:solidFill>
                <a:latin typeface="Menlo" panose="020B0609030804020204" pitchFamily="49" charset="0"/>
              </a:rPr>
              <a:t>//firebase login API here</a:t>
            </a:r>
            <a:endParaRPr lang="en-ID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http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post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AuthResponseData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`https://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identitytoolkit.googleapis.com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/v1/</a:t>
            </a:r>
            <a:r>
              <a:rPr lang="en-ID" dirty="0" err="1">
                <a:solidFill>
                  <a:srgbClr val="A31515"/>
                </a:solidFill>
                <a:latin typeface="Menlo" panose="020B0609030804020204" pitchFamily="49" charset="0"/>
              </a:rPr>
              <a:t>accounts:signInWithPassword?key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=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${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environment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firebaseAPIKey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`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email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password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returnSecureToken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});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CB12C-A382-064D-82FF-9EFCDD6E1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39" y="1946841"/>
            <a:ext cx="6114615" cy="17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6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888" y="419796"/>
            <a:ext cx="9144000" cy="1090349"/>
          </a:xfrm>
        </p:spPr>
        <p:txBody>
          <a:bodyPr>
            <a:normAutofit fontScale="90000"/>
          </a:bodyPr>
          <a:lstStyle/>
          <a:p>
            <a:r>
              <a:rPr lang="en-US" sz="4700" dirty="0" err="1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Auth</a:t>
            </a:r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 Component</a:t>
            </a:r>
            <a:b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-Login-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156EE-1DCA-4D4A-854D-C630F381D10F}"/>
              </a:ext>
            </a:extLst>
          </p:cNvPr>
          <p:cNvSpPr txBox="1"/>
          <p:nvPr/>
        </p:nvSpPr>
        <p:spPr>
          <a:xfrm>
            <a:off x="1679415" y="186256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consolata" pitchFamily="49" charset="77"/>
              </a:rPr>
              <a:t>auth.page.ts</a:t>
            </a:r>
            <a:endParaRPr lang="en-US" sz="2400" dirty="0">
              <a:latin typeface="Inconsolata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578E9-D335-594A-8952-68668DDC04BF}"/>
              </a:ext>
            </a:extLst>
          </p:cNvPr>
          <p:cNvSpPr/>
          <p:nvPr/>
        </p:nvSpPr>
        <p:spPr>
          <a:xfrm>
            <a:off x="1679415" y="2324231"/>
            <a:ext cx="8908473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  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onLogin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NgForm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authSvc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login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email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pwd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subscribe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(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idToken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router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navigateByUrl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'/home'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A31515"/>
                </a:solidFill>
                <a:latin typeface="Menlo" panose="020B0609030804020204" pitchFamily="49" charset="0"/>
              </a:rPr>
              <a:t>'login failed.'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},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errorResp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errorResp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});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225443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888" y="419796"/>
            <a:ext cx="9144000" cy="1090349"/>
          </a:xfrm>
        </p:spPr>
        <p:txBody>
          <a:bodyPr>
            <a:normAutofit/>
          </a:bodyPr>
          <a:lstStyle/>
          <a:p>
            <a:r>
              <a:rPr lang="en-US" sz="4700" dirty="0" err="1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Auth</a:t>
            </a:r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 Component</a:t>
            </a:r>
            <a:endParaRPr lang="en-US" sz="36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E264A-A1A1-6146-902B-AFFC444E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780" y="2812471"/>
            <a:ext cx="7058606" cy="3027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BB211E-08A3-0D47-B68D-23FBAA4CB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888" y="2095786"/>
            <a:ext cx="2589196" cy="44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361" y="96760"/>
            <a:ext cx="9144000" cy="868677"/>
          </a:xfrm>
        </p:spPr>
        <p:txBody>
          <a:bodyPr>
            <a:normAutofit/>
          </a:bodyPr>
          <a:lstStyle/>
          <a:p>
            <a:pPr algn="r"/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Error Response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1B1E4E-6E61-5A43-B231-91675182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1" y="1059594"/>
            <a:ext cx="8128360" cy="4253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1A46C5-790A-A54E-9001-3E053444A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361" y="5107360"/>
            <a:ext cx="7620000" cy="1513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19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CD80CB-3EE8-ED43-9681-2CF8D6A1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970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Quicksand" pitchFamily="2" charset="77"/>
              </a:rPr>
              <a:t>Manage Current User</a:t>
            </a:r>
          </a:p>
        </p:txBody>
      </p:sp>
    </p:spTree>
    <p:extLst>
      <p:ext uri="{BB962C8B-B14F-4D97-AF65-F5344CB8AC3E}">
        <p14:creationId xmlns:p14="http://schemas.microsoft.com/office/powerpoint/2010/main" val="3706753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4823"/>
            <a:ext cx="9144000" cy="1404595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Managing User with Subject</a:t>
            </a:r>
            <a:b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-user model-</a:t>
            </a:r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6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156EE-1DCA-4D4A-854D-C630F381D10F}"/>
              </a:ext>
            </a:extLst>
          </p:cNvPr>
          <p:cNvSpPr txBox="1"/>
          <p:nvPr/>
        </p:nvSpPr>
        <p:spPr>
          <a:xfrm>
            <a:off x="9748969" y="1862566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>
                <a:latin typeface="Inconsolata" pitchFamily="49" charset="77"/>
              </a:rPr>
              <a:t>user.model.ts</a:t>
            </a:r>
            <a:endParaRPr lang="en-US" sz="2400" dirty="0">
              <a:latin typeface="Inconsolata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578E9-D335-594A-8952-68668DDC04BF}"/>
              </a:ext>
            </a:extLst>
          </p:cNvPr>
          <p:cNvSpPr/>
          <p:nvPr/>
        </p:nvSpPr>
        <p:spPr>
          <a:xfrm>
            <a:off x="257816" y="2324231"/>
            <a:ext cx="11676367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export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User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constructor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email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_token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tokenExpirationDate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Date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) { }</a:t>
            </a:r>
          </a:p>
          <a:p>
            <a:b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get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token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(!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tokenExpirationDate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|| 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tokenExpirationDate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&lt;=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new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Date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())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_token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1453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4823"/>
            <a:ext cx="9144000" cy="1404595"/>
          </a:xfrm>
        </p:spPr>
        <p:txBody>
          <a:bodyPr>
            <a:normAutofit/>
          </a:bodyPr>
          <a:lstStyle/>
          <a:p>
            <a:r>
              <a:rPr lang="en-US" sz="4700" dirty="0" err="1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Auth</a:t>
            </a:r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 Service</a:t>
            </a:r>
            <a:b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-Check if user authenticated-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156EE-1DCA-4D4A-854D-C630F381D10F}"/>
              </a:ext>
            </a:extLst>
          </p:cNvPr>
          <p:cNvSpPr txBox="1"/>
          <p:nvPr/>
        </p:nvSpPr>
        <p:spPr>
          <a:xfrm>
            <a:off x="9441194" y="186256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>
                <a:latin typeface="Inconsolata" pitchFamily="49" charset="77"/>
              </a:rPr>
              <a:t>auth.service.ts</a:t>
            </a:r>
            <a:endParaRPr lang="en-US" sz="2400" dirty="0">
              <a:latin typeface="Inconsolata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578E9-D335-594A-8952-68668DDC04BF}"/>
              </a:ext>
            </a:extLst>
          </p:cNvPr>
          <p:cNvSpPr/>
          <p:nvPr/>
        </p:nvSpPr>
        <p:spPr>
          <a:xfrm>
            <a:off x="257816" y="2324231"/>
            <a:ext cx="11676367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export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AuthService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_user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new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BehaviorSubject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ID" dirty="0">
                <a:solidFill>
                  <a:srgbClr val="267F99"/>
                </a:solidFill>
                <a:latin typeface="Menlo" panose="020B0609030804020204" pitchFamily="49" charset="0"/>
              </a:rPr>
              <a:t>User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constructor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http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dirty="0" err="1">
                <a:solidFill>
                  <a:srgbClr val="267F99"/>
                </a:solidFill>
                <a:latin typeface="Menlo" panose="020B0609030804020204" pitchFamily="49" charset="0"/>
              </a:rPr>
              <a:t>HttpClient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{ }</a:t>
            </a:r>
          </a:p>
          <a:p>
            <a:b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get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isAuthenticated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_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user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795E26"/>
                </a:solidFill>
                <a:latin typeface="Menlo" panose="020B0609030804020204" pitchFamily="49" charset="0"/>
              </a:rPr>
              <a:t>asObservable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().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pipe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795E26"/>
                </a:solidFill>
                <a:latin typeface="Menlo" panose="020B0609030804020204" pitchFamily="49" charset="0"/>
              </a:rPr>
              <a:t>map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user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(</a:t>
            </a:r>
            <a:r>
              <a:rPr lang="en-ID" dirty="0">
                <a:solidFill>
                  <a:srgbClr val="001080"/>
                </a:solidFill>
                <a:latin typeface="Menlo" panose="020B0609030804020204" pitchFamily="49" charset="0"/>
              </a:rPr>
              <a:t>user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!!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user</a:t>
            </a:r>
            <a:r>
              <a:rPr lang="en-ID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dirty="0" err="1">
                <a:solidFill>
                  <a:srgbClr val="001080"/>
                </a:solidFill>
                <a:latin typeface="Menlo" panose="020B0609030804020204" pitchFamily="49" charset="0"/>
              </a:rPr>
              <a:t>token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}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  }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  }));</a:t>
            </a:r>
          </a:p>
          <a:p>
            <a:r>
              <a:rPr lang="en-ID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FDA8-79E3-5D43-A249-64F3E4D74C2A}"/>
              </a:ext>
            </a:extLst>
          </p:cNvPr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37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4823"/>
            <a:ext cx="9144000" cy="1404595"/>
          </a:xfrm>
        </p:spPr>
        <p:txBody>
          <a:bodyPr>
            <a:normAutofit/>
          </a:bodyPr>
          <a:lstStyle/>
          <a:p>
            <a:r>
              <a:rPr lang="en-US" sz="4700" dirty="0" err="1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Auth</a:t>
            </a:r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 Page</a:t>
            </a:r>
            <a:b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-Check if user authenticated-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156EE-1DCA-4D4A-854D-C630F381D10F}"/>
              </a:ext>
            </a:extLst>
          </p:cNvPr>
          <p:cNvSpPr txBox="1"/>
          <p:nvPr/>
        </p:nvSpPr>
        <p:spPr>
          <a:xfrm>
            <a:off x="9902858" y="2251195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>
                <a:latin typeface="Inconsolata" pitchFamily="49" charset="77"/>
              </a:rPr>
              <a:t>auth.page.ts</a:t>
            </a:r>
            <a:endParaRPr lang="en-US" sz="2400" dirty="0">
              <a:latin typeface="Inconsolata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578E9-D335-594A-8952-68668DDC04BF}"/>
              </a:ext>
            </a:extLst>
          </p:cNvPr>
          <p:cNvSpPr/>
          <p:nvPr/>
        </p:nvSpPr>
        <p:spPr>
          <a:xfrm>
            <a:off x="257816" y="2712860"/>
            <a:ext cx="11676367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ngOnInit</a:t>
            </a:r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authSvc</a:t>
            </a:r>
            <a:r>
              <a:rPr lang="en-ID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isAuthenticated</a:t>
            </a:r>
            <a:r>
              <a:rPr lang="en-ID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subscribe</a:t>
            </a:r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2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 (</a:t>
            </a:r>
            <a:r>
              <a:rPr lang="en-ID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2400" dirty="0">
                <a:solidFill>
                  <a:srgbClr val="A31515"/>
                </a:solidFill>
                <a:latin typeface="Menlo" panose="020B0609030804020204" pitchFamily="49" charset="0"/>
              </a:rPr>
              <a:t>'User is authenticated'</a:t>
            </a:r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router</a:t>
            </a:r>
            <a:r>
              <a:rPr lang="en-ID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navigateByUrl</a:t>
            </a:r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2400" dirty="0">
                <a:solidFill>
                  <a:srgbClr val="A31515"/>
                </a:solidFill>
                <a:latin typeface="Menlo" panose="020B0609030804020204" pitchFamily="49" charset="0"/>
              </a:rPr>
              <a:t>'/home'</a:t>
            </a:r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      } </a:t>
            </a:r>
            <a:r>
              <a:rPr lang="en-ID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2400" dirty="0">
                <a:solidFill>
                  <a:srgbClr val="A31515"/>
                </a:solidFill>
                <a:latin typeface="Menlo" panose="020B0609030804020204" pitchFamily="49" charset="0"/>
              </a:rPr>
              <a:t>'No user'</a:t>
            </a:r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      }</a:t>
            </a:r>
          </a:p>
          <a:p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    });</a:t>
            </a:r>
          </a:p>
          <a:p>
            <a:r>
              <a:rPr lang="en-ID" sz="2400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FDA8-79E3-5D43-A249-64F3E4D74C2A}"/>
              </a:ext>
            </a:extLst>
          </p:cNvPr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83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8D8010-AA12-274B-840F-2257FEFF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576" y="0"/>
            <a:ext cx="8801100" cy="68326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F2CC652-B2ED-D448-8371-0D29C066131B}"/>
              </a:ext>
            </a:extLst>
          </p:cNvPr>
          <p:cNvSpPr/>
          <p:nvPr/>
        </p:nvSpPr>
        <p:spPr>
          <a:xfrm>
            <a:off x="8012033" y="2119744"/>
            <a:ext cx="2877640" cy="1561621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6B53AC9-F25E-B34F-A3ED-5DC6B02E0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888" y="2757197"/>
            <a:ext cx="7080223" cy="1297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latin typeface="Quicksand" pitchFamily="2" charset="77"/>
                <a:ea typeface="Tahoma" panose="020B0604030504040204" pitchFamily="34" charset="0"/>
                <a:cs typeface="Tahoma" panose="020B0604030504040204" pitchFamily="34" charset="0"/>
              </a:rPr>
              <a:t>How Authentication Works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latin typeface="Quicksand" pitchFamily="2" charset="77"/>
                <a:ea typeface="Tahoma" panose="020B0604030504040204" pitchFamily="34" charset="0"/>
                <a:cs typeface="Tahoma" panose="020B0604030504040204" pitchFamily="34" charset="0"/>
              </a:rPr>
              <a:t>1/2</a:t>
            </a:r>
            <a:endParaRPr lang="en-US" sz="3400" dirty="0">
              <a:solidFill>
                <a:schemeClr val="bg1"/>
              </a:solidFill>
              <a:latin typeface="Quicksand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52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4823"/>
            <a:ext cx="9144000" cy="1404595"/>
          </a:xfrm>
        </p:spPr>
        <p:txBody>
          <a:bodyPr>
            <a:normAutofit/>
          </a:bodyPr>
          <a:lstStyle/>
          <a:p>
            <a:r>
              <a:rPr lang="en-US" sz="4700" dirty="0" err="1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Auth</a:t>
            </a:r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 Service</a:t>
            </a:r>
            <a:b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-Set user on sign up-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156EE-1DCA-4D4A-854D-C630F381D10F}"/>
              </a:ext>
            </a:extLst>
          </p:cNvPr>
          <p:cNvSpPr txBox="1"/>
          <p:nvPr/>
        </p:nvSpPr>
        <p:spPr>
          <a:xfrm>
            <a:off x="9441194" y="1579418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>
                <a:latin typeface="Inconsolata" pitchFamily="49" charset="77"/>
              </a:rPr>
              <a:t>auth.service.ts</a:t>
            </a:r>
            <a:endParaRPr lang="en-US" sz="2400" dirty="0">
              <a:latin typeface="Inconsolata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578E9-D335-594A-8952-68668DDC04BF}"/>
              </a:ext>
            </a:extLst>
          </p:cNvPr>
          <p:cNvSpPr/>
          <p:nvPr/>
        </p:nvSpPr>
        <p:spPr>
          <a:xfrm>
            <a:off x="45779" y="2041083"/>
            <a:ext cx="12100439" cy="42780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signup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email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6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password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16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600" dirty="0">
                <a:solidFill>
                  <a:srgbClr val="008000"/>
                </a:solidFill>
                <a:latin typeface="Menlo" panose="020B0609030804020204" pitchFamily="49" charset="0"/>
              </a:rPr>
              <a:t>//firebase signup API here</a:t>
            </a:r>
            <a:endParaRPr lang="en-ID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16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http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post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ID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AuthResponseData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`https://</a:t>
            </a:r>
            <a:r>
              <a:rPr lang="en-ID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identitytoolkit.googleapis.com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/v1/</a:t>
            </a:r>
            <a:r>
              <a:rPr lang="en-ID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accounts:signUp?key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=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${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environment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firebaseAPIKey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ID" sz="1600" dirty="0">
                <a:solidFill>
                  <a:srgbClr val="A31515"/>
                </a:solidFill>
                <a:latin typeface="Menlo" panose="020B0609030804020204" pitchFamily="49" charset="0"/>
              </a:rPr>
              <a:t>`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email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password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returnSecureToken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: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endParaRPr lang="en-ID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}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).</a:t>
            </a:r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pipe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1600" dirty="0">
                <a:solidFill>
                  <a:srgbClr val="795E26"/>
                </a:solidFill>
                <a:latin typeface="Menlo" panose="020B0609030804020204" pitchFamily="49" charset="0"/>
              </a:rPr>
              <a:t>tap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userData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expTime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=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new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267F99"/>
                </a:solidFill>
                <a:latin typeface="Menlo" panose="020B0609030804020204" pitchFamily="49" charset="0"/>
              </a:rPr>
              <a:t>Date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new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267F99"/>
                </a:solidFill>
                <a:latin typeface="Menlo" panose="020B0609030804020204" pitchFamily="49" charset="0"/>
              </a:rPr>
              <a:t>Date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().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getTime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() + (+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userData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expiresIn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* </a:t>
            </a:r>
            <a:r>
              <a:rPr lang="en-ID" sz="1600" dirty="0">
                <a:solidFill>
                  <a:srgbClr val="09885A"/>
                </a:solidFill>
                <a:latin typeface="Menlo" panose="020B0609030804020204" pitchFamily="49" charset="0"/>
              </a:rPr>
              <a:t>1000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>
                <a:solidFill>
                  <a:srgbClr val="001080"/>
                </a:solidFill>
                <a:latin typeface="Menlo" panose="020B0609030804020204" pitchFamily="49" charset="0"/>
              </a:rPr>
              <a:t>_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user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next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>
                <a:solidFill>
                  <a:srgbClr val="0000FF"/>
                </a:solidFill>
                <a:latin typeface="Menlo" panose="020B0609030804020204" pitchFamily="49" charset="0"/>
              </a:rPr>
              <a:t>new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1600" dirty="0">
                <a:solidFill>
                  <a:srgbClr val="267F99"/>
                </a:solidFill>
                <a:latin typeface="Menlo" panose="020B0609030804020204" pitchFamily="49" charset="0"/>
              </a:rPr>
              <a:t>User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userData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localId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userData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email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userData</a:t>
            </a:r>
            <a:r>
              <a:rPr lang="en-ID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idToken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expTime</a:t>
            </a:r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})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);</a:t>
            </a:r>
          </a:p>
          <a:p>
            <a:r>
              <a:rPr lang="en-ID" sz="1600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FDA8-79E3-5D43-A249-64F3E4D74C2A}"/>
              </a:ext>
            </a:extLst>
          </p:cNvPr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B419FA-140F-9C4B-8B82-BFAC12A9A2A0}"/>
              </a:ext>
            </a:extLst>
          </p:cNvPr>
          <p:cNvSpPr/>
          <p:nvPr/>
        </p:nvSpPr>
        <p:spPr>
          <a:xfrm>
            <a:off x="350469" y="4180130"/>
            <a:ext cx="11491058" cy="234141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4823"/>
            <a:ext cx="9144000" cy="1404595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Sign Up Component</a:t>
            </a:r>
            <a:endParaRPr lang="en-US" sz="32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156EE-1DCA-4D4A-854D-C630F381D10F}"/>
              </a:ext>
            </a:extLst>
          </p:cNvPr>
          <p:cNvSpPr txBox="1"/>
          <p:nvPr/>
        </p:nvSpPr>
        <p:spPr>
          <a:xfrm>
            <a:off x="8671752" y="225119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Inconsolata" pitchFamily="49" charset="77"/>
              </a:rPr>
              <a:t>sign-</a:t>
            </a:r>
            <a:r>
              <a:rPr lang="en-US" sz="2400" dirty="0" err="1">
                <a:latin typeface="Inconsolata" pitchFamily="49" charset="77"/>
              </a:rPr>
              <a:t>up.component.ts</a:t>
            </a:r>
            <a:endParaRPr lang="en-US" sz="2400" dirty="0">
              <a:latin typeface="Inconsolata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578E9-D335-594A-8952-68668DDC04BF}"/>
              </a:ext>
            </a:extLst>
          </p:cNvPr>
          <p:cNvSpPr/>
          <p:nvPr/>
        </p:nvSpPr>
        <p:spPr>
          <a:xfrm>
            <a:off x="257816" y="2712860"/>
            <a:ext cx="11676367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onSignUp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2000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: </a:t>
            </a:r>
            <a:r>
              <a:rPr lang="en-ID" sz="2000" dirty="0" err="1">
                <a:solidFill>
                  <a:srgbClr val="267F99"/>
                </a:solidFill>
                <a:latin typeface="Menlo" panose="020B0609030804020204" pitchFamily="49" charset="0"/>
              </a:rPr>
              <a:t>NgForm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200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authSvc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signup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email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pwd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ID" sz="2000" dirty="0">
                <a:solidFill>
                  <a:srgbClr val="795E26"/>
                </a:solidFill>
                <a:latin typeface="Menlo" panose="020B0609030804020204" pitchFamily="49" charset="0"/>
              </a:rPr>
              <a:t>subscribe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ID" sz="20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200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resp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      </a:t>
            </a:r>
            <a:r>
              <a:rPr lang="en-ID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modalCtrl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dismiss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    });</a:t>
            </a:r>
          </a:p>
          <a:p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FDA8-79E3-5D43-A249-64F3E4D74C2A}"/>
              </a:ext>
            </a:extLst>
          </p:cNvPr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81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8D8010-AA12-274B-840F-2257FEFF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576" y="0"/>
            <a:ext cx="8801100" cy="68326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F2CC652-B2ED-D448-8371-0D29C066131B}"/>
              </a:ext>
            </a:extLst>
          </p:cNvPr>
          <p:cNvSpPr/>
          <p:nvPr/>
        </p:nvSpPr>
        <p:spPr>
          <a:xfrm>
            <a:off x="8012033" y="2119744"/>
            <a:ext cx="2877640" cy="1561621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005AF2C-A666-7F48-ADC3-C2131948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878" y="123537"/>
            <a:ext cx="90932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63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3EF72-F193-D440-A6E2-00D6F881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876300"/>
            <a:ext cx="10858500" cy="51054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E2080AF-752E-234B-8145-9084C90CD63C}"/>
              </a:ext>
            </a:extLst>
          </p:cNvPr>
          <p:cNvSpPr/>
          <p:nvPr/>
        </p:nvSpPr>
        <p:spPr>
          <a:xfrm>
            <a:off x="6927273" y="3546764"/>
            <a:ext cx="4932218" cy="8312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CD80CB-3EE8-ED43-9681-2CF8D6A1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970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Quicksand" pitchFamily="2" charset="77"/>
              </a:rPr>
              <a:t>Logging out</a:t>
            </a:r>
          </a:p>
        </p:txBody>
      </p:sp>
    </p:spTree>
    <p:extLst>
      <p:ext uri="{BB962C8B-B14F-4D97-AF65-F5344CB8AC3E}">
        <p14:creationId xmlns:p14="http://schemas.microsoft.com/office/powerpoint/2010/main" val="3651360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4823"/>
            <a:ext cx="9144000" cy="1404595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Logout User</a:t>
            </a:r>
            <a:endParaRPr lang="en-US" sz="32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156EE-1DCA-4D4A-854D-C630F381D10F}"/>
              </a:ext>
            </a:extLst>
          </p:cNvPr>
          <p:cNvSpPr txBox="1"/>
          <p:nvPr/>
        </p:nvSpPr>
        <p:spPr>
          <a:xfrm>
            <a:off x="7347786" y="4401657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>
                <a:latin typeface="Inconsolata" pitchFamily="49" charset="77"/>
              </a:rPr>
              <a:t>home.page.ts</a:t>
            </a:r>
            <a:endParaRPr lang="en-US" sz="2400" dirty="0">
              <a:latin typeface="Inconsolata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578E9-D335-594A-8952-68668DDC04BF}"/>
              </a:ext>
            </a:extLst>
          </p:cNvPr>
          <p:cNvSpPr/>
          <p:nvPr/>
        </p:nvSpPr>
        <p:spPr>
          <a:xfrm>
            <a:off x="2834346" y="4863322"/>
            <a:ext cx="6544766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onLogout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authSvc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logout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router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navigateByUrl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2000" dirty="0">
                <a:solidFill>
                  <a:srgbClr val="A31515"/>
                </a:solidFill>
                <a:latin typeface="Menlo" panose="020B0609030804020204" pitchFamily="49" charset="0"/>
              </a:rPr>
              <a:t>'/</a:t>
            </a:r>
            <a:r>
              <a:rPr lang="en-ID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auth</a:t>
            </a:r>
            <a:r>
              <a:rPr lang="en-ID" sz="20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FDA8-79E3-5D43-A249-64F3E4D74C2A}"/>
              </a:ext>
            </a:extLst>
          </p:cNvPr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7E042-9A32-914D-9F4C-4E3B186C4E8C}"/>
              </a:ext>
            </a:extLst>
          </p:cNvPr>
          <p:cNvSpPr txBox="1"/>
          <p:nvPr/>
        </p:nvSpPr>
        <p:spPr>
          <a:xfrm>
            <a:off x="6886122" y="210872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>
                <a:latin typeface="Inconsolata" pitchFamily="49" charset="77"/>
              </a:rPr>
              <a:t>auth.service.ts</a:t>
            </a:r>
            <a:endParaRPr lang="en-US" sz="2400" dirty="0">
              <a:latin typeface="Inconsolata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0645F8-C1EB-BA46-9B11-1B9E0C547BA2}"/>
              </a:ext>
            </a:extLst>
          </p:cNvPr>
          <p:cNvSpPr/>
          <p:nvPr/>
        </p:nvSpPr>
        <p:spPr>
          <a:xfrm>
            <a:off x="2834346" y="2570387"/>
            <a:ext cx="6544766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rgbClr val="795E26"/>
                </a:solidFill>
                <a:latin typeface="Menlo" panose="020B0609030804020204" pitchFamily="49" charset="0"/>
              </a:rPr>
              <a:t>logout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() {</a:t>
            </a:r>
          </a:p>
          <a:p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2000" dirty="0">
                <a:solidFill>
                  <a:srgbClr val="008000"/>
                </a:solidFill>
                <a:latin typeface="Menlo" panose="020B0609030804020204" pitchFamily="49" charset="0"/>
              </a:rPr>
              <a:t>//firebase logout API here</a:t>
            </a:r>
            <a:endParaRPr lang="en-ID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ID" sz="2000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>
                <a:solidFill>
                  <a:srgbClr val="001080"/>
                </a:solidFill>
                <a:latin typeface="Menlo" panose="020B0609030804020204" pitchFamily="49" charset="0"/>
              </a:rPr>
              <a:t>_</a:t>
            </a:r>
            <a:r>
              <a:rPr lang="en-ID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user</a:t>
            </a:r>
            <a:r>
              <a:rPr lang="en-ID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D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next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D" sz="20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D" sz="2000" dirty="0">
                <a:solidFill>
                  <a:srgbClr val="000000"/>
                </a:solidFill>
                <a:latin typeface="Menlo" panose="020B060903080402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4201950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FDA8-79E3-5D43-A249-64F3E4D74C2A}"/>
              </a:ext>
            </a:extLst>
          </p:cNvPr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D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E01DA-1C2A-1E45-A746-9A4096C76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120732"/>
            <a:ext cx="7621732" cy="3640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B287E6-C563-D941-A1AD-F4769FDD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757" y="2687782"/>
            <a:ext cx="7572794" cy="3830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250D22-8A42-4045-818E-A58186337F79}"/>
              </a:ext>
            </a:extLst>
          </p:cNvPr>
          <p:cNvSpPr/>
          <p:nvPr/>
        </p:nvSpPr>
        <p:spPr>
          <a:xfrm>
            <a:off x="8455378" y="5500253"/>
            <a:ext cx="1616877" cy="845129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A18E9-8EBE-C843-91BE-E516593713E3}"/>
              </a:ext>
            </a:extLst>
          </p:cNvPr>
          <p:cNvSpPr txBox="1"/>
          <p:nvPr/>
        </p:nvSpPr>
        <p:spPr>
          <a:xfrm>
            <a:off x="7981732" y="108678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Inconsolata" pitchFamily="49" charset="77"/>
              </a:rPr>
              <a:t>After login, before logout.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043B3-89DA-BA4F-8221-6D8FCEAF8276}"/>
              </a:ext>
            </a:extLst>
          </p:cNvPr>
          <p:cNvSpPr txBox="1"/>
          <p:nvPr/>
        </p:nvSpPr>
        <p:spPr>
          <a:xfrm>
            <a:off x="455793" y="5594877"/>
            <a:ext cx="3610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Inconsolata" pitchFamily="49" charset="77"/>
              </a:rPr>
              <a:t>After logout, the No User message is shown because the user is null.</a:t>
            </a:r>
          </a:p>
        </p:txBody>
      </p:sp>
    </p:spTree>
    <p:extLst>
      <p:ext uri="{BB962C8B-B14F-4D97-AF65-F5344CB8AC3E}">
        <p14:creationId xmlns:p14="http://schemas.microsoft.com/office/powerpoint/2010/main" val="117469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4452730"/>
            <a:ext cx="12192000" cy="2405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Quicksand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2666"/>
            <a:ext cx="9144000" cy="78602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Quicksand" pitchFamily="2" charset="77"/>
              </a:rPr>
              <a:t>Questions?</a:t>
            </a:r>
            <a:endParaRPr lang="en-US" sz="8000" dirty="0">
              <a:solidFill>
                <a:schemeClr val="bg1"/>
              </a:solidFill>
              <a:latin typeface="Quicksand" pitchFamily="2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A3C26B-4E66-114D-8462-6A0B8E56C9D4}"/>
              </a:ext>
            </a:extLst>
          </p:cNvPr>
          <p:cNvSpPr txBox="1">
            <a:spLocks/>
          </p:cNvSpPr>
          <p:nvPr/>
        </p:nvSpPr>
        <p:spPr>
          <a:xfrm>
            <a:off x="1524000" y="5263505"/>
            <a:ext cx="9144000" cy="786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Quicksand" pitchFamily="2" charset="77"/>
              </a:rPr>
              <a:t>Comments?</a:t>
            </a:r>
            <a:endParaRPr lang="en-US" sz="80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8454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84129"/>
            <a:ext cx="9144000" cy="78602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Quicksand" pitchFamily="2" charset="77"/>
              </a:rPr>
              <a:t>Thank you</a:t>
            </a:r>
            <a:endParaRPr lang="en-US" sz="8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581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34" y="364379"/>
            <a:ext cx="9144000" cy="98953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How Authentication Works</a:t>
            </a:r>
            <a:endParaRPr lang="en-US" sz="2700" dirty="0">
              <a:solidFill>
                <a:schemeClr val="tx1"/>
              </a:solidFill>
              <a:latin typeface="Quicksand Medium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8561A-7BBA-4946-B52C-22B8CAF0FFBF}"/>
              </a:ext>
            </a:extLst>
          </p:cNvPr>
          <p:cNvSpPr/>
          <p:nvPr/>
        </p:nvSpPr>
        <p:spPr>
          <a:xfrm>
            <a:off x="1714051" y="2715490"/>
            <a:ext cx="1759527" cy="2660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Inconsolata" pitchFamily="49" charset="77"/>
              </a:rPr>
              <a:t>Ionic </a:t>
            </a:r>
          </a:p>
          <a:p>
            <a:pPr algn="ctr"/>
            <a:r>
              <a:rPr lang="en-US" sz="3200" b="1" dirty="0">
                <a:latin typeface="Inconsolata" pitchFamily="49" charset="77"/>
              </a:rPr>
              <a:t>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78271E-4B86-1C4C-A0CB-FAC98A205ADB}"/>
              </a:ext>
            </a:extLst>
          </p:cNvPr>
          <p:cNvSpPr/>
          <p:nvPr/>
        </p:nvSpPr>
        <p:spPr>
          <a:xfrm>
            <a:off x="8282003" y="3553690"/>
            <a:ext cx="2413707" cy="983672"/>
          </a:xfrm>
          <a:prstGeom prst="round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Inconsolata" pitchFamily="49" charset="77"/>
              </a:rPr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01F4E1-5289-AA43-9D7E-69DE27EFA2B2}"/>
              </a:ext>
            </a:extLst>
          </p:cNvPr>
          <p:cNvCxnSpPr/>
          <p:nvPr/>
        </p:nvCxnSpPr>
        <p:spPr>
          <a:xfrm>
            <a:off x="4765964" y="3553690"/>
            <a:ext cx="23691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AA40B-350C-FF43-AE14-6EDAD7A55BE5}"/>
              </a:ext>
            </a:extLst>
          </p:cNvPr>
          <p:cNvCxnSpPr>
            <a:cxnSpLocks/>
          </p:cNvCxnSpPr>
          <p:nvPr/>
        </p:nvCxnSpPr>
        <p:spPr>
          <a:xfrm flipH="1">
            <a:off x="4765964" y="4495962"/>
            <a:ext cx="23691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F156EE-1DCA-4D4A-854D-C630F381D10F}"/>
              </a:ext>
            </a:extLst>
          </p:cNvPr>
          <p:cNvSpPr txBox="1"/>
          <p:nvPr/>
        </p:nvSpPr>
        <p:spPr>
          <a:xfrm>
            <a:off x="4926706" y="297641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consolata" pitchFamily="49" charset="77"/>
              </a:rPr>
              <a:t>Auth</a:t>
            </a:r>
            <a:r>
              <a:rPr lang="en-US" sz="2400" dirty="0">
                <a:latin typeface="Inconsolata" pitchFamily="49" charset="77"/>
              </a:rPr>
              <a:t>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8271C5-32CE-3643-8681-3C7987D0890C}"/>
              </a:ext>
            </a:extLst>
          </p:cNvPr>
          <p:cNvSpPr txBox="1"/>
          <p:nvPr/>
        </p:nvSpPr>
        <p:spPr>
          <a:xfrm>
            <a:off x="6397223" y="485609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consolata" pitchFamily="49" charset="77"/>
              </a:rPr>
              <a:t>Session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C7D2E0C-91E0-F54A-B0F9-C3B76E44767B}"/>
              </a:ext>
            </a:extLst>
          </p:cNvPr>
          <p:cNvSpPr/>
          <p:nvPr/>
        </p:nvSpPr>
        <p:spPr>
          <a:xfrm>
            <a:off x="4668981" y="4798286"/>
            <a:ext cx="1163781" cy="5772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Inconsolata" pitchFamily="49" charset="77"/>
              </a:rPr>
              <a:t>Token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599FB-F3E4-E74E-971D-5C39628FDFA0}"/>
              </a:ext>
            </a:extLst>
          </p:cNvPr>
          <p:cNvSpPr txBox="1"/>
          <p:nvPr/>
        </p:nvSpPr>
        <p:spPr>
          <a:xfrm>
            <a:off x="5294148" y="39835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consolata" pitchFamily="49" charset="77"/>
              </a:rPr>
              <a:t>Response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71768E1-8F55-654B-833E-C46471F4AB0C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16200000" flipH="1">
            <a:off x="5622236" y="-312931"/>
            <a:ext cx="838200" cy="6895042"/>
          </a:xfrm>
          <a:prstGeom prst="curvedConnector3">
            <a:avLst>
              <a:gd name="adj1" fmla="val -10826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454109E-9762-DC49-88FF-CA045D122FC3}"/>
              </a:ext>
            </a:extLst>
          </p:cNvPr>
          <p:cNvSpPr/>
          <p:nvPr/>
        </p:nvSpPr>
        <p:spPr>
          <a:xfrm>
            <a:off x="7880221" y="2251289"/>
            <a:ext cx="1163781" cy="5772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Inconsolata" pitchFamily="49" charset="77"/>
              </a:rPr>
              <a:t>Token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555B81A-AF99-D446-80BE-D93A54A1433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5622236" y="1508941"/>
            <a:ext cx="838201" cy="6895042"/>
          </a:xfrm>
          <a:prstGeom prst="curvedConnector3">
            <a:avLst>
              <a:gd name="adj1" fmla="val 2247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18F5857-D7AB-5046-9631-6860FD6129DD}"/>
              </a:ext>
            </a:extLst>
          </p:cNvPr>
          <p:cNvSpPr/>
          <p:nvPr/>
        </p:nvSpPr>
        <p:spPr>
          <a:xfrm>
            <a:off x="3294366" y="5781956"/>
            <a:ext cx="1163781" cy="5772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nconsolata" pitchFamily="49" charset="77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6948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C1C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4" grpId="0" animBg="1"/>
      <p:bldP spid="15" grpId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6B53AC9-F25E-B34F-A3ED-5DC6B02E0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888" y="2757197"/>
            <a:ext cx="7080223" cy="1297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latin typeface="Quicksand" pitchFamily="2" charset="77"/>
                <a:ea typeface="Tahoma" panose="020B0604030504040204" pitchFamily="34" charset="0"/>
                <a:cs typeface="Tahoma" panose="020B0604030504040204" pitchFamily="34" charset="0"/>
              </a:rPr>
              <a:t>Firebase </a:t>
            </a:r>
            <a:r>
              <a:rPr lang="en-US" sz="3400" dirty="0" err="1">
                <a:latin typeface="Quicksand" pitchFamily="2" charset="77"/>
                <a:ea typeface="Tahoma" panose="020B0604030504040204" pitchFamily="34" charset="0"/>
                <a:cs typeface="Tahoma" panose="020B0604030504040204" pitchFamily="34" charset="0"/>
              </a:rPr>
              <a:t>Auth</a:t>
            </a:r>
            <a:endParaRPr lang="en-US" sz="3400" dirty="0">
              <a:latin typeface="Quicksand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400" dirty="0">
                <a:latin typeface="Quicksand" pitchFamily="2" charset="77"/>
                <a:ea typeface="Tahoma" panose="020B0604030504040204" pitchFamily="34" charset="0"/>
                <a:cs typeface="Tahoma" panose="020B0604030504040204" pitchFamily="34" charset="0"/>
              </a:rPr>
              <a:t>2/2</a:t>
            </a:r>
            <a:endParaRPr lang="en-US" sz="3400" dirty="0">
              <a:solidFill>
                <a:schemeClr val="bg1"/>
              </a:solidFill>
              <a:latin typeface="Quicksand" pitchFamily="2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4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CD80CB-3EE8-ED43-9681-2CF8D6A1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970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Quicksand" pitchFamily="2" charset="77"/>
              </a:rPr>
              <a:t>Initial Setup</a:t>
            </a:r>
          </a:p>
        </p:txBody>
      </p:sp>
    </p:spTree>
    <p:extLst>
      <p:ext uri="{BB962C8B-B14F-4D97-AF65-F5344CB8AC3E}">
        <p14:creationId xmlns:p14="http://schemas.microsoft.com/office/powerpoint/2010/main" val="204458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A5F129-96D5-A849-A2B7-6C531A046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9796"/>
            <a:ext cx="12192000" cy="400633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D253F76-F80A-684F-9077-C0EA56152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34" y="83384"/>
            <a:ext cx="9144000" cy="989532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Enabling Email/Password Sign-in Method</a:t>
            </a:r>
          </a:p>
        </p:txBody>
      </p:sp>
    </p:spTree>
    <p:extLst>
      <p:ext uri="{BB962C8B-B14F-4D97-AF65-F5344CB8AC3E}">
        <p14:creationId xmlns:p14="http://schemas.microsoft.com/office/powerpoint/2010/main" val="429452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3C27A-B461-D749-994C-99D7C396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9715"/>
            <a:ext cx="12192000" cy="54382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3DE50B1-988A-5C40-8375-B6241EEE9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34" y="83384"/>
            <a:ext cx="9144000" cy="989532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Enabling Email/Password Sign-in Method</a:t>
            </a:r>
          </a:p>
        </p:txBody>
      </p:sp>
    </p:spTree>
    <p:extLst>
      <p:ext uri="{BB962C8B-B14F-4D97-AF65-F5344CB8AC3E}">
        <p14:creationId xmlns:p14="http://schemas.microsoft.com/office/powerpoint/2010/main" val="422013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CC343-FEF7-EF41-9D4A-9C32AF5DD734}"/>
              </a:ext>
            </a:extLst>
          </p:cNvPr>
          <p:cNvSpPr/>
          <p:nvPr/>
        </p:nvSpPr>
        <p:spPr>
          <a:xfrm>
            <a:off x="0" y="-2"/>
            <a:ext cx="720000" cy="720000"/>
          </a:xfrm>
          <a:prstGeom prst="rect">
            <a:avLst/>
          </a:prstGeom>
          <a:solidFill>
            <a:srgbClr val="00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0D6B4-E23A-2B46-AC0B-DFEDACF5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5382" y="431800"/>
            <a:ext cx="5818473" cy="1784927"/>
          </a:xfrm>
        </p:spPr>
        <p:txBody>
          <a:bodyPr>
            <a:noAutofit/>
          </a:bodyPr>
          <a:lstStyle/>
          <a:p>
            <a:pPr algn="r"/>
            <a:r>
              <a:rPr lang="en-US" sz="4000" dirty="0">
                <a:solidFill>
                  <a:schemeClr val="tx1"/>
                </a:solidFill>
                <a:latin typeface="Quicksand Medium" pitchFamily="2" charset="77"/>
                <a:ea typeface="Tahoma" panose="020B0604030504040204" pitchFamily="34" charset="0"/>
                <a:cs typeface="Tahoma" panose="020B0604030504040204" pitchFamily="34" charset="0"/>
              </a:rPr>
              <a:t>Preparing Our Authentication Components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F0F1D4-F77D-5946-9AB8-A40CA0E87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41" y="431800"/>
            <a:ext cx="4203700" cy="599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AF7126-6D66-A441-80EC-E7229861A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831" y="2826200"/>
            <a:ext cx="2045714" cy="36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80DA27-37A7-AC4C-9736-5B21374CA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836" y="2826200"/>
            <a:ext cx="2028169" cy="36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7DBFE9-1B01-CF45-86A1-95C0B97C8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6371" y="2826200"/>
            <a:ext cx="204584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2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511</Words>
  <Application>Microsoft Macintosh PowerPoint</Application>
  <PresentationFormat>Widescreen</PresentationFormat>
  <Paragraphs>264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Arima Madurai</vt:lpstr>
      <vt:lpstr>Calibri</vt:lpstr>
      <vt:lpstr>Calibri Light</vt:lpstr>
      <vt:lpstr>Inconsolata</vt:lpstr>
      <vt:lpstr>Menlo</vt:lpstr>
      <vt:lpstr>Quicksand</vt:lpstr>
      <vt:lpstr>Quicksand Medium</vt:lpstr>
      <vt:lpstr>Tahoma</vt:lpstr>
      <vt:lpstr>Office Theme</vt:lpstr>
      <vt:lpstr>Cross Platform Mobile Programming  IF733</vt:lpstr>
      <vt:lpstr>Agenda</vt:lpstr>
      <vt:lpstr>PowerPoint Presentation</vt:lpstr>
      <vt:lpstr>How Authentication Works</vt:lpstr>
      <vt:lpstr>PowerPoint Presentation</vt:lpstr>
      <vt:lpstr>Initial Setup</vt:lpstr>
      <vt:lpstr>Enabling Email/Password Sign-in Method</vt:lpstr>
      <vt:lpstr>Enabling Email/Password Sign-in Method</vt:lpstr>
      <vt:lpstr>Preparing Our Authentication Components</vt:lpstr>
      <vt:lpstr>Sign Up</vt:lpstr>
      <vt:lpstr>Sign Up w/ Email and Password Firebase Rest API</vt:lpstr>
      <vt:lpstr>Sign Up w/ Email and Password Firebase Rest API</vt:lpstr>
      <vt:lpstr>Auth Service -Sign Up-</vt:lpstr>
      <vt:lpstr>Auth Service -Sign Up-</vt:lpstr>
      <vt:lpstr>PowerPoint Presentation</vt:lpstr>
      <vt:lpstr>Sign Up Component</vt:lpstr>
      <vt:lpstr>Auth Data in Firebase</vt:lpstr>
      <vt:lpstr>User Login</vt:lpstr>
      <vt:lpstr>Login w/ Email and Password Firebase Rest API</vt:lpstr>
      <vt:lpstr>Login w/ Email and Password Firebase Rest API</vt:lpstr>
      <vt:lpstr>Auth Service -Login-</vt:lpstr>
      <vt:lpstr>Auth Component -Login-</vt:lpstr>
      <vt:lpstr>Auth Component</vt:lpstr>
      <vt:lpstr>Error Response</vt:lpstr>
      <vt:lpstr>Manage Current User</vt:lpstr>
      <vt:lpstr>Managing User with Subject -user model- </vt:lpstr>
      <vt:lpstr>Auth Service -Check if user authenticated-</vt:lpstr>
      <vt:lpstr>Auth Page -Check if user authenticated-</vt:lpstr>
      <vt:lpstr>PowerPoint Presentation</vt:lpstr>
      <vt:lpstr>Auth Service -Set user on sign up-</vt:lpstr>
      <vt:lpstr>Sign Up Component</vt:lpstr>
      <vt:lpstr>PowerPoint Presentation</vt:lpstr>
      <vt:lpstr>PowerPoint Presentation</vt:lpstr>
      <vt:lpstr>PowerPoint Presentation</vt:lpstr>
      <vt:lpstr>Logging out</vt:lpstr>
      <vt:lpstr>Logout User</vt:lpstr>
      <vt:lpstr>PowerPoint 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Rusli</dc:creator>
  <cp:lastModifiedBy>Andre Rusli</cp:lastModifiedBy>
  <cp:revision>1640</cp:revision>
  <dcterms:created xsi:type="dcterms:W3CDTF">2019-05-04T11:39:42Z</dcterms:created>
  <dcterms:modified xsi:type="dcterms:W3CDTF">2019-11-05T15:31:25Z</dcterms:modified>
</cp:coreProperties>
</file>