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30"/>
  </p:notesMasterIdLst>
  <p:sldIdLst>
    <p:sldId id="256" r:id="rId3"/>
    <p:sldId id="263" r:id="rId4"/>
    <p:sldId id="258" r:id="rId5"/>
    <p:sldId id="282" r:id="rId6"/>
    <p:sldId id="259" r:id="rId7"/>
    <p:sldId id="280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3" r:id="rId19"/>
    <p:sldId id="271" r:id="rId20"/>
    <p:sldId id="272" r:id="rId21"/>
    <p:sldId id="281" r:id="rId22"/>
    <p:sldId id="274" r:id="rId23"/>
    <p:sldId id="278" r:id="rId24"/>
    <p:sldId id="273" r:id="rId25"/>
    <p:sldId id="275" r:id="rId26"/>
    <p:sldId id="276" r:id="rId27"/>
    <p:sldId id="277" r:id="rId28"/>
    <p:sldId id="279" r:id="rId29"/>
  </p:sldIdLst>
  <p:sldSz cx="10058400" cy="5659438"/>
  <p:notesSz cx="6858000" cy="9144000"/>
  <p:defaultTextStyle>
    <a:defPPr>
      <a:defRPr lang="en-US"/>
    </a:defPPr>
    <a:lvl1pPr marL="0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9013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8026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7040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6053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5066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4079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3093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2106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3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28"/>
  </p:normalViewPr>
  <p:slideViewPr>
    <p:cSldViewPr snapToGrid="0" snapToObjects="1">
      <p:cViewPr varScale="1">
        <p:scale>
          <a:sx n="145" d="100"/>
          <a:sy n="145" d="100"/>
        </p:scale>
        <p:origin x="344" y="168"/>
      </p:cViewPr>
      <p:guideLst>
        <p:guide orient="horz" pos="1783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2B82-5BD2-E041-8D16-9ED1C3A1865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264F-6917-6C4B-9C82-7E42DBFC0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2264F-6917-6C4B-9C82-7E42DBFC0B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5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2264F-6917-6C4B-9C82-7E42DBFC0B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2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913" name="Picture 9" descr="SlideHeader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58400" cy="28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7907" name="Rectangle 3"/>
          <p:cNvSpPr>
            <a:spLocks noChangeArrowheads="1"/>
          </p:cNvSpPr>
          <p:nvPr/>
        </p:nvSpPr>
        <p:spPr bwMode="white">
          <a:xfrm>
            <a:off x="0" y="2834474"/>
            <a:ext cx="10077408" cy="28249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460" tIns="40730" rIns="81460" bIns="40730" anchor="ctr"/>
          <a:lstStyle/>
          <a:p>
            <a:endParaRPr lang="en-US"/>
          </a:p>
        </p:txBody>
      </p:sp>
      <p:sp>
        <p:nvSpPr>
          <p:cNvPr id="507908" name="Line 4"/>
          <p:cNvSpPr>
            <a:spLocks noChangeShapeType="1"/>
          </p:cNvSpPr>
          <p:nvPr/>
        </p:nvSpPr>
        <p:spPr bwMode="white">
          <a:xfrm>
            <a:off x="0" y="2834473"/>
            <a:ext cx="100900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1460" tIns="40730" rIns="81460" bIns="40730"/>
          <a:lstStyle/>
          <a:p>
            <a:endParaRPr lang="en-US"/>
          </a:p>
        </p:txBody>
      </p:sp>
      <p:sp>
        <p:nvSpPr>
          <p:cNvPr id="50790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340561" y="1125472"/>
            <a:ext cx="8303328" cy="1351276"/>
          </a:xfrm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5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07910" name="Rectangle 6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54817" y="329203"/>
            <a:ext cx="4693392" cy="810317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black">
          <a:xfrm>
            <a:off x="0" y="2829719"/>
            <a:ext cx="100900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1460" tIns="40730" rIns="81460" bIns="40730"/>
          <a:lstStyle/>
          <a:p>
            <a:endParaRPr lang="en-US"/>
          </a:p>
        </p:txBody>
      </p:sp>
      <p:pic>
        <p:nvPicPr>
          <p:cNvPr id="507912" name="Picture 8" descr="LogoSlideCor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93" y="4734819"/>
            <a:ext cx="2235024" cy="75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966253" y="1083875"/>
            <a:ext cx="11733197" cy="1302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14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5104" y="131921"/>
            <a:ext cx="2391840" cy="2254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3137" y="131921"/>
            <a:ext cx="2499903" cy="2254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55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0" y="131920"/>
            <a:ext cx="8571024" cy="5989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7296" y="1083874"/>
            <a:ext cx="9459648" cy="36584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6360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0" y="131920"/>
            <a:ext cx="8571024" cy="5989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296" y="1083875"/>
            <a:ext cx="4653792" cy="1569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152" y="1083875"/>
            <a:ext cx="4653792" cy="1569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135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154" y="3116464"/>
            <a:ext cx="7915961" cy="1213111"/>
          </a:xfrm>
        </p:spPr>
        <p:txBody>
          <a:bodyPr vert="horz" lIns="89803" tIns="44901" rIns="89803" bIns="44901" rtlCol="0" anchor="b" anchorCtr="0">
            <a:noAutofit/>
          </a:bodyPr>
          <a:lstStyle>
            <a:lvl1pPr algn="l" defTabSz="898026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54" y="4338902"/>
            <a:ext cx="7915961" cy="814959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l" defTabSz="898026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8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6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3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579" y="3114695"/>
            <a:ext cx="7919242" cy="1213111"/>
          </a:xfrm>
        </p:spPr>
        <p:txBody>
          <a:bodyPr anchor="b" anchorCtr="0"/>
          <a:lstStyle>
            <a:lvl1pPr algn="l">
              <a:defRPr sz="47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577" y="4338903"/>
            <a:ext cx="7919243" cy="817474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l" defTabSz="898026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8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6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3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942898" y="458039"/>
            <a:ext cx="4556706" cy="254616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94" y="1845791"/>
            <a:ext cx="8373269" cy="1124027"/>
          </a:xfrm>
        </p:spPr>
        <p:txBody>
          <a:bodyPr vert="horz" lIns="89803" tIns="44901" rIns="89803" bIns="44901" rtlCol="0" anchor="b" anchorCtr="0">
            <a:noAutofit/>
          </a:bodyPr>
          <a:lstStyle>
            <a:lvl1pPr algn="ctr" defTabSz="898026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694" y="2985077"/>
            <a:ext cx="8373269" cy="1238001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ctr" defTabSz="898026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80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47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60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50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40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30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21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92" y="65579"/>
            <a:ext cx="8373269" cy="1169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693" y="1720103"/>
            <a:ext cx="4023360" cy="34519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19001" indent="-338319">
              <a:defRPr sz="1800"/>
            </a:lvl6pPr>
            <a:lvl7pPr marL="2019001" indent="-338319">
              <a:defRPr sz="1800"/>
            </a:lvl7pPr>
            <a:lvl8pPr marL="2019001" indent="-338319">
              <a:defRPr sz="1800"/>
            </a:lvl8pPr>
            <a:lvl9pPr marL="2019001" indent="-338319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1601" y="1720103"/>
            <a:ext cx="4023360" cy="34519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19001" indent="-338319">
              <a:defRPr sz="1800"/>
            </a:lvl6pPr>
            <a:lvl7pPr marL="2019001" indent="-338319">
              <a:defRPr sz="1800"/>
            </a:lvl7pPr>
            <a:lvl8pPr marL="2019001" indent="-338319">
              <a:defRPr sz="1800"/>
            </a:lvl8pPr>
            <a:lvl9pPr marL="2019001" indent="-338319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92" y="65579"/>
            <a:ext cx="8373269" cy="11698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691" y="1392588"/>
            <a:ext cx="4023360" cy="74542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49013" indent="0">
              <a:buNone/>
              <a:defRPr sz="2000" b="1"/>
            </a:lvl2pPr>
            <a:lvl3pPr marL="898026" indent="0">
              <a:buNone/>
              <a:defRPr sz="1800" b="1"/>
            </a:lvl3pPr>
            <a:lvl4pPr marL="1347040" indent="0">
              <a:buNone/>
              <a:defRPr sz="1600" b="1"/>
            </a:lvl4pPr>
            <a:lvl5pPr marL="1796053" indent="0">
              <a:buNone/>
              <a:defRPr sz="1600" b="1"/>
            </a:lvl5pPr>
            <a:lvl6pPr marL="2245066" indent="0">
              <a:buNone/>
              <a:defRPr sz="1600" b="1"/>
            </a:lvl6pPr>
            <a:lvl7pPr marL="2694079" indent="0">
              <a:buNone/>
              <a:defRPr sz="1600" b="1"/>
            </a:lvl7pPr>
            <a:lvl8pPr marL="3143093" indent="0">
              <a:buNone/>
              <a:defRPr sz="1600" b="1"/>
            </a:lvl8pPr>
            <a:lvl9pPr marL="35921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691" y="2186097"/>
            <a:ext cx="4023360" cy="297767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19001" indent="-338319">
              <a:defRPr sz="1600"/>
            </a:lvl6pPr>
            <a:lvl7pPr marL="2019001" indent="-338319">
              <a:defRPr sz="1600"/>
            </a:lvl7pPr>
            <a:lvl8pPr marL="2019001" indent="-338319">
              <a:defRPr sz="1600"/>
            </a:lvl8pPr>
            <a:lvl9pPr marL="2019001" indent="-338319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1601" y="1392588"/>
            <a:ext cx="4023360" cy="74542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49013" indent="0">
              <a:buNone/>
              <a:defRPr sz="2000" b="1"/>
            </a:lvl2pPr>
            <a:lvl3pPr marL="898026" indent="0">
              <a:buNone/>
              <a:defRPr sz="1800" b="1"/>
            </a:lvl3pPr>
            <a:lvl4pPr marL="1347040" indent="0">
              <a:buNone/>
              <a:defRPr sz="1600" b="1"/>
            </a:lvl4pPr>
            <a:lvl5pPr marL="1796053" indent="0">
              <a:buNone/>
              <a:defRPr sz="1600" b="1"/>
            </a:lvl5pPr>
            <a:lvl6pPr marL="2245066" indent="0">
              <a:buNone/>
              <a:defRPr sz="1600" b="1"/>
            </a:lvl6pPr>
            <a:lvl7pPr marL="2694079" indent="0">
              <a:buNone/>
              <a:defRPr sz="1600" b="1"/>
            </a:lvl7pPr>
            <a:lvl8pPr marL="3143093" indent="0">
              <a:buNone/>
              <a:defRPr sz="1600" b="1"/>
            </a:lvl8pPr>
            <a:lvl9pPr marL="35921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1601" y="2186097"/>
            <a:ext cx="4023360" cy="297767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19001" indent="-338319">
              <a:defRPr sz="1600"/>
            </a:lvl6pPr>
            <a:lvl7pPr marL="2019001" indent="-338319">
              <a:defRPr sz="1600"/>
            </a:lvl7pPr>
            <a:lvl8pPr marL="2019001" indent="-338319">
              <a:defRPr sz="1600"/>
            </a:lvl8pPr>
            <a:lvl9pPr marL="2019001" indent="-338319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90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41" y="314413"/>
            <a:ext cx="3575396" cy="1346737"/>
          </a:xfrm>
        </p:spPr>
        <p:txBody>
          <a:bodyPr anchor="b"/>
          <a:lstStyle>
            <a:lvl1pPr algn="ctr">
              <a:defRPr sz="35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314413"/>
            <a:ext cx="4564698" cy="4857684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841" y="1720104"/>
            <a:ext cx="3575396" cy="3247626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ctr" defTabSz="898026" rtl="0" eaLnBrk="1" latinLnBrk="0" hangingPunct="1">
              <a:spcBef>
                <a:spcPts val="589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>
              <a:buNone/>
              <a:defRPr sz="1200"/>
            </a:lvl2pPr>
            <a:lvl3pPr marL="898026" indent="0">
              <a:buNone/>
              <a:defRPr sz="1000"/>
            </a:lvl3pPr>
            <a:lvl4pPr marL="1347040" indent="0">
              <a:buNone/>
              <a:defRPr sz="900"/>
            </a:lvl4pPr>
            <a:lvl5pPr marL="1796053" indent="0">
              <a:buNone/>
              <a:defRPr sz="900"/>
            </a:lvl5pPr>
            <a:lvl6pPr marL="2245066" indent="0">
              <a:buNone/>
              <a:defRPr sz="900"/>
            </a:lvl6pPr>
            <a:lvl7pPr marL="2694079" indent="0">
              <a:buNone/>
              <a:defRPr sz="900"/>
            </a:lvl7pPr>
            <a:lvl8pPr marL="3143093" indent="0">
              <a:buNone/>
              <a:defRPr sz="900"/>
            </a:lvl8pPr>
            <a:lvl9pPr marL="359210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5380" y="5245461"/>
            <a:ext cx="1257300" cy="301313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70320" y="5245461"/>
            <a:ext cx="3185160" cy="301313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4169" y="5245461"/>
            <a:ext cx="586740" cy="301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94" y="3521428"/>
            <a:ext cx="8373269" cy="907869"/>
          </a:xfrm>
        </p:spPr>
        <p:txBody>
          <a:bodyPr anchor="b"/>
          <a:lstStyle>
            <a:lvl1pPr algn="ctr">
              <a:defRPr sz="43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956988" y="371738"/>
            <a:ext cx="6035040" cy="2992466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89803" tIns="44901" rIns="89803" bIns="44901" rtlCol="0">
            <a:normAutofit/>
          </a:bodyPr>
          <a:lstStyle>
            <a:lvl1pPr marL="336760" indent="-336760" algn="l" defTabSz="898026" rtl="0" eaLnBrk="1" latinLnBrk="0" hangingPunct="1">
              <a:spcBef>
                <a:spcPts val="1964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49013" indent="0">
              <a:buNone/>
              <a:defRPr sz="2800"/>
            </a:lvl2pPr>
            <a:lvl3pPr marL="898026" indent="0">
              <a:buNone/>
              <a:defRPr sz="2300"/>
            </a:lvl3pPr>
            <a:lvl4pPr marL="1347040" indent="0">
              <a:buNone/>
              <a:defRPr sz="2000"/>
            </a:lvl4pPr>
            <a:lvl5pPr marL="1796053" indent="0">
              <a:buNone/>
              <a:defRPr sz="2000"/>
            </a:lvl5pPr>
            <a:lvl6pPr marL="2245066" indent="0">
              <a:buNone/>
              <a:defRPr sz="2000"/>
            </a:lvl6pPr>
            <a:lvl7pPr marL="2694079" indent="0">
              <a:buNone/>
              <a:defRPr sz="2000"/>
            </a:lvl7pPr>
            <a:lvl8pPr marL="3143093" indent="0">
              <a:buNone/>
              <a:defRPr sz="2000"/>
            </a:lvl8pPr>
            <a:lvl9pPr marL="3592106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694" y="4492180"/>
            <a:ext cx="8373269" cy="664197"/>
          </a:xfrm>
        </p:spPr>
        <p:txBody>
          <a:bodyPr>
            <a:normAutofit/>
          </a:bodyPr>
          <a:lstStyle>
            <a:lvl1pPr marL="0" indent="0" algn="ctr">
              <a:spcBef>
                <a:spcPts val="295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49013" indent="0">
              <a:buNone/>
              <a:defRPr sz="1200"/>
            </a:lvl2pPr>
            <a:lvl3pPr marL="898026" indent="0">
              <a:buNone/>
              <a:defRPr sz="1000"/>
            </a:lvl3pPr>
            <a:lvl4pPr marL="1347040" indent="0">
              <a:buNone/>
              <a:defRPr sz="900"/>
            </a:lvl4pPr>
            <a:lvl5pPr marL="1796053" indent="0">
              <a:buNone/>
              <a:defRPr sz="900"/>
            </a:lvl5pPr>
            <a:lvl6pPr marL="2245066" indent="0">
              <a:buNone/>
              <a:defRPr sz="900"/>
            </a:lvl6pPr>
            <a:lvl7pPr marL="2694079" indent="0">
              <a:buNone/>
              <a:defRPr sz="900"/>
            </a:lvl7pPr>
            <a:lvl8pPr marL="3143093" indent="0">
              <a:buNone/>
              <a:defRPr sz="900"/>
            </a:lvl8pPr>
            <a:lvl9pPr marL="359210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41" y="314413"/>
            <a:ext cx="3575396" cy="1346737"/>
          </a:xfrm>
        </p:spPr>
        <p:txBody>
          <a:bodyPr anchor="b"/>
          <a:lstStyle>
            <a:lvl1pPr algn="ctr">
              <a:defRPr sz="35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841" y="1720104"/>
            <a:ext cx="3575396" cy="3247626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ctr" defTabSz="898026" rtl="0" eaLnBrk="1" latinLnBrk="0" hangingPunct="1">
              <a:spcBef>
                <a:spcPts val="589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>
              <a:buNone/>
              <a:defRPr sz="1200"/>
            </a:lvl2pPr>
            <a:lvl3pPr marL="898026" indent="0">
              <a:buNone/>
              <a:defRPr sz="1000"/>
            </a:lvl3pPr>
            <a:lvl4pPr marL="1347040" indent="0">
              <a:buNone/>
              <a:defRPr sz="900"/>
            </a:lvl4pPr>
            <a:lvl5pPr marL="1796053" indent="0">
              <a:buNone/>
              <a:defRPr sz="900"/>
            </a:lvl5pPr>
            <a:lvl6pPr marL="2245066" indent="0">
              <a:buNone/>
              <a:defRPr sz="900"/>
            </a:lvl6pPr>
            <a:lvl7pPr marL="2694079" indent="0">
              <a:buNone/>
              <a:defRPr sz="900"/>
            </a:lvl7pPr>
            <a:lvl8pPr marL="3143093" indent="0">
              <a:buNone/>
              <a:defRPr sz="900"/>
            </a:lvl8pPr>
            <a:lvl9pPr marL="359210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5380" y="5245461"/>
            <a:ext cx="1257300" cy="301313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70320" y="5245461"/>
            <a:ext cx="3185160" cy="301313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4169" y="5245461"/>
            <a:ext cx="586740" cy="301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491161" y="2630617"/>
            <a:ext cx="4555254" cy="237780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5085816" y="278954"/>
            <a:ext cx="4555254" cy="237780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000" y="377296"/>
            <a:ext cx="1646817" cy="4794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577" y="377296"/>
            <a:ext cx="7164862" cy="479480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68" y="3636683"/>
            <a:ext cx="8548848" cy="112428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168" y="3270843"/>
            <a:ext cx="8548848" cy="3658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300" indent="0">
              <a:buNone/>
              <a:defRPr sz="1600"/>
            </a:lvl2pPr>
            <a:lvl3pPr marL="814600" indent="0">
              <a:buNone/>
              <a:defRPr sz="1400"/>
            </a:lvl3pPr>
            <a:lvl4pPr marL="1221899" indent="0">
              <a:buNone/>
              <a:defRPr sz="1300"/>
            </a:lvl4pPr>
            <a:lvl5pPr marL="1629199" indent="0">
              <a:buNone/>
              <a:defRPr sz="1300"/>
            </a:lvl5pPr>
            <a:lvl6pPr marL="2036500" indent="0">
              <a:buNone/>
              <a:defRPr sz="1300"/>
            </a:lvl6pPr>
            <a:lvl7pPr marL="2443800" indent="0">
              <a:buNone/>
              <a:defRPr sz="1300"/>
            </a:lvl7pPr>
            <a:lvl8pPr marL="2851100" indent="0">
              <a:buNone/>
              <a:defRPr sz="1300"/>
            </a:lvl8pPr>
            <a:lvl9pPr marL="325839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64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296" y="1083874"/>
            <a:ext cx="4653792" cy="204532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152" y="1083874"/>
            <a:ext cx="4653792" cy="204532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5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13" y="226997"/>
            <a:ext cx="9052560" cy="94244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12" y="1375819"/>
            <a:ext cx="4443120" cy="41875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300" indent="0">
              <a:buNone/>
              <a:defRPr sz="1800" b="1"/>
            </a:lvl2pPr>
            <a:lvl3pPr marL="814600" indent="0">
              <a:buNone/>
              <a:defRPr sz="1600" b="1"/>
            </a:lvl3pPr>
            <a:lvl4pPr marL="1221899" indent="0">
              <a:buNone/>
              <a:defRPr sz="1400" b="1"/>
            </a:lvl4pPr>
            <a:lvl5pPr marL="1629199" indent="0">
              <a:buNone/>
              <a:defRPr sz="1400" b="1"/>
            </a:lvl5pPr>
            <a:lvl6pPr marL="2036500" indent="0">
              <a:buNone/>
              <a:defRPr sz="1400" b="1"/>
            </a:lvl6pPr>
            <a:lvl7pPr marL="2443800" indent="0">
              <a:buNone/>
              <a:defRPr sz="1400" b="1"/>
            </a:lvl7pPr>
            <a:lvl8pPr marL="2851100" indent="0">
              <a:buNone/>
              <a:defRPr sz="1400" b="1"/>
            </a:lvl8pPr>
            <a:lvl9pPr marL="325839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12" y="1794572"/>
            <a:ext cx="4443120" cy="14705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985" y="1375819"/>
            <a:ext cx="4446288" cy="41875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300" indent="0">
              <a:buNone/>
              <a:defRPr sz="1800" b="1"/>
            </a:lvl2pPr>
            <a:lvl3pPr marL="814600" indent="0">
              <a:buNone/>
              <a:defRPr sz="1600" b="1"/>
            </a:lvl3pPr>
            <a:lvl4pPr marL="1221899" indent="0">
              <a:buNone/>
              <a:defRPr sz="1400" b="1"/>
            </a:lvl4pPr>
            <a:lvl5pPr marL="1629199" indent="0">
              <a:buNone/>
              <a:defRPr sz="1400" b="1"/>
            </a:lvl5pPr>
            <a:lvl6pPr marL="2036500" indent="0">
              <a:buNone/>
              <a:defRPr sz="1400" b="1"/>
            </a:lvl6pPr>
            <a:lvl7pPr marL="2443800" indent="0">
              <a:buNone/>
              <a:defRPr sz="1400" b="1"/>
            </a:lvl7pPr>
            <a:lvl8pPr marL="2851100" indent="0">
              <a:buNone/>
              <a:defRPr sz="1400" b="1"/>
            </a:lvl8pPr>
            <a:lvl9pPr marL="325839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985" y="1794572"/>
            <a:ext cx="4446288" cy="14705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824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41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43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12" y="225807"/>
            <a:ext cx="3308976" cy="95789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073" y="225808"/>
            <a:ext cx="5623200" cy="195314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12" y="1183705"/>
            <a:ext cx="3308976" cy="291760"/>
          </a:xfrm>
        </p:spPr>
        <p:txBody>
          <a:bodyPr/>
          <a:lstStyle>
            <a:lvl1pPr marL="0" indent="0">
              <a:buNone/>
              <a:defRPr sz="1300"/>
            </a:lvl1pPr>
            <a:lvl2pPr marL="407300" indent="0">
              <a:buNone/>
              <a:defRPr sz="1100"/>
            </a:lvl2pPr>
            <a:lvl3pPr marL="814600" indent="0">
              <a:buNone/>
              <a:defRPr sz="900"/>
            </a:lvl3pPr>
            <a:lvl4pPr marL="1221899" indent="0">
              <a:buNone/>
              <a:defRPr sz="800"/>
            </a:lvl4pPr>
            <a:lvl5pPr marL="1629199" indent="0">
              <a:buNone/>
              <a:defRPr sz="800"/>
            </a:lvl5pPr>
            <a:lvl6pPr marL="2036500" indent="0">
              <a:buNone/>
              <a:defRPr sz="800"/>
            </a:lvl6pPr>
            <a:lvl7pPr marL="2443800" indent="0">
              <a:buNone/>
              <a:defRPr sz="800"/>
            </a:lvl7pPr>
            <a:lvl8pPr marL="2851100" indent="0">
              <a:buNone/>
              <a:defRPr sz="800"/>
            </a:lvl8pPr>
            <a:lvl9pPr marL="325839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67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081" y="3961132"/>
            <a:ext cx="6035040" cy="4682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2081" y="505096"/>
            <a:ext cx="6035040" cy="958476"/>
          </a:xfrm>
        </p:spPr>
        <p:txBody>
          <a:bodyPr/>
          <a:lstStyle>
            <a:lvl1pPr marL="0" indent="0">
              <a:buNone/>
              <a:defRPr sz="2800"/>
            </a:lvl1pPr>
            <a:lvl2pPr marL="407300" indent="0">
              <a:buNone/>
              <a:defRPr sz="2500"/>
            </a:lvl2pPr>
            <a:lvl3pPr marL="814600" indent="0">
              <a:buNone/>
              <a:defRPr sz="2100"/>
            </a:lvl3pPr>
            <a:lvl4pPr marL="1221899" indent="0">
              <a:buNone/>
              <a:defRPr sz="1800"/>
            </a:lvl4pPr>
            <a:lvl5pPr marL="1629199" indent="0">
              <a:buNone/>
              <a:defRPr sz="1800"/>
            </a:lvl5pPr>
            <a:lvl6pPr marL="2036500" indent="0">
              <a:buNone/>
              <a:defRPr sz="1800"/>
            </a:lvl6pPr>
            <a:lvl7pPr marL="2443800" indent="0">
              <a:buNone/>
              <a:defRPr sz="1800"/>
            </a:lvl7pPr>
            <a:lvl8pPr marL="2851100" indent="0">
              <a:buNone/>
              <a:defRPr sz="1800"/>
            </a:lvl8pPr>
            <a:lvl9pPr marL="3258399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081" y="4429385"/>
            <a:ext cx="6035040" cy="291760"/>
          </a:xfrm>
        </p:spPr>
        <p:txBody>
          <a:bodyPr/>
          <a:lstStyle>
            <a:lvl1pPr marL="0" indent="0">
              <a:buNone/>
              <a:defRPr sz="1300"/>
            </a:lvl1pPr>
            <a:lvl2pPr marL="407300" indent="0">
              <a:buNone/>
              <a:defRPr sz="1100"/>
            </a:lvl2pPr>
            <a:lvl3pPr marL="814600" indent="0">
              <a:buNone/>
              <a:defRPr sz="900"/>
            </a:lvl3pPr>
            <a:lvl4pPr marL="1221899" indent="0">
              <a:buNone/>
              <a:defRPr sz="800"/>
            </a:lvl4pPr>
            <a:lvl5pPr marL="1629199" indent="0">
              <a:buNone/>
              <a:defRPr sz="800"/>
            </a:lvl5pPr>
            <a:lvl6pPr marL="2036500" indent="0">
              <a:buNone/>
              <a:defRPr sz="800"/>
            </a:lvl6pPr>
            <a:lvl7pPr marL="2443800" indent="0">
              <a:buNone/>
              <a:defRPr sz="800"/>
            </a:lvl7pPr>
            <a:lvl8pPr marL="2851100" indent="0">
              <a:buNone/>
              <a:defRPr sz="800"/>
            </a:lvl8pPr>
            <a:lvl9pPr marL="325839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8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893" name="Picture 13" descr="SlideHeaderRegH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58400" cy="88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6883" name="Rectangle 3"/>
          <p:cNvSpPr>
            <a:spLocks noChangeArrowheads="1"/>
          </p:cNvSpPr>
          <p:nvPr/>
        </p:nvSpPr>
        <p:spPr bwMode="white">
          <a:xfrm>
            <a:off x="0" y="910359"/>
            <a:ext cx="10069488" cy="4749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460" tIns="40730" rIns="81460" bIns="40730" anchor="ctr"/>
          <a:lstStyle/>
          <a:p>
            <a:endParaRPr lang="en-US"/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0" y="5440762"/>
            <a:ext cx="10058400" cy="21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9783" tIns="44892" rIns="89783" bIns="448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>
                <a:solidFill>
                  <a:schemeClr val="tx1"/>
                </a:solidFill>
                <a:cs typeface="Times New Roman" charset="0"/>
              </a:rPr>
              <a:t>©</a:t>
            </a:r>
            <a:r>
              <a:rPr lang="en-US" sz="800">
                <a:solidFill>
                  <a:schemeClr val="tx1"/>
                </a:solidFill>
                <a:cs typeface="Arial" charset="0"/>
              </a:rPr>
              <a:t> Copyright 2008, 2009 Holden Web LLC: All rights reserved. Not to be reproduced without prior written consent.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98000" y="131920"/>
            <a:ext cx="8571024" cy="598983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783" tIns="44892" rIns="89783" bIns="44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7668145" y="5387281"/>
            <a:ext cx="1591920" cy="30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9783" tIns="44892" rIns="89783" bIns="448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accent2"/>
                </a:solidFill>
                <a:cs typeface="Arial" charset="0"/>
              </a:rPr>
              <a:t>PyIntro-</a:t>
            </a:r>
            <a:fld id="{CFD70736-8E28-F642-9A5E-FC77514F0D96}" type="slidenum">
              <a:rPr lang="en-US" sz="1400" b="1">
                <a:solidFill>
                  <a:schemeClr val="accent2"/>
                </a:solidFill>
                <a:cs typeface="Arial" charset="0"/>
              </a:rPr>
              <a:pPr algn="r"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sz="1400" b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335808" y="5407485"/>
            <a:ext cx="882129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1460" tIns="40730" rIns="81460" bIns="40730"/>
          <a:lstStyle/>
          <a:p>
            <a:endParaRPr lang="en-US"/>
          </a:p>
        </p:txBody>
      </p:sp>
      <p:sp>
        <p:nvSpPr>
          <p:cNvPr id="506888" name="Line 8"/>
          <p:cNvSpPr>
            <a:spLocks noChangeShapeType="1"/>
          </p:cNvSpPr>
          <p:nvPr/>
        </p:nvSpPr>
        <p:spPr bwMode="auto">
          <a:xfrm>
            <a:off x="0" y="880647"/>
            <a:ext cx="10058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1460" tIns="40730" rIns="81460" bIns="40730"/>
          <a:lstStyle/>
          <a:p>
            <a:endParaRPr lang="en-US"/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296" y="1083875"/>
            <a:ext cx="9459648" cy="156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783" tIns="44892" rIns="89783" bIns="4489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1509552" y="5344497"/>
            <a:ext cx="1172160" cy="21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9783" tIns="44892" rIns="89783" bIns="448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335808" y="5407485"/>
            <a:ext cx="1173744" cy="21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9783" tIns="44892" rIns="89783" bIns="448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80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506892" name="Picture 12" descr="Hwlogo64x56Blu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52" y="5216144"/>
            <a:ext cx="513216" cy="33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07300"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814600"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221899"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629199"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26278" indent="-226278" algn="l" defTabSz="898040" rtl="0" eaLnBrk="1" fontAlgn="base" hangingPunct="1">
        <a:spcBef>
          <a:spcPts val="137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73176" indent="-335174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  <a:ea typeface="Arial" charset="0"/>
          <a:cs typeface="+mn-cs"/>
        </a:defRPr>
      </a:lvl2pPr>
      <a:lvl3pPr marL="999865" indent="-213551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  <a:ea typeface="Arial" charset="0"/>
          <a:cs typeface="+mn-cs"/>
        </a:defRPr>
      </a:lvl3pPr>
      <a:lvl4pPr marL="1339282" indent="-227692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  <a:ea typeface="Arial" charset="0"/>
          <a:cs typeface="+mn-cs"/>
        </a:defRPr>
      </a:lvl4pPr>
      <a:lvl5pPr marL="1678699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5pPr>
      <a:lvl6pPr marL="2085999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6pPr>
      <a:lvl7pPr marL="2493299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7pPr>
      <a:lvl8pPr marL="2900598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8pPr>
      <a:lvl9pPr marL="3307898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3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6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899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9199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5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38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11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8399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692" y="65579"/>
            <a:ext cx="8373269" cy="1169880"/>
          </a:xfrm>
          <a:prstGeom prst="rect">
            <a:avLst/>
          </a:prstGeom>
        </p:spPr>
        <p:txBody>
          <a:bodyPr vert="horz" lIns="89803" tIns="44901" rIns="89803" bIns="44901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693" y="1708928"/>
            <a:ext cx="8373270" cy="3451147"/>
          </a:xfrm>
          <a:prstGeom prst="rect">
            <a:avLst/>
          </a:prstGeom>
        </p:spPr>
        <p:txBody>
          <a:bodyPr vert="horz" lIns="89803" tIns="44901" rIns="89803" bIns="449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8520" y="5245461"/>
            <a:ext cx="2346960" cy="301313"/>
          </a:xfrm>
          <a:prstGeom prst="rect">
            <a:avLst/>
          </a:prstGeom>
        </p:spPr>
        <p:txBody>
          <a:bodyPr vert="horz" lIns="89803" tIns="44901" rIns="89803" bIns="44901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128" y="5245461"/>
            <a:ext cx="3185160" cy="301313"/>
          </a:xfrm>
          <a:prstGeom prst="rect">
            <a:avLst/>
          </a:prstGeom>
        </p:spPr>
        <p:txBody>
          <a:bodyPr vert="horz" lIns="89803" tIns="44901" rIns="89803" bIns="44901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35830" y="5245461"/>
            <a:ext cx="586740" cy="301313"/>
          </a:xfrm>
          <a:prstGeom prst="rect">
            <a:avLst/>
          </a:prstGeom>
        </p:spPr>
        <p:txBody>
          <a:bodyPr vert="horz" lIns="89803" tIns="44901" rIns="89803" bIns="44901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898026" rtl="0" eaLnBrk="1" latinLnBrk="0" hangingPunct="1">
        <a:spcBef>
          <a:spcPct val="0"/>
        </a:spcBef>
        <a:buNone/>
        <a:defRPr sz="47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36760" indent="-336760" algn="l" defTabSz="898026" rtl="0" eaLnBrk="1" latinLnBrk="0" hangingPunct="1">
        <a:spcBef>
          <a:spcPts val="1964"/>
        </a:spcBef>
        <a:buFont typeface="Wingdings 2" pitchFamily="18" charset="2"/>
        <a:buChar char=""/>
        <a:defRPr sz="23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73520" indent="-330524" algn="l" defTabSz="898026" rtl="0" eaLnBrk="1" latinLnBrk="0" hangingPunct="1">
        <a:spcBef>
          <a:spcPts val="589"/>
        </a:spcBef>
        <a:buFont typeface="Wingdings 2" pitchFamily="18" charset="2"/>
        <a:buChar char=""/>
        <a:defRPr sz="21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16516" indent="-342997" algn="l" defTabSz="898026" rtl="0" eaLnBrk="1" latinLnBrk="0" hangingPunct="1">
        <a:spcBef>
          <a:spcPts val="589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47040" indent="-330524" algn="l" defTabSz="898026" rtl="0" eaLnBrk="1" latinLnBrk="0" hangingPunct="1">
        <a:spcBef>
          <a:spcPts val="589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690036" indent="-342997" algn="l" defTabSz="898026" rtl="0" eaLnBrk="1" latinLnBrk="0" hangingPunct="1">
        <a:spcBef>
          <a:spcPts val="589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19001" indent="-338319" algn="l" defTabSz="898026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55761" indent="-338319" algn="l" defTabSz="898026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694079" indent="-338319" algn="l" defTabSz="898026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32399" indent="-338319" algn="l" defTabSz="898026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013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026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7040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6053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66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4079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093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2106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154" y="2755474"/>
            <a:ext cx="7915961" cy="1213111"/>
          </a:xfrm>
        </p:spPr>
        <p:txBody>
          <a:bodyPr/>
          <a:lstStyle/>
          <a:p>
            <a:r>
              <a:rPr lang="en-US" sz="4300" dirty="0" err="1"/>
              <a:t>Iterables</a:t>
            </a:r>
            <a:r>
              <a:rPr lang="en-US" sz="4300" dirty="0"/>
              <a:t> and Iterators:</a:t>
            </a:r>
            <a:br>
              <a:rPr lang="en-US" sz="4300" dirty="0"/>
            </a:br>
            <a:r>
              <a:rPr lang="en-US" sz="2800" i="1" dirty="0"/>
              <a:t>Round and Round the Mulberry Bush</a:t>
            </a:r>
            <a:endParaRPr lang="en-US" sz="43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54" y="3977912"/>
            <a:ext cx="7915961" cy="814959"/>
          </a:xfrm>
        </p:spPr>
        <p:txBody>
          <a:bodyPr/>
          <a:lstStyle/>
          <a:p>
            <a:r>
              <a:rPr lang="en-US" sz="2300" b="1" i="1" dirty="0"/>
              <a:t>Steve Holden</a:t>
            </a:r>
          </a:p>
          <a:p>
            <a:r>
              <a:rPr lang="en-US" sz="2300" b="1" dirty="0"/>
              <a:t>Department for International Trade</a:t>
            </a:r>
          </a:p>
          <a:p>
            <a:r>
              <a:rPr lang="en-US" sz="2300" dirty="0"/>
              <a:t>24 Feb, 2022</a:t>
            </a:r>
          </a:p>
        </p:txBody>
      </p:sp>
    </p:spTree>
    <p:extLst>
      <p:ext uri="{BB962C8B-B14F-4D97-AF65-F5344CB8AC3E}">
        <p14:creationId xmlns:p14="http://schemas.microsoft.com/office/powerpoint/2010/main" val="37546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objects are </a:t>
            </a:r>
            <a:r>
              <a:rPr lang="en-US" i="1" dirty="0" err="1"/>
              <a:t>Iterables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with 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b="1" dirty="0" err="1">
                <a:latin typeface="Courier"/>
                <a:cs typeface="Courier"/>
              </a:rPr>
              <a:t>iter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But no </a:t>
            </a:r>
            <a:r>
              <a:rPr lang="en-US" b="1" dirty="0">
                <a:latin typeface="Courier"/>
                <a:cs typeface="Courier"/>
              </a:rPr>
              <a:t>__next__</a:t>
            </a:r>
          </a:p>
          <a:p>
            <a:r>
              <a:rPr lang="en-US" dirty="0"/>
              <a:t>What Python types are </a:t>
            </a:r>
            <a:r>
              <a:rPr lang="en-US" dirty="0" err="1"/>
              <a:t>iterables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 err="1"/>
              <a:t>Dicts</a:t>
            </a:r>
            <a:endParaRPr lang="en-US" dirty="0"/>
          </a:p>
          <a:p>
            <a:pPr lvl="1"/>
            <a:r>
              <a:rPr lang="en-US" dirty="0"/>
              <a:t>Sets</a:t>
            </a:r>
          </a:p>
          <a:p>
            <a:r>
              <a:rPr lang="en-US" dirty="0"/>
              <a:t>In short, anything you might want to iterate over!</a:t>
            </a:r>
          </a:p>
        </p:txBody>
      </p:sp>
    </p:spTree>
    <p:extLst>
      <p:ext uri="{BB962C8B-B14F-4D97-AF65-F5344CB8AC3E}">
        <p14:creationId xmlns:p14="http://schemas.microsoft.com/office/powerpoint/2010/main" val="298059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11" y="91955"/>
            <a:ext cx="8680377" cy="1169880"/>
          </a:xfrm>
        </p:spPr>
        <p:txBody>
          <a:bodyPr/>
          <a:lstStyle/>
          <a:p>
            <a:r>
              <a:rPr lang="en-US" sz="4300" dirty="0"/>
              <a:t>Internals of the Modern </a:t>
            </a:r>
            <a:r>
              <a:rPr lang="en-US" sz="4300" b="1" dirty="0">
                <a:latin typeface="Courier"/>
                <a:cs typeface="Courier"/>
              </a:rPr>
              <a:t>for</a:t>
            </a:r>
            <a:r>
              <a:rPr lang="en-US" sz="4300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692" y="1708928"/>
            <a:ext cx="9108052" cy="3451147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"/>
              </a:rPr>
              <a:t>The interpreter’s logic looks something like this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_ = test_list.__</a:t>
            </a:r>
            <a:r>
              <a:rPr lang="en-US" sz="2000" b="1" dirty="0" err="1">
                <a:latin typeface="Courier"/>
                <a:cs typeface="Courier"/>
              </a:rPr>
              <a:t>iter</a:t>
            </a:r>
            <a:r>
              <a:rPr lang="en-US" sz="2000" b="1" dirty="0">
                <a:latin typeface="Courier"/>
                <a:cs typeface="Courier"/>
              </a:rPr>
              <a:t>__()  # creates an </a:t>
            </a:r>
            <a:r>
              <a:rPr lang="en-US" sz="2000" b="1" i="1" dirty="0">
                <a:latin typeface="Courier"/>
                <a:cs typeface="Courier"/>
              </a:rPr>
              <a:t>iterator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while True: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try: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= _.__next__()  # Gets next iterator value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except </a:t>
            </a:r>
            <a:r>
              <a:rPr lang="en-US" sz="2000" b="1" dirty="0" err="1">
                <a:latin typeface="Courier"/>
                <a:cs typeface="Courier"/>
              </a:rPr>
              <a:t>StopIteration</a:t>
            </a:r>
            <a:r>
              <a:rPr lang="en-US" sz="2000" b="1" dirty="0">
                <a:latin typeface="Courier"/>
                <a:cs typeface="Courier"/>
              </a:rPr>
              <a:t>: # iterator is exhausted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break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do_something_with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r>
              <a:rPr lang="en-US" sz="2000" b="1" dirty="0">
                <a:cs typeface="Courier"/>
              </a:rPr>
              <a:t>See example in notebook </a:t>
            </a:r>
          </a:p>
        </p:txBody>
      </p:sp>
    </p:spTree>
    <p:extLst>
      <p:ext uri="{BB962C8B-B14F-4D97-AF65-F5344CB8AC3E}">
        <p14:creationId xmlns:p14="http://schemas.microsoft.com/office/powerpoint/2010/main" val="329876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Iterables</a:t>
            </a:r>
            <a:r>
              <a:rPr lang="en-US" dirty="0"/>
              <a:t> (lists, tuples, sets, </a:t>
            </a:r>
            <a:r>
              <a:rPr lang="en-US" dirty="0" err="1"/>
              <a:t>dicts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have a </a:t>
            </a:r>
            <a:r>
              <a:rPr lang="en-US" b="1" dirty="0">
                <a:latin typeface="Courier"/>
                <a:cs typeface="Courier"/>
              </a:rPr>
              <a:t>__next__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Do have an 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b="1" dirty="0" err="1">
                <a:latin typeface="Courier"/>
                <a:cs typeface="Courier"/>
              </a:rPr>
              <a:t>iter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 method …</a:t>
            </a:r>
          </a:p>
          <a:p>
            <a:pPr lvl="1"/>
            <a:r>
              <a:rPr lang="en-US" dirty="0"/>
              <a:t>… which returns an </a:t>
            </a:r>
            <a:r>
              <a:rPr lang="en-US" i="1" dirty="0"/>
              <a:t>iterator</a:t>
            </a:r>
            <a:endParaRPr lang="en-US" dirty="0"/>
          </a:p>
          <a:p>
            <a:r>
              <a:rPr lang="en-US" dirty="0"/>
              <a:t>Iterators (built-in types, usually created by factory)</a:t>
            </a:r>
          </a:p>
          <a:p>
            <a:pPr lvl="1"/>
            <a:r>
              <a:rPr lang="en-US" dirty="0"/>
              <a:t>Have both a 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b="1" dirty="0" err="1">
                <a:latin typeface="Courier"/>
                <a:cs typeface="Courier"/>
              </a:rPr>
              <a:t>iter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>
                <a:latin typeface="Courier"/>
                <a:cs typeface="Courier"/>
              </a:rPr>
              <a:t>__next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b="1" dirty="0" err="1">
                <a:latin typeface="Courier"/>
                <a:cs typeface="Courier"/>
              </a:rPr>
              <a:t>iter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 method returns self</a:t>
            </a:r>
          </a:p>
          <a:p>
            <a:pPr lvl="2"/>
            <a:r>
              <a:rPr lang="en-US" dirty="0"/>
              <a:t>So iterators </a:t>
            </a:r>
            <a:r>
              <a:rPr lang="en-US" i="1" dirty="0"/>
              <a:t>can</a:t>
            </a:r>
            <a:r>
              <a:rPr lang="en-US" dirty="0"/>
              <a:t> be iterated over</a:t>
            </a:r>
          </a:p>
          <a:p>
            <a:pPr lvl="2"/>
            <a:r>
              <a:rPr lang="en-US" dirty="0"/>
              <a:t>With some interesting differences in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589"/>
              </a:spcBef>
              <a:buNone/>
            </a:pP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 = [</a:t>
            </a:r>
            <a:r>
              <a:rPr lang="fr-FR" b="1" dirty="0">
                <a:latin typeface="Courier"/>
              </a:rPr>
              <a:t>'</a:t>
            </a:r>
            <a:r>
              <a:rPr lang="en-US" b="1" dirty="0">
                <a:latin typeface="Courier"/>
              </a:rPr>
              <a:t>Roberta</a:t>
            </a:r>
            <a:r>
              <a:rPr lang="fr-FR" b="1" dirty="0">
                <a:latin typeface="Courier"/>
              </a:rPr>
              <a:t>'</a:t>
            </a:r>
            <a:r>
              <a:rPr lang="en-US" b="1" dirty="0">
                <a:latin typeface="Courier"/>
              </a:rPr>
              <a:t>, </a:t>
            </a:r>
            <a:r>
              <a:rPr lang="fr-FR" b="1" dirty="0">
                <a:latin typeface="Courier"/>
              </a:rPr>
              <a:t>'</a:t>
            </a:r>
            <a:r>
              <a:rPr lang="en-US" b="1" dirty="0">
                <a:latin typeface="Courier"/>
              </a:rPr>
              <a:t>Tom</a:t>
            </a:r>
            <a:r>
              <a:rPr lang="fr-FR" b="1" dirty="0">
                <a:latin typeface="Courier"/>
              </a:rPr>
              <a:t>'</a:t>
            </a:r>
            <a:r>
              <a:rPr lang="en-US" b="1" dirty="0">
                <a:latin typeface="Courier"/>
              </a:rPr>
              <a:t>]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</a:t>
            </a: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for j in </a:t>
            </a: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do_something_with</a:t>
            </a:r>
            <a:r>
              <a:rPr lang="en-US" b="1" dirty="0">
                <a:latin typeface="Courier"/>
              </a:rPr>
              <a:t>(f'{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} : {j}’)</a:t>
            </a:r>
          </a:p>
          <a:p>
            <a:pPr marL="0" indent="0">
              <a:spcBef>
                <a:spcPts val="589"/>
              </a:spcBef>
              <a:buNone/>
            </a:pPr>
            <a:br>
              <a:rPr lang="en-US" sz="1700" b="1" dirty="0">
                <a:latin typeface="Courier"/>
              </a:rPr>
            </a:br>
            <a:r>
              <a:rPr lang="en-US" sz="1700" b="1" dirty="0">
                <a:latin typeface="Courier"/>
              </a:rPr>
              <a:t>--- Roberta : Roberta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Roberta : Tom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Tom : Roberta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Tom : Tom ---</a:t>
            </a:r>
          </a:p>
        </p:txBody>
      </p:sp>
    </p:spTree>
    <p:extLst>
      <p:ext uri="{BB962C8B-B14F-4D97-AF65-F5344CB8AC3E}">
        <p14:creationId xmlns:p14="http://schemas.microsoft.com/office/powerpoint/2010/main" val="147714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Iterators (1)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589"/>
              </a:spcBef>
              <a:buNone/>
            </a:pP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 = ['Roberta', 'Tom']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iterator_1 = 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iterator_2 = 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iterator_1: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print("outer loop")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for j in iterator_2: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print("inner loop")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do_something_with</a:t>
            </a:r>
            <a:r>
              <a:rPr lang="en-US" b="1" dirty="0">
                <a:latin typeface="Courier"/>
              </a:rPr>
              <a:t>(f'{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} : {j}’)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outer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inner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Roberta : Roberta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inner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Roberta : Tom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359283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Iterators (2)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iterator_1 = 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(['Roberta', 'Tom'])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iterator_1: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print("outer loop")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for j in iterator_1: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print("inner loop")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do_something_with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+ ":" + j)</a:t>
            </a:r>
          </a:p>
          <a:p>
            <a:pPr marL="0" indent="0">
              <a:spcBef>
                <a:spcPts val="589"/>
              </a:spcBef>
              <a:buNone/>
            </a:pPr>
            <a:endParaRPr lang="en-US" sz="1700" b="1" dirty="0">
              <a:latin typeface="Courier"/>
            </a:endParaRP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outer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inner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Roberta:Tom</a:t>
            </a:r>
            <a:r>
              <a:rPr lang="en-US" sz="1700" b="1" dirty="0">
                <a:latin typeface="Courier"/>
              </a:rPr>
              <a:t> ---</a:t>
            </a:r>
          </a:p>
        </p:txBody>
      </p:sp>
    </p:spTree>
    <p:extLst>
      <p:ext uri="{BB962C8B-B14F-4D97-AF65-F5344CB8AC3E}">
        <p14:creationId xmlns:p14="http://schemas.microsoft.com/office/powerpoint/2010/main" val="40102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Identities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693" y="2435469"/>
            <a:ext cx="8373270" cy="272460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2947"/>
              </a:spcAft>
              <a:buNone/>
            </a:pPr>
            <a:r>
              <a:rPr lang="en-US" sz="3900" b="1" dirty="0" err="1">
                <a:latin typeface="Courier"/>
              </a:rPr>
              <a:t>iter</a:t>
            </a:r>
            <a:r>
              <a:rPr lang="en-US" sz="3900" b="1" dirty="0">
                <a:latin typeface="Courier"/>
              </a:rPr>
              <a:t>(o) </a:t>
            </a:r>
            <a:r>
              <a:rPr lang="en-US" sz="1800" b="1" dirty="0"/>
              <a:t>is a spelling for</a:t>
            </a:r>
            <a:r>
              <a:rPr lang="en-US" sz="3900" b="1" dirty="0">
                <a:latin typeface="Courier"/>
              </a:rPr>
              <a:t> o.__</a:t>
            </a:r>
            <a:r>
              <a:rPr lang="en-US" sz="3900" b="1" dirty="0" err="1">
                <a:latin typeface="Courier"/>
              </a:rPr>
              <a:t>iter</a:t>
            </a:r>
            <a:r>
              <a:rPr lang="en-US" sz="3900" b="1" dirty="0">
                <a:latin typeface="Courier"/>
              </a:rPr>
              <a:t>__()</a:t>
            </a:r>
          </a:p>
          <a:p>
            <a:pPr marL="0" indent="0" algn="ctr">
              <a:spcAft>
                <a:spcPts val="2947"/>
              </a:spcAft>
              <a:buNone/>
            </a:pPr>
            <a:r>
              <a:rPr lang="en-US" sz="3900" b="1" dirty="0">
                <a:latin typeface="Courier"/>
              </a:rPr>
              <a:t>next(o) </a:t>
            </a:r>
            <a:r>
              <a:rPr lang="en-US" sz="1800" b="1" dirty="0">
                <a:solidFill>
                  <a:srgbClr val="FFFFFF"/>
                </a:solidFill>
                <a:latin typeface="Book Antiqua" panose="02040602050305030304" pitchFamily="18" charset="0"/>
              </a:rPr>
              <a:t>is a spelling for</a:t>
            </a:r>
            <a:r>
              <a:rPr lang="en-US" sz="3900" b="1" dirty="0">
                <a:latin typeface="Courier"/>
              </a:rPr>
              <a:t> </a:t>
            </a:r>
            <a:r>
              <a:rPr lang="en-US" sz="3900" b="1" dirty="0" err="1">
                <a:latin typeface="Courier"/>
              </a:rPr>
              <a:t>o.__next</a:t>
            </a:r>
            <a:r>
              <a:rPr lang="en-US" sz="3900" b="1" dirty="0">
                <a:latin typeface="Courier"/>
              </a:rPr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293944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Internals Rewritten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692" y="1708928"/>
            <a:ext cx="9108052" cy="3451147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"/>
              </a:rPr>
              <a:t>The interpreter’s logic looks something like this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_ = </a:t>
            </a:r>
            <a:r>
              <a:rPr lang="en-US" sz="2000" b="1" dirty="0" err="1">
                <a:latin typeface="Courier"/>
                <a:cs typeface="Courier"/>
              </a:rPr>
              <a:t>iter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test_list</a:t>
            </a:r>
            <a:r>
              <a:rPr lang="en-US" sz="2000" b="1" dirty="0">
                <a:latin typeface="Courier"/>
                <a:cs typeface="Courier"/>
              </a:rPr>
              <a:t>)       # creates an </a:t>
            </a:r>
            <a:r>
              <a:rPr lang="en-US" sz="2000" b="1" i="1" dirty="0">
                <a:latin typeface="Courier"/>
                <a:cs typeface="Courier"/>
              </a:rPr>
              <a:t>iterator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while True: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try: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= next(_)       # Gets next iterator value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except </a:t>
            </a:r>
            <a:r>
              <a:rPr lang="en-US" sz="2000" b="1" dirty="0" err="1">
                <a:latin typeface="Courier"/>
                <a:cs typeface="Courier"/>
              </a:rPr>
              <a:t>StopIteration</a:t>
            </a:r>
            <a:r>
              <a:rPr lang="en-US" sz="2000" b="1" dirty="0">
                <a:latin typeface="Courier"/>
                <a:cs typeface="Courier"/>
              </a:rPr>
              <a:t>: # iterator is exhausted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break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do_something_with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r>
              <a:rPr lang="en-US" sz="2000" b="1" dirty="0">
                <a:cs typeface="Courier"/>
              </a:rPr>
              <a:t>See example in notebook </a:t>
            </a:r>
          </a:p>
        </p:txBody>
      </p:sp>
    </p:spTree>
    <p:extLst>
      <p:ext uri="{BB962C8B-B14F-4D97-AF65-F5344CB8AC3E}">
        <p14:creationId xmlns:p14="http://schemas.microsoft.com/office/powerpoint/2010/main" val="282821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Homebrew Iterator (1)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class </a:t>
            </a:r>
            <a:r>
              <a:rPr lang="en-US" b="1" dirty="0" err="1">
                <a:latin typeface="Courier"/>
              </a:rPr>
              <a:t>MyIterator</a:t>
            </a:r>
            <a:r>
              <a:rPr lang="en-US" b="1" dirty="0">
                <a:latin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”””An iterator to produce each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character of a string N times.”””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</a:t>
            </a:r>
            <a:r>
              <a:rPr lang="en-US" b="1" dirty="0" err="1">
                <a:latin typeface="Courier"/>
              </a:rPr>
              <a:t>def</a:t>
            </a:r>
            <a:r>
              <a:rPr lang="en-US" b="1" dirty="0">
                <a:latin typeface="Courier"/>
              </a:rPr>
              <a:t> __</a:t>
            </a:r>
            <a:r>
              <a:rPr lang="en-US" b="1" dirty="0" err="1">
                <a:latin typeface="Courier"/>
              </a:rPr>
              <a:t>init</a:t>
            </a:r>
            <a:r>
              <a:rPr lang="en-US" b="1" dirty="0">
                <a:latin typeface="Courier"/>
              </a:rPr>
              <a:t>__(self, s, 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self.s</a:t>
            </a:r>
            <a:r>
              <a:rPr lang="en-US" b="1" dirty="0">
                <a:latin typeface="Courier"/>
              </a:rPr>
              <a:t> =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self.N</a:t>
            </a:r>
            <a:r>
              <a:rPr lang="en-US" b="1" dirty="0">
                <a:latin typeface="Courier"/>
              </a:rPr>
              <a:t> = 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self.pos</a:t>
            </a:r>
            <a:r>
              <a:rPr lang="en-US" b="1" dirty="0">
                <a:latin typeface="Courier"/>
              </a:rPr>
              <a:t> = </a:t>
            </a:r>
            <a:r>
              <a:rPr lang="en-US" b="1" dirty="0" err="1">
                <a:latin typeface="Courier"/>
              </a:rPr>
              <a:t>self.count</a:t>
            </a:r>
            <a:r>
              <a:rPr lang="en-US" b="1" dirty="0">
                <a:latin typeface="Courier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</a:t>
            </a:r>
            <a:r>
              <a:rPr lang="en-US" b="1" dirty="0" err="1">
                <a:latin typeface="Courier"/>
              </a:rPr>
              <a:t>def</a:t>
            </a:r>
            <a:r>
              <a:rPr lang="en-US" b="1" dirty="0">
                <a:latin typeface="Courier"/>
              </a:rPr>
              <a:t> __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return self</a:t>
            </a:r>
          </a:p>
        </p:txBody>
      </p:sp>
    </p:spTree>
    <p:extLst>
      <p:ext uri="{BB962C8B-B14F-4D97-AF65-F5344CB8AC3E}">
        <p14:creationId xmlns:p14="http://schemas.microsoft.com/office/powerpoint/2010/main" val="150545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Homebrew Iterator (2)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</a:t>
            </a:r>
            <a:r>
              <a:rPr lang="en-US" b="1" dirty="0" err="1">
                <a:latin typeface="Courier"/>
              </a:rPr>
              <a:t>def</a:t>
            </a:r>
            <a:r>
              <a:rPr lang="en-US" b="1" dirty="0">
                <a:latin typeface="Courier"/>
              </a:rPr>
              <a:t> __next__(self):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if </a:t>
            </a:r>
            <a:r>
              <a:rPr lang="en-US" b="1" dirty="0" err="1">
                <a:latin typeface="Courier"/>
              </a:rPr>
              <a:t>self.pos</a:t>
            </a:r>
            <a:r>
              <a:rPr lang="en-US" b="1" dirty="0">
                <a:latin typeface="Courier"/>
              </a:rPr>
              <a:t> == </a:t>
            </a:r>
            <a:r>
              <a:rPr lang="en-US" b="1" dirty="0" err="1">
                <a:latin typeface="Courier"/>
              </a:rPr>
              <a:t>len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self.s</a:t>
            </a:r>
            <a:r>
              <a:rPr lang="en-US" b="1" dirty="0">
                <a:latin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    raise </a:t>
            </a:r>
            <a:r>
              <a:rPr lang="en-US" b="1" dirty="0" err="1">
                <a:latin typeface="Courier"/>
              </a:rPr>
              <a:t>StopIteration</a:t>
            </a:r>
            <a:endParaRPr lang="en-US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result = </a:t>
            </a:r>
            <a:r>
              <a:rPr lang="en-US" b="1" dirty="0" err="1">
                <a:latin typeface="Courier"/>
              </a:rPr>
              <a:t>self.s</a:t>
            </a:r>
            <a:r>
              <a:rPr lang="en-US" b="1" dirty="0">
                <a:latin typeface="Courier"/>
              </a:rPr>
              <a:t>[</a:t>
            </a:r>
            <a:r>
              <a:rPr lang="en-US" b="1" dirty="0" err="1">
                <a:latin typeface="Courier"/>
              </a:rPr>
              <a:t>self.pos</a:t>
            </a:r>
            <a:r>
              <a:rPr lang="en-US" b="1" dirty="0">
                <a:latin typeface="Courier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self.count</a:t>
            </a:r>
            <a:r>
              <a:rPr lang="en-US" b="1" dirty="0">
                <a:latin typeface="Courier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if </a:t>
            </a:r>
            <a:r>
              <a:rPr lang="en-US" b="1" dirty="0" err="1">
                <a:latin typeface="Courier"/>
              </a:rPr>
              <a:t>self.count</a:t>
            </a:r>
            <a:r>
              <a:rPr lang="en-US" b="1" dirty="0">
                <a:latin typeface="Courier"/>
              </a:rPr>
              <a:t> == </a:t>
            </a:r>
            <a:r>
              <a:rPr lang="en-US" b="1" dirty="0" err="1">
                <a:latin typeface="Courier"/>
              </a:rPr>
              <a:t>self.N</a:t>
            </a:r>
            <a:r>
              <a:rPr lang="en-US" b="1" dirty="0">
                <a:latin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    </a:t>
            </a:r>
            <a:r>
              <a:rPr lang="en-US" b="1" dirty="0" err="1">
                <a:latin typeface="Courier"/>
              </a:rPr>
              <a:t>self.pos</a:t>
            </a:r>
            <a:r>
              <a:rPr lang="en-US" b="1" dirty="0">
                <a:latin typeface="Courier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    </a:t>
            </a:r>
            <a:r>
              <a:rPr lang="en-US" b="1" dirty="0" err="1">
                <a:latin typeface="Courier"/>
              </a:rPr>
              <a:t>self.count</a:t>
            </a:r>
            <a:r>
              <a:rPr lang="en-US" b="1" dirty="0">
                <a:latin typeface="Courier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339808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693" y="1620870"/>
            <a:ext cx="8373270" cy="3648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Slides and notebooks available from</a:t>
            </a:r>
            <a:br>
              <a:rPr lang="en-US" dirty="0"/>
            </a:br>
            <a:r>
              <a:rPr lang="en-US" sz="2000" b="1" dirty="0">
                <a:latin typeface="Courier"/>
                <a:cs typeface="Courier"/>
              </a:rPr>
              <a:t>https://</a:t>
            </a:r>
            <a:r>
              <a:rPr lang="en-US" sz="2000" b="1" dirty="0" err="1">
                <a:latin typeface="Courier"/>
                <a:cs typeface="Courier"/>
              </a:rPr>
              <a:t>github.com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>
                <a:latin typeface="Courier"/>
                <a:cs typeface="Courier"/>
              </a:rPr>
              <a:t>steveholden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>
                <a:latin typeface="Courier"/>
                <a:cs typeface="Courier"/>
              </a:rPr>
              <a:t>iteration.git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(update due after this talk – watch </a:t>
            </a:r>
            <a:r>
              <a:rPr lang="en-US" dirty="0">
                <a:latin typeface="Courier" pitchFamily="2" charset="0"/>
              </a:rPr>
              <a:t>#developers </a:t>
            </a:r>
            <a:r>
              <a:rPr lang="en-US" dirty="0"/>
              <a:t>for news)</a:t>
            </a:r>
          </a:p>
          <a:p>
            <a:r>
              <a:rPr lang="en-US" dirty="0"/>
              <a:t>Code in slides for discussion</a:t>
            </a:r>
          </a:p>
          <a:p>
            <a:r>
              <a:rPr lang="en-US" dirty="0"/>
              <a:t>Executable </a:t>
            </a:r>
            <a:r>
              <a:rPr lang="en-US" dirty="0" err="1"/>
              <a:t>Jupyter</a:t>
            </a:r>
            <a:r>
              <a:rPr lang="en-US" dirty="0"/>
              <a:t> Notebook for demonstration</a:t>
            </a:r>
          </a:p>
          <a:p>
            <a:pPr lvl="1"/>
            <a:r>
              <a:rPr lang="en-US" dirty="0"/>
              <a:t>Think of it as a multimedia presentation</a:t>
            </a:r>
          </a:p>
          <a:p>
            <a:r>
              <a:rPr lang="en-US" dirty="0"/>
              <a:t>Please feel free to ask questions</a:t>
            </a:r>
          </a:p>
          <a:p>
            <a:pPr lvl="1"/>
            <a:r>
              <a:rPr lang="en-US" dirty="0"/>
              <a:t>Happy to enter </a:t>
            </a:r>
            <a:r>
              <a:rPr lang="en-US" i="1" dirty="0"/>
              <a:t>ad hoc</a:t>
            </a:r>
            <a:r>
              <a:rPr lang="en-US" dirty="0"/>
              <a:t> code to answer them</a:t>
            </a:r>
          </a:p>
        </p:txBody>
      </p:sp>
    </p:spTree>
    <p:extLst>
      <p:ext uri="{BB962C8B-B14F-4D97-AF65-F5344CB8AC3E}">
        <p14:creationId xmlns:p14="http://schemas.microsoft.com/office/powerpoint/2010/main" val="168354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272C-F55A-5B46-87B7-8E3BB314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Later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6459-3879-9849-88CD-F6DFBEEE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you’ve ever wondered how generators</a:t>
            </a:r>
          </a:p>
          <a:p>
            <a:pPr marL="0" indent="0" algn="ctr">
              <a:buNone/>
            </a:pPr>
            <a:r>
              <a:rPr lang="en-US" dirty="0"/>
              <a:t>and generator expressions work, you now</a:t>
            </a:r>
          </a:p>
          <a:p>
            <a:pPr marL="0" indent="0" algn="ctr">
              <a:buNone/>
            </a:pPr>
            <a:r>
              <a:rPr lang="en-US" dirty="0"/>
              <a:t>have the necessary concepts to understand them!</a:t>
            </a:r>
          </a:p>
        </p:txBody>
      </p:sp>
    </p:spTree>
    <p:extLst>
      <p:ext uri="{BB962C8B-B14F-4D97-AF65-F5344CB8AC3E}">
        <p14:creationId xmlns:p14="http://schemas.microsoft.com/office/powerpoint/2010/main" val="168810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Generators: Easier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 bodies with </a:t>
            </a:r>
            <a:r>
              <a:rPr lang="en-US" b="1" dirty="0">
                <a:latin typeface="Courier"/>
                <a:cs typeface="Courier"/>
              </a:rPr>
              <a:t>yield</a:t>
            </a:r>
            <a:r>
              <a:rPr lang="en-US" dirty="0"/>
              <a:t> in them are special</a:t>
            </a:r>
          </a:p>
          <a:p>
            <a:r>
              <a:rPr lang="en-US" dirty="0"/>
              <a:t>They are called </a:t>
            </a:r>
            <a:r>
              <a:rPr lang="en-US" i="1" dirty="0"/>
              <a:t>generator functions</a:t>
            </a:r>
            <a:endParaRPr lang="en-US" dirty="0"/>
          </a:p>
          <a:p>
            <a:r>
              <a:rPr lang="en-US" dirty="0"/>
              <a:t>Calling them does not execute the code in the body</a:t>
            </a:r>
          </a:p>
          <a:p>
            <a:r>
              <a:rPr lang="en-US" dirty="0">
                <a:cs typeface="Courier"/>
              </a:rPr>
              <a:t>Instead, it returns a particular kind of iterator!</a:t>
            </a:r>
          </a:p>
          <a:p>
            <a:pPr marL="0" indent="0">
              <a:spcBef>
                <a:spcPts val="0"/>
              </a:spcBef>
              <a:buNone/>
            </a:pPr>
            <a:endParaRPr lang="tr-TR" b="1" dirty="0">
              <a:latin typeface="Courier"/>
              <a:cs typeface="Courier"/>
            </a:endParaRP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&gt;&gt;&gt; def </a:t>
            </a:r>
            <a:r>
              <a:rPr lang="tr-TR" b="1" dirty="0" err="1">
                <a:latin typeface="Courier"/>
                <a:cs typeface="Courier"/>
              </a:rPr>
              <a:t>gen_func</a:t>
            </a:r>
            <a:r>
              <a:rPr lang="tr-TR" b="1" dirty="0">
                <a:latin typeface="Courier"/>
                <a:cs typeface="Courier"/>
              </a:rPr>
              <a:t>():</a:t>
            </a: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...     </a:t>
            </a:r>
            <a:r>
              <a:rPr lang="tr-TR" b="1" dirty="0" err="1">
                <a:latin typeface="Courier"/>
                <a:cs typeface="Courier"/>
              </a:rPr>
              <a:t>yield</a:t>
            </a:r>
            <a:r>
              <a:rPr lang="tr-TR" b="1" dirty="0">
                <a:latin typeface="Courier"/>
                <a:cs typeface="Courier"/>
              </a:rPr>
              <a:t> 42</a:t>
            </a: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...</a:t>
            </a: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&gt;&gt;&gt; f = </a:t>
            </a:r>
            <a:r>
              <a:rPr lang="tr-TR" b="1" dirty="0" err="1">
                <a:latin typeface="Courier"/>
                <a:cs typeface="Courier"/>
              </a:rPr>
              <a:t>gen_func</a:t>
            </a:r>
            <a:r>
              <a:rPr lang="tr-TR" b="1" dirty="0">
                <a:latin typeface="Courier"/>
                <a:cs typeface="Courier"/>
              </a:rPr>
              <a:t>()</a:t>
            </a: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&gt;&gt;&gt; </a:t>
            </a:r>
            <a:r>
              <a:rPr lang="tr-TR" b="1" dirty="0" err="1">
                <a:latin typeface="Courier"/>
                <a:cs typeface="Courier"/>
              </a:rPr>
              <a:t>type</a:t>
            </a:r>
            <a:r>
              <a:rPr lang="tr-TR" b="1" dirty="0">
                <a:latin typeface="Courier"/>
                <a:cs typeface="Courier"/>
              </a:rPr>
              <a:t>(f)</a:t>
            </a: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&lt;</a:t>
            </a:r>
            <a:r>
              <a:rPr lang="tr-TR" b="1" dirty="0" err="1">
                <a:latin typeface="Courier"/>
                <a:cs typeface="Courier"/>
              </a:rPr>
              <a:t>type</a:t>
            </a:r>
            <a:r>
              <a:rPr lang="tr-TR" b="1" dirty="0">
                <a:latin typeface="Courier"/>
                <a:cs typeface="Courier"/>
              </a:rPr>
              <a:t> '</a:t>
            </a:r>
            <a:r>
              <a:rPr lang="tr-TR" b="1" dirty="0" err="1">
                <a:latin typeface="Courier"/>
                <a:cs typeface="Courier"/>
              </a:rPr>
              <a:t>generator</a:t>
            </a:r>
            <a:r>
              <a:rPr lang="tr-TR" b="1" dirty="0">
                <a:latin typeface="Courier"/>
                <a:cs typeface="Courier"/>
              </a:rPr>
              <a:t>'&gt;</a:t>
            </a:r>
            <a:endParaRPr lang="en-US" b="1" dirty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4291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Generators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are iterators</a:t>
            </a:r>
          </a:p>
          <a:p>
            <a:r>
              <a:rPr lang="en-US" dirty="0"/>
              <a:t>Generator functions are iterator </a:t>
            </a:r>
            <a:r>
              <a:rPr lang="en-US" i="1" dirty="0"/>
              <a:t>factories</a:t>
            </a:r>
          </a:p>
          <a:p>
            <a:pPr lvl="1"/>
            <a:r>
              <a:rPr lang="en-US" dirty="0"/>
              <a:t>Each call returns a new iterator instance</a:t>
            </a:r>
          </a:p>
          <a:p>
            <a:r>
              <a:rPr lang="en-US" dirty="0"/>
              <a:t>Calling the generator’s </a:t>
            </a:r>
            <a:r>
              <a:rPr lang="en-US" b="1" dirty="0">
                <a:latin typeface="Courier"/>
                <a:cs typeface="Courier"/>
              </a:rPr>
              <a:t>__next__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/>
              <a:t>runs the function body code until the next </a:t>
            </a:r>
            <a:r>
              <a:rPr lang="en-US" b="1" dirty="0">
                <a:latin typeface="Courier" pitchFamily="2" charset="0"/>
              </a:rPr>
              <a:t>yield</a:t>
            </a:r>
          </a:p>
          <a:p>
            <a:r>
              <a:rPr lang="en-US" dirty="0"/>
              <a:t>Each </a:t>
            </a:r>
            <a:r>
              <a:rPr lang="en-US" b="1" dirty="0">
                <a:latin typeface="Courier" pitchFamily="2" charset="0"/>
              </a:rPr>
              <a:t>yield</a:t>
            </a:r>
            <a:r>
              <a:rPr lang="en-US" dirty="0"/>
              <a:t> becomes the return value of the </a:t>
            </a:r>
            <a:r>
              <a:rPr lang="en-US" b="1" dirty="0">
                <a:latin typeface="Courier"/>
                <a:cs typeface="Courier"/>
              </a:rPr>
              <a:t>__next__</a:t>
            </a:r>
            <a:r>
              <a:rPr lang="en-US" dirty="0"/>
              <a:t>  call</a:t>
            </a:r>
          </a:p>
        </p:txBody>
      </p:sp>
    </p:spTree>
    <p:extLst>
      <p:ext uri="{BB962C8B-B14F-4D97-AF65-F5344CB8AC3E}">
        <p14:creationId xmlns:p14="http://schemas.microsoft.com/office/powerpoint/2010/main" val="378391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A Simple Generator Function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urier"/>
              </a:rPr>
              <a:t>def</a:t>
            </a: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latin typeface="Courier"/>
              </a:rPr>
              <a:t>rangedown</a:t>
            </a:r>
            <a:r>
              <a:rPr lang="en-US" b="1" dirty="0">
                <a:latin typeface="Courier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reversed(range(n)):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yield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generator = </a:t>
            </a:r>
            <a:r>
              <a:rPr lang="en-US" b="1" dirty="0" err="1">
                <a:latin typeface="Courier"/>
              </a:rPr>
              <a:t>rangedown</a:t>
            </a:r>
            <a:r>
              <a:rPr lang="en-US" b="1" dirty="0">
                <a:latin typeface="Courier"/>
              </a:rPr>
              <a:t>(4)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for x in generator: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print(x)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21420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&gt;&gt;&gt; </a:t>
            </a:r>
            <a:r>
              <a:rPr lang="en-US" sz="2000" b="1" dirty="0" err="1">
                <a:latin typeface="Courier"/>
              </a:rPr>
              <a:t>genexp</a:t>
            </a:r>
            <a:r>
              <a:rPr lang="en-US" sz="2000" b="1" dirty="0">
                <a:latin typeface="Courier"/>
              </a:rPr>
              <a:t> = (</a:t>
            </a:r>
            <a:r>
              <a:rPr lang="en-US" sz="2000" b="1" dirty="0" err="1">
                <a:latin typeface="Courier"/>
              </a:rPr>
              <a:t>i</a:t>
            </a:r>
            <a:r>
              <a:rPr lang="en-US" sz="2000" b="1" dirty="0">
                <a:latin typeface="Courier"/>
              </a:rPr>
              <a:t>*2 for </a:t>
            </a:r>
            <a:r>
              <a:rPr lang="en-US" sz="2000" b="1" dirty="0" err="1">
                <a:latin typeface="Courier"/>
              </a:rPr>
              <a:t>i</a:t>
            </a:r>
            <a:r>
              <a:rPr lang="en-US" sz="2000" b="1" dirty="0">
                <a:latin typeface="Courier"/>
              </a:rPr>
              <a:t> in range(4))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&gt;&gt;&gt; type(</a:t>
            </a:r>
            <a:r>
              <a:rPr lang="en-US" sz="2000" b="1" dirty="0" err="1">
                <a:latin typeface="Courier"/>
              </a:rPr>
              <a:t>rangedown</a:t>
            </a:r>
            <a:r>
              <a:rPr lang="en-US" sz="2000" b="1" dirty="0">
                <a:latin typeface="Courier"/>
              </a:rPr>
              <a:t>), type(generator), type(</a:t>
            </a:r>
            <a:r>
              <a:rPr lang="en-US" sz="2000" b="1" dirty="0" err="1">
                <a:latin typeface="Courier"/>
              </a:rPr>
              <a:t>genexp</a:t>
            </a:r>
            <a:r>
              <a:rPr lang="en-US" sz="2000" b="1" dirty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/>
              </a:rPr>
              <a:t>(function, generator, generator)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&gt;&gt;&gt; for o in </a:t>
            </a:r>
            <a:r>
              <a:rPr lang="en-US" sz="2000" b="1" dirty="0" err="1">
                <a:latin typeface="Courier"/>
              </a:rPr>
              <a:t>genexp</a:t>
            </a:r>
            <a:r>
              <a:rPr lang="en-US" sz="2000" b="1" dirty="0">
                <a:latin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...     print(o)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/>
              </a:rPr>
              <a:t>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0890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class </a:t>
            </a:r>
            <a:r>
              <a:rPr lang="en-US" sz="2000" b="1" dirty="0" err="1">
                <a:latin typeface="Courier"/>
              </a:rPr>
              <a:t>MIString</a:t>
            </a:r>
            <a:r>
              <a:rPr lang="en-US" sz="2000" b="1" dirty="0">
                <a:latin typeface="Courier"/>
              </a:rPr>
              <a:t>(</a:t>
            </a:r>
            <a:r>
              <a:rPr lang="en-US" sz="2000" b="1" dirty="0" err="1">
                <a:latin typeface="Courier"/>
              </a:rPr>
              <a:t>str</a:t>
            </a:r>
            <a:r>
              <a:rPr lang="en-US" sz="2000" b="1" dirty="0">
                <a:latin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</a:t>
            </a:r>
            <a:r>
              <a:rPr lang="en-US" sz="2000" b="1" dirty="0" err="1">
                <a:latin typeface="Courier"/>
              </a:rPr>
              <a:t>def</a:t>
            </a:r>
            <a:r>
              <a:rPr lang="en-US" sz="2000" b="1" dirty="0">
                <a:latin typeface="Courier"/>
              </a:rPr>
              <a:t> __new__(</a:t>
            </a:r>
            <a:r>
              <a:rPr lang="en-US" sz="2000" b="1" dirty="0" err="1">
                <a:latin typeface="Courier"/>
              </a:rPr>
              <a:t>cls</a:t>
            </a:r>
            <a:r>
              <a:rPr lang="en-US" sz="2000" b="1" dirty="0">
                <a:latin typeface="Courier"/>
              </a:rPr>
              <a:t>, value, 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    return </a:t>
            </a:r>
            <a:r>
              <a:rPr lang="en-US" sz="2000" b="1" dirty="0" err="1">
                <a:latin typeface="Courier"/>
              </a:rPr>
              <a:t>str</a:t>
            </a:r>
            <a:r>
              <a:rPr lang="en-US" sz="2000" b="1" dirty="0">
                <a:latin typeface="Courier"/>
              </a:rPr>
              <a:t>.__new__(</a:t>
            </a:r>
            <a:r>
              <a:rPr lang="en-US" sz="2000" b="1" dirty="0" err="1">
                <a:latin typeface="Courier"/>
              </a:rPr>
              <a:t>cls</a:t>
            </a:r>
            <a:r>
              <a:rPr lang="en-US" sz="2000" b="1" dirty="0">
                <a:latin typeface="Courier"/>
              </a:rPr>
              <a:t>,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</a:t>
            </a:r>
            <a:r>
              <a:rPr lang="en-US" sz="2000" b="1" dirty="0" err="1">
                <a:latin typeface="Courier"/>
              </a:rPr>
              <a:t>def</a:t>
            </a:r>
            <a:r>
              <a:rPr lang="en-US" sz="2000" b="1" dirty="0">
                <a:latin typeface="Courier"/>
              </a:rPr>
              <a:t> __</a:t>
            </a:r>
            <a:r>
              <a:rPr lang="en-US" sz="2000" b="1" dirty="0" err="1">
                <a:latin typeface="Courier"/>
              </a:rPr>
              <a:t>init</a:t>
            </a:r>
            <a:r>
              <a:rPr lang="en-US" sz="2000" b="1" dirty="0">
                <a:latin typeface="Courier"/>
              </a:rPr>
              <a:t>__(self, value, 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    </a:t>
            </a:r>
            <a:r>
              <a:rPr lang="en-US" sz="2000" b="1" dirty="0" err="1">
                <a:latin typeface="Courier"/>
              </a:rPr>
              <a:t>self.N</a:t>
            </a:r>
            <a:r>
              <a:rPr lang="en-US" sz="2000" b="1" dirty="0">
                <a:latin typeface="Courier"/>
              </a:rPr>
              <a:t> =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</a:t>
            </a:r>
            <a:r>
              <a:rPr lang="en-US" sz="2000" b="1" dirty="0" err="1">
                <a:latin typeface="Courier"/>
              </a:rPr>
              <a:t>def</a:t>
            </a:r>
            <a:r>
              <a:rPr lang="en-US" sz="2000" b="1" dirty="0">
                <a:latin typeface="Courier"/>
              </a:rPr>
              <a:t> __</a:t>
            </a:r>
            <a:r>
              <a:rPr lang="en-US" sz="2000" b="1" dirty="0" err="1">
                <a:latin typeface="Courier"/>
              </a:rPr>
              <a:t>iter</a:t>
            </a:r>
            <a:r>
              <a:rPr lang="en-US" sz="2000" b="1" dirty="0">
                <a:latin typeface="Courier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    return </a:t>
            </a:r>
            <a:r>
              <a:rPr lang="en-US" sz="2000" b="1" dirty="0" err="1">
                <a:latin typeface="Courier"/>
              </a:rPr>
              <a:t>MyIterator</a:t>
            </a:r>
            <a:r>
              <a:rPr lang="en-US" sz="2000" b="1" dirty="0">
                <a:latin typeface="Courier"/>
              </a:rPr>
              <a:t>(self, </a:t>
            </a:r>
            <a:r>
              <a:rPr lang="en-US" sz="2000" b="1" dirty="0" err="1">
                <a:latin typeface="Courier"/>
              </a:rPr>
              <a:t>self.N</a:t>
            </a:r>
            <a:r>
              <a:rPr lang="en-US" sz="2000" b="1" dirty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[s for s in </a:t>
            </a:r>
            <a:r>
              <a:rPr lang="en-US" sz="2000" b="1" dirty="0" err="1">
                <a:latin typeface="Courier"/>
              </a:rPr>
              <a:t>MIString</a:t>
            </a:r>
            <a:r>
              <a:rPr lang="en-US" sz="2000" b="1" dirty="0">
                <a:latin typeface="Courier"/>
              </a:rPr>
              <a:t>("xyz", 3)]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b="1" dirty="0">
                <a:latin typeface="Courier"/>
              </a:rPr>
              <a:t>['x', 'x', 'x', 'y', 'y', 'y', 'z', 'z', 'z']</a:t>
            </a:r>
            <a:endParaRPr lang="en-US" sz="20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1186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2" y="65579"/>
            <a:ext cx="9353006" cy="1169880"/>
          </a:xfrm>
        </p:spPr>
        <p:txBody>
          <a:bodyPr/>
          <a:lstStyle/>
          <a:p>
            <a:r>
              <a:rPr lang="en-US" sz="3900" dirty="0"/>
              <a:t>Generator Functions as </a:t>
            </a:r>
            <a:r>
              <a:rPr lang="en-US" sz="3900" b="1" dirty="0">
                <a:latin typeface="Courier"/>
                <a:cs typeface="Courier"/>
              </a:rPr>
              <a:t>__</a:t>
            </a:r>
            <a:r>
              <a:rPr lang="en-US" sz="3900" b="1" dirty="0" err="1">
                <a:latin typeface="Courier"/>
                <a:cs typeface="Courier"/>
              </a:rPr>
              <a:t>iter</a:t>
            </a:r>
            <a:r>
              <a:rPr lang="en-US" sz="3900" b="1" dirty="0">
                <a:latin typeface="Courier"/>
                <a:cs typeface="Courier"/>
              </a:rPr>
              <a:t>__</a:t>
            </a:r>
            <a:r>
              <a:rPr lang="en-US" sz="3900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Remember: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Calling a generator function returns a generator …</a:t>
            </a:r>
            <a:br>
              <a:rPr lang="en-US" b="1" dirty="0"/>
            </a:br>
            <a:r>
              <a:rPr lang="en-US" b="1" dirty="0"/>
              <a:t>… which is also an iterator!</a:t>
            </a:r>
            <a:br>
              <a:rPr lang="en-US" b="1" dirty="0"/>
            </a:br>
            <a:endParaRPr lang="en-US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def __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for c in str(self):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 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range(</a:t>
            </a:r>
            <a:r>
              <a:rPr lang="en-US" b="1" dirty="0" err="1">
                <a:latin typeface="Courier"/>
              </a:rPr>
              <a:t>self.N</a:t>
            </a:r>
            <a:r>
              <a:rPr lang="en-US" b="1" dirty="0">
                <a:latin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     yield c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70243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1500" dirty="0"/>
              <a:t>?</a:t>
            </a:r>
            <a:endParaRPr lang="en-US" dirty="0"/>
          </a:p>
          <a:p>
            <a:pPr marL="0" indent="0" algn="ctr">
              <a:buNone/>
            </a:pPr>
            <a:r>
              <a:rPr lang="en-US" sz="3500" b="1" dirty="0" err="1">
                <a:latin typeface="Courier"/>
                <a:cs typeface="Courier"/>
              </a:rPr>
              <a:t>steve.holden@digital.trade.gov.uk</a:t>
            </a:r>
            <a:endParaRPr lang="en-US" sz="3500" b="1" dirty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sz="2400" b="1" dirty="0">
                <a:latin typeface="Courier"/>
                <a:cs typeface="Courier"/>
              </a:rPr>
              <a:t>https://</a:t>
            </a:r>
            <a:r>
              <a:rPr lang="en-US" sz="2400" b="1" dirty="0" err="1">
                <a:latin typeface="Courier"/>
                <a:cs typeface="Courier"/>
              </a:rPr>
              <a:t>github.com</a:t>
            </a:r>
            <a:r>
              <a:rPr lang="en-US" sz="2400" b="1" dirty="0">
                <a:latin typeface="Courier"/>
                <a:cs typeface="Courier"/>
              </a:rPr>
              <a:t>/</a:t>
            </a:r>
            <a:r>
              <a:rPr lang="en-US" sz="2400" b="1" dirty="0" err="1">
                <a:latin typeface="Courier"/>
                <a:cs typeface="Courier"/>
              </a:rPr>
              <a:t>steveholden</a:t>
            </a:r>
            <a:r>
              <a:rPr lang="en-US" sz="2400" b="1" dirty="0">
                <a:latin typeface="Courier"/>
                <a:cs typeface="Courier"/>
              </a:rPr>
              <a:t>/</a:t>
            </a:r>
            <a:r>
              <a:rPr lang="en-US" sz="2400" b="1" dirty="0" err="1">
                <a:latin typeface="Courier"/>
                <a:cs typeface="Courier"/>
              </a:rPr>
              <a:t>iteration.git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4911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Iteration is generally an enumerative technique</a:t>
            </a:r>
          </a:p>
          <a:p>
            <a:pPr lvl="1"/>
            <a:r>
              <a:rPr lang="en-US" dirty="0"/>
              <a:t>“Do this on every one of these”</a:t>
            </a:r>
          </a:p>
          <a:p>
            <a:r>
              <a:rPr lang="en-US" dirty="0"/>
              <a:t>Generally, anything that uses the </a:t>
            </a:r>
            <a:r>
              <a:rPr lang="en-US" b="1" dirty="0">
                <a:latin typeface="Courier"/>
                <a:cs typeface="Courier"/>
              </a:rPr>
              <a:t>for</a:t>
            </a:r>
            <a:r>
              <a:rPr lang="en-US" dirty="0"/>
              <a:t> keyword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for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List, </a:t>
            </a:r>
            <a:r>
              <a:rPr lang="en-US" dirty="0" err="1"/>
              <a:t>dict</a:t>
            </a:r>
            <a:r>
              <a:rPr lang="en-US" dirty="0"/>
              <a:t> and set comprehensions</a:t>
            </a:r>
          </a:p>
          <a:p>
            <a:r>
              <a:rPr lang="en-US" dirty="0"/>
              <a:t>NOTE: This material is </a:t>
            </a:r>
            <a:r>
              <a:rPr lang="en-US" i="1" dirty="0"/>
              <a:t>not</a:t>
            </a:r>
            <a:r>
              <a:rPr lang="en-US" dirty="0"/>
              <a:t> relevant to </a:t>
            </a:r>
            <a:r>
              <a:rPr lang="en-US" b="1" dirty="0">
                <a:latin typeface="Courier"/>
                <a:cs typeface="Courier"/>
              </a:rPr>
              <a:t>while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They don’t iterate </a:t>
            </a:r>
            <a:r>
              <a:rPr lang="en-US" i="1" dirty="0"/>
              <a:t>over</a:t>
            </a:r>
            <a:r>
              <a:rPr lang="en-US" dirty="0"/>
              <a:t> anything</a:t>
            </a:r>
          </a:p>
          <a:p>
            <a:pPr lvl="1"/>
            <a:r>
              <a:rPr lang="en-US" dirty="0"/>
              <a:t>Just loop until a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202164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F309-BDDD-1A4C-9AEF-EAD55273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5AF4-8C68-EA49-9DF4-B4D3B05E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Aft>
                <a:spcPts val="2947"/>
              </a:spcAft>
              <a:buNone/>
            </a:pPr>
            <a:r>
              <a:rPr lang="en-US" sz="3600" b="1" dirty="0">
                <a:latin typeface="Courier"/>
              </a:rPr>
              <a:t>o[index] </a:t>
            </a:r>
          </a:p>
          <a:p>
            <a:pPr marL="0" indent="0" algn="ctr">
              <a:spcAft>
                <a:spcPts val="2947"/>
              </a:spcAft>
              <a:buNone/>
            </a:pPr>
            <a:r>
              <a:rPr lang="en-US" sz="2400" b="1" dirty="0"/>
              <a:t>is simply an alternative spelling for</a:t>
            </a:r>
          </a:p>
          <a:p>
            <a:pPr marL="0" indent="0" algn="ctr">
              <a:spcAft>
                <a:spcPts val="2947"/>
              </a:spcAft>
              <a:buNone/>
            </a:pPr>
            <a:r>
              <a:rPr lang="en-US" sz="3600" b="1" dirty="0">
                <a:latin typeface="Courier"/>
              </a:rPr>
              <a:t> o.__</a:t>
            </a:r>
            <a:r>
              <a:rPr lang="en-US" sz="3600" b="1" dirty="0" err="1">
                <a:latin typeface="Courier"/>
              </a:rPr>
              <a:t>getitem</a:t>
            </a:r>
            <a:r>
              <a:rPr lang="en-US" sz="3600" b="1" dirty="0">
                <a:latin typeface="Courier"/>
              </a:rPr>
              <a:t>__(index)</a:t>
            </a:r>
          </a:p>
        </p:txBody>
      </p:sp>
    </p:spTree>
    <p:extLst>
      <p:ext uri="{BB962C8B-B14F-4D97-AF65-F5344CB8AC3E}">
        <p14:creationId xmlns:p14="http://schemas.microsoft.com/office/powerpoint/2010/main" val="305736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Python’s original iteration required the object being iterated over to have a </a:t>
            </a:r>
            <a:r>
              <a:rPr lang="en-US" b="1" dirty="0">
                <a:latin typeface="Courier" pitchFamily="2" charset="0"/>
              </a:rPr>
              <a:t>__</a:t>
            </a:r>
            <a:r>
              <a:rPr lang="en-US" b="1" dirty="0" err="1">
                <a:latin typeface="Courier" pitchFamily="2" charset="0"/>
              </a:rPr>
              <a:t>getitem</a:t>
            </a:r>
            <a:r>
              <a:rPr lang="en-US" b="1" dirty="0">
                <a:latin typeface="Courier" pitchFamily="2" charset="0"/>
              </a:rPr>
              <a:t>__</a:t>
            </a:r>
            <a:r>
              <a:rPr lang="en-US" dirty="0"/>
              <a:t> method</a:t>
            </a:r>
          </a:p>
          <a:p>
            <a:r>
              <a:rPr lang="en-US" dirty="0"/>
              <a:t>Suppose the interpreter were written in Python …</a:t>
            </a:r>
          </a:p>
          <a:p>
            <a:pPr lvl="1"/>
            <a:r>
              <a:rPr lang="en-US" dirty="0"/>
              <a:t>What would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latin typeface="Courier" pitchFamily="2" charset="0"/>
              </a:rPr>
              <a:t>for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 pitchFamily="2" charset="0"/>
              </a:rPr>
              <a:t>item</a:t>
            </a:r>
            <a:r>
              <a:rPr lang="en-US" b="1" dirty="0">
                <a:latin typeface="Courier" pitchFamily="2" charset="0"/>
              </a:rPr>
              <a:t> in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" pitchFamily="2" charset="0"/>
              </a:rPr>
              <a:t>an_object</a:t>
            </a:r>
            <a:r>
              <a:rPr lang="en-US" b="1" dirty="0">
                <a:latin typeface="Courier" pitchFamily="2" charset="0"/>
              </a:rPr>
              <a:t>:</a:t>
            </a:r>
            <a:br>
              <a:rPr lang="en-US" b="1" dirty="0">
                <a:latin typeface="Courier" pitchFamily="2" charset="0"/>
              </a:rPr>
            </a:br>
            <a:r>
              <a:rPr lang="en-US" b="1" dirty="0">
                <a:latin typeface="Courier" pitchFamily="2" charset="0"/>
              </a:rPr>
              <a:t>   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" pitchFamily="2" charset="0"/>
              </a:rPr>
              <a:t>do_something_with</a:t>
            </a:r>
            <a:r>
              <a:rPr lang="en-US" b="1" dirty="0">
                <a:latin typeface="Courier" pitchFamily="2" charset="0"/>
              </a:rPr>
              <a:t>(item)</a:t>
            </a:r>
            <a:br>
              <a:rPr lang="en-US" b="1" dirty="0">
                <a:latin typeface="Courier" pitchFamily="2" charset="0"/>
              </a:rPr>
            </a:br>
            <a:br>
              <a:rPr lang="en-US" dirty="0"/>
            </a:br>
            <a:r>
              <a:rPr lang="en-US" dirty="0"/>
              <a:t>look like</a:t>
            </a:r>
          </a:p>
        </p:txBody>
      </p:sp>
    </p:spTree>
    <p:extLst>
      <p:ext uri="{BB962C8B-B14F-4D97-AF65-F5344CB8AC3E}">
        <p14:creationId xmlns:p14="http://schemas.microsoft.com/office/powerpoint/2010/main" val="118782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64A6-7A6E-8D41-8965-0BCB6189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“Internals”</a:t>
            </a:r>
            <a:r>
              <a:rPr lang="en-US" sz="2800" dirty="0"/>
              <a:t> (but Python)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8CC0DE-A7D6-2744-BB15-A8050A31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" y="1708928"/>
            <a:ext cx="8759507" cy="345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_</a:t>
            </a:r>
            <a:r>
              <a:rPr lang="en-US" b="1" dirty="0" err="1">
                <a:latin typeface="Courier"/>
                <a:cs typeface="Courier"/>
              </a:rPr>
              <a:t>index_var</a:t>
            </a:r>
            <a:r>
              <a:rPr lang="en-US" b="1" dirty="0">
                <a:latin typeface="Courier"/>
                <a:cs typeface="Courier"/>
              </a:rPr>
              <a:t> = 0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while True: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try: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   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item</a:t>
            </a:r>
            <a:r>
              <a:rPr lang="en-US" b="1" dirty="0">
                <a:latin typeface="Courier"/>
                <a:cs typeface="Courier"/>
              </a:rPr>
              <a:t> =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an_object</a:t>
            </a:r>
            <a:r>
              <a:rPr lang="en-US" b="1" dirty="0">
                <a:latin typeface="Courier"/>
                <a:cs typeface="Courier"/>
              </a:rPr>
              <a:t>.__</a:t>
            </a:r>
            <a:r>
              <a:rPr lang="en-US" b="1" dirty="0" err="1">
                <a:latin typeface="Courier"/>
                <a:cs typeface="Courier"/>
              </a:rPr>
              <a:t>getitem</a:t>
            </a:r>
            <a:r>
              <a:rPr lang="en-US" b="1" dirty="0">
                <a:latin typeface="Courier"/>
                <a:cs typeface="Courier"/>
              </a:rPr>
              <a:t>__(_</a:t>
            </a:r>
            <a:r>
              <a:rPr lang="en-US" b="1" dirty="0" err="1">
                <a:latin typeface="Courier"/>
                <a:cs typeface="Courier"/>
              </a:rPr>
              <a:t>index_var</a:t>
            </a:r>
            <a:r>
              <a:rPr lang="en-US" b="1" dirty="0">
                <a:latin typeface="Courier"/>
                <a:cs typeface="Courier"/>
              </a:rPr>
              <a:t>)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except </a:t>
            </a:r>
            <a:r>
              <a:rPr lang="en-US" b="1" dirty="0" err="1">
                <a:latin typeface="Courier"/>
                <a:cs typeface="Courier"/>
              </a:rPr>
              <a:t>IndexError</a:t>
            </a:r>
            <a:r>
              <a:rPr lang="en-US" b="1" dirty="0">
                <a:latin typeface="Courier"/>
                <a:cs typeface="Courier"/>
              </a:rPr>
              <a:t>: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    break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do_something_with</a:t>
            </a:r>
            <a:r>
              <a:rPr lang="en-US" b="1" dirty="0">
                <a:latin typeface="Courier"/>
                <a:cs typeface="Courier"/>
              </a:rPr>
              <a:t>(item)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_</a:t>
            </a:r>
            <a:r>
              <a:rPr lang="en-US" b="1" dirty="0" err="1">
                <a:latin typeface="Courier"/>
                <a:cs typeface="Courier"/>
              </a:rPr>
              <a:t>index_var</a:t>
            </a:r>
            <a:r>
              <a:rPr lang="en-US" b="1" dirty="0">
                <a:latin typeface="Courier"/>
                <a:cs typeface="Courier"/>
              </a:rPr>
              <a:t> += 1 </a:t>
            </a:r>
          </a:p>
        </p:txBody>
      </p:sp>
    </p:spTree>
    <p:extLst>
      <p:ext uri="{BB962C8B-B14F-4D97-AF65-F5344CB8AC3E}">
        <p14:creationId xmlns:p14="http://schemas.microsoft.com/office/powerpoint/2010/main" val="120147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This Mechanism Still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regards backward compatibility as important!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class Stars():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sz="2000" b="1" dirty="0">
                <a:latin typeface="Courier"/>
                <a:cs typeface="Courier"/>
              </a:rPr>
              <a:t>"Class with just </a:t>
            </a:r>
            <a:r>
              <a:rPr lang="en-US" sz="2000" b="1" i="1" dirty="0">
                <a:latin typeface="Courier"/>
                <a:cs typeface="Courier"/>
              </a:rPr>
              <a:t>__</a:t>
            </a:r>
            <a:r>
              <a:rPr lang="en-US" sz="2000" b="1" i="1" dirty="0" err="1">
                <a:latin typeface="Courier"/>
                <a:cs typeface="Courier"/>
              </a:rPr>
              <a:t>init</a:t>
            </a:r>
            <a:r>
              <a:rPr lang="en-US" sz="2000" b="1" i="1" dirty="0">
                <a:latin typeface="Courier"/>
                <a:cs typeface="Courier"/>
              </a:rPr>
              <a:t>__</a:t>
            </a:r>
            <a:r>
              <a:rPr lang="en-US" sz="2000" b="1" dirty="0">
                <a:latin typeface="Courier"/>
                <a:cs typeface="Courier"/>
              </a:rPr>
              <a:t> and </a:t>
            </a:r>
            <a:r>
              <a:rPr lang="en-US" sz="2000" b="1" i="1" dirty="0">
                <a:latin typeface="Courier"/>
                <a:cs typeface="Courier"/>
              </a:rPr>
              <a:t>__</a:t>
            </a:r>
            <a:r>
              <a:rPr lang="en-US" sz="2000" b="1" i="1" dirty="0" err="1">
                <a:latin typeface="Courier"/>
                <a:cs typeface="Courier"/>
              </a:rPr>
              <a:t>getitem</a:t>
            </a:r>
            <a:r>
              <a:rPr lang="en-US" sz="2000" b="1" i="1" dirty="0">
                <a:latin typeface="Courier"/>
                <a:cs typeface="Courier"/>
              </a:rPr>
              <a:t>__</a:t>
            </a:r>
            <a:r>
              <a:rPr lang="en-US" sz="2000" b="1" dirty="0">
                <a:latin typeface="Courier"/>
                <a:cs typeface="Courier"/>
              </a:rPr>
              <a:t>."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def __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__(self, N):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    </a:t>
            </a:r>
            <a:r>
              <a:rPr lang="en-US" b="1" dirty="0" err="1">
                <a:latin typeface="Courier"/>
                <a:cs typeface="Courier"/>
              </a:rPr>
              <a:t>self.N</a:t>
            </a:r>
            <a:r>
              <a:rPr lang="en-US" b="1" dirty="0">
                <a:latin typeface="Courier"/>
                <a:cs typeface="Courier"/>
              </a:rPr>
              <a:t> = N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def __</a:t>
            </a:r>
            <a:r>
              <a:rPr lang="en-US" b="1" dirty="0" err="1">
                <a:latin typeface="Courier"/>
                <a:cs typeface="Courier"/>
              </a:rPr>
              <a:t>getitem</a:t>
            </a:r>
            <a:r>
              <a:rPr lang="en-US" b="1" dirty="0">
                <a:latin typeface="Courier"/>
                <a:cs typeface="Courier"/>
              </a:rPr>
              <a:t>__(self, index):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    print("Getting item:", index)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    if index &gt; </a:t>
            </a:r>
            <a:r>
              <a:rPr lang="en-US" b="1" dirty="0" err="1">
                <a:latin typeface="Courier"/>
                <a:cs typeface="Courier"/>
              </a:rPr>
              <a:t>self.N</a:t>
            </a:r>
            <a:r>
              <a:rPr lang="en-US" b="1" dirty="0">
                <a:latin typeface="Courier"/>
                <a:cs typeface="Courier"/>
              </a:rPr>
              <a:t>: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        raise </a:t>
            </a:r>
            <a:r>
              <a:rPr lang="en-US" b="1" dirty="0" err="1">
                <a:latin typeface="Courier"/>
                <a:cs typeface="Courier"/>
              </a:rPr>
              <a:t>IndexError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        return "*" * index</a:t>
            </a:r>
          </a:p>
        </p:txBody>
      </p:sp>
    </p:spTree>
    <p:extLst>
      <p:ext uri="{BB962C8B-B14F-4D97-AF65-F5344CB8AC3E}">
        <p14:creationId xmlns:p14="http://schemas.microsoft.com/office/powerpoint/2010/main" val="408060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This Method Has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must be numerically </a:t>
            </a:r>
            <a:r>
              <a:rPr lang="en-US" dirty="0" err="1"/>
              <a:t>indexable</a:t>
            </a:r>
            <a:endParaRPr lang="en-US" dirty="0"/>
          </a:p>
          <a:p>
            <a:pPr lvl="1"/>
            <a:r>
              <a:rPr lang="en-US" i="1" dirty="0"/>
              <a:t>i.e.</a:t>
            </a:r>
            <a:r>
              <a:rPr lang="en-US" dirty="0"/>
              <a:t> needs a 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b="1" dirty="0" err="1">
                <a:latin typeface="Courier"/>
                <a:cs typeface="Courier"/>
              </a:rPr>
              <a:t>getitem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 method that takes numerical arguments</a:t>
            </a:r>
            <a:endParaRPr lang="en-US" i="1" dirty="0"/>
          </a:p>
          <a:p>
            <a:r>
              <a:rPr lang="en-US" dirty="0"/>
              <a:t>Indices must run from 0 through N-1</a:t>
            </a:r>
          </a:p>
          <a:p>
            <a:r>
              <a:rPr lang="en-US" dirty="0"/>
              <a:t>∴ cannot be used with unordered containers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sets, </a:t>
            </a:r>
            <a:r>
              <a:rPr lang="en-US" dirty="0" err="1"/>
              <a:t>dicts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So a New Mechanism Was 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subject of a </a:t>
            </a:r>
            <a:r>
              <a:rPr lang="en-US" b="1" dirty="0">
                <a:latin typeface="Courier"/>
                <a:cs typeface="Courier"/>
              </a:rPr>
              <a:t>for</a:t>
            </a:r>
            <a:r>
              <a:rPr lang="en-US" dirty="0"/>
              <a:t> has a 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b="1" dirty="0" err="1">
                <a:latin typeface="Courier"/>
                <a:cs typeface="Courier"/>
              </a:rPr>
              <a:t>iter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 method:</a:t>
            </a:r>
          </a:p>
          <a:p>
            <a:pPr lvl="1"/>
            <a:r>
              <a:rPr lang="en-US" dirty="0"/>
              <a:t>Call that method and save the result in a temporary</a:t>
            </a:r>
          </a:p>
          <a:p>
            <a:pPr lvl="1"/>
            <a:r>
              <a:rPr lang="en-US" dirty="0"/>
              <a:t>At the start of each iteration:</a:t>
            </a:r>
          </a:p>
          <a:p>
            <a:pPr lvl="2"/>
            <a:r>
              <a:rPr lang="en-US" dirty="0"/>
              <a:t>Produce the next value for the loop by calling the temporary’s </a:t>
            </a:r>
            <a:r>
              <a:rPr lang="en-US" b="1" dirty="0">
                <a:latin typeface="Courier"/>
                <a:cs typeface="Courier"/>
              </a:rPr>
              <a:t>__next__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If the call raises a </a:t>
            </a:r>
            <a:r>
              <a:rPr lang="en-US" b="1" dirty="0" err="1">
                <a:latin typeface="Courier"/>
                <a:cs typeface="Courier"/>
              </a:rPr>
              <a:t>StopIteration</a:t>
            </a:r>
            <a:r>
              <a:rPr lang="en-US" dirty="0"/>
              <a:t> exception:</a:t>
            </a:r>
          </a:p>
          <a:p>
            <a:pPr lvl="2"/>
            <a:r>
              <a:rPr lang="en-US" dirty="0"/>
              <a:t>Terminate the loop</a:t>
            </a:r>
          </a:p>
          <a:p>
            <a:r>
              <a:rPr lang="en-US" dirty="0"/>
              <a:t>In the absence of the a 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b="1" dirty="0" err="1">
                <a:latin typeface="Courier"/>
                <a:cs typeface="Courier"/>
              </a:rPr>
              <a:t>iter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 method:</a:t>
            </a:r>
          </a:p>
          <a:p>
            <a:pPr lvl="1"/>
            <a:r>
              <a:rPr lang="en-US" dirty="0"/>
              <a:t>Use the original 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b="1" dirty="0" err="1">
                <a:latin typeface="Courier"/>
                <a:cs typeface="Courier"/>
              </a:rPr>
              <a:t>getitem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-based mechanism</a:t>
            </a:r>
          </a:p>
        </p:txBody>
      </p:sp>
    </p:spTree>
    <p:extLst>
      <p:ext uri="{BB962C8B-B14F-4D97-AF65-F5344CB8AC3E}">
        <p14:creationId xmlns:p14="http://schemas.microsoft.com/office/powerpoint/2010/main" val="362110526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HoldenWebClass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Hweb080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Hweb0809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HoldenWebClass.thmx</Template>
  <TotalTime>2275</TotalTime>
  <Words>1531</Words>
  <Application>Microsoft Macintosh PowerPoint</Application>
  <PresentationFormat>Custom</PresentationFormat>
  <Paragraphs>207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 Antiqua</vt:lpstr>
      <vt:lpstr>Calibri</vt:lpstr>
      <vt:lpstr>Courier</vt:lpstr>
      <vt:lpstr>Wingdings 2</vt:lpstr>
      <vt:lpstr>HoldenWebClass</vt:lpstr>
      <vt:lpstr>Habitat</vt:lpstr>
      <vt:lpstr>Iterables and Iterators: Round and Round the Mulberry Bush</vt:lpstr>
      <vt:lpstr>The Talk</vt:lpstr>
      <vt:lpstr>Iteration in Python</vt:lpstr>
      <vt:lpstr>Identity to Remember</vt:lpstr>
      <vt:lpstr>A Bit of History</vt:lpstr>
      <vt:lpstr>Interpreter “Internals” (but Python)</vt:lpstr>
      <vt:lpstr>This Mechanism Still Works</vt:lpstr>
      <vt:lpstr>This Method Has Limitations</vt:lpstr>
      <vt:lpstr>So a New Mechanism Was Born</vt:lpstr>
      <vt:lpstr>These objects are Iterables</vt:lpstr>
      <vt:lpstr>Internals of the Modern for Loop</vt:lpstr>
      <vt:lpstr>Iterables vs. Iterators</vt:lpstr>
      <vt:lpstr>Iterating Over Iterables</vt:lpstr>
      <vt:lpstr>Iterating Over Iterators (1)</vt:lpstr>
      <vt:lpstr>Iterating Over Iterators (2)</vt:lpstr>
      <vt:lpstr>More Identities to Remember</vt:lpstr>
      <vt:lpstr>Internals Rewritten</vt:lpstr>
      <vt:lpstr>A Homebrew Iterator (1)</vt:lpstr>
      <vt:lpstr>A Homebrew Iterator (2)</vt:lpstr>
      <vt:lpstr>For Later Study</vt:lpstr>
      <vt:lpstr>Generators: Easier Iterables</vt:lpstr>
      <vt:lpstr>How Generators Work</vt:lpstr>
      <vt:lpstr>A Simple Generator Function</vt:lpstr>
      <vt:lpstr>Generator Expressions</vt:lpstr>
      <vt:lpstr>The Basic Iterable</vt:lpstr>
      <vt:lpstr>Generator Functions as __iter__ </vt:lpstr>
      <vt:lpstr>Thanks For Listening!</vt:lpstr>
    </vt:vector>
  </TitlesOfParts>
  <Company>Holden Web,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Holden</dc:creator>
  <cp:lastModifiedBy>Steve Holden</cp:lastModifiedBy>
  <cp:revision>33</cp:revision>
  <dcterms:created xsi:type="dcterms:W3CDTF">2016-05-06T08:32:54Z</dcterms:created>
  <dcterms:modified xsi:type="dcterms:W3CDTF">2022-02-25T16:30:57Z</dcterms:modified>
</cp:coreProperties>
</file>