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anna Zhu" initials="JZ" lastIdx="4" clrIdx="0">
    <p:extLst>
      <p:ext uri="{19B8F6BF-5375-455C-9EA6-DF929625EA0E}">
        <p15:presenceInfo xmlns:p15="http://schemas.microsoft.com/office/powerpoint/2012/main" userId="fd1ac3b5b87d6c9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1" d="100"/>
          <a:sy n="61" d="100"/>
        </p:scale>
        <p:origin x="88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6C2337-0AF4-49AE-9044-5C7519EFCFC1}" type="datetimeFigureOut">
              <a:rPr lang="en-US" smtClean="0"/>
              <a:t>4/23/2017</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8AE2A-4AC8-4737-969E-53C1B2C5B632}" type="slidenum">
              <a:rPr lang="en-US" smtClean="0"/>
              <a:t>‹#›</a:t>
            </a:fld>
            <a:endParaRPr lang="en-US"/>
          </a:p>
        </p:txBody>
      </p:sp>
    </p:spTree>
    <p:extLst>
      <p:ext uri="{BB962C8B-B14F-4D97-AF65-F5344CB8AC3E}">
        <p14:creationId xmlns:p14="http://schemas.microsoft.com/office/powerpoint/2010/main" val="2903606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There are 20 classes and the</a:t>
            </a:r>
            <a:r>
              <a:rPr lang="en-US" baseline="0" dirty="0"/>
              <a:t> </a:t>
            </a:r>
            <a:r>
              <a:rPr lang="en-US" dirty="0"/>
              <a:t>areas of ROC curves are around 0.89 to 0.99. It suggests each class is classified well. This figure only shows ROC curves of first three classes, since it is difficult to distinguish 20 curves together.</a:t>
            </a:r>
          </a:p>
        </p:txBody>
      </p:sp>
      <p:sp>
        <p:nvSpPr>
          <p:cNvPr id="4" name="灯片编号占位符 3"/>
          <p:cNvSpPr>
            <a:spLocks noGrp="1"/>
          </p:cNvSpPr>
          <p:nvPr>
            <p:ph type="sldNum" sz="quarter" idx="10"/>
          </p:nvPr>
        </p:nvSpPr>
        <p:spPr/>
        <p:txBody>
          <a:bodyPr/>
          <a:lstStyle/>
          <a:p>
            <a:fld id="{7238AE2A-4AC8-4737-969E-53C1B2C5B632}" type="slidenum">
              <a:rPr lang="en-US" smtClean="0"/>
              <a:t>1</a:t>
            </a:fld>
            <a:endParaRPr lang="en-US"/>
          </a:p>
        </p:txBody>
      </p:sp>
    </p:spTree>
    <p:extLst>
      <p:ext uri="{BB962C8B-B14F-4D97-AF65-F5344CB8AC3E}">
        <p14:creationId xmlns:p14="http://schemas.microsoft.com/office/powerpoint/2010/main" val="380222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a:p>
        </p:txBody>
      </p:sp>
      <p:sp>
        <p:nvSpPr>
          <p:cNvPr id="4" name="日期占位符 3"/>
          <p:cNvSpPr>
            <a:spLocks noGrp="1"/>
          </p:cNvSpPr>
          <p:nvPr>
            <p:ph type="dt" sz="half" idx="10"/>
          </p:nvPr>
        </p:nvSpPr>
        <p:spPr/>
        <p:txBody>
          <a:bodyPr/>
          <a:lstStyle/>
          <a:p>
            <a:fld id="{8835C1AA-D2ED-4CEA-9574-5FF22916193F}" type="datetimeFigureOut">
              <a:rPr lang="en-US" smtClean="0"/>
              <a:t>4/23/2017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E55FA5B-1044-47D1-8EDD-37AD4E2C90B4}" type="slidenum">
              <a:rPr lang="en-US" smtClean="0"/>
              <a:t>‹#›</a:t>
            </a:fld>
            <a:endParaRPr lang="en-US"/>
          </a:p>
        </p:txBody>
      </p:sp>
    </p:spTree>
    <p:extLst>
      <p:ext uri="{BB962C8B-B14F-4D97-AF65-F5344CB8AC3E}">
        <p14:creationId xmlns:p14="http://schemas.microsoft.com/office/powerpoint/2010/main" val="3963831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8835C1AA-D2ED-4CEA-9574-5FF22916193F}" type="datetimeFigureOut">
              <a:rPr lang="en-US" smtClean="0"/>
              <a:t>4/23/2017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E55FA5B-1044-47D1-8EDD-37AD4E2C90B4}" type="slidenum">
              <a:rPr lang="en-US" smtClean="0"/>
              <a:t>‹#›</a:t>
            </a:fld>
            <a:endParaRPr lang="en-US"/>
          </a:p>
        </p:txBody>
      </p:sp>
    </p:spTree>
    <p:extLst>
      <p:ext uri="{BB962C8B-B14F-4D97-AF65-F5344CB8AC3E}">
        <p14:creationId xmlns:p14="http://schemas.microsoft.com/office/powerpoint/2010/main" val="2156159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8835C1AA-D2ED-4CEA-9574-5FF22916193F}" type="datetimeFigureOut">
              <a:rPr lang="en-US" smtClean="0"/>
              <a:t>4/23/2017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E55FA5B-1044-47D1-8EDD-37AD4E2C90B4}" type="slidenum">
              <a:rPr lang="en-US" smtClean="0"/>
              <a:t>‹#›</a:t>
            </a:fld>
            <a:endParaRPr lang="en-US"/>
          </a:p>
        </p:txBody>
      </p:sp>
    </p:spTree>
    <p:extLst>
      <p:ext uri="{BB962C8B-B14F-4D97-AF65-F5344CB8AC3E}">
        <p14:creationId xmlns:p14="http://schemas.microsoft.com/office/powerpoint/2010/main" val="2415032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8835C1AA-D2ED-4CEA-9574-5FF22916193F}" type="datetimeFigureOut">
              <a:rPr lang="en-US" smtClean="0"/>
              <a:t>4/23/2017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E55FA5B-1044-47D1-8EDD-37AD4E2C90B4}" type="slidenum">
              <a:rPr lang="en-US" smtClean="0"/>
              <a:t>‹#›</a:t>
            </a:fld>
            <a:endParaRPr lang="en-US"/>
          </a:p>
        </p:txBody>
      </p:sp>
    </p:spTree>
    <p:extLst>
      <p:ext uri="{BB962C8B-B14F-4D97-AF65-F5344CB8AC3E}">
        <p14:creationId xmlns:p14="http://schemas.microsoft.com/office/powerpoint/2010/main" val="784333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835C1AA-D2ED-4CEA-9574-5FF22916193F}" type="datetimeFigureOut">
              <a:rPr lang="en-US" smtClean="0"/>
              <a:t>4/23/2017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E55FA5B-1044-47D1-8EDD-37AD4E2C90B4}" type="slidenum">
              <a:rPr lang="en-US" smtClean="0"/>
              <a:t>‹#›</a:t>
            </a:fld>
            <a:endParaRPr lang="en-US"/>
          </a:p>
        </p:txBody>
      </p:sp>
    </p:spTree>
    <p:extLst>
      <p:ext uri="{BB962C8B-B14F-4D97-AF65-F5344CB8AC3E}">
        <p14:creationId xmlns:p14="http://schemas.microsoft.com/office/powerpoint/2010/main" val="1430510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fld id="{8835C1AA-D2ED-4CEA-9574-5FF22916193F}" type="datetimeFigureOut">
              <a:rPr lang="en-US" smtClean="0"/>
              <a:t>4/23/2017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E55FA5B-1044-47D1-8EDD-37AD4E2C90B4}" type="slidenum">
              <a:rPr lang="en-US" smtClean="0"/>
              <a:t>‹#›</a:t>
            </a:fld>
            <a:endParaRPr lang="en-US"/>
          </a:p>
        </p:txBody>
      </p:sp>
    </p:spTree>
    <p:extLst>
      <p:ext uri="{BB962C8B-B14F-4D97-AF65-F5344CB8AC3E}">
        <p14:creationId xmlns:p14="http://schemas.microsoft.com/office/powerpoint/2010/main" val="1487008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fld id="{8835C1AA-D2ED-4CEA-9574-5FF22916193F}" type="datetimeFigureOut">
              <a:rPr lang="en-US" smtClean="0"/>
              <a:t>4/23/2017</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BE55FA5B-1044-47D1-8EDD-37AD4E2C90B4}" type="slidenum">
              <a:rPr lang="en-US" smtClean="0"/>
              <a:t>‹#›</a:t>
            </a:fld>
            <a:endParaRPr lang="en-US"/>
          </a:p>
        </p:txBody>
      </p:sp>
    </p:spTree>
    <p:extLst>
      <p:ext uri="{BB962C8B-B14F-4D97-AF65-F5344CB8AC3E}">
        <p14:creationId xmlns:p14="http://schemas.microsoft.com/office/powerpoint/2010/main" val="4240266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8835C1AA-D2ED-4CEA-9574-5FF22916193F}" type="datetimeFigureOut">
              <a:rPr lang="en-US" smtClean="0"/>
              <a:t>4/23/2017</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BE55FA5B-1044-47D1-8EDD-37AD4E2C90B4}" type="slidenum">
              <a:rPr lang="en-US" smtClean="0"/>
              <a:t>‹#›</a:t>
            </a:fld>
            <a:endParaRPr lang="en-US"/>
          </a:p>
        </p:txBody>
      </p:sp>
    </p:spTree>
    <p:extLst>
      <p:ext uri="{BB962C8B-B14F-4D97-AF65-F5344CB8AC3E}">
        <p14:creationId xmlns:p14="http://schemas.microsoft.com/office/powerpoint/2010/main" val="2769712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835C1AA-D2ED-4CEA-9574-5FF22916193F}" type="datetimeFigureOut">
              <a:rPr lang="en-US" smtClean="0"/>
              <a:t>4/23/2017</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BE55FA5B-1044-47D1-8EDD-37AD4E2C90B4}" type="slidenum">
              <a:rPr lang="en-US" smtClean="0"/>
              <a:t>‹#›</a:t>
            </a:fld>
            <a:endParaRPr lang="en-US"/>
          </a:p>
        </p:txBody>
      </p:sp>
    </p:spTree>
    <p:extLst>
      <p:ext uri="{BB962C8B-B14F-4D97-AF65-F5344CB8AC3E}">
        <p14:creationId xmlns:p14="http://schemas.microsoft.com/office/powerpoint/2010/main" val="3155347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835C1AA-D2ED-4CEA-9574-5FF22916193F}" type="datetimeFigureOut">
              <a:rPr lang="en-US" smtClean="0"/>
              <a:t>4/23/2017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E55FA5B-1044-47D1-8EDD-37AD4E2C90B4}" type="slidenum">
              <a:rPr lang="en-US" smtClean="0"/>
              <a:t>‹#›</a:t>
            </a:fld>
            <a:endParaRPr lang="en-US"/>
          </a:p>
        </p:txBody>
      </p:sp>
    </p:spTree>
    <p:extLst>
      <p:ext uri="{BB962C8B-B14F-4D97-AF65-F5344CB8AC3E}">
        <p14:creationId xmlns:p14="http://schemas.microsoft.com/office/powerpoint/2010/main" val="809701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835C1AA-D2ED-4CEA-9574-5FF22916193F}" type="datetimeFigureOut">
              <a:rPr lang="en-US" smtClean="0"/>
              <a:t>4/23/2017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E55FA5B-1044-47D1-8EDD-37AD4E2C90B4}" type="slidenum">
              <a:rPr lang="en-US" smtClean="0"/>
              <a:t>‹#›</a:t>
            </a:fld>
            <a:endParaRPr lang="en-US"/>
          </a:p>
        </p:txBody>
      </p:sp>
    </p:spTree>
    <p:extLst>
      <p:ext uri="{BB962C8B-B14F-4D97-AF65-F5344CB8AC3E}">
        <p14:creationId xmlns:p14="http://schemas.microsoft.com/office/powerpoint/2010/main" val="1101302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35C1AA-D2ED-4CEA-9574-5FF22916193F}" type="datetimeFigureOut">
              <a:rPr lang="en-US" smtClean="0"/>
              <a:t>4/23/2017</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55FA5B-1044-47D1-8EDD-37AD4E2C90B4}" type="slidenum">
              <a:rPr lang="en-US" smtClean="0"/>
              <a:t>‹#›</a:t>
            </a:fld>
            <a:endParaRPr lang="en-US"/>
          </a:p>
        </p:txBody>
      </p:sp>
    </p:spTree>
    <p:extLst>
      <p:ext uri="{BB962C8B-B14F-4D97-AF65-F5344CB8AC3E}">
        <p14:creationId xmlns:p14="http://schemas.microsoft.com/office/powerpoint/2010/main" val="3799008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a:graphicFrameLocks noGrp="1"/>
          </p:cNvGraphicFramePr>
          <p:nvPr>
            <p:extLst>
              <p:ext uri="{D42A27DB-BD31-4B8C-83A1-F6EECF244321}">
                <p14:modId xmlns:p14="http://schemas.microsoft.com/office/powerpoint/2010/main" val="1618962434"/>
              </p:ext>
            </p:extLst>
          </p:nvPr>
        </p:nvGraphicFramePr>
        <p:xfrm>
          <a:off x="475965" y="1325572"/>
          <a:ext cx="6489700" cy="1219508"/>
        </p:xfrm>
        <a:graphic>
          <a:graphicData uri="http://schemas.openxmlformats.org/drawingml/2006/table">
            <a:tbl>
              <a:tblPr firstRow="1" bandRow="1">
                <a:tableStyleId>{5C22544A-7EE6-4342-B048-85BDC9FD1C3A}</a:tableStyleId>
              </a:tblPr>
              <a:tblGrid>
                <a:gridCol w="1622425">
                  <a:extLst>
                    <a:ext uri="{9D8B030D-6E8A-4147-A177-3AD203B41FA5}">
                      <a16:colId xmlns:a16="http://schemas.microsoft.com/office/drawing/2014/main" val="3241015510"/>
                    </a:ext>
                  </a:extLst>
                </a:gridCol>
                <a:gridCol w="1622425">
                  <a:extLst>
                    <a:ext uri="{9D8B030D-6E8A-4147-A177-3AD203B41FA5}">
                      <a16:colId xmlns:a16="http://schemas.microsoft.com/office/drawing/2014/main" val="405444374"/>
                    </a:ext>
                  </a:extLst>
                </a:gridCol>
                <a:gridCol w="1622425">
                  <a:extLst>
                    <a:ext uri="{9D8B030D-6E8A-4147-A177-3AD203B41FA5}">
                      <a16:colId xmlns:a16="http://schemas.microsoft.com/office/drawing/2014/main" val="2117610532"/>
                    </a:ext>
                  </a:extLst>
                </a:gridCol>
                <a:gridCol w="1622425">
                  <a:extLst>
                    <a:ext uri="{9D8B030D-6E8A-4147-A177-3AD203B41FA5}">
                      <a16:colId xmlns:a16="http://schemas.microsoft.com/office/drawing/2014/main" val="136502157"/>
                    </a:ext>
                  </a:extLst>
                </a:gridCol>
              </a:tblGrid>
              <a:tr h="370840">
                <a:tc>
                  <a:txBody>
                    <a:bodyPr/>
                    <a:lstStyle/>
                    <a:p>
                      <a:endParaRPr lang="en-US" dirty="0"/>
                    </a:p>
                  </a:txBody>
                  <a:tcPr/>
                </a:tc>
                <a:tc>
                  <a:txBody>
                    <a:bodyPr/>
                    <a:lstStyle/>
                    <a:p>
                      <a:r>
                        <a:rPr lang="en-US" dirty="0"/>
                        <a:t>Accuracy</a:t>
                      </a:r>
                    </a:p>
                  </a:txBody>
                  <a:tcPr/>
                </a:tc>
                <a:tc>
                  <a:txBody>
                    <a:bodyPr/>
                    <a:lstStyle/>
                    <a:p>
                      <a:r>
                        <a:rPr lang="en-US" dirty="0"/>
                        <a:t>F-score(micro)</a:t>
                      </a:r>
                    </a:p>
                  </a:txBody>
                  <a:tcPr/>
                </a:tc>
                <a:tc>
                  <a:txBody>
                    <a:bodyPr/>
                    <a:lstStyle/>
                    <a:p>
                      <a:r>
                        <a:rPr lang="en-US" dirty="0"/>
                        <a:t>F-score(macro)</a:t>
                      </a:r>
                    </a:p>
                  </a:txBody>
                  <a:tcPr/>
                </a:tc>
                <a:extLst>
                  <a:ext uri="{0D108BD9-81ED-4DB2-BD59-A6C34878D82A}">
                    <a16:rowId xmlns:a16="http://schemas.microsoft.com/office/drawing/2014/main" val="1485722009"/>
                  </a:ext>
                </a:extLst>
              </a:tr>
              <a:tr h="477828">
                <a:tc>
                  <a:txBody>
                    <a:bodyPr/>
                    <a:lstStyle/>
                    <a:p>
                      <a:r>
                        <a:rPr lang="en-US" dirty="0"/>
                        <a:t>Train</a:t>
                      </a:r>
                    </a:p>
                  </a:txBody>
                  <a:tcPr/>
                </a:tc>
                <a:tc>
                  <a:txBody>
                    <a:bodyPr/>
                    <a:lstStyle/>
                    <a:p>
                      <a:r>
                        <a:rPr lang="en-US" dirty="0"/>
                        <a:t>0.826601</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0.826601</a:t>
                      </a:r>
                    </a:p>
                  </a:txBody>
                  <a:tcPr/>
                </a:tc>
                <a:tc>
                  <a:txBody>
                    <a:bodyPr/>
                    <a:lstStyle/>
                    <a:p>
                      <a:r>
                        <a:rPr lang="en-US" dirty="0"/>
                        <a:t>0.788229</a:t>
                      </a:r>
                      <a:endParaRPr lang="en-US" dirty="0"/>
                    </a:p>
                  </a:txBody>
                  <a:tcPr/>
                </a:tc>
                <a:extLst>
                  <a:ext uri="{0D108BD9-81ED-4DB2-BD59-A6C34878D82A}">
                    <a16:rowId xmlns:a16="http://schemas.microsoft.com/office/drawing/2014/main" val="3250688218"/>
                  </a:ext>
                </a:extLst>
              </a:tr>
              <a:tr h="370840">
                <a:tc>
                  <a:txBody>
                    <a:bodyPr/>
                    <a:lstStyle/>
                    <a:p>
                      <a:r>
                        <a:rPr lang="en-US" dirty="0"/>
                        <a:t>Test</a:t>
                      </a:r>
                    </a:p>
                  </a:txBody>
                  <a:tcPr/>
                </a:tc>
                <a:tc>
                  <a:txBody>
                    <a:bodyPr/>
                    <a:lstStyle/>
                    <a:p>
                      <a:r>
                        <a:rPr lang="en-US" dirty="0"/>
                        <a:t>0.762946</a:t>
                      </a:r>
                      <a:endParaRPr lang="en-US" dirty="0"/>
                    </a:p>
                  </a:txBody>
                  <a:tcPr/>
                </a:tc>
                <a:tc>
                  <a:txBody>
                    <a:bodyPr/>
                    <a:lstStyle/>
                    <a:p>
                      <a:r>
                        <a:rPr lang="en-US" dirty="0"/>
                        <a:t>0.762946</a:t>
                      </a:r>
                      <a:endParaRPr lang="en-US" dirty="0"/>
                    </a:p>
                  </a:txBody>
                  <a:tcPr/>
                </a:tc>
                <a:tc>
                  <a:txBody>
                    <a:bodyPr/>
                    <a:lstStyle/>
                    <a:p>
                      <a:r>
                        <a:rPr lang="en-US" dirty="0"/>
                        <a:t>0.685015</a:t>
                      </a:r>
                      <a:endParaRPr lang="en-US" dirty="0"/>
                    </a:p>
                  </a:txBody>
                  <a:tcPr/>
                </a:tc>
                <a:extLst>
                  <a:ext uri="{0D108BD9-81ED-4DB2-BD59-A6C34878D82A}">
                    <a16:rowId xmlns:a16="http://schemas.microsoft.com/office/drawing/2014/main" val="4245747846"/>
                  </a:ext>
                </a:extLst>
              </a:tr>
            </a:tbl>
          </a:graphicData>
        </a:graphic>
      </p:graphicFrame>
      <p:sp>
        <p:nvSpPr>
          <p:cNvPr id="8" name="文本框 7"/>
          <p:cNvSpPr txBox="1"/>
          <p:nvPr/>
        </p:nvSpPr>
        <p:spPr>
          <a:xfrm>
            <a:off x="1447800" y="393699"/>
            <a:ext cx="6413500" cy="461665"/>
          </a:xfrm>
          <a:prstGeom prst="rect">
            <a:avLst/>
          </a:prstGeom>
          <a:noFill/>
        </p:spPr>
        <p:txBody>
          <a:bodyPr wrap="square" rtlCol="0">
            <a:spAutoFit/>
          </a:bodyPr>
          <a:lstStyle/>
          <a:p>
            <a:pPr algn="ctr"/>
            <a:r>
              <a:rPr lang="en-US" sz="2400" b="1" dirty="0"/>
              <a:t> Naïve Bayes</a:t>
            </a:r>
          </a:p>
        </p:txBody>
      </p:sp>
      <p:sp>
        <p:nvSpPr>
          <p:cNvPr id="2" name="文本框 1"/>
          <p:cNvSpPr txBox="1"/>
          <p:nvPr/>
        </p:nvSpPr>
        <p:spPr>
          <a:xfrm>
            <a:off x="7388772" y="5155998"/>
            <a:ext cx="3686624" cy="646331"/>
          </a:xfrm>
          <a:prstGeom prst="rect">
            <a:avLst/>
          </a:prstGeom>
          <a:noFill/>
        </p:spPr>
        <p:txBody>
          <a:bodyPr wrap="square" rtlCol="0">
            <a:spAutoFit/>
          </a:bodyPr>
          <a:lstStyle/>
          <a:p>
            <a:r>
              <a:rPr lang="en-US" dirty="0"/>
              <a:t>There are 20 classes and the areas of ROC curves are around 0.89 to 0.99.</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330" y="3015288"/>
            <a:ext cx="5004940" cy="3531405"/>
          </a:xfrm>
          <a:prstGeom prst="rect">
            <a:avLst/>
          </a:prstGeom>
        </p:spPr>
      </p:pic>
      <p:pic>
        <p:nvPicPr>
          <p:cNvPr id="9" name="图片 8"/>
          <p:cNvPicPr>
            <a:picLocks noChangeAspect="1"/>
          </p:cNvPicPr>
          <p:nvPr/>
        </p:nvPicPr>
        <p:blipFill>
          <a:blip r:embed="rId4"/>
          <a:stretch>
            <a:fillRect/>
          </a:stretch>
        </p:blipFill>
        <p:spPr>
          <a:xfrm>
            <a:off x="7566660" y="982789"/>
            <a:ext cx="2791514" cy="827132"/>
          </a:xfrm>
          <a:prstGeom prst="rect">
            <a:avLst/>
          </a:prstGeom>
        </p:spPr>
      </p:pic>
      <p:pic>
        <p:nvPicPr>
          <p:cNvPr id="10" name="图片 9"/>
          <p:cNvPicPr>
            <a:picLocks noChangeAspect="1"/>
          </p:cNvPicPr>
          <p:nvPr/>
        </p:nvPicPr>
        <p:blipFill>
          <a:blip r:embed="rId5"/>
          <a:stretch>
            <a:fillRect/>
          </a:stretch>
        </p:blipFill>
        <p:spPr>
          <a:xfrm>
            <a:off x="7187563" y="1935326"/>
            <a:ext cx="3549707" cy="1042102"/>
          </a:xfrm>
          <a:prstGeom prst="rect">
            <a:avLst/>
          </a:prstGeom>
        </p:spPr>
      </p:pic>
      <p:sp>
        <p:nvSpPr>
          <p:cNvPr id="4" name="文本框 3"/>
          <p:cNvSpPr txBox="1"/>
          <p:nvPr/>
        </p:nvSpPr>
        <p:spPr>
          <a:xfrm>
            <a:off x="7388772" y="3605048"/>
            <a:ext cx="3489435" cy="923330"/>
          </a:xfrm>
          <a:prstGeom prst="rect">
            <a:avLst/>
          </a:prstGeom>
          <a:noFill/>
        </p:spPr>
        <p:txBody>
          <a:bodyPr wrap="square" rtlCol="0">
            <a:spAutoFit/>
          </a:bodyPr>
          <a:lstStyle/>
          <a:p>
            <a:r>
              <a:rPr lang="en-US" dirty="0"/>
              <a:t>Using 5-fold cross-validation to tune smoothing parameter alpha, we got alpha=0.125 to build model.</a:t>
            </a:r>
          </a:p>
        </p:txBody>
      </p:sp>
    </p:spTree>
    <p:extLst>
      <p:ext uri="{BB962C8B-B14F-4D97-AF65-F5344CB8AC3E}">
        <p14:creationId xmlns:p14="http://schemas.microsoft.com/office/powerpoint/2010/main" val="189551697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94</Words>
  <Application>Microsoft Office PowerPoint</Application>
  <PresentationFormat>宽屏</PresentationFormat>
  <Paragraphs>16</Paragraphs>
  <Slides>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等线</vt:lpstr>
      <vt:lpstr>等线 Light</vt:lpstr>
      <vt:lpstr>Arial</vt:lpstr>
      <vt:lpstr>Calibri</vt:lpstr>
      <vt:lpstr>Calibri Light</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Joanna Zhu</dc:creator>
  <cp:lastModifiedBy>Joanna Zhu</cp:lastModifiedBy>
  <cp:revision>16</cp:revision>
  <dcterms:created xsi:type="dcterms:W3CDTF">2017-04-23T20:39:28Z</dcterms:created>
  <dcterms:modified xsi:type="dcterms:W3CDTF">2017-04-24T01:53:39Z</dcterms:modified>
</cp:coreProperties>
</file>