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na Zhu" initials="JZ" lastIdx="4" clrIdx="0">
    <p:extLst>
      <p:ext uri="{19B8F6BF-5375-455C-9EA6-DF929625EA0E}">
        <p15:presenceInfo xmlns:p15="http://schemas.microsoft.com/office/powerpoint/2012/main" userId="fd1ac3b5b87d6c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1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C2337-0AF4-49AE-9044-5C7519EFCFC1}" type="datetimeFigureOut">
              <a:rPr lang="en-US" smtClean="0"/>
              <a:t>4/23/2017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8AE2A-4AC8-4737-969E-53C1B2C5B632}" type="slidenum">
              <a:rPr lang="en-US" smtClean="0"/>
              <a:t>‹#›</a:t>
            </a:fld>
            <a:endParaRPr lang="en-US"/>
          </a:p>
        </p:txBody>
      </p:sp>
    </p:spTree>
    <p:extLst>
      <p:ext uri="{BB962C8B-B14F-4D97-AF65-F5344CB8AC3E}">
        <p14:creationId xmlns:p14="http://schemas.microsoft.com/office/powerpoint/2010/main" val="290360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Tunig</a:t>
            </a:r>
            <a:r>
              <a:rPr lang="en-US" dirty="0"/>
              <a:t> smoothing parameter alpha to achieve better model. According</a:t>
            </a:r>
            <a:r>
              <a:rPr lang="en-US" baseline="0" dirty="0"/>
              <a:t> to this figure, we choose alpha=0.5 to build model for further classification.</a:t>
            </a:r>
            <a:endParaRPr lang="en-US" dirty="0"/>
          </a:p>
        </p:txBody>
      </p:sp>
      <p:sp>
        <p:nvSpPr>
          <p:cNvPr id="4" name="灯片编号占位符 3"/>
          <p:cNvSpPr>
            <a:spLocks noGrp="1"/>
          </p:cNvSpPr>
          <p:nvPr>
            <p:ph type="sldNum" sz="quarter" idx="10"/>
          </p:nvPr>
        </p:nvSpPr>
        <p:spPr/>
        <p:txBody>
          <a:bodyPr/>
          <a:lstStyle/>
          <a:p>
            <a:fld id="{7238AE2A-4AC8-4737-969E-53C1B2C5B632}" type="slidenum">
              <a:rPr lang="en-US" smtClean="0"/>
              <a:t>1</a:t>
            </a:fld>
            <a:endParaRPr lang="en-US"/>
          </a:p>
        </p:txBody>
      </p:sp>
    </p:spTree>
    <p:extLst>
      <p:ext uri="{BB962C8B-B14F-4D97-AF65-F5344CB8AC3E}">
        <p14:creationId xmlns:p14="http://schemas.microsoft.com/office/powerpoint/2010/main" val="190141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 are 20 classes and the</a:t>
            </a:r>
            <a:r>
              <a:rPr lang="en-US" baseline="0" dirty="0"/>
              <a:t> </a:t>
            </a:r>
            <a:r>
              <a:rPr lang="en-US" dirty="0"/>
              <a:t>areas of ROC curves are around 0.88 to 0.99. It suggests each class is classified well. This figure only shows ROC curves of first three classes, since it is difficult to distinguish 20 curves together.</a:t>
            </a:r>
            <a:endParaRPr lang="en-US" dirty="0"/>
          </a:p>
        </p:txBody>
      </p:sp>
      <p:sp>
        <p:nvSpPr>
          <p:cNvPr id="4" name="灯片编号占位符 3"/>
          <p:cNvSpPr>
            <a:spLocks noGrp="1"/>
          </p:cNvSpPr>
          <p:nvPr>
            <p:ph type="sldNum" sz="quarter" idx="10"/>
          </p:nvPr>
        </p:nvSpPr>
        <p:spPr/>
        <p:txBody>
          <a:bodyPr/>
          <a:lstStyle/>
          <a:p>
            <a:fld id="{7238AE2A-4AC8-4737-969E-53C1B2C5B632}" type="slidenum">
              <a:rPr lang="en-US" smtClean="0"/>
              <a:t>2</a:t>
            </a:fld>
            <a:endParaRPr lang="en-US"/>
          </a:p>
        </p:txBody>
      </p:sp>
    </p:spTree>
    <p:extLst>
      <p:ext uri="{BB962C8B-B14F-4D97-AF65-F5344CB8AC3E}">
        <p14:creationId xmlns:p14="http://schemas.microsoft.com/office/powerpoint/2010/main" val="38022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396383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215615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24150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78433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35C1AA-D2ED-4CEA-9574-5FF22916193F}" type="datetimeFigureOut">
              <a:rPr lang="en-US" smtClean="0"/>
              <a:t>4/23/2017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143051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8835C1AA-D2ED-4CEA-9574-5FF22916193F}" type="datetimeFigureOut">
              <a:rPr lang="en-US" smtClean="0"/>
              <a:t>4/23/2017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148700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8835C1AA-D2ED-4CEA-9574-5FF22916193F}" type="datetimeFigureOut">
              <a:rPr lang="en-US" smtClean="0"/>
              <a:t>4/23/2017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424026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835C1AA-D2ED-4CEA-9574-5FF22916193F}" type="datetimeFigureOut">
              <a:rPr lang="en-US" smtClean="0"/>
              <a:t>4/23/2017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276971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35C1AA-D2ED-4CEA-9574-5FF22916193F}" type="datetimeFigureOut">
              <a:rPr lang="en-US" smtClean="0"/>
              <a:t>4/23/2017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31553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35C1AA-D2ED-4CEA-9574-5FF22916193F}" type="datetimeFigureOut">
              <a:rPr lang="en-US" smtClean="0"/>
              <a:t>4/23/2017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80970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35C1AA-D2ED-4CEA-9574-5FF22916193F}" type="datetimeFigureOut">
              <a:rPr lang="en-US" smtClean="0"/>
              <a:t>4/23/2017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E55FA5B-1044-47D1-8EDD-37AD4E2C90B4}" type="slidenum">
              <a:rPr lang="en-US" smtClean="0"/>
              <a:t>‹#›</a:t>
            </a:fld>
            <a:endParaRPr lang="en-US"/>
          </a:p>
        </p:txBody>
      </p:sp>
    </p:spTree>
    <p:extLst>
      <p:ext uri="{BB962C8B-B14F-4D97-AF65-F5344CB8AC3E}">
        <p14:creationId xmlns:p14="http://schemas.microsoft.com/office/powerpoint/2010/main" val="110130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5C1AA-D2ED-4CEA-9574-5FF22916193F}" type="datetimeFigureOut">
              <a:rPr lang="en-US" smtClean="0"/>
              <a:t>4/23/2017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5FA5B-1044-47D1-8EDD-37AD4E2C90B4}" type="slidenum">
              <a:rPr lang="en-US" smtClean="0"/>
              <a:t>‹#›</a:t>
            </a:fld>
            <a:endParaRPr lang="en-US"/>
          </a:p>
        </p:txBody>
      </p:sp>
    </p:spTree>
    <p:extLst>
      <p:ext uri="{BB962C8B-B14F-4D97-AF65-F5344CB8AC3E}">
        <p14:creationId xmlns:p14="http://schemas.microsoft.com/office/powerpoint/2010/main" val="379900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616392" y="2133701"/>
            <a:ext cx="3549707" cy="1042102"/>
          </a:xfrm>
          <a:prstGeom prst="rect">
            <a:avLst/>
          </a:prstGeom>
        </p:spPr>
      </p:pic>
      <p:sp>
        <p:nvSpPr>
          <p:cNvPr id="9" name="文本框 8"/>
          <p:cNvSpPr txBox="1"/>
          <p:nvPr/>
        </p:nvSpPr>
        <p:spPr>
          <a:xfrm>
            <a:off x="3993776" y="546100"/>
            <a:ext cx="3200400" cy="584775"/>
          </a:xfrm>
          <a:prstGeom prst="rect">
            <a:avLst/>
          </a:prstGeom>
          <a:noFill/>
        </p:spPr>
        <p:txBody>
          <a:bodyPr wrap="square" rtlCol="0">
            <a:spAutoFit/>
          </a:bodyPr>
          <a:lstStyle/>
          <a:p>
            <a:r>
              <a:rPr lang="en-US" sz="3200" b="1" dirty="0"/>
              <a:t>Naïve Bayes</a:t>
            </a:r>
          </a:p>
        </p:txBody>
      </p:sp>
      <p:pic>
        <p:nvPicPr>
          <p:cNvPr id="10" name="图片 9"/>
          <p:cNvPicPr>
            <a:picLocks noChangeAspect="1"/>
          </p:cNvPicPr>
          <p:nvPr/>
        </p:nvPicPr>
        <p:blipFill>
          <a:blip r:embed="rId4"/>
          <a:stretch>
            <a:fillRect/>
          </a:stretch>
        </p:blipFill>
        <p:spPr>
          <a:xfrm>
            <a:off x="1348740" y="2241186"/>
            <a:ext cx="2791514" cy="827133"/>
          </a:xfrm>
          <a:prstGeom prst="rect">
            <a:avLst/>
          </a:prstGeom>
        </p:spPr>
      </p:pic>
      <p:sp>
        <p:nvSpPr>
          <p:cNvPr id="11" name="文本框 10"/>
          <p:cNvSpPr txBox="1"/>
          <p:nvPr/>
        </p:nvSpPr>
        <p:spPr>
          <a:xfrm>
            <a:off x="8851900" y="3543300"/>
            <a:ext cx="3124200" cy="1200329"/>
          </a:xfrm>
          <a:prstGeom prst="rect">
            <a:avLst/>
          </a:prstGeom>
          <a:noFill/>
        </p:spPr>
        <p:txBody>
          <a:bodyPr wrap="square" rtlCol="0">
            <a:spAutoFit/>
          </a:bodyPr>
          <a:lstStyle/>
          <a:p>
            <a:r>
              <a:rPr lang="en-US" b="1" dirty="0"/>
              <a:t>Advantages: </a:t>
            </a:r>
            <a:r>
              <a:rPr lang="en-US" dirty="0"/>
              <a:t>easy and fast</a:t>
            </a:r>
          </a:p>
          <a:p>
            <a:endParaRPr lang="en-US" dirty="0"/>
          </a:p>
          <a:p>
            <a:r>
              <a:rPr lang="en-US" b="1" dirty="0"/>
              <a:t>Disadvantages: </a:t>
            </a:r>
            <a:r>
              <a:rPr lang="en-US" dirty="0"/>
              <a:t>ignore interactions between features</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293" y="3543300"/>
            <a:ext cx="6554693" cy="2032463"/>
          </a:xfrm>
          <a:prstGeom prst="rect">
            <a:avLst/>
          </a:prstGeom>
        </p:spPr>
      </p:pic>
    </p:spTree>
    <p:extLst>
      <p:ext uri="{BB962C8B-B14F-4D97-AF65-F5344CB8AC3E}">
        <p14:creationId xmlns:p14="http://schemas.microsoft.com/office/powerpoint/2010/main" val="301517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30" y="2667000"/>
            <a:ext cx="6451515" cy="4051703"/>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186361791"/>
              </p:ext>
            </p:extLst>
          </p:nvPr>
        </p:nvGraphicFramePr>
        <p:xfrm>
          <a:off x="475965" y="1325572"/>
          <a:ext cx="6489700" cy="1112520"/>
        </p:xfrm>
        <a:graphic>
          <a:graphicData uri="http://schemas.openxmlformats.org/drawingml/2006/table">
            <a:tbl>
              <a:tblPr firstRow="1" bandRow="1">
                <a:tableStyleId>{5C22544A-7EE6-4342-B048-85BDC9FD1C3A}</a:tableStyleId>
              </a:tblPr>
              <a:tblGrid>
                <a:gridCol w="1622425">
                  <a:extLst>
                    <a:ext uri="{9D8B030D-6E8A-4147-A177-3AD203B41FA5}">
                      <a16:colId xmlns:a16="http://schemas.microsoft.com/office/drawing/2014/main" val="3241015510"/>
                    </a:ext>
                  </a:extLst>
                </a:gridCol>
                <a:gridCol w="1622425">
                  <a:extLst>
                    <a:ext uri="{9D8B030D-6E8A-4147-A177-3AD203B41FA5}">
                      <a16:colId xmlns:a16="http://schemas.microsoft.com/office/drawing/2014/main" val="405444374"/>
                    </a:ext>
                  </a:extLst>
                </a:gridCol>
                <a:gridCol w="1622425">
                  <a:extLst>
                    <a:ext uri="{9D8B030D-6E8A-4147-A177-3AD203B41FA5}">
                      <a16:colId xmlns:a16="http://schemas.microsoft.com/office/drawing/2014/main" val="2117610532"/>
                    </a:ext>
                  </a:extLst>
                </a:gridCol>
                <a:gridCol w="1622425">
                  <a:extLst>
                    <a:ext uri="{9D8B030D-6E8A-4147-A177-3AD203B41FA5}">
                      <a16:colId xmlns:a16="http://schemas.microsoft.com/office/drawing/2014/main" val="136502157"/>
                    </a:ext>
                  </a:extLst>
                </a:gridCol>
              </a:tblGrid>
              <a:tr h="370840">
                <a:tc>
                  <a:txBody>
                    <a:bodyPr/>
                    <a:lstStyle/>
                    <a:p>
                      <a:endParaRPr lang="en-US" dirty="0"/>
                    </a:p>
                  </a:txBody>
                  <a:tcPr/>
                </a:tc>
                <a:tc>
                  <a:txBody>
                    <a:bodyPr/>
                    <a:lstStyle/>
                    <a:p>
                      <a:r>
                        <a:rPr lang="en-US" dirty="0"/>
                        <a:t>Accuracy</a:t>
                      </a:r>
                    </a:p>
                  </a:txBody>
                  <a:tcPr/>
                </a:tc>
                <a:tc>
                  <a:txBody>
                    <a:bodyPr/>
                    <a:lstStyle/>
                    <a:p>
                      <a:r>
                        <a:rPr lang="en-US" dirty="0"/>
                        <a:t>F-score(micro)</a:t>
                      </a:r>
                    </a:p>
                  </a:txBody>
                  <a:tcPr/>
                </a:tc>
                <a:tc>
                  <a:txBody>
                    <a:bodyPr/>
                    <a:lstStyle/>
                    <a:p>
                      <a:r>
                        <a:rPr lang="en-US" dirty="0"/>
                        <a:t>F-score(macro)</a:t>
                      </a:r>
                    </a:p>
                  </a:txBody>
                  <a:tcPr/>
                </a:tc>
                <a:extLst>
                  <a:ext uri="{0D108BD9-81ED-4DB2-BD59-A6C34878D82A}">
                    <a16:rowId xmlns:a16="http://schemas.microsoft.com/office/drawing/2014/main" val="1485722009"/>
                  </a:ext>
                </a:extLst>
              </a:tr>
              <a:tr h="370840">
                <a:tc>
                  <a:txBody>
                    <a:bodyPr/>
                    <a:lstStyle/>
                    <a:p>
                      <a:r>
                        <a:rPr lang="en-US" dirty="0"/>
                        <a:t>Train</a:t>
                      </a:r>
                    </a:p>
                  </a:txBody>
                  <a:tcPr/>
                </a:tc>
                <a:tc>
                  <a:txBody>
                    <a:bodyPr/>
                    <a:lstStyle/>
                    <a:p>
                      <a:r>
                        <a:rPr lang="en-US" dirty="0"/>
                        <a:t>0.797994</a:t>
                      </a:r>
                    </a:p>
                  </a:txBody>
                  <a:tcPr/>
                </a:tc>
                <a:tc>
                  <a:txBody>
                    <a:bodyPr/>
                    <a:lstStyle/>
                    <a:p>
                      <a:r>
                        <a:rPr lang="en-US" dirty="0"/>
                        <a:t>0.800257</a:t>
                      </a:r>
                    </a:p>
                  </a:txBody>
                  <a:tcPr/>
                </a:tc>
                <a:tc>
                  <a:txBody>
                    <a:bodyPr/>
                    <a:lstStyle/>
                    <a:p>
                      <a:r>
                        <a:rPr lang="en-US" dirty="0"/>
                        <a:t>0.740366</a:t>
                      </a:r>
                    </a:p>
                  </a:txBody>
                  <a:tcPr/>
                </a:tc>
                <a:extLst>
                  <a:ext uri="{0D108BD9-81ED-4DB2-BD59-A6C34878D82A}">
                    <a16:rowId xmlns:a16="http://schemas.microsoft.com/office/drawing/2014/main" val="3250688218"/>
                  </a:ext>
                </a:extLst>
              </a:tr>
              <a:tr h="370840">
                <a:tc>
                  <a:txBody>
                    <a:bodyPr/>
                    <a:lstStyle/>
                    <a:p>
                      <a:r>
                        <a:rPr lang="en-US" dirty="0"/>
                        <a:t>Test</a:t>
                      </a:r>
                    </a:p>
                  </a:txBody>
                  <a:tcPr/>
                </a:tc>
                <a:tc>
                  <a:txBody>
                    <a:bodyPr/>
                    <a:lstStyle/>
                    <a:p>
                      <a:r>
                        <a:rPr lang="en-US" dirty="0"/>
                        <a:t>0.746606</a:t>
                      </a:r>
                    </a:p>
                  </a:txBody>
                  <a:tcPr/>
                </a:tc>
                <a:tc>
                  <a:txBody>
                    <a:bodyPr/>
                    <a:lstStyle/>
                    <a:p>
                      <a:r>
                        <a:rPr lang="en-US" dirty="0"/>
                        <a:t>0.745852</a:t>
                      </a:r>
                    </a:p>
                  </a:txBody>
                  <a:tcPr/>
                </a:tc>
                <a:tc>
                  <a:txBody>
                    <a:bodyPr/>
                    <a:lstStyle/>
                    <a:p>
                      <a:r>
                        <a:rPr lang="en-US" dirty="0"/>
                        <a:t>0.653087</a:t>
                      </a:r>
                    </a:p>
                  </a:txBody>
                  <a:tcPr/>
                </a:tc>
                <a:extLst>
                  <a:ext uri="{0D108BD9-81ED-4DB2-BD59-A6C34878D82A}">
                    <a16:rowId xmlns:a16="http://schemas.microsoft.com/office/drawing/2014/main" val="4245747846"/>
                  </a:ext>
                </a:extLst>
              </a:tr>
            </a:tbl>
          </a:graphicData>
        </a:graphic>
      </p:graphicFrame>
      <p:sp>
        <p:nvSpPr>
          <p:cNvPr id="8" name="文本框 7"/>
          <p:cNvSpPr txBox="1"/>
          <p:nvPr/>
        </p:nvSpPr>
        <p:spPr>
          <a:xfrm>
            <a:off x="1447800" y="393699"/>
            <a:ext cx="6413500" cy="461665"/>
          </a:xfrm>
          <a:prstGeom prst="rect">
            <a:avLst/>
          </a:prstGeom>
          <a:noFill/>
        </p:spPr>
        <p:txBody>
          <a:bodyPr wrap="square" rtlCol="0">
            <a:spAutoFit/>
          </a:bodyPr>
          <a:lstStyle/>
          <a:p>
            <a:pPr algn="ctr"/>
            <a:r>
              <a:rPr lang="en-US" sz="2400" b="1" dirty="0"/>
              <a:t>Results of Naïve Bayes</a:t>
            </a:r>
          </a:p>
        </p:txBody>
      </p:sp>
      <p:sp>
        <p:nvSpPr>
          <p:cNvPr id="2" name="文本框 1"/>
          <p:cNvSpPr txBox="1"/>
          <p:nvPr/>
        </p:nvSpPr>
        <p:spPr>
          <a:xfrm>
            <a:off x="6965666" y="3591613"/>
            <a:ext cx="3686624" cy="646331"/>
          </a:xfrm>
          <a:prstGeom prst="rect">
            <a:avLst/>
          </a:prstGeom>
          <a:noFill/>
        </p:spPr>
        <p:txBody>
          <a:bodyPr wrap="square" rtlCol="0">
            <a:spAutoFit/>
          </a:bodyPr>
          <a:lstStyle/>
          <a:p>
            <a:r>
              <a:rPr lang="en-US" dirty="0"/>
              <a:t>There are 20 classes and the areas of ROC curves are around 0.88 to 0.99.</a:t>
            </a:r>
          </a:p>
        </p:txBody>
      </p:sp>
    </p:spTree>
    <p:extLst>
      <p:ext uri="{BB962C8B-B14F-4D97-AF65-F5344CB8AC3E}">
        <p14:creationId xmlns:p14="http://schemas.microsoft.com/office/powerpoint/2010/main" val="18955169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117</Words>
  <Application>Microsoft Office PowerPoint</Application>
  <PresentationFormat>宽屏</PresentationFormat>
  <Paragraphs>21</Paragraphs>
  <Slides>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Arial</vt:lpstr>
      <vt:lpstr>Calibri</vt:lpstr>
      <vt:lpstr>Calibri Light</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Joanna Zhu</dc:creator>
  <cp:lastModifiedBy>Joanna Zhu</cp:lastModifiedBy>
  <cp:revision>14</cp:revision>
  <dcterms:created xsi:type="dcterms:W3CDTF">2017-04-23T20:39:28Z</dcterms:created>
  <dcterms:modified xsi:type="dcterms:W3CDTF">2017-04-23T23:59:13Z</dcterms:modified>
</cp:coreProperties>
</file>