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2.xml" ContentType="application/vnd.openxmlformats-officedocument.drawingml.chart+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8"/>
  </p:notesMasterIdLst>
  <p:sldIdLst>
    <p:sldId id="257" r:id="rId3"/>
    <p:sldId id="261" r:id="rId4"/>
    <p:sldId id="267" r:id="rId5"/>
    <p:sldId id="270" r:id="rId6"/>
    <p:sldId id="269" r:id="rId7"/>
    <p:sldId id="271" r:id="rId8"/>
    <p:sldId id="272" r:id="rId9"/>
    <p:sldId id="280" r:id="rId10"/>
    <p:sldId id="283" r:id="rId11"/>
    <p:sldId id="281" r:id="rId12"/>
    <p:sldId id="277" r:id="rId13"/>
    <p:sldId id="278" r:id="rId14"/>
    <p:sldId id="273" r:id="rId15"/>
    <p:sldId id="279" r:id="rId16"/>
    <p:sldId id="284"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162" autoAdjust="0"/>
    <p:restoredTop sz="70910" autoAdjust="0"/>
  </p:normalViewPr>
  <p:slideViewPr>
    <p:cSldViewPr snapToGrid="0">
      <p:cViewPr varScale="1">
        <p:scale>
          <a:sx n="123" d="100"/>
          <a:sy n="123" d="100"/>
        </p:scale>
        <p:origin x="126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1" i="0" baseline="0" dirty="0">
                <a:effectLst/>
                <a:latin typeface="Arial" charset="0"/>
                <a:ea typeface="Arial" charset="0"/>
                <a:cs typeface="Arial" charset="0"/>
              </a:rPr>
              <a:t>ROC: True </a:t>
            </a:r>
            <a:r>
              <a:rPr lang="en-US" sz="1400" b="1" i="0" baseline="0" dirty="0" smtClean="0">
                <a:effectLst/>
                <a:latin typeface="Arial" charset="0"/>
                <a:ea typeface="Arial" charset="0"/>
                <a:cs typeface="Arial" charset="0"/>
              </a:rPr>
              <a:t>Negative Rate </a:t>
            </a:r>
            <a:r>
              <a:rPr lang="en-US" sz="1400" b="1" i="0" baseline="0" dirty="0">
                <a:effectLst/>
                <a:latin typeface="Arial" charset="0"/>
                <a:ea typeface="Arial" charset="0"/>
                <a:cs typeface="Arial" charset="0"/>
              </a:rPr>
              <a:t>vs. False </a:t>
            </a:r>
            <a:r>
              <a:rPr lang="en-US" sz="1400" b="1" i="0" baseline="0" dirty="0" smtClean="0">
                <a:effectLst/>
                <a:latin typeface="Arial" charset="0"/>
                <a:ea typeface="Arial" charset="0"/>
                <a:cs typeface="Arial" charset="0"/>
              </a:rPr>
              <a:t>Negative Rate</a:t>
            </a:r>
            <a:endParaRPr lang="en-US" sz="1400" b="1" dirty="0">
              <a:effectLst/>
              <a:latin typeface="Arial" charset="0"/>
              <a:ea typeface="Arial" charset="0"/>
              <a:cs typeface="Arial" charset="0"/>
            </a:endParaRPr>
          </a:p>
        </c:rich>
      </c:tx>
      <c:layout>
        <c:manualLayout>
          <c:xMode val="edge"/>
          <c:yMode val="edge"/>
          <c:x val="0.16716513218069504"/>
          <c:y val="2.3240266375224899E-2"/>
        </c:manualLayout>
      </c:layout>
      <c:overlay val="0"/>
      <c:spPr>
        <a:noFill/>
        <a:ln>
          <a:noFill/>
        </a:ln>
        <a:effectLst/>
      </c:spPr>
    </c:title>
    <c:autoTitleDeleted val="0"/>
    <c:plotArea>
      <c:layout>
        <c:manualLayout>
          <c:layoutTarget val="inner"/>
          <c:xMode val="edge"/>
          <c:yMode val="edge"/>
          <c:x val="6.2125269997134205E-2"/>
          <c:y val="9.7764164519180435E-2"/>
          <c:w val="0.89863990468202204"/>
          <c:h val="0.850211153020349"/>
        </c:manualLayout>
      </c:layout>
      <c:scatterChart>
        <c:scatterStyle val="smoothMarker"/>
        <c:varyColors val="0"/>
        <c:ser>
          <c:idx val="0"/>
          <c:order val="0"/>
          <c:tx>
            <c:strRef>
              <c:f>Sheet1!$G$1</c:f>
              <c:strCache>
                <c:ptCount val="1"/>
                <c:pt idx="0">
                  <c:v>True Negative Rate</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Sheet1!$F$2:$F$7</c:f>
              <c:numCache>
                <c:formatCode>General</c:formatCode>
                <c:ptCount val="6"/>
                <c:pt idx="0">
                  <c:v>4.8641661448661506E-4</c:v>
                </c:pt>
                <c:pt idx="1">
                  <c:v>9.8895753663577135E-4</c:v>
                </c:pt>
                <c:pt idx="2">
                  <c:v>2.0719735346363607E-3</c:v>
                </c:pt>
                <c:pt idx="3">
                  <c:v>4.3159396843397988E-3</c:v>
                </c:pt>
                <c:pt idx="4">
                  <c:v>3.6666675624615411E-2</c:v>
                </c:pt>
                <c:pt idx="5">
                  <c:v>7.7512234318439024E-2</c:v>
                </c:pt>
              </c:numCache>
            </c:numRef>
          </c:xVal>
          <c:yVal>
            <c:numRef>
              <c:f>Sheet1!$G$2:$G$7</c:f>
              <c:numCache>
                <c:formatCode>General</c:formatCode>
                <c:ptCount val="6"/>
                <c:pt idx="0">
                  <c:v>0.54605428274353807</c:v>
                </c:pt>
                <c:pt idx="1">
                  <c:v>0.6025958194399631</c:v>
                </c:pt>
                <c:pt idx="2">
                  <c:v>0.65601807034527315</c:v>
                </c:pt>
                <c:pt idx="3">
                  <c:v>0.71424473844609415</c:v>
                </c:pt>
                <c:pt idx="4">
                  <c:v>0.77225628338890706</c:v>
                </c:pt>
                <c:pt idx="5">
                  <c:v>0.79154565989028702</c:v>
                </c:pt>
              </c:numCache>
            </c:numRef>
          </c:yVal>
          <c:smooth val="1"/>
          <c:extLst xmlns:c16r2="http://schemas.microsoft.com/office/drawing/2015/06/chart">
            <c:ext xmlns:c16="http://schemas.microsoft.com/office/drawing/2014/chart" uri="{C3380CC4-5D6E-409C-BE32-E72D297353CC}">
              <c16:uniqueId val="{00000000-81B7-499A-9A69-BCD2F764F17F}"/>
            </c:ext>
          </c:extLst>
        </c:ser>
        <c:dLbls>
          <c:showLegendKey val="0"/>
          <c:showVal val="0"/>
          <c:showCatName val="0"/>
          <c:showSerName val="0"/>
          <c:showPercent val="0"/>
          <c:showBubbleSize val="0"/>
        </c:dLbls>
        <c:axId val="209429136"/>
        <c:axId val="138362168"/>
      </c:scatterChart>
      <c:valAx>
        <c:axId val="20942913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38362168"/>
        <c:crosses val="autoZero"/>
        <c:crossBetween val="midCat"/>
      </c:valAx>
      <c:valAx>
        <c:axId val="138362168"/>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942913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barChart>
        <c:barDir val="col"/>
        <c:grouping val="clustered"/>
        <c:varyColors val="0"/>
        <c:ser>
          <c:idx val="0"/>
          <c:order val="0"/>
          <c:tx>
            <c:strRef>
              <c:f>Sheet1!$B$1</c:f>
              <c:strCache>
                <c:ptCount val="1"/>
                <c:pt idx="0">
                  <c:v>MeanDecreaseAccuracy</c:v>
                </c:pt>
              </c:strCache>
            </c:strRef>
          </c:tx>
          <c:invertIfNegative val="0"/>
          <c:cat>
            <c:strRef>
              <c:f>Sheet1!$A$2:$A$32</c:f>
              <c:strCache>
                <c:ptCount val="31"/>
                <c:pt idx="0">
                  <c:v>out_prncp</c:v>
                </c:pt>
                <c:pt idx="1">
                  <c:v>total_rec_prncp</c:v>
                </c:pt>
                <c:pt idx="2">
                  <c:v>total_rec_late_fee</c:v>
                </c:pt>
                <c:pt idx="3">
                  <c:v>total_pymnt</c:v>
                </c:pt>
                <c:pt idx="4">
                  <c:v>funded_amnt</c:v>
                </c:pt>
                <c:pt idx="5">
                  <c:v>installment</c:v>
                </c:pt>
                <c:pt idx="6">
                  <c:v>loan_amnt</c:v>
                </c:pt>
                <c:pt idx="7">
                  <c:v>recoveries</c:v>
                </c:pt>
                <c:pt idx="8">
                  <c:v>total_rec_int</c:v>
                </c:pt>
                <c:pt idx="9">
                  <c:v>int_rate</c:v>
                </c:pt>
                <c:pt idx="10">
                  <c:v>revol_bal</c:v>
                </c:pt>
                <c:pt idx="11">
                  <c:v>collection_recovery_fee</c:v>
                </c:pt>
                <c:pt idx="12">
                  <c:v>term</c:v>
                </c:pt>
                <c:pt idx="13">
                  <c:v>desc</c:v>
                </c:pt>
                <c:pt idx="14">
                  <c:v>open_acc</c:v>
                </c:pt>
                <c:pt idx="15">
                  <c:v>total_acc</c:v>
                </c:pt>
                <c:pt idx="16">
                  <c:v>annual_inc</c:v>
                </c:pt>
                <c:pt idx="17">
                  <c:v>sub_grade</c:v>
                </c:pt>
                <c:pt idx="18">
                  <c:v>dti</c:v>
                </c:pt>
                <c:pt idx="19">
                  <c:v>revol_util</c:v>
                </c:pt>
                <c:pt idx="20">
                  <c:v>inq_last_6mths</c:v>
                </c:pt>
                <c:pt idx="21">
                  <c:v>initial_list_status</c:v>
                </c:pt>
                <c:pt idx="22">
                  <c:v>home_ownership</c:v>
                </c:pt>
                <c:pt idx="23">
                  <c:v>pub_rec</c:v>
                </c:pt>
                <c:pt idx="24">
                  <c:v>purpose</c:v>
                </c:pt>
                <c:pt idx="25">
                  <c:v>verification_status</c:v>
                </c:pt>
                <c:pt idx="26">
                  <c:v>delinq_2yrs</c:v>
                </c:pt>
                <c:pt idx="27">
                  <c:v>emp_length</c:v>
                </c:pt>
                <c:pt idx="28">
                  <c:v>acc_now_delinq</c:v>
                </c:pt>
                <c:pt idx="29">
                  <c:v>addr_state</c:v>
                </c:pt>
                <c:pt idx="30">
                  <c:v>collections_12_mths_ex_med</c:v>
                </c:pt>
              </c:strCache>
            </c:strRef>
          </c:cat>
          <c:val>
            <c:numRef>
              <c:f>Sheet1!$B$2:$B$32</c:f>
              <c:numCache>
                <c:formatCode>General</c:formatCode>
                <c:ptCount val="31"/>
                <c:pt idx="0">
                  <c:v>159.92854200000002</c:v>
                </c:pt>
                <c:pt idx="1">
                  <c:v>102.55191000000001</c:v>
                </c:pt>
                <c:pt idx="2">
                  <c:v>75.198453000000001</c:v>
                </c:pt>
                <c:pt idx="3">
                  <c:v>58.97186099999999</c:v>
                </c:pt>
                <c:pt idx="4">
                  <c:v>53.063848999999998</c:v>
                </c:pt>
                <c:pt idx="5">
                  <c:v>52.349299999999999</c:v>
                </c:pt>
                <c:pt idx="6">
                  <c:v>48.715320000000013</c:v>
                </c:pt>
                <c:pt idx="7">
                  <c:v>46.674641999999999</c:v>
                </c:pt>
                <c:pt idx="8">
                  <c:v>36.963785000000001</c:v>
                </c:pt>
                <c:pt idx="9">
                  <c:v>25.212577</c:v>
                </c:pt>
                <c:pt idx="10">
                  <c:v>21.905416999999975</c:v>
                </c:pt>
                <c:pt idx="11">
                  <c:v>20.368874000000012</c:v>
                </c:pt>
                <c:pt idx="12">
                  <c:v>19.403594999999985</c:v>
                </c:pt>
                <c:pt idx="13">
                  <c:v>19.063818000000001</c:v>
                </c:pt>
                <c:pt idx="14">
                  <c:v>18.607610000000001</c:v>
                </c:pt>
                <c:pt idx="15">
                  <c:v>18.379371000000003</c:v>
                </c:pt>
                <c:pt idx="16">
                  <c:v>17.030863000000014</c:v>
                </c:pt>
                <c:pt idx="17">
                  <c:v>14.491147999999999</c:v>
                </c:pt>
                <c:pt idx="18">
                  <c:v>13.325134000000002</c:v>
                </c:pt>
                <c:pt idx="19">
                  <c:v>12.114527999999998</c:v>
                </c:pt>
                <c:pt idx="20">
                  <c:v>10.281915999999999</c:v>
                </c:pt>
                <c:pt idx="21">
                  <c:v>8.4172679999999982</c:v>
                </c:pt>
                <c:pt idx="22">
                  <c:v>6.5215839999999954</c:v>
                </c:pt>
                <c:pt idx="23">
                  <c:v>5.516756</c:v>
                </c:pt>
                <c:pt idx="24">
                  <c:v>4.9036510000000018</c:v>
                </c:pt>
                <c:pt idx="25">
                  <c:v>4.4726670000000039</c:v>
                </c:pt>
                <c:pt idx="26">
                  <c:v>2.4440559999999976</c:v>
                </c:pt>
                <c:pt idx="27">
                  <c:v>1.7584599999999999</c:v>
                </c:pt>
                <c:pt idx="28">
                  <c:v>-1.3871770000000001</c:v>
                </c:pt>
                <c:pt idx="29">
                  <c:v>-2.6909290000000001</c:v>
                </c:pt>
                <c:pt idx="30">
                  <c:v>-4.3804809999999952</c:v>
                </c:pt>
              </c:numCache>
            </c:numRef>
          </c:val>
        </c:ser>
        <c:dLbls>
          <c:showLegendKey val="0"/>
          <c:showVal val="0"/>
          <c:showCatName val="0"/>
          <c:showSerName val="0"/>
          <c:showPercent val="0"/>
          <c:showBubbleSize val="0"/>
        </c:dLbls>
        <c:gapWidth val="150"/>
        <c:axId val="138361776"/>
        <c:axId val="138359424"/>
      </c:barChart>
      <c:catAx>
        <c:axId val="138361776"/>
        <c:scaling>
          <c:orientation val="minMax"/>
        </c:scaling>
        <c:delete val="0"/>
        <c:axPos val="b"/>
        <c:numFmt formatCode="General" sourceLinked="0"/>
        <c:majorTickMark val="out"/>
        <c:minorTickMark val="none"/>
        <c:tickLblPos val="nextTo"/>
        <c:crossAx val="138359424"/>
        <c:crossesAt val="0"/>
        <c:auto val="1"/>
        <c:lblAlgn val="ctr"/>
        <c:lblOffset val="100"/>
        <c:noMultiLvlLbl val="0"/>
      </c:catAx>
      <c:valAx>
        <c:axId val="138359424"/>
        <c:scaling>
          <c:orientation val="minMax"/>
          <c:min val="-20"/>
        </c:scaling>
        <c:delete val="0"/>
        <c:axPos val="l"/>
        <c:majorGridlines/>
        <c:numFmt formatCode="General" sourceLinked="1"/>
        <c:majorTickMark val="out"/>
        <c:minorTickMark val="none"/>
        <c:tickLblPos val="nextTo"/>
        <c:crossAx val="138361776"/>
        <c:crosses val="autoZero"/>
        <c:crossBetween val="between"/>
      </c:valAx>
    </c:plotArea>
    <c:plotVisOnly val="1"/>
    <c:dispBlanksAs val="gap"/>
    <c:showDLblsOverMax val="0"/>
  </c:chart>
  <c:externalData r:id="rId1">
    <c:autoUpdate val="0"/>
  </c:externalData>
</c:chartSpace>
</file>

<file path=ppt/drawings/drawing1.xml><?xml version="1.0" encoding="utf-8"?>
<c:userShapes xmlns:c="http://schemas.openxmlformats.org/drawingml/2006/chart">
  <cdr:relSizeAnchor xmlns:cdr="http://schemas.openxmlformats.org/drawingml/2006/chartDrawing">
    <cdr:from>
      <cdr:x>0.07513</cdr:x>
      <cdr:y>0.31429</cdr:y>
    </cdr:from>
    <cdr:to>
      <cdr:x>0.12261</cdr:x>
      <cdr:y>0.36205</cdr:y>
    </cdr:to>
    <cdr:sp macro="" textlink="">
      <cdr:nvSpPr>
        <cdr:cNvPr id="2" name="Oval 1"/>
        <cdr:cNvSpPr/>
      </cdr:nvSpPr>
      <cdr:spPr>
        <a:xfrm xmlns:a="http://schemas.openxmlformats.org/drawingml/2006/main">
          <a:off x="415780" y="1590855"/>
          <a:ext cx="262758" cy="241738"/>
        </a:xfrm>
        <a:prstGeom xmlns:a="http://schemas.openxmlformats.org/drawingml/2006/main" prst="ellipse">
          <a:avLst/>
        </a:prstGeom>
        <a:noFill xmlns:a="http://schemas.openxmlformats.org/drawingml/2006/main"/>
        <a:ln xmlns:a="http://schemas.openxmlformats.org/drawingml/2006/main" w="38100">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994FB5-AF75-4430-B007-53FF85F525C1}" type="datetimeFigureOut">
              <a:rPr lang="zh-CN" altLang="en-US" smtClean="0"/>
              <a:pPr/>
              <a:t>2016/11/29</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CA683A-1E0C-46CC-BF20-53AA3112EF3A}" type="slidenum">
              <a:rPr lang="zh-CN" altLang="en-US" smtClean="0"/>
              <a:pPr/>
              <a:t>‹#›</a:t>
            </a:fld>
            <a:endParaRPr lang="zh-CN" altLang="en-US"/>
          </a:p>
        </p:txBody>
      </p:sp>
    </p:spTree>
    <p:extLst>
      <p:ext uri="{BB962C8B-B14F-4D97-AF65-F5344CB8AC3E}">
        <p14:creationId xmlns:p14="http://schemas.microsoft.com/office/powerpoint/2010/main" val="13688261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31"/>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fld id="{2742326C-EC21-4706-9D23-95AB3B3F1271}" type="slidenum">
              <a:rPr kumimoji="0" lang="en-US" altLang="zh-CN" sz="1800" b="0" i="0" u="none" strike="noStrike" kern="0" cap="none" spc="0" normalizeH="0" baseline="0" noProof="0" smtClean="0">
                <a:ln>
                  <a:noFill/>
                </a:ln>
                <a:solidFill>
                  <a:schemeClr val="tx1"/>
                </a:solidFill>
                <a:effectLst/>
                <a:uLnTx/>
                <a:uFillTx/>
                <a:latin typeface="Arial" panose="020B0604020202020204" pitchFamily="34" charset="0"/>
              </a:rPr>
              <a:pPr marL="0" marR="0" lvl="0" indent="0" defTabSz="914400" eaLnBrk="1" fontAlgn="auto" latinLnBrk="0" hangingPunct="1">
                <a:lnSpc>
                  <a:spcPct val="100000"/>
                </a:lnSpc>
                <a:spcBef>
                  <a:spcPts val="0"/>
                </a:spcBef>
                <a:spcAft>
                  <a:spcPts val="0"/>
                </a:spcAft>
                <a:buClrTx/>
                <a:buSzTx/>
                <a:buFontTx/>
                <a:buNone/>
                <a:tabLst/>
                <a:defRPr/>
              </a:pPr>
              <a:t>1</a:t>
            </a:fld>
            <a:endParaRPr kumimoji="0" lang="en-US" altLang="zh-CN" sz="1800" b="0" i="0" u="none" strike="noStrike" kern="0" cap="none" spc="0" normalizeH="0" baseline="0" noProof="0">
              <a:ln>
                <a:noFill/>
              </a:ln>
              <a:solidFill>
                <a:schemeClr val="tx1"/>
              </a:solidFill>
              <a:effectLst/>
              <a:uLnTx/>
              <a:uFillTx/>
              <a:latin typeface="Arial" panose="020B0604020202020204" pitchFamily="34" charset="0"/>
            </a:endParaRPr>
          </a:p>
        </p:txBody>
      </p:sp>
      <p:sp>
        <p:nvSpPr>
          <p:cNvPr id="16387" name="Rectangle 1026"/>
          <p:cNvSpPr>
            <a:spLocks noGrp="1" noRot="1" noChangeAspect="1" noChangeArrowheads="1" noTextEdit="1"/>
          </p:cNvSpPr>
          <p:nvPr>
            <p:ph type="sldImg"/>
          </p:nvPr>
        </p:nvSpPr>
        <p:spPr>
          <a:ln/>
        </p:spPr>
      </p:sp>
      <p:sp>
        <p:nvSpPr>
          <p:cNvPr id="16388" name="Rectangle 1027"/>
          <p:cNvSpPr>
            <a:spLocks noGrp="1" noChangeArrowheads="1"/>
          </p:cNvSpPr>
          <p:nvPr>
            <p:ph type="body" idx="1"/>
          </p:nvPr>
        </p:nvSpPr>
        <p:spPr>
          <a:noFill/>
        </p:spPr>
        <p:txBody>
          <a:bodyPr/>
          <a:lstStyle/>
          <a:p>
            <a:pPr eaLnBrk="1" hangingPunct="1"/>
            <a:endParaRPr lang="zh-CN" altLang="zh-CN" dirty="0">
              <a:latin typeface="Arial" panose="020B0604020202020204" pitchFamily="34" charset="0"/>
            </a:endParaRPr>
          </a:p>
        </p:txBody>
      </p:sp>
    </p:spTree>
    <p:extLst>
      <p:ext uri="{BB962C8B-B14F-4D97-AF65-F5344CB8AC3E}">
        <p14:creationId xmlns:p14="http://schemas.microsoft.com/office/powerpoint/2010/main" val="39500482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either case, boosting has higher accuracy than logistic.</a:t>
            </a:r>
          </a:p>
          <a:p>
            <a:endParaRPr lang="en-US" dirty="0" smtClean="0"/>
          </a:p>
          <a:p>
            <a:r>
              <a:rPr lang="en-US" dirty="0" smtClean="0"/>
              <a:t>Since we focus on the</a:t>
            </a:r>
            <a:r>
              <a:rPr lang="en-US" baseline="0" dirty="0" smtClean="0"/>
              <a:t> detection of loan default to prevent loss, we pay attention to the false side statistics.</a:t>
            </a:r>
          </a:p>
          <a:p>
            <a:endParaRPr lang="en-US" baseline="0" dirty="0" smtClean="0"/>
          </a:p>
          <a:p>
            <a:r>
              <a:rPr lang="en-US" baseline="0" dirty="0" smtClean="0"/>
              <a:t>When cutoff probability is 0.5, Boosting outperforms logistic in all the statistics.</a:t>
            </a:r>
          </a:p>
          <a:p>
            <a:endParaRPr lang="en-US" baseline="0" dirty="0" smtClean="0"/>
          </a:p>
          <a:p>
            <a:r>
              <a:rPr lang="en-US" baseline="0" dirty="0" smtClean="0"/>
              <a:t>When cutoff probability is 0.924, Boosting generally has better performance except in Recall, 0.016 lower.</a:t>
            </a:r>
          </a:p>
          <a:p>
            <a:endParaRPr lang="en-US" baseline="0" dirty="0" smtClean="0"/>
          </a:p>
          <a:p>
            <a:r>
              <a:rPr lang="en-US" baseline="0" dirty="0" smtClean="0"/>
              <a:t>Precision: </a:t>
            </a:r>
            <a:r>
              <a:rPr lang="en-US" sz="1200" b="0" i="0" kern="1200" dirty="0" smtClean="0">
                <a:solidFill>
                  <a:schemeClr val="tx1"/>
                </a:solidFill>
                <a:effectLst/>
                <a:latin typeface="+mn-lt"/>
                <a:ea typeface="+mn-ea"/>
                <a:cs typeface="+mn-cs"/>
              </a:rPr>
              <a:t>When it predicts no, how often is it correct? </a:t>
            </a:r>
          </a:p>
          <a:p>
            <a:r>
              <a:rPr lang="en-US" sz="1200" b="0" i="0" kern="1200" dirty="0" smtClean="0">
                <a:solidFill>
                  <a:schemeClr val="tx1"/>
                </a:solidFill>
                <a:effectLst/>
                <a:latin typeface="+mn-lt"/>
                <a:ea typeface="+mn-ea"/>
                <a:cs typeface="+mn-cs"/>
              </a:rPr>
              <a:t>Recall: When it's actually no, how often does it predict no?  </a:t>
            </a:r>
          </a:p>
          <a:p>
            <a:r>
              <a:rPr lang="en-US" sz="1200" b="0" i="0" kern="1200" dirty="0" smtClean="0">
                <a:solidFill>
                  <a:schemeClr val="tx1"/>
                </a:solidFill>
                <a:effectLst/>
                <a:latin typeface="+mn-lt"/>
                <a:ea typeface="+mn-ea"/>
                <a:cs typeface="+mn-cs"/>
              </a:rPr>
              <a:t>F-score: Weighted</a:t>
            </a:r>
            <a:r>
              <a:rPr lang="en-US" sz="1200" b="0" i="0" kern="1200" baseline="0" dirty="0" smtClean="0">
                <a:solidFill>
                  <a:schemeClr val="tx1"/>
                </a:solidFill>
                <a:effectLst/>
                <a:latin typeface="+mn-lt"/>
                <a:ea typeface="+mn-ea"/>
                <a:cs typeface="+mn-cs"/>
              </a:rPr>
              <a:t> average of precision and recall.</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2CA683A-1E0C-46CC-BF20-53AA3112EF3A}" type="slidenum">
              <a:rPr lang="zh-CN" altLang="en-US" smtClean="0"/>
              <a:pPr/>
              <a:t>10</a:t>
            </a:fld>
            <a:endParaRPr lang="zh-CN" altLang="en-US"/>
          </a:p>
        </p:txBody>
      </p:sp>
    </p:spTree>
    <p:extLst>
      <p:ext uri="{BB962C8B-B14F-4D97-AF65-F5344CB8AC3E}">
        <p14:creationId xmlns:p14="http://schemas.microsoft.com/office/powerpoint/2010/main" val="18350386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85000" lnSpcReduction="20000"/>
          </a:bodyPr>
          <a:lstStyle/>
          <a:p>
            <a:r>
              <a:rPr lang="en-US" altLang="zh-CN" sz="1200" b="0" i="0" kern="1200" dirty="0" smtClean="0">
                <a:solidFill>
                  <a:schemeClr val="tx1"/>
                </a:solidFill>
                <a:latin typeface="+mn-lt"/>
                <a:ea typeface="+mn-ea"/>
                <a:cs typeface="+mn-cs"/>
              </a:rPr>
              <a:t>Decision tree is non-parametric, easy to interpret</a:t>
            </a:r>
            <a:r>
              <a:rPr lang="en-US" altLang="zh-CN" sz="1200" b="0" i="0" kern="1200" baseline="0" dirty="0" smtClean="0">
                <a:solidFill>
                  <a:schemeClr val="tx1"/>
                </a:solidFill>
                <a:latin typeface="+mn-lt"/>
                <a:ea typeface="+mn-ea"/>
                <a:cs typeface="+mn-cs"/>
              </a:rPr>
              <a:t>, fast and scalable.</a:t>
            </a:r>
          </a:p>
          <a:p>
            <a:endParaRPr lang="en-US" altLang="zh-CN" sz="1200" b="0" i="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latin typeface="+mn-lt"/>
                <a:ea typeface="+mn-ea"/>
                <a:cs typeface="+mn-cs"/>
              </a:rPr>
              <a:t>The</a:t>
            </a:r>
            <a:r>
              <a:rPr lang="en-US" altLang="zh-CN" sz="1200" b="0" i="0" kern="1200" baseline="0" dirty="0" smtClean="0">
                <a:solidFill>
                  <a:schemeClr val="tx1"/>
                </a:solidFill>
                <a:latin typeface="+mn-lt"/>
                <a:ea typeface="+mn-ea"/>
                <a:cs typeface="+mn-cs"/>
              </a:rPr>
              <a:t> m</a:t>
            </a:r>
            <a:r>
              <a:rPr lang="en-US" altLang="zh-CN" sz="1200" b="0" i="0" kern="1200" dirty="0" smtClean="0">
                <a:solidFill>
                  <a:schemeClr val="tx1"/>
                </a:solidFill>
                <a:latin typeface="+mn-lt"/>
                <a:ea typeface="+mn-ea"/>
                <a:cs typeface="+mn-cs"/>
              </a:rPr>
              <a:t>ain disadvantage of Decision Tree is that they easily </a:t>
            </a:r>
            <a:r>
              <a:rPr lang="en-US" altLang="zh-CN" sz="1200" b="0" i="0" kern="1200" dirty="0" err="1" smtClean="0">
                <a:solidFill>
                  <a:schemeClr val="tx1"/>
                </a:solidFill>
                <a:latin typeface="+mn-lt"/>
                <a:ea typeface="+mn-ea"/>
                <a:cs typeface="+mn-cs"/>
              </a:rPr>
              <a:t>overfit</a:t>
            </a:r>
            <a:r>
              <a:rPr lang="en-US" altLang="zh-CN" sz="1200" b="0" i="0" kern="1200" dirty="0" smtClean="0">
                <a:solidFill>
                  <a:schemeClr val="tx1"/>
                </a:solidFill>
                <a:latin typeface="+mn-lt"/>
                <a:ea typeface="+mn-ea"/>
                <a:cs typeface="+mn-cs"/>
              </a:rPr>
              <a:t>, so we use random forest</a:t>
            </a:r>
            <a:r>
              <a:rPr lang="en-US" altLang="zh-CN" sz="1200" b="0" i="0" kern="1200" baseline="0" dirty="0" smtClean="0">
                <a:solidFill>
                  <a:schemeClr val="tx1"/>
                </a:solidFill>
                <a:latin typeface="+mn-lt"/>
                <a:ea typeface="+mn-ea"/>
                <a:cs typeface="+mn-cs"/>
              </a:rPr>
              <a:t> to average out and don’t need to care about pruning</a:t>
            </a:r>
            <a:r>
              <a:rPr lang="en-US" altLang="zh-CN" sz="2400" b="0" i="0" kern="1200" baseline="0" dirty="0" smtClean="0">
                <a:solidFill>
                  <a:schemeClr val="tx1"/>
                </a:solidFill>
                <a:latin typeface="Arial" panose="020B0604020202020204" pitchFamily="34" charset="0"/>
                <a:ea typeface="+mn-ea"/>
                <a:cs typeface="Arial" panose="020B0604020202020204" pitchFamily="34" charset="0"/>
              </a:rPr>
              <a:t>, and generates</a:t>
            </a:r>
            <a:r>
              <a:rPr lang="en-US" altLang="zh-CN" sz="2400" dirty="0" smtClean="0">
                <a:latin typeface="Arial" panose="020B0604020202020204" pitchFamily="34" charset="0"/>
                <a:cs typeface="Arial" panose="020B0604020202020204" pitchFamily="34" charset="0"/>
              </a:rPr>
              <a:t> good performance on classification.</a:t>
            </a:r>
          </a:p>
          <a:p>
            <a:endParaRPr lang="en-US" altLang="zh-CN"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a:p>
            <a:r>
              <a:rPr lang="en-US" altLang="zh-CN" sz="1200" b="0" i="0" kern="1200" dirty="0" smtClean="0">
                <a:solidFill>
                  <a:schemeClr val="tx1"/>
                </a:solidFill>
                <a:latin typeface="+mn-lt"/>
                <a:ea typeface="+mn-ea"/>
                <a:cs typeface="+mn-cs"/>
              </a:rPr>
              <a:t>RF grows many classification trees, in each tree:</a:t>
            </a:r>
          </a:p>
          <a:p>
            <a:pPr marL="228600" indent="-228600">
              <a:buAutoNum type="arabicPeriod"/>
            </a:pPr>
            <a:r>
              <a:rPr lang="en-US" altLang="zh-CN" sz="1200" b="0" i="0" kern="1200" dirty="0" smtClean="0">
                <a:solidFill>
                  <a:schemeClr val="tx1"/>
                </a:solidFill>
                <a:latin typeface="+mn-lt"/>
                <a:ea typeface="+mn-ea"/>
                <a:cs typeface="+mn-cs"/>
              </a:rPr>
              <a:t>Bootstrapping</a:t>
            </a:r>
            <a:r>
              <a:rPr lang="en-US" altLang="zh-CN" sz="1200" b="0" i="0" kern="1200" baseline="0" dirty="0" smtClean="0">
                <a:solidFill>
                  <a:schemeClr val="tx1"/>
                </a:solidFill>
                <a:latin typeface="+mn-lt"/>
                <a:ea typeface="+mn-ea"/>
                <a:cs typeface="+mn-cs"/>
              </a:rPr>
              <a:t> data			reduce correlation</a:t>
            </a:r>
          </a:p>
          <a:p>
            <a:pPr marL="228600" indent="-228600">
              <a:buAutoNum type="arabicPeriod"/>
            </a:pPr>
            <a:r>
              <a:rPr lang="en-US" altLang="zh-CN" sz="1200" b="0" i="0" kern="1200" dirty="0" smtClean="0">
                <a:solidFill>
                  <a:schemeClr val="tx1"/>
                </a:solidFill>
                <a:latin typeface="+mn-lt"/>
                <a:ea typeface="+mn-ea"/>
                <a:cs typeface="+mn-cs"/>
              </a:rPr>
              <a:t>Select a few features		reduce</a:t>
            </a:r>
            <a:r>
              <a:rPr lang="en-US" altLang="zh-CN" sz="1200" b="0" i="0" kern="1200" baseline="0" dirty="0" smtClean="0">
                <a:solidFill>
                  <a:schemeClr val="tx1"/>
                </a:solidFill>
                <a:latin typeface="+mn-lt"/>
                <a:ea typeface="+mn-ea"/>
                <a:cs typeface="+mn-cs"/>
              </a:rPr>
              <a:t> correlation</a:t>
            </a:r>
            <a:endParaRPr lang="en-US" altLang="zh-CN" sz="1200" b="0" i="0" kern="1200" dirty="0" smtClean="0">
              <a:solidFill>
                <a:schemeClr val="tx1"/>
              </a:solidFill>
              <a:latin typeface="+mn-lt"/>
              <a:ea typeface="+mn-ea"/>
              <a:cs typeface="+mn-cs"/>
            </a:endParaRPr>
          </a:p>
          <a:p>
            <a:pPr marL="228600" indent="-228600">
              <a:buAutoNum type="arabicPeriod"/>
            </a:pPr>
            <a:r>
              <a:rPr lang="en-US" altLang="zh-CN" sz="1200" b="0" i="0" kern="1200" dirty="0" smtClean="0">
                <a:solidFill>
                  <a:schemeClr val="tx1"/>
                </a:solidFill>
                <a:latin typeface="+mn-lt"/>
                <a:ea typeface="+mn-ea"/>
                <a:cs typeface="+mn-cs"/>
              </a:rPr>
              <a:t>Grow trees to the largest extent possible	increase strength</a:t>
            </a:r>
          </a:p>
          <a:p>
            <a:endParaRPr lang="en-US" altLang="zh-CN" sz="1200" b="0" i="0" kern="1200" dirty="0" smtClean="0">
              <a:solidFill>
                <a:schemeClr val="tx1"/>
              </a:solidFill>
              <a:latin typeface="+mn-lt"/>
              <a:ea typeface="+mn-ea"/>
              <a:cs typeface="+mn-cs"/>
            </a:endParaRPr>
          </a:p>
          <a:p>
            <a:r>
              <a:rPr lang="en-US" altLang="zh-CN" sz="1200" b="0" i="0" kern="1200" dirty="0" smtClean="0">
                <a:solidFill>
                  <a:schemeClr val="tx1"/>
                </a:solidFill>
                <a:latin typeface="+mn-lt"/>
                <a:ea typeface="+mn-ea"/>
                <a:cs typeface="+mn-cs"/>
              </a:rPr>
              <a:t>In the original paper on random forests, it was shown that the forest error rate depends on two things:</a:t>
            </a:r>
          </a:p>
          <a:p>
            <a:r>
              <a:rPr lang="en-US" altLang="zh-CN" sz="1200" b="0" i="0" kern="1200" dirty="0" smtClean="0">
                <a:solidFill>
                  <a:schemeClr val="tx1"/>
                </a:solidFill>
                <a:latin typeface="+mn-lt"/>
                <a:ea typeface="+mn-ea"/>
                <a:cs typeface="+mn-cs"/>
              </a:rPr>
              <a:t>Correlation between</a:t>
            </a:r>
            <a:r>
              <a:rPr lang="en-US" altLang="zh-CN" sz="1200" b="0" i="0" kern="1200" baseline="0" dirty="0" smtClean="0">
                <a:solidFill>
                  <a:schemeClr val="tx1"/>
                </a:solidFill>
                <a:latin typeface="+mn-lt"/>
                <a:ea typeface="+mn-ea"/>
                <a:cs typeface="+mn-cs"/>
              </a:rPr>
              <a:t> trees and the strength of each tree.</a:t>
            </a:r>
          </a:p>
          <a:p>
            <a:r>
              <a:rPr lang="en-US" altLang="zh-CN" sz="1200" b="1" i="0" kern="1200" dirty="0" smtClean="0">
                <a:solidFill>
                  <a:schemeClr val="tx1"/>
                </a:solidFill>
                <a:latin typeface="+mn-lt"/>
                <a:ea typeface="+mn-ea"/>
                <a:cs typeface="+mn-cs"/>
              </a:rPr>
              <a:t>Increasing the correlation increases the forest error rate.</a:t>
            </a:r>
          </a:p>
          <a:p>
            <a:r>
              <a:rPr lang="en-US" altLang="zh-CN" sz="1200" b="1" i="0" kern="1200" dirty="0" smtClean="0">
                <a:solidFill>
                  <a:schemeClr val="tx1"/>
                </a:solidFill>
                <a:latin typeface="+mn-lt"/>
                <a:ea typeface="+mn-ea"/>
                <a:cs typeface="+mn-cs"/>
              </a:rPr>
              <a:t> Increasing the strength of the individual trees decreases the forest error rate.</a:t>
            </a:r>
          </a:p>
          <a:p>
            <a:endParaRPr lang="en-US" altLang="zh-CN" sz="1200" b="0" i="0" kern="1200" baseline="0" dirty="0" smtClean="0">
              <a:solidFill>
                <a:schemeClr val="tx1"/>
              </a:solidFill>
              <a:latin typeface="+mn-lt"/>
              <a:ea typeface="+mn-ea"/>
              <a:cs typeface="+mn-cs"/>
            </a:endParaRPr>
          </a:p>
          <a:p>
            <a:r>
              <a:rPr lang="en-US" altLang="zh-CN" sz="1200" b="0" i="0" kern="1200" baseline="0" dirty="0" smtClean="0">
                <a:solidFill>
                  <a:schemeClr val="tx1"/>
                </a:solidFill>
                <a:latin typeface="+mn-lt"/>
                <a:ea typeface="+mn-ea"/>
                <a:cs typeface="+mn-cs"/>
              </a:rPr>
              <a:t>Using more trees to form the forest can reduce the correlation. From the result we can know 100 trees are enough.</a:t>
            </a:r>
          </a:p>
          <a:p>
            <a:r>
              <a:rPr lang="en-US" altLang="zh-CN" sz="1200" b="0" i="0" kern="1200" baseline="0" dirty="0" smtClean="0">
                <a:solidFill>
                  <a:schemeClr val="tx1"/>
                </a:solidFill>
                <a:latin typeface="+mn-lt"/>
                <a:ea typeface="+mn-ea"/>
                <a:cs typeface="+mn-cs"/>
              </a:rPr>
              <a:t> </a:t>
            </a:r>
          </a:p>
          <a:p>
            <a:r>
              <a:rPr lang="en-US" altLang="zh-CN" sz="1200" b="0" i="0" kern="1200" baseline="0" dirty="0" smtClean="0">
                <a:solidFill>
                  <a:schemeClr val="tx1"/>
                </a:solidFill>
                <a:latin typeface="+mn-lt"/>
                <a:ea typeface="+mn-ea"/>
                <a:cs typeface="+mn-cs"/>
              </a:rPr>
              <a:t>Increasing selected features will increasing the correlation, which increases the error. However, using too few features will make each tree too weak, which also increases the error.</a:t>
            </a:r>
          </a:p>
          <a:p>
            <a:r>
              <a:rPr lang="en-US" altLang="zh-CN" sz="1200" b="0" i="0" kern="1200" baseline="0" dirty="0" smtClean="0">
                <a:solidFill>
                  <a:schemeClr val="tx1"/>
                </a:solidFill>
                <a:latin typeface="+mn-lt"/>
                <a:ea typeface="+mn-ea"/>
                <a:cs typeface="+mn-cs"/>
              </a:rPr>
              <a:t>Choose 5(</a:t>
            </a:r>
            <a:r>
              <a:rPr lang="en-US" altLang="zh-CN" sz="1200" b="0" i="0" kern="1200" baseline="0" dirty="0" err="1" smtClean="0">
                <a:solidFill>
                  <a:schemeClr val="tx1"/>
                </a:solidFill>
                <a:latin typeface="+mn-lt"/>
                <a:ea typeface="+mn-ea"/>
                <a:cs typeface="+mn-cs"/>
              </a:rPr>
              <a:t>sqrt</a:t>
            </a:r>
            <a:r>
              <a:rPr lang="en-US" altLang="zh-CN" sz="1200" b="0" i="0" kern="1200" baseline="0" dirty="0" smtClean="0">
                <a:solidFill>
                  <a:schemeClr val="tx1"/>
                </a:solidFill>
                <a:latin typeface="+mn-lt"/>
                <a:ea typeface="+mn-ea"/>
                <a:cs typeface="+mn-cs"/>
              </a:rPr>
              <a:t>(32)) has the best performance</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C2CA683A-1E0C-46CC-BF20-53AA3112EF3A}" type="slidenum">
              <a:rPr lang="zh-CN" altLang="en-US" smtClean="0"/>
              <a:pPr/>
              <a:t>11</a:t>
            </a:fld>
            <a:endParaRPr lang="zh-CN" altLang="en-US"/>
          </a:p>
        </p:txBody>
      </p:sp>
    </p:spTree>
    <p:extLst>
      <p:ext uri="{BB962C8B-B14F-4D97-AF65-F5344CB8AC3E}">
        <p14:creationId xmlns:p14="http://schemas.microsoft.com/office/powerpoint/2010/main" val="6710309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47500" lnSpcReduction="20000"/>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2400" dirty="0" smtClean="0">
                <a:latin typeface="Arial" panose="020B0604020202020204" pitchFamily="34" charset="0"/>
                <a:cs typeface="Arial" panose="020B0604020202020204" pitchFamily="34" charset="0"/>
              </a:rPr>
              <a:t>Still,</a:t>
            </a:r>
            <a:r>
              <a:rPr lang="zh-CN" altLang="en-US" sz="2400" dirty="0" smtClean="0">
                <a:latin typeface="Arial" panose="020B0604020202020204" pitchFamily="34" charset="0"/>
                <a:cs typeface="Arial" panose="020B0604020202020204" pitchFamily="34" charset="0"/>
              </a:rPr>
              <a:t> </a:t>
            </a:r>
            <a:r>
              <a:rPr lang="en-US" altLang="zh-CN" sz="2400" dirty="0" smtClean="0">
                <a:latin typeface="Arial" panose="020B0604020202020204" pitchFamily="34" charset="0"/>
                <a:cs typeface="Arial" panose="020B0604020202020204" pitchFamily="34" charset="0"/>
              </a:rPr>
              <a:t>we</a:t>
            </a:r>
            <a:r>
              <a:rPr lang="zh-CN" altLang="en-US" sz="2400" dirty="0" smtClean="0">
                <a:latin typeface="Arial" panose="020B0604020202020204" pitchFamily="34" charset="0"/>
                <a:cs typeface="Arial" panose="020B0604020202020204" pitchFamily="34" charset="0"/>
              </a:rPr>
              <a:t> </a:t>
            </a:r>
            <a:r>
              <a:rPr lang="en-US" altLang="zh-CN" sz="2400" dirty="0" err="1" smtClean="0">
                <a:latin typeface="Arial" panose="020B0604020202020204" pitchFamily="34" charset="0"/>
                <a:cs typeface="Arial" panose="020B0604020202020204" pitchFamily="34" charset="0"/>
              </a:rPr>
              <a:t>wanna</a:t>
            </a:r>
            <a:r>
              <a:rPr lang="zh-CN" altLang="en-US" sz="2400" dirty="0" smtClean="0">
                <a:latin typeface="Arial" panose="020B0604020202020204" pitchFamily="34" charset="0"/>
                <a:cs typeface="Arial" panose="020B0604020202020204" pitchFamily="34" charset="0"/>
              </a:rPr>
              <a:t> </a:t>
            </a:r>
            <a:r>
              <a:rPr lang="en-US" altLang="zh-CN" sz="2400" dirty="0" smtClean="0">
                <a:latin typeface="Arial" panose="020B0604020202020204" pitchFamily="34" charset="0"/>
                <a:cs typeface="Arial" panose="020B0604020202020204" pitchFamily="34" charset="0"/>
              </a:rPr>
              <a:t>mitigate</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the</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influences</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of</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the</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imbalanced</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sample.</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We</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first</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tried</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to</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tune</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the</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cutoff,</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meaning</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how</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many</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P-voting</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trees</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are</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needed</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in</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100</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trees</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for</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a</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positive</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prediction.</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And</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it</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looks</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like</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the</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default</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50-50</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has</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the</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best</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overall</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performance.</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So,</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we</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can</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say</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in</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practice,</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RF</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is</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indeed</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relatively</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immune</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to</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sample</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imbalance.</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We</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then</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took</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a</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3%</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random</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sample</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trying</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to</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increase</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the</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weight</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of</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False</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class,</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looks</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promising,</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but</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due</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to</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the</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limit</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of</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time</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and</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CPU,</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we</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cannot</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explore</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further.</a:t>
            </a:r>
            <a:r>
              <a:rPr lang="zh-CN" altLang="en-US" sz="2400" baseline="0" dirty="0" smtClean="0">
                <a:latin typeface="Arial" panose="020B0604020202020204" pitchFamily="34" charset="0"/>
                <a:cs typeface="Arial" panose="020B0604020202020204" pitchFamily="34" charset="0"/>
              </a:rPr>
              <a:t> </a:t>
            </a:r>
            <a:endParaRPr lang="en-US" altLang="zh-CN" sz="2400" baseline="0" dirty="0" smtClean="0">
              <a:latin typeface="Arial" panose="020B0604020202020204" pitchFamily="34" charset="0"/>
              <a:cs typeface="Arial" panose="020B0604020202020204" pitchFamily="34" charset="0"/>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zh-CN" sz="2400" baseline="0" dirty="0" smtClean="0">
              <a:latin typeface="Arial" panose="020B0604020202020204" pitchFamily="34" charset="0"/>
              <a:cs typeface="Arial" panose="020B0604020202020204" pitchFamily="34" charset="0"/>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2400" baseline="0" dirty="0" smtClean="0">
                <a:latin typeface="Arial" panose="020B0604020202020204" pitchFamily="34" charset="0"/>
                <a:cs typeface="Arial" panose="020B0604020202020204" pitchFamily="34" charset="0"/>
              </a:rPr>
              <a:t>Here</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are</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the</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Optimized</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result</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from</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RF,</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as</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you</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could</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see,</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it</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renders</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the</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best</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performance</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among</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all</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the</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models</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especially</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the</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overall</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accuracy</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and</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recall</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and</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F-score</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for</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false</a:t>
            </a:r>
            <a:r>
              <a:rPr lang="zh-CN" altLang="en-US" sz="2400" baseline="0" dirty="0" smtClean="0">
                <a:latin typeface="Arial" panose="020B0604020202020204" pitchFamily="34" charset="0"/>
                <a:cs typeface="Arial" panose="020B0604020202020204" pitchFamily="34" charset="0"/>
              </a:rPr>
              <a:t> </a:t>
            </a:r>
            <a:r>
              <a:rPr lang="en-US" altLang="zh-CN" sz="2400" baseline="0" dirty="0" smtClean="0">
                <a:latin typeface="Arial" panose="020B0604020202020204" pitchFamily="34" charset="0"/>
                <a:cs typeface="Arial" panose="020B0604020202020204" pitchFamily="34" charset="0"/>
              </a:rPr>
              <a:t>class.</a:t>
            </a:r>
            <a:r>
              <a:rPr lang="zh-CN" altLang="en-US" sz="2400" baseline="0" dirty="0" smtClean="0">
                <a:latin typeface="Arial" panose="020B0604020202020204" pitchFamily="34" charset="0"/>
                <a:cs typeface="Arial" panose="020B0604020202020204" pitchFamily="34" charset="0"/>
              </a:rPr>
              <a:t> </a:t>
            </a:r>
            <a:endParaRPr lang="en-US" altLang="zh-CN" sz="2400" baseline="0" dirty="0" smtClean="0">
              <a:latin typeface="Arial" panose="020B0604020202020204" pitchFamily="34" charset="0"/>
              <a:cs typeface="Arial" panose="020B0604020202020204" pitchFamily="34" charset="0"/>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zh-CN" sz="2400" baseline="0" dirty="0" smtClean="0">
              <a:latin typeface="Arial" panose="020B0604020202020204" pitchFamily="34" charset="0"/>
              <a:cs typeface="Arial" panose="020B0604020202020204" pitchFamily="34" charset="0"/>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zh-CN" sz="2400" baseline="0" dirty="0" smtClean="0">
              <a:latin typeface="Arial" panose="020B0604020202020204" pitchFamily="34" charset="0"/>
              <a:cs typeface="Arial" panose="020B0604020202020204" pitchFamily="34" charset="0"/>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zh-CN" sz="2400" baseline="0" dirty="0" smtClean="0">
              <a:latin typeface="Arial" panose="020B0604020202020204" pitchFamily="34" charset="0"/>
              <a:cs typeface="Arial" panose="020B0604020202020204" pitchFamily="34" charset="0"/>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zh-CN" sz="2400" baseline="0" dirty="0" smtClean="0">
              <a:latin typeface="Arial" panose="020B0604020202020204" pitchFamily="34" charset="0"/>
              <a:cs typeface="Arial" panose="020B0604020202020204" pitchFamily="34" charset="0"/>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zh-CN" sz="2400" baseline="0" dirty="0" smtClean="0">
              <a:latin typeface="Arial" panose="020B0604020202020204" pitchFamily="34" charset="0"/>
              <a:cs typeface="Arial" panose="020B0604020202020204" pitchFamily="34" charset="0"/>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zh-CN" sz="2400" baseline="0" dirty="0" smtClean="0">
              <a:latin typeface="Arial" panose="020B0604020202020204" pitchFamily="34" charset="0"/>
              <a:cs typeface="Arial" panose="020B0604020202020204" pitchFamily="34" charset="0"/>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zh-CN" sz="2400" baseline="0" dirty="0" smtClean="0">
              <a:latin typeface="Arial" panose="020B0604020202020204" pitchFamily="34" charset="0"/>
              <a:cs typeface="Arial" panose="020B0604020202020204" pitchFamily="34" charset="0"/>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zh-CN" sz="2400" dirty="0" smtClean="0">
              <a:latin typeface="Arial" panose="020B0604020202020204" pitchFamily="34" charset="0"/>
              <a:cs typeface="Arial" panose="020B0604020202020204" pitchFamily="34" charset="0"/>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2400" dirty="0" smtClean="0">
                <a:latin typeface="Arial" panose="020B0604020202020204" pitchFamily="34" charset="0"/>
                <a:cs typeface="Arial" panose="020B0604020202020204" pitchFamily="34" charset="0"/>
              </a:rPr>
              <a:t>Explore the best cutoff to maximize the recall of FALSE class while keeping almost the same accuracy and F-score</a:t>
            </a:r>
          </a:p>
          <a:p>
            <a:endParaRPr lang="en-US" altLang="zh-CN" baseline="0" dirty="0" smtClean="0"/>
          </a:p>
          <a:p>
            <a:r>
              <a:rPr lang="en-US" altLang="zh-CN" baseline="0" dirty="0" smtClean="0"/>
              <a:t>X-axis – how many trees is needed for TRUE class to win in the voting</a:t>
            </a:r>
          </a:p>
          <a:p>
            <a:endParaRPr lang="en-US" altLang="zh-CN" baseline="0" dirty="0" smtClean="0"/>
          </a:p>
          <a:p>
            <a:r>
              <a:rPr lang="en-US" altLang="zh-CN" baseline="0" dirty="0" smtClean="0"/>
              <a:t>The default value (50 </a:t>
            </a:r>
            <a:r>
              <a:rPr lang="en-US" altLang="zh-CN" baseline="0" dirty="0" err="1" smtClean="0"/>
              <a:t>vs</a:t>
            </a:r>
            <a:r>
              <a:rPr lang="en-US" altLang="zh-CN" baseline="0" dirty="0" smtClean="0"/>
              <a:t> 50) has the best f-score</a:t>
            </a:r>
            <a:endParaRPr lang="zh-CN" altLang="en-US" dirty="0"/>
          </a:p>
        </p:txBody>
      </p:sp>
      <p:sp>
        <p:nvSpPr>
          <p:cNvPr id="4" name="灯片编号占位符 3"/>
          <p:cNvSpPr>
            <a:spLocks noGrp="1"/>
          </p:cNvSpPr>
          <p:nvPr>
            <p:ph type="sldNum" sz="quarter" idx="10"/>
          </p:nvPr>
        </p:nvSpPr>
        <p:spPr/>
        <p:txBody>
          <a:bodyPr/>
          <a:lstStyle/>
          <a:p>
            <a:fld id="{C2CA683A-1E0C-46CC-BF20-53AA3112EF3A}" type="slidenum">
              <a:rPr lang="zh-CN" altLang="en-US" smtClean="0"/>
              <a:pPr/>
              <a:t>12</a:t>
            </a:fld>
            <a:endParaRPr lang="zh-CN" altLang="en-US"/>
          </a:p>
        </p:txBody>
      </p:sp>
    </p:spTree>
    <p:extLst>
      <p:ext uri="{BB962C8B-B14F-4D97-AF65-F5344CB8AC3E}">
        <p14:creationId xmlns:p14="http://schemas.microsoft.com/office/powerpoint/2010/main" val="20701242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smtClean="0"/>
              <a:t>Performane</a:t>
            </a:r>
            <a:r>
              <a:rPr lang="zh-CN" altLang="en-US" baseline="0" dirty="0" smtClean="0"/>
              <a:t> </a:t>
            </a:r>
            <a:r>
              <a:rPr lang="en-US" altLang="zh-CN" baseline="0" dirty="0" smtClean="0"/>
              <a:t>wise,</a:t>
            </a:r>
            <a:r>
              <a:rPr lang="zh-CN" altLang="en-US" baseline="0" dirty="0" smtClean="0"/>
              <a:t> </a:t>
            </a:r>
            <a:r>
              <a:rPr lang="en-US" altLang="zh-CN" baseline="0" dirty="0" smtClean="0"/>
              <a:t>RF</a:t>
            </a:r>
            <a:r>
              <a:rPr lang="zh-CN" altLang="en-US" baseline="0" dirty="0" smtClean="0"/>
              <a:t> </a:t>
            </a:r>
            <a:r>
              <a:rPr lang="en-US" altLang="zh-CN" baseline="0" dirty="0" smtClean="0"/>
              <a:t>is</a:t>
            </a:r>
            <a:r>
              <a:rPr lang="zh-CN" altLang="en-US" baseline="0" dirty="0" smtClean="0"/>
              <a:t> </a:t>
            </a:r>
            <a:r>
              <a:rPr lang="en-US" altLang="zh-CN" baseline="0" dirty="0" smtClean="0"/>
              <a:t>the</a:t>
            </a:r>
            <a:r>
              <a:rPr lang="zh-CN" altLang="en-US" baseline="0" dirty="0" smtClean="0"/>
              <a:t> </a:t>
            </a:r>
            <a:r>
              <a:rPr lang="en-US" altLang="zh-CN" baseline="0" dirty="0" smtClean="0"/>
              <a:t>overall</a:t>
            </a:r>
            <a:r>
              <a:rPr lang="zh-CN" altLang="en-US" baseline="0" dirty="0" smtClean="0"/>
              <a:t> </a:t>
            </a:r>
            <a:r>
              <a:rPr lang="en-US" altLang="zh-CN" baseline="0" dirty="0" smtClean="0"/>
              <a:t>the</a:t>
            </a:r>
            <a:r>
              <a:rPr lang="zh-CN" altLang="en-US" baseline="0" dirty="0" smtClean="0"/>
              <a:t> </a:t>
            </a:r>
            <a:r>
              <a:rPr lang="en-US" altLang="zh-CN" baseline="0" dirty="0" smtClean="0"/>
              <a:t>best</a:t>
            </a:r>
            <a:r>
              <a:rPr lang="zh-CN" altLang="en-US" baseline="0" dirty="0" smtClean="0"/>
              <a:t> </a:t>
            </a:r>
            <a:r>
              <a:rPr lang="en-US" altLang="zh-CN" baseline="0" dirty="0" smtClean="0"/>
              <a:t>by</a:t>
            </a:r>
            <a:r>
              <a:rPr lang="zh-CN" altLang="en-US" baseline="0" dirty="0" smtClean="0"/>
              <a:t> </a:t>
            </a:r>
            <a:r>
              <a:rPr lang="en-US" altLang="zh-CN" baseline="0" dirty="0" smtClean="0"/>
              <a:t>a</a:t>
            </a:r>
            <a:r>
              <a:rPr lang="zh-CN" altLang="en-US" baseline="0" dirty="0" smtClean="0"/>
              <a:t> </a:t>
            </a:r>
            <a:r>
              <a:rPr lang="en-US" altLang="zh-CN" baseline="0" dirty="0" smtClean="0"/>
              <a:t>big</a:t>
            </a:r>
            <a:r>
              <a:rPr lang="zh-CN" altLang="en-US" baseline="0" dirty="0" smtClean="0"/>
              <a:t> </a:t>
            </a:r>
            <a:r>
              <a:rPr lang="en-US" altLang="zh-CN" baseline="0" dirty="0" smtClean="0"/>
              <a:t>margin</a:t>
            </a:r>
            <a:r>
              <a:rPr lang="zh-CN" altLang="en-US" baseline="0" dirty="0" smtClean="0"/>
              <a:t> </a:t>
            </a:r>
            <a:r>
              <a:rPr lang="en-US" altLang="zh-CN" baseline="0" dirty="0" smtClean="0"/>
              <a:t>on</a:t>
            </a:r>
            <a:r>
              <a:rPr lang="zh-CN" altLang="en-US" baseline="0" dirty="0" smtClean="0"/>
              <a:t> </a:t>
            </a:r>
            <a:r>
              <a:rPr lang="en-US" altLang="zh-CN" baseline="0" dirty="0" smtClean="0"/>
              <a:t>F-score</a:t>
            </a:r>
            <a:r>
              <a:rPr lang="zh-CN" altLang="en-US" baseline="0" dirty="0" smtClean="0"/>
              <a:t> </a:t>
            </a:r>
            <a:r>
              <a:rPr lang="en-US" altLang="zh-CN" baseline="0" dirty="0" smtClean="0"/>
              <a:t>and</a:t>
            </a:r>
            <a:r>
              <a:rPr lang="zh-CN" altLang="en-US" baseline="0" dirty="0" smtClean="0"/>
              <a:t> </a:t>
            </a:r>
            <a:r>
              <a:rPr lang="en-US" altLang="zh-CN" baseline="0" dirty="0" smtClean="0"/>
              <a:t>accuracy.</a:t>
            </a:r>
            <a:r>
              <a:rPr lang="zh-CN" altLang="en-US" baseline="0" dirty="0" smtClean="0"/>
              <a:t> </a:t>
            </a:r>
            <a:r>
              <a:rPr lang="en-US" altLang="zh-CN" baseline="0" dirty="0" smtClean="0"/>
              <a:t>But</a:t>
            </a:r>
            <a:r>
              <a:rPr lang="zh-CN" altLang="en-US" baseline="0" dirty="0" smtClean="0"/>
              <a:t> </a:t>
            </a:r>
            <a:r>
              <a:rPr lang="en-US" altLang="zh-CN" baseline="0" dirty="0" smtClean="0"/>
              <a:t>LR/LR-boosting</a:t>
            </a:r>
            <a:r>
              <a:rPr lang="zh-CN" altLang="en-US" baseline="0" dirty="0" smtClean="0"/>
              <a:t> </a:t>
            </a:r>
            <a:r>
              <a:rPr lang="en-US" altLang="zh-CN" baseline="0" dirty="0" smtClean="0"/>
              <a:t>tends</a:t>
            </a:r>
            <a:r>
              <a:rPr lang="zh-CN" altLang="en-US" baseline="0" dirty="0" smtClean="0"/>
              <a:t> </a:t>
            </a:r>
            <a:r>
              <a:rPr lang="en-US" altLang="zh-CN" baseline="0" dirty="0" smtClean="0"/>
              <a:t>to</a:t>
            </a:r>
            <a:r>
              <a:rPr lang="zh-CN" altLang="en-US" baseline="0" dirty="0" smtClean="0"/>
              <a:t> </a:t>
            </a:r>
            <a:r>
              <a:rPr lang="en-US" altLang="zh-CN" baseline="0" dirty="0" smtClean="0"/>
              <a:t>edge</a:t>
            </a:r>
            <a:r>
              <a:rPr lang="zh-CN" altLang="en-US" baseline="0" dirty="0" smtClean="0"/>
              <a:t> </a:t>
            </a:r>
            <a:r>
              <a:rPr lang="en-US" altLang="zh-CN" baseline="0" dirty="0" smtClean="0"/>
              <a:t>out</a:t>
            </a:r>
            <a:r>
              <a:rPr lang="zh-CN" altLang="en-US" baseline="0" dirty="0" smtClean="0"/>
              <a:t> </a:t>
            </a:r>
            <a:r>
              <a:rPr lang="en-US" altLang="zh-CN" baseline="0" dirty="0" smtClean="0"/>
              <a:t>slightly</a:t>
            </a:r>
            <a:r>
              <a:rPr lang="zh-CN" altLang="en-US" baseline="0" dirty="0" smtClean="0"/>
              <a:t> </a:t>
            </a:r>
            <a:r>
              <a:rPr lang="en-US" altLang="zh-CN" baseline="0" dirty="0" smtClean="0"/>
              <a:t>in</a:t>
            </a:r>
            <a:r>
              <a:rPr lang="zh-CN" altLang="en-US" baseline="0" dirty="0" smtClean="0"/>
              <a:t> </a:t>
            </a:r>
            <a:r>
              <a:rPr lang="en-US" altLang="zh-CN" baseline="0" dirty="0" smtClean="0"/>
              <a:t>terms</a:t>
            </a:r>
            <a:r>
              <a:rPr lang="zh-CN" altLang="en-US" baseline="0" dirty="0" smtClean="0"/>
              <a:t> </a:t>
            </a:r>
            <a:r>
              <a:rPr lang="en-US" altLang="zh-CN" baseline="0" dirty="0" smtClean="0"/>
              <a:t>of</a:t>
            </a:r>
            <a:r>
              <a:rPr lang="zh-CN" altLang="en-US" baseline="0" dirty="0" smtClean="0"/>
              <a:t> </a:t>
            </a:r>
            <a:r>
              <a:rPr lang="en-US" altLang="zh-CN" baseline="0" dirty="0" smtClean="0"/>
              <a:t>False</a:t>
            </a:r>
            <a:r>
              <a:rPr lang="zh-CN" altLang="en-US" baseline="0" dirty="0" smtClean="0"/>
              <a:t> </a:t>
            </a:r>
            <a:r>
              <a:rPr lang="en-US" altLang="zh-CN" baseline="0" dirty="0" smtClean="0"/>
              <a:t>recall.</a:t>
            </a:r>
            <a:r>
              <a:rPr lang="zh-CN" altLang="en-US" baseline="0" dirty="0" smtClean="0"/>
              <a:t> </a:t>
            </a:r>
            <a:endParaRPr lang="en-US" altLang="zh-CN" dirty="0" smtClean="0"/>
          </a:p>
          <a:p>
            <a:endParaRPr lang="en-US" altLang="zh-CN" dirty="0" smtClean="0"/>
          </a:p>
          <a:p>
            <a:r>
              <a:rPr lang="en-US" altLang="zh-CN" baseline="0" dirty="0" smtClean="0"/>
              <a:t>No</a:t>
            </a:r>
            <a:r>
              <a:rPr lang="zh-CN" altLang="en-US" baseline="0" dirty="0" smtClean="0"/>
              <a:t> </a:t>
            </a:r>
            <a:r>
              <a:rPr lang="en-US" altLang="zh-CN" baseline="0" dirty="0" smtClean="0"/>
              <a:t>doubt</a:t>
            </a:r>
            <a:r>
              <a:rPr lang="zh-CN" altLang="en-US" baseline="0" dirty="0" smtClean="0"/>
              <a:t> </a:t>
            </a:r>
            <a:r>
              <a:rPr lang="en-US" altLang="zh-CN" baseline="0" dirty="0" smtClean="0"/>
              <a:t>that</a:t>
            </a:r>
            <a:r>
              <a:rPr lang="zh-CN" altLang="en-US" baseline="0" dirty="0" smtClean="0"/>
              <a:t> </a:t>
            </a:r>
            <a:r>
              <a:rPr lang="en-US" altLang="zh-CN" baseline="0" dirty="0" smtClean="0"/>
              <a:t>this</a:t>
            </a:r>
            <a:r>
              <a:rPr lang="zh-CN" altLang="en-US" baseline="0" dirty="0" smtClean="0"/>
              <a:t> </a:t>
            </a:r>
            <a:r>
              <a:rPr lang="en-US" altLang="zh-CN" baseline="0" dirty="0" smtClean="0"/>
              <a:t>project</a:t>
            </a:r>
            <a:r>
              <a:rPr lang="zh-CN" altLang="en-US" baseline="0" dirty="0" smtClean="0"/>
              <a:t> </a:t>
            </a:r>
            <a:r>
              <a:rPr lang="en-US" altLang="zh-CN" baseline="0" dirty="0" smtClean="0"/>
              <a:t>helps</a:t>
            </a:r>
            <a:r>
              <a:rPr lang="zh-CN" altLang="en-US" baseline="0" dirty="0" smtClean="0"/>
              <a:t> </a:t>
            </a:r>
            <a:r>
              <a:rPr lang="en-US" altLang="zh-CN" baseline="0" dirty="0" smtClean="0"/>
              <a:t>to</a:t>
            </a:r>
            <a:r>
              <a:rPr lang="zh-CN" altLang="en-US" baseline="0" dirty="0" smtClean="0"/>
              <a:t> </a:t>
            </a:r>
            <a:r>
              <a:rPr lang="en-US" altLang="zh-CN" baseline="0" dirty="0" smtClean="0"/>
              <a:t>ascend</a:t>
            </a:r>
            <a:r>
              <a:rPr lang="zh-CN" altLang="en-US" baseline="0" dirty="0" smtClean="0"/>
              <a:t> </a:t>
            </a:r>
            <a:r>
              <a:rPr lang="en-US" altLang="zh-CN" baseline="0" dirty="0" smtClean="0"/>
              <a:t>our</a:t>
            </a:r>
            <a:r>
              <a:rPr lang="zh-CN" altLang="en-US" baseline="0" dirty="0" smtClean="0"/>
              <a:t> </a:t>
            </a:r>
            <a:r>
              <a:rPr lang="en-US" altLang="zh-CN" baseline="0" dirty="0" smtClean="0"/>
              <a:t>understanding</a:t>
            </a:r>
            <a:r>
              <a:rPr lang="zh-CN" altLang="en-US" baseline="0" dirty="0" smtClean="0"/>
              <a:t> </a:t>
            </a:r>
            <a:r>
              <a:rPr lang="en-US" altLang="zh-CN" baseline="0" dirty="0" smtClean="0"/>
              <a:t>on</a:t>
            </a:r>
            <a:r>
              <a:rPr lang="zh-CN" altLang="en-US" baseline="0" dirty="0" smtClean="0"/>
              <a:t> </a:t>
            </a:r>
            <a:r>
              <a:rPr lang="en-US" altLang="zh-CN" baseline="0" dirty="0" smtClean="0"/>
              <a:t>those</a:t>
            </a:r>
            <a:r>
              <a:rPr lang="zh-CN" altLang="en-US" baseline="0" dirty="0" smtClean="0"/>
              <a:t> </a:t>
            </a:r>
            <a:r>
              <a:rPr lang="en-US" altLang="zh-CN" baseline="0" dirty="0" smtClean="0"/>
              <a:t>classic</a:t>
            </a:r>
            <a:r>
              <a:rPr lang="zh-CN" altLang="en-US" baseline="0" dirty="0" smtClean="0"/>
              <a:t> </a:t>
            </a:r>
            <a:r>
              <a:rPr lang="en-US" altLang="zh-CN" baseline="0" dirty="0" smtClean="0"/>
              <a:t>ML</a:t>
            </a:r>
            <a:r>
              <a:rPr lang="zh-CN" altLang="en-US" baseline="0" dirty="0" smtClean="0"/>
              <a:t> </a:t>
            </a:r>
            <a:r>
              <a:rPr lang="en-US" altLang="zh-CN" baseline="0" dirty="0" smtClean="0"/>
              <a:t>models</a:t>
            </a:r>
            <a:r>
              <a:rPr lang="zh-CN" altLang="en-US" baseline="0" dirty="0" smtClean="0"/>
              <a:t> </a:t>
            </a:r>
            <a:r>
              <a:rPr lang="en-US" altLang="zh-CN" baseline="0" dirty="0" smtClean="0"/>
              <a:t>towards</a:t>
            </a:r>
            <a:r>
              <a:rPr lang="zh-CN" altLang="en-US" baseline="0" dirty="0" smtClean="0"/>
              <a:t> </a:t>
            </a:r>
            <a:r>
              <a:rPr lang="en-US" altLang="zh-CN" baseline="0" dirty="0" smtClean="0"/>
              <a:t>the</a:t>
            </a:r>
            <a:r>
              <a:rPr lang="zh-CN" altLang="en-US" baseline="0" dirty="0" smtClean="0"/>
              <a:t> </a:t>
            </a:r>
            <a:r>
              <a:rPr lang="en-US" altLang="zh-CN" baseline="0" dirty="0" smtClean="0"/>
              <a:t>next</a:t>
            </a:r>
            <a:r>
              <a:rPr lang="zh-CN" altLang="en-US" baseline="0" dirty="0" smtClean="0"/>
              <a:t> </a:t>
            </a:r>
            <a:r>
              <a:rPr lang="en-US" altLang="zh-CN" baseline="0" dirty="0" smtClean="0"/>
              <a:t>level.</a:t>
            </a:r>
            <a:r>
              <a:rPr lang="zh-CN" altLang="en-US" baseline="0" dirty="0" smtClean="0"/>
              <a:t> </a:t>
            </a:r>
            <a:r>
              <a:rPr lang="en-US" altLang="zh-CN" baseline="0" dirty="0" smtClean="0"/>
              <a:t>And</a:t>
            </a:r>
            <a:r>
              <a:rPr lang="zh-CN" altLang="en-US" baseline="0" dirty="0" smtClean="0"/>
              <a:t> </a:t>
            </a:r>
            <a:r>
              <a:rPr lang="en-US" altLang="zh-CN" baseline="0" dirty="0" smtClean="0"/>
              <a:t>during</a:t>
            </a:r>
            <a:r>
              <a:rPr lang="zh-CN" altLang="en-US" baseline="0" dirty="0" smtClean="0"/>
              <a:t> </a:t>
            </a:r>
            <a:r>
              <a:rPr lang="en-US" altLang="zh-CN" baseline="0" dirty="0" smtClean="0"/>
              <a:t>work,</a:t>
            </a:r>
            <a:r>
              <a:rPr lang="zh-CN" altLang="en-US" baseline="0" dirty="0" smtClean="0"/>
              <a:t> </a:t>
            </a:r>
            <a:r>
              <a:rPr lang="en-US" altLang="zh-CN" baseline="0" dirty="0" smtClean="0"/>
              <a:t>we</a:t>
            </a:r>
            <a:r>
              <a:rPr lang="zh-CN" altLang="en-US" baseline="0" dirty="0" smtClean="0"/>
              <a:t> </a:t>
            </a:r>
            <a:r>
              <a:rPr lang="en-US" altLang="zh-CN" baseline="0" dirty="0" smtClean="0"/>
              <a:t>come</a:t>
            </a:r>
            <a:r>
              <a:rPr lang="zh-CN" altLang="en-US" baseline="0" dirty="0" smtClean="0"/>
              <a:t> </a:t>
            </a:r>
            <a:r>
              <a:rPr lang="en-US" altLang="zh-CN" baseline="0" dirty="0" smtClean="0"/>
              <a:t>up</a:t>
            </a:r>
            <a:r>
              <a:rPr lang="zh-CN" altLang="en-US" baseline="0" dirty="0" smtClean="0"/>
              <a:t> </a:t>
            </a:r>
            <a:r>
              <a:rPr lang="en-US" altLang="zh-CN" baseline="0" dirty="0" smtClean="0"/>
              <a:t>with</a:t>
            </a:r>
            <a:r>
              <a:rPr lang="zh-CN" altLang="en-US" baseline="0" dirty="0" smtClean="0"/>
              <a:t> </a:t>
            </a:r>
            <a:r>
              <a:rPr lang="en-US" altLang="zh-CN" baseline="0" dirty="0" smtClean="0"/>
              <a:t>some</a:t>
            </a:r>
            <a:r>
              <a:rPr lang="zh-CN" altLang="en-US" baseline="0" dirty="0" smtClean="0"/>
              <a:t> </a:t>
            </a:r>
            <a:r>
              <a:rPr lang="en-US" altLang="zh-CN" baseline="0" dirty="0" smtClean="0"/>
              <a:t>our</a:t>
            </a:r>
            <a:r>
              <a:rPr lang="zh-CN" altLang="en-US" baseline="0" dirty="0" smtClean="0"/>
              <a:t> </a:t>
            </a:r>
            <a:r>
              <a:rPr lang="en-US" altLang="zh-CN" baseline="0" dirty="0" smtClean="0"/>
              <a:t>own</a:t>
            </a:r>
            <a:r>
              <a:rPr lang="zh-CN" altLang="en-US" baseline="0" dirty="0" smtClean="0"/>
              <a:t> </a:t>
            </a:r>
            <a:r>
              <a:rPr lang="en-US" altLang="zh-CN" baseline="0" dirty="0" smtClean="0"/>
              <a:t>feelings</a:t>
            </a:r>
            <a:r>
              <a:rPr lang="zh-CN" altLang="en-US" baseline="0" dirty="0" smtClean="0"/>
              <a:t> </a:t>
            </a:r>
            <a:r>
              <a:rPr lang="en-US" altLang="zh-CN" baseline="0" dirty="0" smtClean="0"/>
              <a:t>on</a:t>
            </a:r>
            <a:r>
              <a:rPr lang="zh-CN" altLang="en-US" baseline="0" dirty="0" smtClean="0"/>
              <a:t> </a:t>
            </a:r>
            <a:r>
              <a:rPr lang="en-US" altLang="zh-CN" baseline="0" dirty="0" smtClean="0"/>
              <a:t>the</a:t>
            </a:r>
            <a:r>
              <a:rPr lang="zh-CN" altLang="en-US" baseline="0" dirty="0" smtClean="0"/>
              <a:t> </a:t>
            </a:r>
            <a:r>
              <a:rPr lang="en-US" altLang="zh-CN" baseline="0" dirty="0" smtClean="0"/>
              <a:t>pros</a:t>
            </a:r>
            <a:r>
              <a:rPr lang="zh-CN" altLang="en-US" baseline="0" dirty="0" smtClean="0"/>
              <a:t> </a:t>
            </a:r>
            <a:r>
              <a:rPr lang="en-US" altLang="zh-CN" baseline="0" dirty="0" smtClean="0"/>
              <a:t>and</a:t>
            </a:r>
            <a:r>
              <a:rPr lang="zh-CN" altLang="en-US" baseline="0" dirty="0" smtClean="0"/>
              <a:t> </a:t>
            </a:r>
            <a:r>
              <a:rPr lang="en-US" altLang="zh-CN" baseline="0" dirty="0" smtClean="0"/>
              <a:t>cons</a:t>
            </a:r>
            <a:r>
              <a:rPr lang="zh-CN" altLang="en-US" baseline="0" dirty="0" smtClean="0"/>
              <a:t> </a:t>
            </a:r>
            <a:r>
              <a:rPr lang="en-US" altLang="zh-CN" baseline="0" dirty="0" smtClean="0"/>
              <a:t>on</a:t>
            </a:r>
            <a:r>
              <a:rPr lang="zh-CN" altLang="en-US" baseline="0" dirty="0" smtClean="0"/>
              <a:t> </a:t>
            </a:r>
            <a:r>
              <a:rPr lang="en-US" altLang="zh-CN" baseline="0" dirty="0" smtClean="0"/>
              <a:t>each</a:t>
            </a:r>
            <a:r>
              <a:rPr lang="zh-CN" altLang="en-US" baseline="0" dirty="0" smtClean="0"/>
              <a:t> </a:t>
            </a:r>
            <a:r>
              <a:rPr lang="en-US" altLang="zh-CN" baseline="0" dirty="0" smtClean="0"/>
              <a:t>different</a:t>
            </a:r>
            <a:r>
              <a:rPr lang="zh-CN" altLang="en-US" baseline="0" dirty="0" smtClean="0"/>
              <a:t> </a:t>
            </a:r>
            <a:r>
              <a:rPr lang="en-US" altLang="zh-CN" baseline="0" dirty="0" smtClean="0"/>
              <a:t>methods.</a:t>
            </a:r>
            <a:r>
              <a:rPr lang="zh-CN" altLang="en-US" baseline="0" dirty="0" smtClean="0"/>
              <a:t> </a:t>
            </a:r>
            <a:endParaRPr lang="en-US" altLang="zh-CN" baseline="0" dirty="0" smtClean="0"/>
          </a:p>
          <a:p>
            <a:endParaRPr lang="en-US" altLang="zh-CN" dirty="0" smtClean="0"/>
          </a:p>
          <a:p>
            <a:r>
              <a:rPr lang="en-US" altLang="zh-CN" dirty="0" smtClean="0"/>
              <a:t>(</a:t>
            </a:r>
            <a:r>
              <a:rPr lang="zh-CN" altLang="en-US" dirty="0" smtClean="0"/>
              <a:t>念</a:t>
            </a:r>
            <a:r>
              <a:rPr lang="en-US" altLang="zh-CN" dirty="0" smtClean="0"/>
              <a:t>)</a:t>
            </a:r>
          </a:p>
          <a:p>
            <a:r>
              <a:rPr lang="en-US" sz="1200" b="0" i="0" kern="1200" dirty="0" smtClean="0">
                <a:solidFill>
                  <a:schemeClr val="tx1"/>
                </a:solidFill>
                <a:effectLst/>
                <a:latin typeface="+mn-lt"/>
                <a:ea typeface="+mn-ea"/>
                <a:cs typeface="+mn-cs"/>
              </a:rPr>
              <a:t>To go back to the particular question of logistic regression</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and</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boosting</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vs.</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random</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forest,</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here</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are</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some</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of</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our</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thoughts.:</a:t>
            </a:r>
          </a:p>
          <a:p>
            <a:r>
              <a:rPr lang="en-US" sz="1200" b="0" i="0" kern="1200" dirty="0" smtClean="0">
                <a:solidFill>
                  <a:schemeClr val="tx1"/>
                </a:solidFill>
                <a:effectLst/>
                <a:latin typeface="+mn-lt"/>
                <a:ea typeface="+mn-ea"/>
                <a:cs typeface="+mn-cs"/>
              </a:rPr>
              <a:t>both are fast and scalable, random forests tend to beat out logistic regression in terms of accuracy</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and</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F-score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given</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imbalanced</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sample</a:t>
            </a:r>
            <a:r>
              <a:rPr lang="en-US" sz="1200" b="0" i="0" kern="1200" dirty="0" smtClean="0">
                <a:solidFill>
                  <a:schemeClr val="tx1"/>
                </a:solidFill>
                <a:effectLst/>
                <a:latin typeface="+mn-lt"/>
                <a:ea typeface="+mn-ea"/>
                <a:cs typeface="+mn-cs"/>
              </a:rPr>
              <a:t>, but logistic regression can be updated online and gives you useful probabilities</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 </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Since</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our</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clients</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are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sadly</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ourselves,</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so</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we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could</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totally</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narrow</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it</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down</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to</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a</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direct</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comparison</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on</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one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facet.</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Or</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we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should</a:t>
            </a:r>
            <a:r>
              <a:rPr lang="en-US" sz="1200" b="0" i="0" kern="1200" dirty="0" smtClean="0">
                <a:solidFill>
                  <a:schemeClr val="tx1"/>
                </a:solidFill>
                <a:effectLst/>
                <a:latin typeface="+mn-lt"/>
                <a:ea typeface="+mn-ea"/>
                <a:cs typeface="+mn-cs"/>
              </a:rPr>
              <a:t> take a lesson from the Netflix Prize and Middle Earth, just use an ensemble method to choose them all</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 </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Fina</a:t>
            </a:r>
            <a:r>
              <a:rPr lang="en-US" altLang="zh-CN" sz="1200" b="0" i="0" kern="1200" baseline="0" dirty="0" smtClean="0">
                <a:solidFill>
                  <a:schemeClr val="tx1"/>
                </a:solidFill>
                <a:effectLst/>
                <a:latin typeface="+mn-lt"/>
                <a:ea typeface="+mn-ea"/>
                <a:cs typeface="+mn-cs"/>
              </a:rPr>
              <a:t>l</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thought,</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when</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data</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is</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huge,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the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performance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gap</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of</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different</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algorithms</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is</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not</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that</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dramatic</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and</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it</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comes</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down</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to</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the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speed</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and</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easiness.</a:t>
            </a:r>
            <a:r>
              <a:rPr lang="zh-CN" altLang="en-US" sz="1200" b="0" i="0" kern="1200" baseline="0" dirty="0" smtClean="0">
                <a:solidFill>
                  <a:schemeClr val="tx1"/>
                </a:solidFill>
                <a:effectLst/>
                <a:latin typeface="+mn-lt"/>
                <a:ea typeface="+mn-ea"/>
                <a:cs typeface="+mn-cs"/>
              </a:rPr>
              <a:t> </a:t>
            </a:r>
            <a:endParaRPr lang="en-US" altLang="zh-CN" sz="1200" b="0" i="0" kern="1200" baseline="0" dirty="0" smtClean="0">
              <a:solidFill>
                <a:schemeClr val="tx1"/>
              </a:solidFill>
              <a:effectLst/>
              <a:latin typeface="+mn-lt"/>
              <a:ea typeface="+mn-ea"/>
              <a:cs typeface="+mn-cs"/>
            </a:endParaRPr>
          </a:p>
          <a:p>
            <a:r>
              <a:rPr lang="en-US" altLang="zh-CN" sz="1200" b="0" i="0" kern="1200" baseline="0" dirty="0" smtClean="0">
                <a:solidFill>
                  <a:schemeClr val="tx1"/>
                </a:solidFill>
                <a:effectLst/>
                <a:latin typeface="+mn-lt"/>
                <a:ea typeface="+mn-ea"/>
                <a:cs typeface="+mn-cs"/>
              </a:rPr>
              <a:t>Better</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data</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usually</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beats</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better</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algorithm,</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and</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good</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feature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design</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gets</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you</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a</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long</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way.</a:t>
            </a:r>
            <a:r>
              <a:rPr lang="zh-CN" altLang="en-US" sz="1200" b="0" i="0" kern="1200" baseline="0" dirty="0" smtClean="0">
                <a:solidFill>
                  <a:schemeClr val="tx1"/>
                </a:solidFill>
                <a:effectLst/>
                <a:latin typeface="+mn-lt"/>
                <a:ea typeface="+mn-ea"/>
                <a:cs typeface="+mn-cs"/>
              </a:rPr>
              <a:t> </a:t>
            </a:r>
            <a:endParaRPr lang="zh-CN" altLang="en-US" dirty="0"/>
          </a:p>
        </p:txBody>
      </p:sp>
      <p:sp>
        <p:nvSpPr>
          <p:cNvPr id="4" name="Slide Number Placeholder 3"/>
          <p:cNvSpPr>
            <a:spLocks noGrp="1"/>
          </p:cNvSpPr>
          <p:nvPr>
            <p:ph type="sldNum" sz="quarter" idx="10"/>
          </p:nvPr>
        </p:nvSpPr>
        <p:spPr/>
        <p:txBody>
          <a:bodyPr/>
          <a:lstStyle/>
          <a:p>
            <a:fld id="{C2CA683A-1E0C-46CC-BF20-53AA3112EF3A}" type="slidenum">
              <a:rPr lang="zh-CN" altLang="en-US" smtClean="0"/>
              <a:pPr/>
              <a:t>13</a:t>
            </a:fld>
            <a:endParaRPr lang="zh-CN" altLang="en-US"/>
          </a:p>
        </p:txBody>
      </p:sp>
    </p:spTree>
    <p:extLst>
      <p:ext uri="{BB962C8B-B14F-4D97-AF65-F5344CB8AC3E}">
        <p14:creationId xmlns:p14="http://schemas.microsoft.com/office/powerpoint/2010/main" val="14698441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err="1" smtClean="0"/>
              <a:t>MeanDecrease</a:t>
            </a:r>
            <a:r>
              <a:rPr lang="en-US" altLang="zh-CN" baseline="0" dirty="0" err="1" smtClean="0"/>
              <a:t>Accuracy</a:t>
            </a:r>
            <a:r>
              <a:rPr lang="en-US" altLang="zh-CN" baseline="0" dirty="0" smtClean="0"/>
              <a:t> means the total decrease in accuracy from splitting on the variable, averaged over all trees</a:t>
            </a:r>
          </a:p>
          <a:p>
            <a:endParaRPr lang="en-US" altLang="zh-CN" baseline="0" dirty="0" smtClean="0"/>
          </a:p>
          <a:p>
            <a:r>
              <a:rPr lang="en-US" altLang="zh-CN" baseline="0" dirty="0" smtClean="0"/>
              <a:t>Here</a:t>
            </a:r>
            <a:r>
              <a:rPr lang="zh-CN" altLang="en-US" baseline="0" dirty="0" smtClean="0"/>
              <a:t> </a:t>
            </a:r>
            <a:r>
              <a:rPr lang="en-US" altLang="zh-CN" baseline="0" dirty="0" smtClean="0"/>
              <a:t>we</a:t>
            </a:r>
            <a:r>
              <a:rPr lang="zh-CN" altLang="en-US" baseline="0" dirty="0" smtClean="0"/>
              <a:t> </a:t>
            </a:r>
            <a:r>
              <a:rPr lang="en-US" altLang="zh-CN" baseline="0" dirty="0" smtClean="0"/>
              <a:t>can</a:t>
            </a:r>
            <a:r>
              <a:rPr lang="zh-CN" altLang="en-US" baseline="0" dirty="0" smtClean="0"/>
              <a:t> </a:t>
            </a:r>
            <a:r>
              <a:rPr lang="en-US" altLang="zh-CN" baseline="0" dirty="0" smtClean="0"/>
              <a:t>check</a:t>
            </a:r>
            <a:r>
              <a:rPr lang="zh-CN" altLang="en-US" baseline="0" dirty="0" smtClean="0"/>
              <a:t> </a:t>
            </a:r>
            <a:r>
              <a:rPr lang="en-US" altLang="zh-CN" baseline="0" dirty="0" smtClean="0"/>
              <a:t>the</a:t>
            </a:r>
            <a:r>
              <a:rPr lang="zh-CN" altLang="en-US" baseline="0" dirty="0" smtClean="0"/>
              <a:t> </a:t>
            </a:r>
            <a:r>
              <a:rPr lang="en-US" altLang="zh-CN" baseline="0" dirty="0" smtClean="0"/>
              <a:t>relative</a:t>
            </a:r>
            <a:r>
              <a:rPr lang="zh-CN" altLang="en-US" baseline="0" dirty="0" smtClean="0"/>
              <a:t> </a:t>
            </a:r>
            <a:r>
              <a:rPr lang="en-US" altLang="zh-CN" baseline="0" dirty="0" smtClean="0"/>
              <a:t>importance</a:t>
            </a:r>
            <a:r>
              <a:rPr lang="zh-CN" altLang="en-US" baseline="0" dirty="0" smtClean="0"/>
              <a:t> </a:t>
            </a:r>
            <a:r>
              <a:rPr lang="en-US" altLang="zh-CN" baseline="0" dirty="0" smtClean="0"/>
              <a:t>of</a:t>
            </a:r>
            <a:r>
              <a:rPr lang="zh-CN" altLang="en-US" baseline="0" dirty="0" smtClean="0"/>
              <a:t> </a:t>
            </a:r>
            <a:r>
              <a:rPr lang="en-US" altLang="zh-CN" baseline="0" dirty="0" smtClean="0"/>
              <a:t>those</a:t>
            </a:r>
            <a:r>
              <a:rPr lang="zh-CN" altLang="en-US" baseline="0" dirty="0" smtClean="0"/>
              <a:t> </a:t>
            </a:r>
            <a:r>
              <a:rPr lang="en-US" altLang="zh-CN" baseline="0" dirty="0" smtClean="0"/>
              <a:t>features.</a:t>
            </a:r>
            <a:r>
              <a:rPr lang="zh-CN" altLang="en-US" baseline="0" dirty="0" smtClean="0"/>
              <a:t> </a:t>
            </a:r>
            <a:r>
              <a:rPr lang="en-US" altLang="zh-CN" baseline="0" dirty="0" smtClean="0"/>
              <a:t>The</a:t>
            </a:r>
            <a:r>
              <a:rPr lang="zh-CN" altLang="en-US" baseline="0" dirty="0" smtClean="0"/>
              <a:t> </a:t>
            </a:r>
            <a:r>
              <a:rPr lang="en-US" altLang="zh-CN" baseline="0" dirty="0" smtClean="0"/>
              <a:t>left</a:t>
            </a:r>
            <a:r>
              <a:rPr lang="zh-CN" altLang="en-US" baseline="0" dirty="0" smtClean="0"/>
              <a:t> </a:t>
            </a:r>
            <a:r>
              <a:rPr lang="en-US" altLang="zh-CN" baseline="0" dirty="0" smtClean="0"/>
              <a:t>is</a:t>
            </a:r>
            <a:r>
              <a:rPr lang="zh-CN" altLang="en-US" baseline="0" dirty="0" smtClean="0"/>
              <a:t> </a:t>
            </a:r>
            <a:r>
              <a:rPr lang="en-US" altLang="zh-CN" baseline="0" dirty="0" smtClean="0"/>
              <a:t>all</a:t>
            </a:r>
            <a:r>
              <a:rPr lang="zh-CN" altLang="en-US" baseline="0" dirty="0" smtClean="0"/>
              <a:t> </a:t>
            </a:r>
            <a:r>
              <a:rPr lang="en-US" altLang="zh-CN" baseline="0" dirty="0" smtClean="0"/>
              <a:t>32</a:t>
            </a:r>
            <a:r>
              <a:rPr lang="zh-CN" altLang="en-US" baseline="0" dirty="0" smtClean="0"/>
              <a:t> </a:t>
            </a:r>
            <a:r>
              <a:rPr lang="en-US" altLang="zh-CN" baseline="0" dirty="0" smtClean="0"/>
              <a:t>features</a:t>
            </a:r>
            <a:r>
              <a:rPr lang="zh-CN" altLang="en-US" baseline="0" dirty="0" smtClean="0"/>
              <a:t> </a:t>
            </a:r>
            <a:r>
              <a:rPr lang="en-US" altLang="zh-CN" baseline="0" dirty="0" smtClean="0"/>
              <a:t>from</a:t>
            </a:r>
            <a:r>
              <a:rPr lang="zh-CN" altLang="en-US" baseline="0" dirty="0" smtClean="0"/>
              <a:t> </a:t>
            </a:r>
            <a:r>
              <a:rPr lang="en-US" altLang="zh-CN" baseline="0" dirty="0" smtClean="0"/>
              <a:t>RF,</a:t>
            </a:r>
            <a:r>
              <a:rPr lang="zh-CN" altLang="en-US" baseline="0" dirty="0" smtClean="0"/>
              <a:t> </a:t>
            </a:r>
            <a:r>
              <a:rPr lang="en-US" altLang="zh-CN" baseline="0" dirty="0" smtClean="0"/>
              <a:t>the</a:t>
            </a:r>
            <a:r>
              <a:rPr lang="zh-CN" altLang="en-US" baseline="0" dirty="0" smtClean="0"/>
              <a:t> </a:t>
            </a:r>
            <a:r>
              <a:rPr lang="en-US" altLang="zh-CN" baseline="0" dirty="0" smtClean="0"/>
              <a:t>right</a:t>
            </a:r>
            <a:r>
              <a:rPr lang="zh-CN" altLang="en-US" baseline="0" dirty="0" smtClean="0"/>
              <a:t> </a:t>
            </a:r>
            <a:r>
              <a:rPr lang="en-US" altLang="zh-CN" baseline="0" dirty="0" smtClean="0"/>
              <a:t>is</a:t>
            </a:r>
            <a:r>
              <a:rPr lang="zh-CN" altLang="en-US" baseline="0" dirty="0" smtClean="0"/>
              <a:t> </a:t>
            </a:r>
            <a:r>
              <a:rPr lang="en-US" altLang="zh-CN" baseline="0" dirty="0" smtClean="0"/>
              <a:t>the</a:t>
            </a:r>
            <a:r>
              <a:rPr lang="zh-CN" altLang="en-US" baseline="0" dirty="0" smtClean="0"/>
              <a:t> </a:t>
            </a:r>
            <a:r>
              <a:rPr lang="en-US" altLang="zh-CN" baseline="0" dirty="0" smtClean="0"/>
              <a:t>top</a:t>
            </a:r>
            <a:r>
              <a:rPr lang="zh-CN" altLang="en-US" baseline="0" dirty="0" smtClean="0"/>
              <a:t> </a:t>
            </a:r>
            <a:r>
              <a:rPr lang="en-US" altLang="zh-CN" baseline="0" dirty="0" smtClean="0"/>
              <a:t>25</a:t>
            </a:r>
            <a:r>
              <a:rPr lang="zh-CN" altLang="en-US" baseline="0" dirty="0" smtClean="0"/>
              <a:t> </a:t>
            </a:r>
            <a:r>
              <a:rPr lang="en-US" altLang="zh-CN" baseline="0" dirty="0" smtClean="0"/>
              <a:t>out</a:t>
            </a:r>
            <a:r>
              <a:rPr lang="zh-CN" altLang="en-US" baseline="0" dirty="0" smtClean="0"/>
              <a:t> </a:t>
            </a:r>
            <a:r>
              <a:rPr lang="en-US" altLang="zh-CN" baseline="0" dirty="0" smtClean="0"/>
              <a:t>of</a:t>
            </a:r>
            <a:r>
              <a:rPr lang="zh-CN" altLang="en-US" baseline="0" dirty="0" smtClean="0"/>
              <a:t> </a:t>
            </a:r>
            <a:r>
              <a:rPr lang="en-US" altLang="zh-CN" baseline="0" dirty="0" smtClean="0"/>
              <a:t>141</a:t>
            </a:r>
            <a:r>
              <a:rPr lang="zh-CN" altLang="en-US" baseline="0" dirty="0" smtClean="0"/>
              <a:t> </a:t>
            </a:r>
            <a:r>
              <a:rPr lang="en-US" altLang="zh-CN" baseline="0" dirty="0" smtClean="0"/>
              <a:t>features</a:t>
            </a:r>
            <a:r>
              <a:rPr lang="zh-CN" altLang="en-US" baseline="0" dirty="0" smtClean="0"/>
              <a:t> </a:t>
            </a:r>
            <a:r>
              <a:rPr lang="en-US" altLang="zh-CN" baseline="0" dirty="0" smtClean="0"/>
              <a:t>from</a:t>
            </a:r>
            <a:r>
              <a:rPr lang="zh-CN" altLang="en-US" baseline="0" dirty="0" smtClean="0"/>
              <a:t> </a:t>
            </a:r>
            <a:r>
              <a:rPr lang="en-US" altLang="zh-CN" baseline="0" dirty="0" smtClean="0"/>
              <a:t>logistic</a:t>
            </a:r>
            <a:r>
              <a:rPr lang="zh-CN" altLang="en-US" baseline="0" dirty="0" smtClean="0"/>
              <a:t> </a:t>
            </a:r>
            <a:r>
              <a:rPr lang="en-US" altLang="zh-CN" baseline="0" dirty="0" smtClean="0"/>
              <a:t>regression.</a:t>
            </a:r>
            <a:r>
              <a:rPr lang="zh-CN" altLang="en-US" baseline="0" dirty="0" smtClean="0"/>
              <a:t> </a:t>
            </a:r>
            <a:r>
              <a:rPr lang="en-US" altLang="zh-CN" baseline="0" dirty="0" smtClean="0"/>
              <a:t>Definitely,</a:t>
            </a:r>
            <a:r>
              <a:rPr lang="zh-CN" altLang="en-US" baseline="0" dirty="0" smtClean="0"/>
              <a:t> </a:t>
            </a:r>
            <a:r>
              <a:rPr lang="en-US" altLang="zh-CN" baseline="0" dirty="0" smtClean="0"/>
              <a:t>the</a:t>
            </a:r>
            <a:r>
              <a:rPr lang="zh-CN" altLang="en-US" baseline="0" dirty="0" smtClean="0"/>
              <a:t> </a:t>
            </a:r>
            <a:r>
              <a:rPr lang="en-US" altLang="zh-CN" baseline="0" dirty="0" smtClean="0"/>
              <a:t>loan</a:t>
            </a:r>
            <a:r>
              <a:rPr lang="zh-CN" altLang="en-US" baseline="0" dirty="0" smtClean="0"/>
              <a:t> </a:t>
            </a:r>
            <a:r>
              <a:rPr lang="en-US" altLang="zh-CN" baseline="0" dirty="0" smtClean="0"/>
              <a:t>amount,</a:t>
            </a:r>
            <a:r>
              <a:rPr lang="zh-CN" altLang="en-US" baseline="0" dirty="0" smtClean="0"/>
              <a:t> </a:t>
            </a:r>
            <a:r>
              <a:rPr lang="en-US" altLang="zh-CN" baseline="0" dirty="0" smtClean="0"/>
              <a:t>payment,</a:t>
            </a:r>
            <a:r>
              <a:rPr lang="zh-CN" altLang="en-US" baseline="0" dirty="0" smtClean="0"/>
              <a:t> </a:t>
            </a:r>
            <a:r>
              <a:rPr lang="en-US" altLang="zh-CN" baseline="0" dirty="0" smtClean="0"/>
              <a:t>interest</a:t>
            </a:r>
            <a:r>
              <a:rPr lang="zh-CN" altLang="en-US" baseline="0" dirty="0" smtClean="0"/>
              <a:t> </a:t>
            </a:r>
            <a:r>
              <a:rPr lang="en-US" altLang="zh-CN" baseline="0" dirty="0" smtClean="0"/>
              <a:t>rate</a:t>
            </a:r>
            <a:r>
              <a:rPr lang="zh-CN" altLang="en-US" baseline="0" dirty="0" smtClean="0"/>
              <a:t> </a:t>
            </a:r>
            <a:r>
              <a:rPr lang="en-US" altLang="zh-CN" baseline="0" dirty="0" smtClean="0"/>
              <a:t>are</a:t>
            </a:r>
            <a:r>
              <a:rPr lang="zh-CN" altLang="en-US" baseline="0" dirty="0" smtClean="0"/>
              <a:t> </a:t>
            </a:r>
            <a:r>
              <a:rPr lang="en-US" altLang="zh-CN" baseline="0" dirty="0" smtClean="0"/>
              <a:t>vital.</a:t>
            </a:r>
            <a:r>
              <a:rPr lang="zh-CN" altLang="en-US" baseline="0" dirty="0" smtClean="0"/>
              <a:t> </a:t>
            </a:r>
            <a:r>
              <a:rPr lang="en-US" altLang="zh-CN" baseline="0" dirty="0" smtClean="0"/>
              <a:t>But</a:t>
            </a:r>
            <a:r>
              <a:rPr lang="zh-CN" altLang="en-US" baseline="0" dirty="0" smtClean="0"/>
              <a:t> </a:t>
            </a:r>
            <a:r>
              <a:rPr lang="en-US" altLang="zh-CN" baseline="0" dirty="0" smtClean="0"/>
              <a:t>two</a:t>
            </a:r>
            <a:r>
              <a:rPr lang="zh-CN" altLang="en-US" baseline="0" dirty="0" smtClean="0"/>
              <a:t> </a:t>
            </a:r>
            <a:r>
              <a:rPr lang="en-US" altLang="zh-CN" baseline="0" dirty="0" smtClean="0"/>
              <a:t>models</a:t>
            </a:r>
            <a:r>
              <a:rPr lang="zh-CN" altLang="en-US" baseline="0" dirty="0" smtClean="0"/>
              <a:t> </a:t>
            </a:r>
            <a:r>
              <a:rPr lang="en-US" altLang="zh-CN" baseline="0" dirty="0" smtClean="0"/>
              <a:t>suggest</a:t>
            </a:r>
            <a:r>
              <a:rPr lang="zh-CN" altLang="en-US" baseline="0" dirty="0" smtClean="0"/>
              <a:t> </a:t>
            </a:r>
            <a:r>
              <a:rPr lang="en-US" altLang="zh-CN" baseline="0" dirty="0" smtClean="0"/>
              <a:t>different</a:t>
            </a:r>
            <a:r>
              <a:rPr lang="zh-CN" altLang="en-US" baseline="0" dirty="0" smtClean="0"/>
              <a:t> </a:t>
            </a:r>
            <a:r>
              <a:rPr lang="en-US" altLang="zh-CN" baseline="0" dirty="0" smtClean="0"/>
              <a:t>weights</a:t>
            </a:r>
            <a:r>
              <a:rPr lang="zh-CN" altLang="en-US" baseline="0" dirty="0" smtClean="0"/>
              <a:t> </a:t>
            </a:r>
            <a:r>
              <a:rPr lang="en-US" altLang="zh-CN" baseline="0" dirty="0" smtClean="0"/>
              <a:t>on</a:t>
            </a:r>
            <a:r>
              <a:rPr lang="zh-CN" altLang="en-US" baseline="0" dirty="0" smtClean="0"/>
              <a:t> </a:t>
            </a:r>
            <a:r>
              <a:rPr lang="en-US" altLang="zh-CN" baseline="0" dirty="0" smtClean="0"/>
              <a:t>other</a:t>
            </a:r>
            <a:r>
              <a:rPr lang="zh-CN" altLang="en-US" baseline="0" dirty="0" smtClean="0"/>
              <a:t> </a:t>
            </a:r>
            <a:r>
              <a:rPr lang="en-US" altLang="zh-CN" baseline="0" dirty="0" smtClean="0"/>
              <a:t>not</a:t>
            </a:r>
            <a:r>
              <a:rPr lang="zh-CN" altLang="en-US" baseline="0" dirty="0" smtClean="0"/>
              <a:t> </a:t>
            </a:r>
            <a:r>
              <a:rPr lang="en-US" altLang="zh-CN" baseline="0" dirty="0" smtClean="0"/>
              <a:t>that</a:t>
            </a:r>
            <a:r>
              <a:rPr lang="zh-CN" altLang="en-US" baseline="0" dirty="0" smtClean="0"/>
              <a:t> </a:t>
            </a:r>
            <a:r>
              <a:rPr lang="en-US" altLang="zh-CN" baseline="0" dirty="0" smtClean="0"/>
              <a:t>important</a:t>
            </a:r>
            <a:r>
              <a:rPr lang="zh-CN" altLang="en-US" baseline="0" dirty="0" smtClean="0"/>
              <a:t> </a:t>
            </a:r>
            <a:r>
              <a:rPr lang="en-US" altLang="zh-CN" baseline="0" dirty="0" smtClean="0"/>
              <a:t>features</a:t>
            </a:r>
            <a:r>
              <a:rPr lang="zh-CN" altLang="en-US" baseline="0" dirty="0" smtClean="0"/>
              <a:t> </a:t>
            </a:r>
            <a:r>
              <a:rPr lang="en-US" altLang="zh-CN" baseline="0" dirty="0" smtClean="0"/>
              <a:t>like</a:t>
            </a:r>
            <a:r>
              <a:rPr lang="zh-CN" altLang="en-US" baseline="0" dirty="0" smtClean="0"/>
              <a:t> </a:t>
            </a:r>
            <a:r>
              <a:rPr lang="en-US" altLang="zh-CN" baseline="0" dirty="0" smtClean="0"/>
              <a:t>term</a:t>
            </a:r>
            <a:r>
              <a:rPr lang="zh-CN" altLang="en-US" baseline="0" dirty="0" smtClean="0"/>
              <a:t> </a:t>
            </a:r>
            <a:r>
              <a:rPr lang="en-US" altLang="zh-CN" baseline="0" dirty="0" smtClean="0"/>
              <a:t>and</a:t>
            </a:r>
            <a:r>
              <a:rPr lang="zh-CN" altLang="en-US" baseline="0" dirty="0" smtClean="0"/>
              <a:t> </a:t>
            </a:r>
            <a:r>
              <a:rPr lang="en-US" altLang="zh-CN" baseline="0" dirty="0" smtClean="0"/>
              <a:t>purpose.</a:t>
            </a:r>
            <a:r>
              <a:rPr lang="zh-CN" altLang="en-US" baseline="0" dirty="0" smtClean="0"/>
              <a:t>  </a:t>
            </a:r>
            <a:r>
              <a:rPr lang="en-US" altLang="zh-CN" baseline="0" dirty="0" smtClean="0"/>
              <a:t>However,</a:t>
            </a:r>
            <a:r>
              <a:rPr lang="zh-CN" altLang="en-US" baseline="0" dirty="0" smtClean="0"/>
              <a:t> </a:t>
            </a:r>
            <a:r>
              <a:rPr lang="en-US" altLang="zh-CN" baseline="0" dirty="0" smtClean="0"/>
              <a:t>there</a:t>
            </a:r>
            <a:r>
              <a:rPr lang="zh-CN" altLang="en-US" baseline="0" dirty="0" smtClean="0"/>
              <a:t> </a:t>
            </a:r>
            <a:r>
              <a:rPr lang="en-US" altLang="zh-CN" baseline="0" dirty="0" smtClean="0"/>
              <a:t>is</a:t>
            </a:r>
            <a:r>
              <a:rPr lang="zh-CN" altLang="en-US" baseline="0" dirty="0" smtClean="0"/>
              <a:t> </a:t>
            </a:r>
            <a:r>
              <a:rPr lang="en-US" altLang="zh-CN" baseline="0" dirty="0" smtClean="0"/>
              <a:t>one</a:t>
            </a:r>
            <a:r>
              <a:rPr lang="zh-CN" altLang="en-US" baseline="0" dirty="0" smtClean="0"/>
              <a:t> </a:t>
            </a:r>
            <a:r>
              <a:rPr lang="en-US" altLang="zh-CN" baseline="0" dirty="0" smtClean="0"/>
              <a:t>thing</a:t>
            </a:r>
            <a:r>
              <a:rPr lang="zh-CN" altLang="en-US" baseline="0" dirty="0" smtClean="0"/>
              <a:t> </a:t>
            </a:r>
            <a:r>
              <a:rPr lang="en-US" altLang="zh-CN" baseline="0" dirty="0" smtClean="0"/>
              <a:t>in</a:t>
            </a:r>
            <a:r>
              <a:rPr lang="zh-CN" altLang="en-US" baseline="0" dirty="0" smtClean="0"/>
              <a:t> </a:t>
            </a:r>
            <a:r>
              <a:rPr lang="en-US" altLang="zh-CN" baseline="0" dirty="0" smtClean="0"/>
              <a:t>common,</a:t>
            </a:r>
            <a:r>
              <a:rPr lang="zh-CN" altLang="en-US" baseline="0" dirty="0" smtClean="0"/>
              <a:t>  </a:t>
            </a:r>
            <a:r>
              <a:rPr lang="en-US" altLang="zh-CN" baseline="0" dirty="0" smtClean="0"/>
              <a:t>the</a:t>
            </a:r>
            <a:r>
              <a:rPr lang="zh-CN" altLang="en-US" baseline="0" dirty="0" smtClean="0"/>
              <a:t> </a:t>
            </a:r>
            <a:r>
              <a:rPr lang="en-US" altLang="zh-CN" baseline="0" dirty="0" smtClean="0"/>
              <a:t>not</a:t>
            </a:r>
            <a:r>
              <a:rPr lang="zh-CN" altLang="en-US" baseline="0" dirty="0" smtClean="0"/>
              <a:t> </a:t>
            </a:r>
            <a:r>
              <a:rPr lang="en-US" altLang="zh-CN" baseline="0" dirty="0" smtClean="0"/>
              <a:t>mandatorily</a:t>
            </a:r>
            <a:r>
              <a:rPr lang="zh-CN" altLang="en-US" baseline="0" dirty="0" smtClean="0"/>
              <a:t> </a:t>
            </a:r>
            <a:r>
              <a:rPr lang="en-US" altLang="zh-CN" baseline="0" dirty="0" smtClean="0"/>
              <a:t>required</a:t>
            </a:r>
            <a:r>
              <a:rPr lang="zh-CN" altLang="en-US" baseline="0" dirty="0" smtClean="0"/>
              <a:t> </a:t>
            </a:r>
            <a:r>
              <a:rPr lang="en-US" altLang="zh-CN" baseline="0" dirty="0" smtClean="0"/>
              <a:t>description</a:t>
            </a:r>
            <a:r>
              <a:rPr lang="zh-CN" altLang="en-US" baseline="0" dirty="0" smtClean="0"/>
              <a:t> </a:t>
            </a:r>
            <a:r>
              <a:rPr lang="en-US" altLang="zh-CN" baseline="0" dirty="0" smtClean="0"/>
              <a:t>seems</a:t>
            </a:r>
            <a:r>
              <a:rPr lang="zh-CN" altLang="en-US" baseline="0" dirty="0" smtClean="0"/>
              <a:t> </a:t>
            </a:r>
            <a:r>
              <a:rPr lang="en-US" altLang="zh-CN" baseline="0" dirty="0" smtClean="0"/>
              <a:t>to</a:t>
            </a:r>
            <a:r>
              <a:rPr lang="zh-CN" altLang="en-US" baseline="0" dirty="0" smtClean="0"/>
              <a:t> </a:t>
            </a:r>
            <a:r>
              <a:rPr lang="en-US" altLang="zh-CN" baseline="0" dirty="0" smtClean="0"/>
              <a:t>be</a:t>
            </a:r>
            <a:r>
              <a:rPr lang="zh-CN" altLang="en-US" baseline="0" dirty="0" smtClean="0"/>
              <a:t> </a:t>
            </a:r>
            <a:r>
              <a:rPr lang="en-US" altLang="zh-CN" baseline="0" dirty="0" smtClean="0"/>
              <a:t>more</a:t>
            </a:r>
            <a:r>
              <a:rPr lang="zh-CN" altLang="en-US" baseline="0" dirty="0" smtClean="0"/>
              <a:t> </a:t>
            </a:r>
            <a:r>
              <a:rPr lang="en-US" altLang="zh-CN" baseline="0" dirty="0" smtClean="0"/>
              <a:t>influential</a:t>
            </a:r>
            <a:r>
              <a:rPr lang="zh-CN" altLang="en-US" baseline="0" dirty="0" smtClean="0"/>
              <a:t> </a:t>
            </a:r>
            <a:r>
              <a:rPr lang="en-US" altLang="zh-CN" baseline="0" dirty="0" smtClean="0"/>
              <a:t>to</a:t>
            </a:r>
            <a:r>
              <a:rPr lang="zh-CN" altLang="en-US" baseline="0" dirty="0" smtClean="0"/>
              <a:t> </a:t>
            </a:r>
            <a:r>
              <a:rPr lang="en-US" altLang="zh-CN" baseline="0" dirty="0" smtClean="0"/>
              <a:t>the</a:t>
            </a:r>
            <a:r>
              <a:rPr lang="zh-CN" altLang="en-US" baseline="0" dirty="0" smtClean="0"/>
              <a:t> </a:t>
            </a:r>
            <a:r>
              <a:rPr lang="en-US" altLang="zh-CN" baseline="0" dirty="0" smtClean="0"/>
              <a:t>prediction</a:t>
            </a:r>
            <a:r>
              <a:rPr lang="zh-CN" altLang="en-US" baseline="0" dirty="0" smtClean="0"/>
              <a:t> </a:t>
            </a:r>
            <a:r>
              <a:rPr lang="en-US" altLang="zh-CN" baseline="0" dirty="0" smtClean="0"/>
              <a:t>than</a:t>
            </a:r>
            <a:r>
              <a:rPr lang="zh-CN" altLang="en-US" baseline="0" dirty="0" smtClean="0"/>
              <a:t> </a:t>
            </a:r>
            <a:r>
              <a:rPr lang="en-US" altLang="zh-CN" baseline="0" dirty="0" smtClean="0"/>
              <a:t>the</a:t>
            </a:r>
            <a:r>
              <a:rPr lang="zh-CN" altLang="en-US" baseline="0" dirty="0" smtClean="0"/>
              <a:t> </a:t>
            </a:r>
            <a:r>
              <a:rPr lang="en-US" altLang="zh-CN" baseline="0" dirty="0" smtClean="0"/>
              <a:t>length</a:t>
            </a:r>
            <a:r>
              <a:rPr lang="zh-CN" altLang="en-US" baseline="0" dirty="0" smtClean="0"/>
              <a:t> </a:t>
            </a:r>
            <a:r>
              <a:rPr lang="en-US" altLang="zh-CN" baseline="0" dirty="0" smtClean="0"/>
              <a:t>of</a:t>
            </a:r>
            <a:r>
              <a:rPr lang="zh-CN" altLang="en-US" baseline="0" dirty="0" smtClean="0"/>
              <a:t> </a:t>
            </a:r>
            <a:r>
              <a:rPr lang="en-US" altLang="zh-CN" baseline="0" dirty="0" smtClean="0"/>
              <a:t>employment</a:t>
            </a:r>
            <a:r>
              <a:rPr lang="zh-CN" altLang="en-US" baseline="0" dirty="0" smtClean="0"/>
              <a:t> </a:t>
            </a:r>
            <a:r>
              <a:rPr lang="en-US" altLang="zh-CN" baseline="0" dirty="0" smtClean="0"/>
              <a:t>and</a:t>
            </a:r>
            <a:r>
              <a:rPr lang="zh-CN" altLang="en-US" baseline="0" dirty="0" smtClean="0"/>
              <a:t> </a:t>
            </a:r>
            <a:r>
              <a:rPr lang="en-US" altLang="zh-CN" baseline="0" dirty="0" smtClean="0"/>
              <a:t>a</a:t>
            </a:r>
            <a:r>
              <a:rPr lang="zh-CN" altLang="en-US" baseline="0" dirty="0" smtClean="0"/>
              <a:t> </a:t>
            </a:r>
            <a:r>
              <a:rPr lang="en-US" altLang="zh-CN" baseline="0" dirty="0" smtClean="0"/>
              <a:t>slew</a:t>
            </a:r>
            <a:r>
              <a:rPr lang="zh-CN" altLang="en-US" baseline="0" dirty="0" smtClean="0"/>
              <a:t> </a:t>
            </a:r>
            <a:r>
              <a:rPr lang="en-US" altLang="zh-CN" baseline="0" dirty="0" smtClean="0"/>
              <a:t>of</a:t>
            </a:r>
            <a:r>
              <a:rPr lang="zh-CN" altLang="en-US" baseline="0" dirty="0" smtClean="0"/>
              <a:t> </a:t>
            </a:r>
            <a:r>
              <a:rPr lang="en-US" altLang="zh-CN" baseline="0" dirty="0" smtClean="0"/>
              <a:t>others.</a:t>
            </a:r>
            <a:r>
              <a:rPr lang="zh-CN" altLang="en-US" baseline="0" dirty="0" smtClean="0"/>
              <a:t> </a:t>
            </a:r>
            <a:endParaRPr lang="en-US" altLang="zh-CN" baseline="0" dirty="0" smtClean="0"/>
          </a:p>
        </p:txBody>
      </p:sp>
      <p:sp>
        <p:nvSpPr>
          <p:cNvPr id="4" name="灯片编号占位符 3"/>
          <p:cNvSpPr>
            <a:spLocks noGrp="1"/>
          </p:cNvSpPr>
          <p:nvPr>
            <p:ph type="sldNum" sz="quarter" idx="10"/>
          </p:nvPr>
        </p:nvSpPr>
        <p:spPr/>
        <p:txBody>
          <a:bodyPr/>
          <a:lstStyle/>
          <a:p>
            <a:fld id="{C2CA683A-1E0C-46CC-BF20-53AA3112EF3A}" type="slidenum">
              <a:rPr lang="zh-CN" altLang="en-US" smtClean="0"/>
              <a:pPr/>
              <a:t>14</a:t>
            </a:fld>
            <a:endParaRPr lang="zh-CN" altLang="en-US"/>
          </a:p>
        </p:txBody>
      </p:sp>
    </p:spTree>
    <p:extLst>
      <p:ext uri="{BB962C8B-B14F-4D97-AF65-F5344CB8AC3E}">
        <p14:creationId xmlns:p14="http://schemas.microsoft.com/office/powerpoint/2010/main" val="6252839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CA683A-1E0C-46CC-BF20-53AA3112EF3A}" type="slidenum">
              <a:rPr lang="zh-CN" altLang="en-US" smtClean="0"/>
              <a:pPr/>
              <a:t>15</a:t>
            </a:fld>
            <a:endParaRPr lang="zh-CN" altLang="en-US"/>
          </a:p>
        </p:txBody>
      </p:sp>
    </p:spTree>
    <p:extLst>
      <p:ext uri="{BB962C8B-B14F-4D97-AF65-F5344CB8AC3E}">
        <p14:creationId xmlns:p14="http://schemas.microsoft.com/office/powerpoint/2010/main" val="1754617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rgbClr val="000000"/>
                </a:solidFill>
                <a:latin typeface="Arial" panose="020B0604020202020204" pitchFamily="34" charset="0"/>
              </a:rPr>
              <a:t>The</a:t>
            </a:r>
            <a:r>
              <a:rPr lang="en-US" altLang="zh-CN" baseline="0" dirty="0">
                <a:solidFill>
                  <a:srgbClr val="000000"/>
                </a:solidFill>
                <a:latin typeface="Arial" panose="020B0604020202020204" pitchFamily="34" charset="0"/>
              </a:rPr>
              <a:t> raw data is from Kaggle.com. </a:t>
            </a:r>
            <a:r>
              <a:rPr lang="en-US" altLang="zh-CN" sz="1200" b="0" i="0" kern="1200" baseline="0" dirty="0" smtClean="0">
                <a:solidFill>
                  <a:schemeClr val="tx1"/>
                </a:solidFill>
                <a:effectLst/>
                <a:latin typeface="+mn-lt"/>
                <a:ea typeface="+mn-ea"/>
                <a:cs typeface="+mn-cs"/>
              </a:rPr>
              <a:t>The </a:t>
            </a:r>
            <a:r>
              <a:rPr lang="en-US" altLang="zh-CN" sz="1200" b="0" i="0" kern="1200" baseline="0" dirty="0">
                <a:solidFill>
                  <a:schemeClr val="tx1"/>
                </a:solidFill>
                <a:effectLst/>
                <a:latin typeface="+mn-lt"/>
                <a:ea typeface="+mn-ea"/>
                <a:cs typeface="+mn-cs"/>
              </a:rPr>
              <a:t>information </a:t>
            </a:r>
            <a:r>
              <a:rPr lang="en-US" altLang="zh-CN" sz="1200" b="0" i="0" kern="1200" baseline="0" dirty="0" smtClean="0">
                <a:solidFill>
                  <a:schemeClr val="tx1"/>
                </a:solidFill>
                <a:effectLst/>
                <a:latin typeface="+mn-lt"/>
                <a:ea typeface="+mn-ea"/>
                <a:cs typeface="+mn-cs"/>
              </a:rPr>
              <a:t>includes</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more</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than</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880K</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individual</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loan</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applicant’s</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background</a:t>
            </a:r>
            <a:r>
              <a:rPr lang="zh-CN" altLang="en-US"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information. </a:t>
            </a:r>
            <a:r>
              <a:rPr lang="en-US" altLang="zh-CN" sz="1200" b="0" i="0" kern="1200" baseline="0" dirty="0">
                <a:solidFill>
                  <a:schemeClr val="tx1"/>
                </a:solidFill>
                <a:effectLst/>
                <a:latin typeface="+mn-lt"/>
                <a:ea typeface="+mn-ea"/>
                <a:cs typeface="+mn-cs"/>
              </a:rPr>
              <a:t>Loan status information is the </a:t>
            </a:r>
            <a:r>
              <a:rPr lang="en-US" altLang="zh-CN" sz="1200" b="0" i="0" kern="1200" baseline="0" dirty="0" smtClean="0">
                <a:solidFill>
                  <a:schemeClr val="tx1"/>
                </a:solidFill>
                <a:effectLst/>
                <a:latin typeface="+mn-lt"/>
                <a:ea typeface="+mn-ea"/>
                <a:cs typeface="+mn-cs"/>
              </a:rPr>
              <a:t>y-label.</a:t>
            </a:r>
            <a:r>
              <a:rPr lang="zh-CN" altLang="en-US" sz="1200" b="0" i="0" kern="1200" baseline="0" dirty="0" smtClean="0">
                <a:solidFill>
                  <a:schemeClr val="tx1"/>
                </a:solidFill>
                <a:effectLst/>
                <a:latin typeface="+mn-lt"/>
                <a:ea typeface="+mn-ea"/>
                <a:cs typeface="+mn-cs"/>
              </a:rPr>
              <a:t> </a:t>
            </a:r>
            <a:endParaRPr lang="en-US" altLang="zh-CN" sz="1200" b="0" i="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srgbClr val="000000"/>
              </a:solidFill>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rgbClr val="000000"/>
                </a:solidFill>
                <a:latin typeface="Arial" panose="020B0604020202020204" pitchFamily="34" charset="0"/>
              </a:rPr>
              <a:t>Our main goal is to </a:t>
            </a:r>
            <a:r>
              <a:rPr lang="en-US" altLang="zh-CN" dirty="0" smtClean="0">
                <a:solidFill>
                  <a:srgbClr val="000000"/>
                </a:solidFill>
                <a:latin typeface="Arial" panose="020B0604020202020204" pitchFamily="34" charset="0"/>
              </a:rPr>
              <a:t>answer</a:t>
            </a:r>
            <a:r>
              <a:rPr lang="zh-CN" altLang="en-US" baseline="0" dirty="0" smtClean="0">
                <a:solidFill>
                  <a:srgbClr val="000000"/>
                </a:solidFill>
                <a:latin typeface="Arial" panose="020B0604020202020204" pitchFamily="34" charset="0"/>
              </a:rPr>
              <a:t> </a:t>
            </a:r>
            <a:r>
              <a:rPr lang="en-US" altLang="zh-CN" baseline="0" dirty="0" smtClean="0">
                <a:solidFill>
                  <a:srgbClr val="000000"/>
                </a:solidFill>
                <a:latin typeface="Arial" panose="020B0604020202020204" pitchFamily="34" charset="0"/>
              </a:rPr>
              <a:t>this</a:t>
            </a:r>
            <a:r>
              <a:rPr lang="zh-CN" altLang="en-US" baseline="0" dirty="0" smtClean="0">
                <a:solidFill>
                  <a:srgbClr val="000000"/>
                </a:solidFill>
                <a:latin typeface="Arial" panose="020B0604020202020204" pitchFamily="34" charset="0"/>
              </a:rPr>
              <a:t> </a:t>
            </a:r>
            <a:r>
              <a:rPr lang="en-US" altLang="zh-CN" baseline="0" dirty="0" smtClean="0">
                <a:solidFill>
                  <a:srgbClr val="000000"/>
                </a:solidFill>
                <a:latin typeface="Arial" panose="020B0604020202020204" pitchFamily="34" charset="0"/>
              </a:rPr>
              <a:t>question</a:t>
            </a:r>
            <a:r>
              <a:rPr lang="zh-CN" altLang="en-US" baseline="0" dirty="0" smtClean="0">
                <a:solidFill>
                  <a:srgbClr val="000000"/>
                </a:solidFill>
                <a:latin typeface="Arial" panose="020B0604020202020204" pitchFamily="34" charset="0"/>
              </a:rPr>
              <a:t> </a:t>
            </a:r>
            <a:r>
              <a:rPr lang="en-US" altLang="zh-CN" baseline="0" dirty="0" smtClean="0">
                <a:solidFill>
                  <a:srgbClr val="000000"/>
                </a:solidFill>
                <a:latin typeface="Arial" panose="020B0604020202020204" pitchFamily="34" charset="0"/>
              </a:rPr>
              <a:t>with</a:t>
            </a:r>
            <a:r>
              <a:rPr lang="zh-CN" altLang="en-US" baseline="0" dirty="0" smtClean="0">
                <a:solidFill>
                  <a:srgbClr val="000000"/>
                </a:solidFill>
                <a:latin typeface="Arial" panose="020B0604020202020204" pitchFamily="34" charset="0"/>
              </a:rPr>
              <a:t> </a:t>
            </a:r>
            <a:r>
              <a:rPr lang="en-US" altLang="zh-CN" baseline="0" dirty="0" smtClean="0">
                <a:solidFill>
                  <a:srgbClr val="000000"/>
                </a:solidFill>
                <a:latin typeface="Arial" panose="020B0604020202020204" pitchFamily="34" charset="0"/>
              </a:rPr>
              <a:t>a</a:t>
            </a:r>
            <a:r>
              <a:rPr lang="zh-CN" altLang="en-US" baseline="0" dirty="0" smtClean="0">
                <a:solidFill>
                  <a:srgbClr val="000000"/>
                </a:solidFill>
                <a:latin typeface="Arial" panose="020B0604020202020204" pitchFamily="34" charset="0"/>
              </a:rPr>
              <a:t> </a:t>
            </a:r>
            <a:r>
              <a:rPr lang="en-US" altLang="zh-CN" baseline="0" dirty="0" smtClean="0">
                <a:solidFill>
                  <a:srgbClr val="000000"/>
                </a:solidFill>
                <a:latin typeface="Arial" panose="020B0604020202020204" pitchFamily="34" charset="0"/>
              </a:rPr>
              <a:t>simple</a:t>
            </a:r>
            <a:r>
              <a:rPr lang="zh-CN" altLang="en-US" baseline="0" dirty="0" smtClean="0">
                <a:solidFill>
                  <a:srgbClr val="000000"/>
                </a:solidFill>
                <a:latin typeface="Arial" panose="020B0604020202020204" pitchFamily="34" charset="0"/>
              </a:rPr>
              <a:t> </a:t>
            </a:r>
            <a:r>
              <a:rPr lang="en-US" altLang="zh-CN" baseline="0" dirty="0" smtClean="0">
                <a:solidFill>
                  <a:srgbClr val="000000"/>
                </a:solidFill>
                <a:latin typeface="Arial" panose="020B0604020202020204" pitchFamily="34" charset="0"/>
              </a:rPr>
              <a:t>Y/N</a:t>
            </a:r>
            <a:r>
              <a:rPr lang="zh-CN" altLang="en-US" baseline="0" dirty="0" smtClean="0">
                <a:solidFill>
                  <a:srgbClr val="000000"/>
                </a:solidFill>
                <a:latin typeface="Arial" panose="020B0604020202020204" pitchFamily="34" charset="0"/>
              </a:rPr>
              <a:t> </a:t>
            </a:r>
            <a:r>
              <a:rPr lang="en-US" altLang="zh-CN" baseline="0" dirty="0" smtClean="0">
                <a:solidFill>
                  <a:srgbClr val="000000"/>
                </a:solidFill>
                <a:latin typeface="Arial" panose="020B0604020202020204" pitchFamily="34" charset="0"/>
              </a:rPr>
              <a:t>to a </a:t>
            </a:r>
            <a:r>
              <a:rPr lang="en-US" altLang="zh-CN" dirty="0" smtClean="0">
                <a:solidFill>
                  <a:srgbClr val="000000"/>
                </a:solidFill>
                <a:latin typeface="Arial" panose="020B0604020202020204" pitchFamily="34" charset="0"/>
              </a:rPr>
              <a:t>new borrower given </a:t>
            </a:r>
            <a:r>
              <a:rPr lang="en-US" altLang="zh-CN" dirty="0">
                <a:solidFill>
                  <a:srgbClr val="000000"/>
                </a:solidFill>
                <a:latin typeface="Arial" panose="020B0604020202020204" pitchFamily="34" charset="0"/>
              </a:rPr>
              <a:t>information.</a:t>
            </a:r>
            <a:r>
              <a:rPr lang="en-US" altLang="zh-CN" baseline="0" dirty="0">
                <a:solidFill>
                  <a:srgbClr val="000000"/>
                </a:solidFill>
                <a:latin typeface="Arial" panose="020B0604020202020204" pitchFamily="34" charset="0"/>
              </a:rPr>
              <a:t> </a:t>
            </a:r>
            <a:r>
              <a:rPr lang="en-US" altLang="zh-CN" dirty="0">
                <a:solidFill>
                  <a:srgbClr val="000000"/>
                </a:solidFill>
                <a:latin typeface="Arial" panose="020B0604020202020204" pitchFamily="34" charset="0"/>
              </a:rPr>
              <a:t>Since a loan default will cause both principal and uncollected interests losses,  we want </a:t>
            </a:r>
            <a:r>
              <a:rPr lang="en-US" altLang="zh-CN" dirty="0" smtClean="0">
                <a:solidFill>
                  <a:srgbClr val="000000"/>
                </a:solidFill>
                <a:latin typeface="Arial" panose="020B0604020202020204" pitchFamily="34" charset="0"/>
              </a:rPr>
              <a:t>to</a:t>
            </a:r>
            <a:r>
              <a:rPr lang="zh-CN" altLang="en-US" dirty="0" smtClean="0">
                <a:solidFill>
                  <a:srgbClr val="000000"/>
                </a:solidFill>
                <a:latin typeface="Arial" panose="020B0604020202020204" pitchFamily="34" charset="0"/>
              </a:rPr>
              <a:t> </a:t>
            </a:r>
            <a:r>
              <a:rPr lang="en-US" altLang="zh-CN" dirty="0" smtClean="0">
                <a:solidFill>
                  <a:srgbClr val="000000"/>
                </a:solidFill>
                <a:latin typeface="Arial" panose="020B0604020202020204" pitchFamily="34" charset="0"/>
              </a:rPr>
              <a:t>focus</a:t>
            </a:r>
            <a:r>
              <a:rPr lang="zh-CN" altLang="en-US" dirty="0" smtClean="0">
                <a:solidFill>
                  <a:srgbClr val="000000"/>
                </a:solidFill>
                <a:latin typeface="Arial" panose="020B0604020202020204" pitchFamily="34" charset="0"/>
              </a:rPr>
              <a:t> </a:t>
            </a:r>
            <a:r>
              <a:rPr lang="en-US" altLang="zh-CN" dirty="0" smtClean="0">
                <a:solidFill>
                  <a:srgbClr val="000000"/>
                </a:solidFill>
                <a:latin typeface="Arial" panose="020B0604020202020204" pitchFamily="34" charset="0"/>
              </a:rPr>
              <a:t>on</a:t>
            </a:r>
            <a:r>
              <a:rPr lang="zh-CN" altLang="en-US" dirty="0" smtClean="0">
                <a:solidFill>
                  <a:srgbClr val="000000"/>
                </a:solidFill>
                <a:latin typeface="Arial" panose="020B0604020202020204" pitchFamily="34" charset="0"/>
              </a:rPr>
              <a:t> </a:t>
            </a:r>
            <a:r>
              <a:rPr lang="en-US" altLang="zh-CN" dirty="0" smtClean="0">
                <a:solidFill>
                  <a:srgbClr val="000000"/>
                </a:solidFill>
                <a:latin typeface="Arial" panose="020B0604020202020204" pitchFamily="34" charset="0"/>
              </a:rPr>
              <a:t>a</a:t>
            </a:r>
            <a:r>
              <a:rPr lang="zh-CN" altLang="en-US" dirty="0" smtClean="0">
                <a:solidFill>
                  <a:srgbClr val="000000"/>
                </a:solidFill>
                <a:latin typeface="Arial" panose="020B0604020202020204" pitchFamily="34" charset="0"/>
              </a:rPr>
              <a:t> </a:t>
            </a:r>
            <a:r>
              <a:rPr lang="en-US" altLang="zh-CN" dirty="0" smtClean="0">
                <a:solidFill>
                  <a:srgbClr val="000000"/>
                </a:solidFill>
                <a:latin typeface="Arial" panose="020B0604020202020204" pitchFamily="34" charset="0"/>
              </a:rPr>
              <a:t>as</a:t>
            </a:r>
            <a:r>
              <a:rPr lang="zh-CN" altLang="en-US" dirty="0" smtClean="0">
                <a:solidFill>
                  <a:srgbClr val="000000"/>
                </a:solidFill>
                <a:latin typeface="Arial" panose="020B0604020202020204" pitchFamily="34" charset="0"/>
              </a:rPr>
              <a:t> </a:t>
            </a:r>
            <a:r>
              <a:rPr lang="en-US" altLang="zh-CN" dirty="0" smtClean="0">
                <a:solidFill>
                  <a:srgbClr val="000000"/>
                </a:solidFill>
                <a:latin typeface="Arial" panose="020B0604020202020204" pitchFamily="34" charset="0"/>
              </a:rPr>
              <a:t>high</a:t>
            </a:r>
            <a:r>
              <a:rPr lang="zh-CN" altLang="en-US" dirty="0" smtClean="0">
                <a:solidFill>
                  <a:srgbClr val="000000"/>
                </a:solidFill>
                <a:latin typeface="Arial" panose="020B0604020202020204" pitchFamily="34" charset="0"/>
              </a:rPr>
              <a:t> </a:t>
            </a:r>
            <a:r>
              <a:rPr lang="en-US" altLang="zh-CN" dirty="0" smtClean="0">
                <a:solidFill>
                  <a:srgbClr val="000000"/>
                </a:solidFill>
                <a:latin typeface="Arial" panose="020B0604020202020204" pitchFamily="34" charset="0"/>
              </a:rPr>
              <a:t>as</a:t>
            </a:r>
            <a:r>
              <a:rPr lang="zh-CN" altLang="en-US" dirty="0" smtClean="0">
                <a:solidFill>
                  <a:srgbClr val="000000"/>
                </a:solidFill>
                <a:latin typeface="Arial" panose="020B0604020202020204" pitchFamily="34" charset="0"/>
              </a:rPr>
              <a:t> </a:t>
            </a:r>
            <a:r>
              <a:rPr lang="en-US" altLang="zh-CN" dirty="0" smtClean="0">
                <a:solidFill>
                  <a:srgbClr val="000000"/>
                </a:solidFill>
                <a:latin typeface="Arial" panose="020B0604020202020204" pitchFamily="34" charset="0"/>
              </a:rPr>
              <a:t>possible</a:t>
            </a:r>
            <a:r>
              <a:rPr lang="zh-CN" altLang="en-US" dirty="0" smtClean="0">
                <a:solidFill>
                  <a:srgbClr val="000000"/>
                </a:solidFill>
                <a:latin typeface="Arial" panose="020B0604020202020204" pitchFamily="34" charset="0"/>
              </a:rPr>
              <a:t> </a:t>
            </a:r>
            <a:r>
              <a:rPr lang="en-US" altLang="zh-CN" dirty="0" smtClean="0">
                <a:solidFill>
                  <a:srgbClr val="000000"/>
                </a:solidFill>
                <a:latin typeface="Arial" panose="020B0604020202020204" pitchFamily="34" charset="0"/>
              </a:rPr>
              <a:t>default</a:t>
            </a:r>
            <a:r>
              <a:rPr lang="zh-CN" altLang="en-US" baseline="0" dirty="0" smtClean="0">
                <a:solidFill>
                  <a:srgbClr val="000000"/>
                </a:solidFill>
                <a:latin typeface="Arial" panose="020B0604020202020204" pitchFamily="34" charset="0"/>
              </a:rPr>
              <a:t> </a:t>
            </a:r>
            <a:r>
              <a:rPr lang="en-US" altLang="zh-CN" baseline="0" dirty="0" smtClean="0">
                <a:solidFill>
                  <a:srgbClr val="000000"/>
                </a:solidFill>
                <a:latin typeface="Arial" panose="020B0604020202020204" pitchFamily="34" charset="0"/>
              </a:rPr>
              <a:t>case</a:t>
            </a:r>
            <a:r>
              <a:rPr lang="zh-CN" altLang="en-US" baseline="0" dirty="0" smtClean="0">
                <a:solidFill>
                  <a:srgbClr val="000000"/>
                </a:solidFill>
                <a:latin typeface="Arial" panose="020B0604020202020204" pitchFamily="34" charset="0"/>
              </a:rPr>
              <a:t> </a:t>
            </a:r>
            <a:r>
              <a:rPr lang="en-US" altLang="zh-CN" baseline="0" dirty="0" smtClean="0">
                <a:solidFill>
                  <a:srgbClr val="000000"/>
                </a:solidFill>
                <a:latin typeface="Arial" panose="020B0604020202020204" pitchFamily="34" charset="0"/>
              </a:rPr>
              <a:t>recall</a:t>
            </a:r>
            <a:r>
              <a:rPr lang="zh-CN" altLang="en-US" baseline="0" dirty="0" smtClean="0">
                <a:solidFill>
                  <a:srgbClr val="000000"/>
                </a:solidFill>
                <a:latin typeface="Arial" panose="020B0604020202020204" pitchFamily="34" charset="0"/>
              </a:rPr>
              <a:t> </a:t>
            </a:r>
            <a:r>
              <a:rPr lang="en-US" altLang="zh-CN" baseline="0" dirty="0" smtClean="0">
                <a:solidFill>
                  <a:srgbClr val="000000"/>
                </a:solidFill>
                <a:latin typeface="Arial" panose="020B0604020202020204" pitchFamily="34" charset="0"/>
              </a:rPr>
              <a:t>rate</a:t>
            </a:r>
            <a:r>
              <a:rPr lang="en-US" altLang="zh-CN" dirty="0" smtClean="0">
                <a:solidFill>
                  <a:srgbClr val="000000"/>
                </a:solidFill>
                <a:latin typeface="Arial" panose="020B0604020202020204" pitchFamily="34" charset="0"/>
              </a:rPr>
              <a:t>. </a:t>
            </a:r>
            <a:r>
              <a:rPr lang="en-US" altLang="zh-CN" dirty="0">
                <a:solidFill>
                  <a:srgbClr val="000000"/>
                </a:solidFill>
                <a:latin typeface="Arial" panose="020B0604020202020204" pitchFamily="34" charset="0"/>
              </a:rPr>
              <a:t>We utilized multiple machine learning techniques to predict those destined to default loans and pick out the best performing model. </a:t>
            </a:r>
            <a:endParaRPr lang="zh-CN" altLang="en-US" dirty="0"/>
          </a:p>
        </p:txBody>
      </p:sp>
      <p:sp>
        <p:nvSpPr>
          <p:cNvPr id="4" name="Slide Number Placeholder 3"/>
          <p:cNvSpPr>
            <a:spLocks noGrp="1"/>
          </p:cNvSpPr>
          <p:nvPr>
            <p:ph type="sldNum" sz="quarter" idx="10"/>
          </p:nvPr>
        </p:nvSpPr>
        <p:spPr/>
        <p:txBody>
          <a:bodyPr/>
          <a:lstStyle/>
          <a:p>
            <a:fld id="{C2CA683A-1E0C-46CC-BF20-53AA3112EF3A}" type="slidenum">
              <a:rPr lang="zh-CN" altLang="en-US" smtClean="0"/>
              <a:pPr/>
              <a:t>2</a:t>
            </a:fld>
            <a:endParaRPr lang="zh-CN" altLang="en-US"/>
          </a:p>
        </p:txBody>
      </p:sp>
    </p:spTree>
    <p:extLst>
      <p:ext uri="{BB962C8B-B14F-4D97-AF65-F5344CB8AC3E}">
        <p14:creationId xmlns:p14="http://schemas.microsoft.com/office/powerpoint/2010/main" val="2544677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Here are some graphs describing</a:t>
            </a:r>
            <a:r>
              <a:rPr lang="en-US" altLang="zh-CN" baseline="0" dirty="0"/>
              <a:t> out data distribution in terms of some features. </a:t>
            </a:r>
          </a:p>
          <a:p>
            <a:endParaRPr lang="en-US" altLang="zh-CN" baseline="0" dirty="0"/>
          </a:p>
          <a:p>
            <a:r>
              <a:rPr lang="en-US" altLang="zh-CN" dirty="0"/>
              <a:t>For loan status, which separate</a:t>
            </a:r>
            <a:r>
              <a:rPr lang="en-US" altLang="zh-CN" baseline="0" dirty="0"/>
              <a:t> our data into several classes, the data is distributed as described in the figure. We summarized these status and  categorize them into two classes.</a:t>
            </a:r>
          </a:p>
          <a:p>
            <a:endParaRPr lang="en-US" altLang="zh-CN" baseline="0" dirty="0"/>
          </a:p>
          <a:p>
            <a:r>
              <a:rPr lang="en-US" altLang="zh-CN" baseline="0" dirty="0"/>
              <a:t>The last figure shows the loan amount distribution</a:t>
            </a:r>
          </a:p>
          <a:p>
            <a:endParaRPr lang="zh-CN" altLang="en-US" dirty="0"/>
          </a:p>
        </p:txBody>
      </p:sp>
      <p:sp>
        <p:nvSpPr>
          <p:cNvPr id="4" name="Slide Number Placeholder 3"/>
          <p:cNvSpPr>
            <a:spLocks noGrp="1"/>
          </p:cNvSpPr>
          <p:nvPr>
            <p:ph type="sldNum" sz="quarter" idx="10"/>
          </p:nvPr>
        </p:nvSpPr>
        <p:spPr/>
        <p:txBody>
          <a:bodyPr/>
          <a:lstStyle/>
          <a:p>
            <a:fld id="{C2CA683A-1E0C-46CC-BF20-53AA3112EF3A}" type="slidenum">
              <a:rPr lang="zh-CN" altLang="en-US" smtClean="0"/>
              <a:pPr/>
              <a:t>3</a:t>
            </a:fld>
            <a:endParaRPr lang="zh-CN" altLang="en-US"/>
          </a:p>
        </p:txBody>
      </p:sp>
    </p:spTree>
    <p:extLst>
      <p:ext uri="{BB962C8B-B14F-4D97-AF65-F5344CB8AC3E}">
        <p14:creationId xmlns:p14="http://schemas.microsoft.com/office/powerpoint/2010/main" val="3685593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altLang="zh-CN" baseline="0" dirty="0" smtClean="0"/>
          </a:p>
          <a:p>
            <a:pPr marL="228600" indent="-228600">
              <a:buAutoNum type="arabicPeriod"/>
            </a:pPr>
            <a:r>
              <a:rPr lang="en-US" altLang="zh-CN" baseline="0" dirty="0" smtClean="0"/>
              <a:t>To</a:t>
            </a:r>
            <a:r>
              <a:rPr lang="zh-CN" altLang="en-US" baseline="0" dirty="0" smtClean="0"/>
              <a:t> </a:t>
            </a:r>
            <a:r>
              <a:rPr lang="en-US" altLang="zh-CN" baseline="0" dirty="0" smtClean="0"/>
              <a:t>accommodate</a:t>
            </a:r>
            <a:r>
              <a:rPr lang="zh-CN" altLang="en-US" baseline="0" dirty="0" smtClean="0"/>
              <a:t> </a:t>
            </a:r>
            <a:r>
              <a:rPr lang="en-US" altLang="zh-CN" baseline="0" dirty="0" smtClean="0"/>
              <a:t>our</a:t>
            </a:r>
            <a:r>
              <a:rPr lang="zh-CN" altLang="en-US" baseline="0" dirty="0" smtClean="0"/>
              <a:t> </a:t>
            </a:r>
            <a:r>
              <a:rPr lang="en-US" altLang="zh-CN" baseline="0" dirty="0" smtClean="0"/>
              <a:t>research</a:t>
            </a:r>
            <a:r>
              <a:rPr lang="zh-CN" altLang="en-US" baseline="0" dirty="0" smtClean="0"/>
              <a:t> </a:t>
            </a:r>
            <a:r>
              <a:rPr lang="en-US" altLang="zh-CN" baseline="0" dirty="0" smtClean="0"/>
              <a:t>goal,</a:t>
            </a:r>
            <a:r>
              <a:rPr lang="zh-CN" altLang="en-US" baseline="0" dirty="0" smtClean="0"/>
              <a:t> </a:t>
            </a:r>
            <a:r>
              <a:rPr lang="en-US" altLang="zh-CN" baseline="0" dirty="0" smtClean="0"/>
              <a:t>we</a:t>
            </a:r>
            <a:r>
              <a:rPr lang="zh-CN" altLang="en-US" baseline="0" dirty="0" smtClean="0"/>
              <a:t> </a:t>
            </a:r>
            <a:r>
              <a:rPr lang="en-US" altLang="zh-CN" baseline="0" dirty="0" smtClean="0"/>
              <a:t>redefine</a:t>
            </a:r>
            <a:r>
              <a:rPr lang="zh-CN" altLang="en-US" baseline="0" dirty="0" smtClean="0"/>
              <a:t> </a:t>
            </a:r>
            <a:r>
              <a:rPr lang="en-US" altLang="zh-CN" baseline="0" dirty="0" smtClean="0"/>
              <a:t>the</a:t>
            </a:r>
            <a:r>
              <a:rPr lang="zh-CN" altLang="en-US" baseline="0" dirty="0" smtClean="0"/>
              <a:t> </a:t>
            </a:r>
            <a:r>
              <a:rPr lang="en-US" altLang="zh-CN" baseline="0" dirty="0" smtClean="0"/>
              <a:t>Y</a:t>
            </a:r>
            <a:r>
              <a:rPr lang="zh-CN" altLang="en-US" baseline="0" dirty="0" smtClean="0"/>
              <a:t> </a:t>
            </a:r>
            <a:r>
              <a:rPr lang="en-US" altLang="zh-CN" baseline="0" dirty="0" smtClean="0"/>
              <a:t>label,</a:t>
            </a:r>
            <a:r>
              <a:rPr lang="zh-CN" altLang="en-US" baseline="0" dirty="0" smtClean="0"/>
              <a:t> </a:t>
            </a:r>
            <a:r>
              <a:rPr lang="en-US" altLang="zh-CN" baseline="0" dirty="0" err="1" smtClean="0"/>
              <a:t>loan_status</a:t>
            </a:r>
            <a:r>
              <a:rPr lang="zh-CN" altLang="en-US" baseline="0" dirty="0" smtClean="0"/>
              <a:t> </a:t>
            </a:r>
            <a:r>
              <a:rPr lang="en-US" altLang="zh-CN" baseline="0" dirty="0" err="1" smtClean="0"/>
              <a:t>binarily</a:t>
            </a:r>
            <a:r>
              <a:rPr lang="en-US" altLang="zh-CN" baseline="0" dirty="0" smtClean="0"/>
              <a:t>.</a:t>
            </a:r>
            <a:r>
              <a:rPr lang="zh-CN" altLang="en-US" baseline="0" dirty="0" smtClean="0"/>
              <a:t> </a:t>
            </a:r>
            <a:r>
              <a:rPr lang="en-US" altLang="zh-CN" baseline="0" dirty="0" smtClean="0"/>
              <a:t>The</a:t>
            </a:r>
            <a:r>
              <a:rPr lang="zh-CN" altLang="en-US" baseline="0" dirty="0" smtClean="0"/>
              <a:t> </a:t>
            </a:r>
            <a:r>
              <a:rPr lang="en-US" altLang="zh-CN" baseline="0" dirty="0" smtClean="0"/>
              <a:t>original</a:t>
            </a:r>
            <a:r>
              <a:rPr lang="zh-CN" altLang="en-US" baseline="0" dirty="0" smtClean="0"/>
              <a:t> </a:t>
            </a:r>
            <a:r>
              <a:rPr lang="en-US" altLang="zh-CN" baseline="0" dirty="0" smtClean="0"/>
              <a:t>“Paid</a:t>
            </a:r>
            <a:r>
              <a:rPr lang="zh-CN" altLang="en-US" baseline="0" dirty="0" smtClean="0"/>
              <a:t> </a:t>
            </a:r>
            <a:r>
              <a:rPr lang="en-US" altLang="zh-CN" baseline="0" dirty="0" smtClean="0"/>
              <a:t>off”,</a:t>
            </a:r>
            <a:r>
              <a:rPr lang="zh-CN" altLang="en-US" baseline="0" dirty="0" smtClean="0"/>
              <a:t> </a:t>
            </a:r>
            <a:r>
              <a:rPr lang="en-US" altLang="zh-CN" baseline="0" dirty="0" smtClean="0"/>
              <a:t>“current”,</a:t>
            </a:r>
            <a:r>
              <a:rPr lang="zh-CN" altLang="en-US" baseline="0" dirty="0" smtClean="0"/>
              <a:t> </a:t>
            </a:r>
            <a:r>
              <a:rPr lang="en-US" altLang="zh-CN" baseline="0" dirty="0" smtClean="0"/>
              <a:t>etc.</a:t>
            </a:r>
            <a:r>
              <a:rPr lang="zh-CN" altLang="en-US" baseline="0" dirty="0" smtClean="0"/>
              <a:t> </a:t>
            </a:r>
            <a:r>
              <a:rPr lang="en-US" altLang="zh-CN" baseline="0" dirty="0" smtClean="0"/>
              <a:t>4</a:t>
            </a:r>
            <a:r>
              <a:rPr lang="zh-CN" altLang="en-US" baseline="0" dirty="0" smtClean="0"/>
              <a:t> </a:t>
            </a:r>
            <a:r>
              <a:rPr lang="en-US" altLang="zh-CN" baseline="0" dirty="0" smtClean="0"/>
              <a:t>categories</a:t>
            </a:r>
            <a:r>
              <a:rPr lang="zh-CN" altLang="en-US" baseline="0" dirty="0" smtClean="0"/>
              <a:t> </a:t>
            </a:r>
            <a:r>
              <a:rPr lang="en-US" altLang="zh-CN" baseline="0" dirty="0" smtClean="0"/>
              <a:t>are</a:t>
            </a:r>
            <a:r>
              <a:rPr lang="zh-CN" altLang="en-US" baseline="0" dirty="0" smtClean="0"/>
              <a:t> </a:t>
            </a:r>
            <a:r>
              <a:rPr lang="en-US" altLang="zh-CN" baseline="0" dirty="0" smtClean="0"/>
              <a:t>re-</a:t>
            </a:r>
            <a:r>
              <a:rPr lang="en-US" altLang="zh-CN" baseline="0" dirty="0" err="1" smtClean="0"/>
              <a:t>labled</a:t>
            </a:r>
            <a:r>
              <a:rPr lang="zh-CN" altLang="en-US" baseline="0" dirty="0" smtClean="0"/>
              <a:t> </a:t>
            </a:r>
            <a:r>
              <a:rPr lang="en-US" altLang="zh-CN" baseline="0" dirty="0" smtClean="0"/>
              <a:t>as</a:t>
            </a:r>
            <a:r>
              <a:rPr lang="zh-CN" altLang="en-US" baseline="0" dirty="0" smtClean="0"/>
              <a:t> </a:t>
            </a:r>
            <a:r>
              <a:rPr lang="en-US" altLang="zh-CN" baseline="0" dirty="0" smtClean="0"/>
              <a:t>TRUE,</a:t>
            </a:r>
            <a:r>
              <a:rPr lang="zh-CN" altLang="en-US" baseline="0" dirty="0" smtClean="0"/>
              <a:t> </a:t>
            </a:r>
            <a:r>
              <a:rPr lang="en-US" altLang="zh-CN" baseline="0" dirty="0" smtClean="0"/>
              <a:t>the</a:t>
            </a:r>
            <a:r>
              <a:rPr lang="zh-CN" altLang="en-US" baseline="0" dirty="0" smtClean="0"/>
              <a:t> </a:t>
            </a:r>
            <a:r>
              <a:rPr lang="en-US" altLang="zh-CN" baseline="0" dirty="0" smtClean="0"/>
              <a:t>original</a:t>
            </a:r>
            <a:r>
              <a:rPr lang="zh-CN" altLang="en-US" baseline="0" dirty="0" smtClean="0"/>
              <a:t> </a:t>
            </a:r>
            <a:r>
              <a:rPr lang="en-US" altLang="zh-CN" baseline="0" dirty="0" smtClean="0"/>
              <a:t>“</a:t>
            </a:r>
            <a:r>
              <a:rPr lang="en-US" altLang="zh-CN" baseline="0" dirty="0" err="1" smtClean="0"/>
              <a:t>Defualt</a:t>
            </a:r>
            <a:r>
              <a:rPr lang="en-US" altLang="zh-CN" baseline="0" dirty="0" smtClean="0"/>
              <a:t>”,</a:t>
            </a:r>
            <a:r>
              <a:rPr lang="zh-CN" altLang="en-US" baseline="0" dirty="0" smtClean="0"/>
              <a:t> </a:t>
            </a:r>
            <a:r>
              <a:rPr lang="en-US" altLang="zh-CN" baseline="0" dirty="0" smtClean="0"/>
              <a:t>“charged</a:t>
            </a:r>
            <a:r>
              <a:rPr lang="zh-CN" altLang="en-US" baseline="0" dirty="0" smtClean="0"/>
              <a:t> </a:t>
            </a:r>
            <a:r>
              <a:rPr lang="en-US" altLang="zh-CN" baseline="0" dirty="0" smtClean="0"/>
              <a:t>off”</a:t>
            </a:r>
            <a:r>
              <a:rPr lang="zh-CN" altLang="en-US" baseline="0" dirty="0" smtClean="0"/>
              <a:t> </a:t>
            </a:r>
            <a:r>
              <a:rPr lang="en-US" altLang="zh-CN" baseline="0" dirty="0" smtClean="0"/>
              <a:t>etc.</a:t>
            </a:r>
            <a:r>
              <a:rPr lang="zh-CN" altLang="en-US" baseline="0" dirty="0" smtClean="0"/>
              <a:t> </a:t>
            </a:r>
            <a:r>
              <a:rPr lang="en-US" altLang="zh-CN" baseline="0" dirty="0" smtClean="0"/>
              <a:t>5</a:t>
            </a:r>
            <a:r>
              <a:rPr lang="zh-CN" altLang="en-US" baseline="0" dirty="0" smtClean="0"/>
              <a:t> </a:t>
            </a:r>
            <a:r>
              <a:rPr lang="en-US" altLang="zh-CN" baseline="0" dirty="0" smtClean="0"/>
              <a:t>categories</a:t>
            </a:r>
            <a:r>
              <a:rPr lang="zh-CN" altLang="en-US" baseline="0" dirty="0" smtClean="0"/>
              <a:t> </a:t>
            </a:r>
            <a:r>
              <a:rPr lang="en-US" altLang="zh-CN" baseline="0" dirty="0" smtClean="0"/>
              <a:t>are</a:t>
            </a:r>
            <a:r>
              <a:rPr lang="zh-CN" altLang="en-US" baseline="0" dirty="0" smtClean="0"/>
              <a:t> </a:t>
            </a:r>
            <a:r>
              <a:rPr lang="en-US" altLang="zh-CN" baseline="0" dirty="0" smtClean="0"/>
              <a:t>combined</a:t>
            </a:r>
            <a:r>
              <a:rPr lang="zh-CN" altLang="en-US" baseline="0" dirty="0" smtClean="0"/>
              <a:t> </a:t>
            </a:r>
            <a:r>
              <a:rPr lang="en-US" altLang="zh-CN" baseline="0" dirty="0" smtClean="0"/>
              <a:t>and</a:t>
            </a:r>
            <a:r>
              <a:rPr lang="zh-CN" altLang="en-US" baseline="0" dirty="0" smtClean="0"/>
              <a:t> </a:t>
            </a:r>
            <a:r>
              <a:rPr lang="en-US" altLang="zh-CN" baseline="0" dirty="0" err="1" smtClean="0"/>
              <a:t>relabled</a:t>
            </a:r>
            <a:r>
              <a:rPr lang="zh-CN" altLang="en-US" baseline="0" dirty="0" smtClean="0"/>
              <a:t> </a:t>
            </a:r>
            <a:r>
              <a:rPr lang="en-US" altLang="zh-CN" baseline="0" dirty="0" smtClean="0"/>
              <a:t>as</a:t>
            </a:r>
            <a:r>
              <a:rPr lang="zh-CN" altLang="en-US" baseline="0" dirty="0" smtClean="0"/>
              <a:t> </a:t>
            </a:r>
            <a:r>
              <a:rPr lang="en-US" altLang="zh-CN" baseline="0" dirty="0" smtClean="0"/>
              <a:t>FALSE.</a:t>
            </a:r>
            <a:r>
              <a:rPr lang="zh-CN" altLang="en-US" baseline="0" dirty="0" smtClean="0"/>
              <a:t> </a:t>
            </a:r>
            <a:r>
              <a:rPr lang="en-US" altLang="zh-CN" baseline="0" dirty="0" smtClean="0"/>
              <a:t>The</a:t>
            </a:r>
            <a:r>
              <a:rPr lang="zh-CN" altLang="en-US" baseline="0" dirty="0" smtClean="0"/>
              <a:t> </a:t>
            </a:r>
            <a:r>
              <a:rPr lang="en-US" altLang="zh-CN" baseline="0" dirty="0" smtClean="0"/>
              <a:t>category</a:t>
            </a:r>
            <a:r>
              <a:rPr lang="zh-CN" altLang="en-US" baseline="0" dirty="0" smtClean="0"/>
              <a:t> </a:t>
            </a:r>
            <a:r>
              <a:rPr lang="en-US" altLang="zh-CN" baseline="0" dirty="0" smtClean="0"/>
              <a:t>“just</a:t>
            </a:r>
            <a:r>
              <a:rPr lang="zh-CN" altLang="en-US" baseline="0" dirty="0" smtClean="0"/>
              <a:t> </a:t>
            </a:r>
            <a:r>
              <a:rPr lang="en-US" altLang="zh-CN" baseline="0" dirty="0" smtClean="0"/>
              <a:t>issued”</a:t>
            </a:r>
            <a:r>
              <a:rPr lang="zh-CN" altLang="en-US" baseline="0" dirty="0" smtClean="0"/>
              <a:t> </a:t>
            </a:r>
            <a:r>
              <a:rPr lang="en-US" altLang="zh-CN" baseline="0" dirty="0" smtClean="0"/>
              <a:t>is</a:t>
            </a:r>
            <a:r>
              <a:rPr lang="zh-CN" altLang="en-US" baseline="0" dirty="0" smtClean="0"/>
              <a:t> </a:t>
            </a:r>
            <a:r>
              <a:rPr lang="en-US" altLang="zh-CN" baseline="0" dirty="0" smtClean="0"/>
              <a:t>dropped.</a:t>
            </a:r>
            <a:r>
              <a:rPr lang="zh-CN" altLang="en-US" baseline="0" dirty="0" smtClean="0"/>
              <a:t> </a:t>
            </a:r>
            <a:r>
              <a:rPr lang="en-US" altLang="zh-CN" baseline="0" dirty="0" smtClean="0"/>
              <a:t>And</a:t>
            </a:r>
            <a:r>
              <a:rPr lang="zh-CN" altLang="en-US" baseline="0" dirty="0" smtClean="0"/>
              <a:t> </a:t>
            </a:r>
            <a:r>
              <a:rPr lang="en-US" altLang="zh-CN" baseline="0" dirty="0" smtClean="0"/>
              <a:t>we</a:t>
            </a:r>
            <a:r>
              <a:rPr lang="zh-CN" altLang="en-US" baseline="0" dirty="0" smtClean="0"/>
              <a:t> </a:t>
            </a:r>
            <a:r>
              <a:rPr lang="en-US" altLang="zh-CN" baseline="0" dirty="0" smtClean="0"/>
              <a:t>rearrange</a:t>
            </a:r>
            <a:r>
              <a:rPr lang="zh-CN" altLang="en-US" baseline="0" dirty="0" smtClean="0"/>
              <a:t> </a:t>
            </a:r>
            <a:r>
              <a:rPr lang="en-US" altLang="zh-CN" baseline="0" dirty="0" smtClean="0"/>
              <a:t>the</a:t>
            </a:r>
            <a:r>
              <a:rPr lang="zh-CN" altLang="en-US" baseline="0" dirty="0" smtClean="0"/>
              <a:t> </a:t>
            </a:r>
            <a:r>
              <a:rPr lang="en-US" altLang="zh-CN" baseline="0" dirty="0" smtClean="0"/>
              <a:t>input</a:t>
            </a:r>
            <a:r>
              <a:rPr lang="zh-CN" altLang="en-US" baseline="0" dirty="0" smtClean="0"/>
              <a:t> </a:t>
            </a:r>
            <a:r>
              <a:rPr lang="en-US" altLang="zh-CN" baseline="0" dirty="0" smtClean="0"/>
              <a:t>matrix</a:t>
            </a:r>
            <a:r>
              <a:rPr lang="zh-CN" altLang="en-US" baseline="0" dirty="0" smtClean="0"/>
              <a:t> </a:t>
            </a:r>
            <a:r>
              <a:rPr lang="en-US" altLang="zh-CN" baseline="0" dirty="0" smtClean="0"/>
              <a:t>by</a:t>
            </a:r>
            <a:r>
              <a:rPr lang="zh-CN" altLang="en-US" baseline="0" dirty="0" smtClean="0"/>
              <a:t> </a:t>
            </a:r>
            <a:r>
              <a:rPr lang="en-US" altLang="zh-CN" baseline="0" dirty="0" smtClean="0"/>
              <a:t>numeric</a:t>
            </a:r>
            <a:r>
              <a:rPr lang="zh-CN" altLang="en-US" baseline="0" dirty="0" smtClean="0"/>
              <a:t> </a:t>
            </a:r>
            <a:r>
              <a:rPr lang="en-US" altLang="zh-CN" baseline="0" dirty="0" smtClean="0"/>
              <a:t>first,</a:t>
            </a:r>
            <a:r>
              <a:rPr lang="zh-CN" altLang="en-US" baseline="0" dirty="0" smtClean="0"/>
              <a:t> </a:t>
            </a:r>
            <a:r>
              <a:rPr lang="en-US" altLang="zh-CN" baseline="0" dirty="0" smtClean="0"/>
              <a:t>then</a:t>
            </a:r>
            <a:r>
              <a:rPr lang="zh-CN" altLang="en-US" baseline="0" dirty="0" smtClean="0"/>
              <a:t> </a:t>
            </a:r>
            <a:r>
              <a:rPr lang="en-US" altLang="zh-CN" baseline="0" dirty="0" smtClean="0"/>
              <a:t>categorical,</a:t>
            </a:r>
            <a:r>
              <a:rPr lang="zh-CN" altLang="en-US" baseline="0" dirty="0" smtClean="0"/>
              <a:t> </a:t>
            </a:r>
            <a:r>
              <a:rPr lang="en-US" altLang="zh-CN" baseline="0" dirty="0" smtClean="0"/>
              <a:t>and</a:t>
            </a:r>
            <a:r>
              <a:rPr lang="zh-CN" altLang="en-US" baseline="0" dirty="0" smtClean="0"/>
              <a:t> </a:t>
            </a:r>
            <a:r>
              <a:rPr lang="en-US" altLang="zh-CN" baseline="0" dirty="0" smtClean="0"/>
              <a:t>Y</a:t>
            </a:r>
            <a:r>
              <a:rPr lang="zh-CN" altLang="en-US" baseline="0" dirty="0" smtClean="0"/>
              <a:t> </a:t>
            </a:r>
            <a:r>
              <a:rPr lang="en-US" altLang="zh-CN" baseline="0" dirty="0" smtClean="0"/>
              <a:t>to</a:t>
            </a:r>
            <a:r>
              <a:rPr lang="zh-CN" altLang="en-US" baseline="0" dirty="0" smtClean="0"/>
              <a:t> </a:t>
            </a:r>
            <a:r>
              <a:rPr lang="en-US" altLang="zh-CN" baseline="0" dirty="0" smtClean="0"/>
              <a:t>the</a:t>
            </a:r>
            <a:r>
              <a:rPr lang="zh-CN" altLang="en-US" baseline="0" dirty="0" smtClean="0"/>
              <a:t> </a:t>
            </a:r>
            <a:r>
              <a:rPr lang="en-US" altLang="zh-CN" baseline="0" dirty="0" smtClean="0"/>
              <a:t>very</a:t>
            </a:r>
            <a:r>
              <a:rPr lang="zh-CN" altLang="en-US" baseline="0" dirty="0" smtClean="0"/>
              <a:t> </a:t>
            </a:r>
            <a:r>
              <a:rPr lang="en-US" altLang="zh-CN" baseline="0" dirty="0" smtClean="0"/>
              <a:t>last.</a:t>
            </a:r>
            <a:r>
              <a:rPr lang="zh-CN" altLang="en-US" baseline="0" dirty="0" smtClean="0"/>
              <a:t> </a:t>
            </a:r>
            <a:endParaRPr lang="en-US" altLang="zh-CN" baseline="0" dirty="0" smtClean="0"/>
          </a:p>
          <a:p>
            <a:pPr marL="228600" indent="-228600">
              <a:buAutoNum type="arabicPeriod"/>
            </a:pPr>
            <a:endParaRPr lang="en-US" altLang="zh-CN" baseline="0" dirty="0" smtClean="0"/>
          </a:p>
          <a:p>
            <a:pPr marL="228600" indent="-228600">
              <a:buAutoNum type="arabicPeriod"/>
            </a:pPr>
            <a:r>
              <a:rPr lang="en-US" altLang="zh-CN" baseline="0" dirty="0" smtClean="0"/>
              <a:t>We</a:t>
            </a:r>
            <a:r>
              <a:rPr lang="zh-CN" altLang="en-US" baseline="0" dirty="0" smtClean="0"/>
              <a:t> </a:t>
            </a:r>
            <a:r>
              <a:rPr lang="en-US" altLang="zh-CN" baseline="0" dirty="0" smtClean="0"/>
              <a:t>first</a:t>
            </a:r>
            <a:r>
              <a:rPr lang="zh-CN" altLang="en-US" baseline="0" dirty="0" smtClean="0"/>
              <a:t> </a:t>
            </a:r>
            <a:r>
              <a:rPr lang="en-US" altLang="zh-CN" baseline="0" dirty="0" smtClean="0"/>
              <a:t>delete</a:t>
            </a:r>
            <a:r>
              <a:rPr lang="zh-CN" altLang="en-US" baseline="0" dirty="0" smtClean="0"/>
              <a:t> </a:t>
            </a:r>
            <a:r>
              <a:rPr lang="en-US" altLang="zh-CN" baseline="0" dirty="0" smtClean="0"/>
              <a:t>all</a:t>
            </a:r>
            <a:r>
              <a:rPr lang="zh-CN" altLang="en-US" baseline="0" dirty="0" smtClean="0"/>
              <a:t> </a:t>
            </a:r>
            <a:r>
              <a:rPr lang="en-US" altLang="zh-CN" baseline="0" dirty="0" smtClean="0"/>
              <a:t>the</a:t>
            </a:r>
            <a:r>
              <a:rPr lang="zh-CN" altLang="en-US" baseline="0" dirty="0" smtClean="0"/>
              <a:t> </a:t>
            </a:r>
            <a:r>
              <a:rPr lang="en-US" altLang="zh-CN" baseline="0" dirty="0" smtClean="0"/>
              <a:t>goal-irrelevant</a:t>
            </a:r>
            <a:r>
              <a:rPr lang="zh-CN" altLang="en-US" baseline="0" dirty="0" smtClean="0"/>
              <a:t> </a:t>
            </a:r>
            <a:r>
              <a:rPr lang="en-US" altLang="zh-CN" baseline="0" dirty="0" smtClean="0"/>
              <a:t>and</a:t>
            </a:r>
            <a:r>
              <a:rPr lang="zh-CN" altLang="en-US" baseline="0" dirty="0" smtClean="0"/>
              <a:t> </a:t>
            </a:r>
            <a:r>
              <a:rPr lang="en-US" altLang="zh-CN" baseline="0" dirty="0" smtClean="0"/>
              <a:t>redundant</a:t>
            </a:r>
            <a:r>
              <a:rPr lang="zh-CN" altLang="en-US" baseline="0" dirty="0" smtClean="0"/>
              <a:t> </a:t>
            </a:r>
            <a:r>
              <a:rPr lang="en-US" altLang="zh-CN" baseline="0" dirty="0" smtClean="0"/>
              <a:t>features.</a:t>
            </a:r>
            <a:r>
              <a:rPr lang="zh-CN" altLang="en-US" baseline="0" dirty="0" smtClean="0"/>
              <a:t> </a:t>
            </a:r>
            <a:r>
              <a:rPr lang="en-US" altLang="zh-CN" baseline="0" dirty="0" smtClean="0"/>
              <a:t>For</a:t>
            </a:r>
            <a:r>
              <a:rPr lang="zh-CN" altLang="en-US" baseline="0" dirty="0" smtClean="0"/>
              <a:t> </a:t>
            </a:r>
            <a:r>
              <a:rPr lang="en-US" altLang="zh-CN" baseline="0" dirty="0" smtClean="0"/>
              <a:t>example,</a:t>
            </a:r>
            <a:r>
              <a:rPr lang="zh-CN" altLang="en-US" baseline="0" dirty="0" smtClean="0"/>
              <a:t> </a:t>
            </a:r>
            <a:r>
              <a:rPr lang="en-US" altLang="zh-CN" baseline="0" dirty="0" smtClean="0"/>
              <a:t>information</a:t>
            </a:r>
            <a:r>
              <a:rPr lang="zh-CN" altLang="en-US" baseline="0" dirty="0" smtClean="0"/>
              <a:t> </a:t>
            </a:r>
            <a:r>
              <a:rPr lang="en-US" altLang="zh-CN" baseline="0" dirty="0" smtClean="0"/>
              <a:t>for</a:t>
            </a:r>
            <a:r>
              <a:rPr lang="zh-CN" altLang="en-US" baseline="0" dirty="0" smtClean="0"/>
              <a:t> </a:t>
            </a:r>
            <a:r>
              <a:rPr lang="en-US" altLang="zh-CN" baseline="0" dirty="0" smtClean="0"/>
              <a:t>administrative</a:t>
            </a:r>
            <a:r>
              <a:rPr lang="zh-CN" altLang="en-US" baseline="0" dirty="0" smtClean="0"/>
              <a:t> </a:t>
            </a:r>
            <a:r>
              <a:rPr lang="en-US" altLang="zh-CN" baseline="0" dirty="0" smtClean="0"/>
              <a:t>purpose</a:t>
            </a:r>
            <a:r>
              <a:rPr lang="zh-CN" altLang="en-US" baseline="0" dirty="0" smtClean="0"/>
              <a:t> </a:t>
            </a:r>
            <a:r>
              <a:rPr lang="en-US" altLang="zh-CN" baseline="0" dirty="0" smtClean="0"/>
              <a:t>like</a:t>
            </a:r>
            <a:r>
              <a:rPr lang="zh-CN" altLang="en-US" baseline="0" dirty="0" smtClean="0"/>
              <a:t> </a:t>
            </a:r>
            <a:r>
              <a:rPr lang="en-US" altLang="zh-CN" baseline="0" dirty="0" err="1" smtClean="0"/>
              <a:t>member_id</a:t>
            </a:r>
            <a:r>
              <a:rPr lang="zh-CN" altLang="en-US" baseline="0" dirty="0" smtClean="0"/>
              <a:t> </a:t>
            </a:r>
            <a:r>
              <a:rPr lang="en-US" altLang="zh-CN" baseline="0" dirty="0" smtClean="0"/>
              <a:t>and</a:t>
            </a:r>
            <a:r>
              <a:rPr lang="zh-CN" altLang="en-US" baseline="0" dirty="0" smtClean="0"/>
              <a:t>  </a:t>
            </a:r>
            <a:r>
              <a:rPr lang="en-US" altLang="zh-CN" baseline="0" dirty="0" err="1" smtClean="0"/>
              <a:t>issuded_date</a:t>
            </a:r>
            <a:r>
              <a:rPr lang="en-US" altLang="zh-CN" baseline="0" dirty="0" smtClean="0"/>
              <a:t>,</a:t>
            </a:r>
            <a:r>
              <a:rPr lang="zh-CN" altLang="en-US" baseline="0" dirty="0" smtClean="0"/>
              <a:t> </a:t>
            </a:r>
            <a:r>
              <a:rPr lang="en-US" altLang="zh-CN" baseline="0" dirty="0" err="1" smtClean="0"/>
              <a:t>next_due_time</a:t>
            </a:r>
            <a:r>
              <a:rPr lang="zh-CN" altLang="en-US" baseline="0" dirty="0" smtClean="0"/>
              <a:t> </a:t>
            </a:r>
            <a:r>
              <a:rPr lang="en-US" altLang="zh-CN" baseline="0" dirty="0" smtClean="0"/>
              <a:t>etc.</a:t>
            </a:r>
            <a:r>
              <a:rPr lang="zh-CN" altLang="en-US" baseline="0" dirty="0" smtClean="0"/>
              <a:t> </a:t>
            </a:r>
            <a:r>
              <a:rPr lang="en-US" altLang="zh-CN" baseline="0" dirty="0" smtClean="0"/>
              <a:t>are</a:t>
            </a:r>
            <a:r>
              <a:rPr lang="zh-CN" altLang="en-US" baseline="0" dirty="0" smtClean="0"/>
              <a:t> </a:t>
            </a:r>
            <a:r>
              <a:rPr lang="en-US" altLang="zh-CN" baseline="0" dirty="0" smtClean="0"/>
              <a:t>dropped.</a:t>
            </a:r>
            <a:r>
              <a:rPr lang="zh-CN" altLang="en-US" baseline="0" dirty="0" smtClean="0"/>
              <a:t> </a:t>
            </a:r>
            <a:r>
              <a:rPr lang="en-US" altLang="zh-CN" baseline="0" dirty="0" smtClean="0"/>
              <a:t>And</a:t>
            </a:r>
            <a:r>
              <a:rPr lang="zh-CN" altLang="en-US" baseline="0" dirty="0" smtClean="0"/>
              <a:t> </a:t>
            </a:r>
            <a:r>
              <a:rPr lang="en-US" altLang="zh-CN" baseline="0" dirty="0" smtClean="0"/>
              <a:t>we</a:t>
            </a:r>
            <a:r>
              <a:rPr lang="zh-CN" altLang="en-US" baseline="0" dirty="0" smtClean="0"/>
              <a:t> </a:t>
            </a:r>
            <a:r>
              <a:rPr lang="en-US" altLang="zh-CN" baseline="0" dirty="0" smtClean="0"/>
              <a:t>also</a:t>
            </a:r>
            <a:r>
              <a:rPr lang="zh-CN" altLang="en-US" baseline="0" dirty="0" smtClean="0"/>
              <a:t> </a:t>
            </a:r>
            <a:r>
              <a:rPr lang="en-US" altLang="zh-CN" baseline="0" dirty="0" smtClean="0"/>
              <a:t>delete</a:t>
            </a:r>
            <a:r>
              <a:rPr lang="zh-CN" altLang="en-US" baseline="0" dirty="0" smtClean="0"/>
              <a:t> </a:t>
            </a:r>
            <a:r>
              <a:rPr lang="en-US" altLang="zh-CN" baseline="0" dirty="0" smtClean="0"/>
              <a:t>columns</a:t>
            </a:r>
            <a:r>
              <a:rPr lang="zh-CN" altLang="en-US" baseline="0" dirty="0" smtClean="0"/>
              <a:t> </a:t>
            </a:r>
            <a:r>
              <a:rPr lang="en-US" altLang="zh-CN" baseline="0" dirty="0" smtClean="0"/>
              <a:t>like</a:t>
            </a:r>
            <a:r>
              <a:rPr lang="zh-CN" altLang="en-US" baseline="0" dirty="0" smtClean="0"/>
              <a:t> </a:t>
            </a:r>
            <a:r>
              <a:rPr lang="en-US" altLang="zh-CN" baseline="0" dirty="0" smtClean="0"/>
              <a:t>grade,</a:t>
            </a:r>
            <a:r>
              <a:rPr lang="zh-CN" altLang="en-US" baseline="0" dirty="0" smtClean="0"/>
              <a:t> </a:t>
            </a:r>
            <a:r>
              <a:rPr lang="en-US" altLang="zh-CN" baseline="0" dirty="0" smtClean="0"/>
              <a:t>since</a:t>
            </a:r>
            <a:r>
              <a:rPr lang="zh-CN" altLang="en-US" baseline="0" dirty="0" smtClean="0"/>
              <a:t> </a:t>
            </a:r>
            <a:r>
              <a:rPr lang="en-US" altLang="zh-CN" baseline="0" dirty="0" smtClean="0"/>
              <a:t>all</a:t>
            </a:r>
            <a:r>
              <a:rPr lang="zh-CN" altLang="en-US" baseline="0" dirty="0" smtClean="0"/>
              <a:t> </a:t>
            </a:r>
            <a:r>
              <a:rPr lang="en-US" altLang="zh-CN" baseline="0" dirty="0" smtClean="0"/>
              <a:t>the</a:t>
            </a:r>
            <a:r>
              <a:rPr lang="zh-CN" altLang="en-US" baseline="0" dirty="0" smtClean="0"/>
              <a:t> </a:t>
            </a:r>
            <a:r>
              <a:rPr lang="en-US" altLang="zh-CN" baseline="0" dirty="0" smtClean="0"/>
              <a:t>information</a:t>
            </a:r>
            <a:r>
              <a:rPr lang="zh-CN" altLang="en-US" baseline="0" dirty="0" smtClean="0"/>
              <a:t> </a:t>
            </a:r>
            <a:r>
              <a:rPr lang="en-US" altLang="zh-CN" baseline="0" dirty="0" smtClean="0"/>
              <a:t>is</a:t>
            </a:r>
            <a:r>
              <a:rPr lang="zh-CN" altLang="en-US" baseline="0" dirty="0" smtClean="0"/>
              <a:t> </a:t>
            </a:r>
            <a:r>
              <a:rPr lang="en-US" altLang="zh-CN" baseline="0" dirty="0" smtClean="0"/>
              <a:t>contained</a:t>
            </a:r>
            <a:r>
              <a:rPr lang="zh-CN" altLang="en-US" baseline="0" dirty="0" smtClean="0"/>
              <a:t> </a:t>
            </a:r>
            <a:r>
              <a:rPr lang="en-US" altLang="zh-CN" baseline="0" dirty="0" smtClean="0"/>
              <a:t>in</a:t>
            </a:r>
            <a:r>
              <a:rPr lang="zh-CN" altLang="en-US" baseline="0" dirty="0" smtClean="0"/>
              <a:t> </a:t>
            </a:r>
            <a:r>
              <a:rPr lang="en-US" altLang="zh-CN" baseline="0" dirty="0" smtClean="0"/>
              <a:t>subgrade.</a:t>
            </a:r>
            <a:r>
              <a:rPr lang="zh-CN" altLang="en-US" baseline="0" dirty="0" smtClean="0"/>
              <a:t> </a:t>
            </a:r>
            <a:r>
              <a:rPr lang="en-US" altLang="zh-CN" baseline="0" dirty="0" smtClean="0"/>
              <a:t>Secondly,</a:t>
            </a:r>
            <a:r>
              <a:rPr lang="zh-CN" altLang="en-US" baseline="0" dirty="0" smtClean="0"/>
              <a:t> </a:t>
            </a:r>
            <a:r>
              <a:rPr lang="en-US" altLang="zh-CN" baseline="0" dirty="0" smtClean="0"/>
              <a:t>the</a:t>
            </a:r>
            <a:r>
              <a:rPr lang="zh-CN" altLang="en-US" baseline="0" dirty="0" smtClean="0"/>
              <a:t> </a:t>
            </a:r>
            <a:r>
              <a:rPr lang="en-US" altLang="zh-CN" baseline="0" dirty="0" smtClean="0"/>
              <a:t>features</a:t>
            </a:r>
            <a:r>
              <a:rPr lang="zh-CN" altLang="en-US" baseline="0" dirty="0" smtClean="0"/>
              <a:t> </a:t>
            </a:r>
            <a:r>
              <a:rPr lang="en-US" altLang="zh-CN" baseline="0" dirty="0" smtClean="0"/>
              <a:t>have</a:t>
            </a:r>
            <a:r>
              <a:rPr lang="zh-CN" altLang="en-US" baseline="0" dirty="0" smtClean="0"/>
              <a:t> </a:t>
            </a:r>
            <a:r>
              <a:rPr lang="en-US" altLang="zh-CN" baseline="0" dirty="0" smtClean="0"/>
              <a:t>the</a:t>
            </a:r>
            <a:r>
              <a:rPr lang="zh-CN" altLang="en-US" baseline="0" dirty="0" smtClean="0"/>
              <a:t> </a:t>
            </a:r>
            <a:r>
              <a:rPr lang="en-US" altLang="zh-CN" baseline="0" dirty="0" smtClean="0"/>
              <a:t>same</a:t>
            </a:r>
            <a:r>
              <a:rPr lang="zh-CN" altLang="en-US" baseline="0" dirty="0" smtClean="0"/>
              <a:t> </a:t>
            </a:r>
            <a:r>
              <a:rPr lang="en-US" altLang="zh-CN" baseline="0" dirty="0" smtClean="0"/>
              <a:t>values</a:t>
            </a:r>
            <a:r>
              <a:rPr lang="zh-CN" altLang="en-US" baseline="0" dirty="0" smtClean="0"/>
              <a:t> </a:t>
            </a:r>
            <a:r>
              <a:rPr lang="en-US" altLang="zh-CN" baseline="0" dirty="0" smtClean="0"/>
              <a:t>across</a:t>
            </a:r>
            <a:r>
              <a:rPr lang="zh-CN" altLang="en-US" baseline="0" dirty="0" smtClean="0"/>
              <a:t> </a:t>
            </a:r>
            <a:r>
              <a:rPr lang="en-US" altLang="zh-CN" baseline="0" dirty="0" smtClean="0"/>
              <a:t>all</a:t>
            </a:r>
            <a:r>
              <a:rPr lang="zh-CN" altLang="en-US" baseline="0" dirty="0" smtClean="0"/>
              <a:t> </a:t>
            </a:r>
            <a:r>
              <a:rPr lang="en-US" altLang="zh-CN" baseline="0" dirty="0" smtClean="0"/>
              <a:t>cases</a:t>
            </a:r>
            <a:r>
              <a:rPr lang="zh-CN" altLang="en-US" baseline="0" dirty="0" smtClean="0"/>
              <a:t> </a:t>
            </a:r>
            <a:r>
              <a:rPr lang="en-US" altLang="zh-CN" baseline="0" dirty="0" smtClean="0"/>
              <a:t>are</a:t>
            </a:r>
            <a:r>
              <a:rPr lang="zh-CN" altLang="en-US" baseline="0" dirty="0" smtClean="0"/>
              <a:t> </a:t>
            </a:r>
            <a:r>
              <a:rPr lang="en-US" altLang="zh-CN" baseline="0" dirty="0" smtClean="0"/>
              <a:t>dropped,</a:t>
            </a:r>
            <a:r>
              <a:rPr lang="zh-CN" altLang="en-US" baseline="0" dirty="0" smtClean="0"/>
              <a:t> </a:t>
            </a:r>
            <a:r>
              <a:rPr lang="en-US" altLang="zh-CN" baseline="0" dirty="0" smtClean="0"/>
              <a:t>like</a:t>
            </a:r>
            <a:r>
              <a:rPr lang="zh-CN" altLang="en-US" baseline="0" dirty="0" smtClean="0"/>
              <a:t> </a:t>
            </a:r>
            <a:r>
              <a:rPr lang="en-US" altLang="zh-CN" baseline="0" dirty="0" err="1" smtClean="0"/>
              <a:t>policy_code</a:t>
            </a:r>
            <a:r>
              <a:rPr lang="zh-CN" altLang="en-US" baseline="0" dirty="0" smtClean="0"/>
              <a:t> </a:t>
            </a:r>
            <a:r>
              <a:rPr lang="en-US" altLang="zh-CN" baseline="0" dirty="0" smtClean="0"/>
              <a:t>and</a:t>
            </a:r>
            <a:r>
              <a:rPr lang="zh-CN" altLang="en-US" baseline="0" dirty="0" smtClean="0"/>
              <a:t> </a:t>
            </a:r>
            <a:r>
              <a:rPr lang="en-US" altLang="zh-CN" baseline="0" dirty="0" err="1" smtClean="0"/>
              <a:t>paymnt</a:t>
            </a:r>
            <a:r>
              <a:rPr lang="zh-CN" altLang="en-US" baseline="0" dirty="0" smtClean="0"/>
              <a:t> </a:t>
            </a:r>
            <a:r>
              <a:rPr lang="en-US" altLang="zh-CN" baseline="0" dirty="0" smtClean="0"/>
              <a:t>plan.</a:t>
            </a:r>
            <a:r>
              <a:rPr lang="zh-CN" altLang="en-US" baseline="0" dirty="0" smtClean="0"/>
              <a:t> </a:t>
            </a:r>
            <a:r>
              <a:rPr lang="en-US" altLang="zh-CN" baseline="0" dirty="0" smtClean="0"/>
              <a:t>Thirdly,</a:t>
            </a:r>
            <a:r>
              <a:rPr lang="zh-CN" altLang="en-US" baseline="0" dirty="0" smtClean="0"/>
              <a:t> </a:t>
            </a:r>
            <a:r>
              <a:rPr lang="en-US" altLang="zh-CN" baseline="0" dirty="0" smtClean="0"/>
              <a:t>we</a:t>
            </a:r>
            <a:r>
              <a:rPr lang="zh-CN" altLang="en-US" baseline="0" dirty="0" smtClean="0"/>
              <a:t> </a:t>
            </a:r>
            <a:r>
              <a:rPr lang="en-US" altLang="zh-CN" baseline="0" dirty="0" smtClean="0"/>
              <a:t>remove</a:t>
            </a:r>
            <a:r>
              <a:rPr lang="zh-CN" altLang="en-US" baseline="0" dirty="0" smtClean="0"/>
              <a:t> </a:t>
            </a:r>
            <a:r>
              <a:rPr lang="en-US" altLang="zh-CN" baseline="0" dirty="0" smtClean="0"/>
              <a:t>all</a:t>
            </a:r>
            <a:r>
              <a:rPr lang="zh-CN" altLang="en-US" baseline="0" dirty="0" smtClean="0"/>
              <a:t> </a:t>
            </a:r>
            <a:r>
              <a:rPr lang="en-US" altLang="zh-CN" baseline="0" dirty="0" smtClean="0"/>
              <a:t>the</a:t>
            </a:r>
            <a:r>
              <a:rPr lang="zh-CN" altLang="en-US" baseline="0" dirty="0" smtClean="0"/>
              <a:t> </a:t>
            </a:r>
            <a:r>
              <a:rPr lang="en-US" altLang="zh-CN" baseline="0" dirty="0" smtClean="0"/>
              <a:t>features</a:t>
            </a:r>
            <a:r>
              <a:rPr lang="zh-CN" altLang="en-US" baseline="0" dirty="0" smtClean="0"/>
              <a:t> </a:t>
            </a:r>
            <a:r>
              <a:rPr lang="en-US" altLang="zh-CN" baseline="0" dirty="0" smtClean="0"/>
              <a:t>contain</a:t>
            </a:r>
            <a:r>
              <a:rPr lang="zh-CN" altLang="en-US" baseline="0" dirty="0" smtClean="0"/>
              <a:t> </a:t>
            </a:r>
            <a:r>
              <a:rPr lang="en-US" altLang="zh-CN" baseline="0" dirty="0" smtClean="0"/>
              <a:t>more</a:t>
            </a:r>
            <a:r>
              <a:rPr lang="zh-CN" altLang="en-US" baseline="0" dirty="0" smtClean="0"/>
              <a:t> </a:t>
            </a:r>
            <a:r>
              <a:rPr lang="en-US" altLang="zh-CN" baseline="0" dirty="0" smtClean="0"/>
              <a:t>than</a:t>
            </a:r>
            <a:r>
              <a:rPr lang="zh-CN" altLang="en-US" baseline="0" dirty="0" smtClean="0"/>
              <a:t> </a:t>
            </a:r>
            <a:r>
              <a:rPr lang="en-US" altLang="zh-CN" baseline="0" dirty="0" smtClean="0"/>
              <a:t>50%</a:t>
            </a:r>
            <a:r>
              <a:rPr lang="zh-CN" altLang="en-US" baseline="0" dirty="0" smtClean="0"/>
              <a:t> </a:t>
            </a:r>
            <a:r>
              <a:rPr lang="en-US" altLang="zh-CN" baseline="0" dirty="0" smtClean="0"/>
              <a:t>NA</a:t>
            </a:r>
            <a:r>
              <a:rPr lang="zh-CN" altLang="en-US" baseline="0" dirty="0" smtClean="0"/>
              <a:t> </a:t>
            </a:r>
            <a:r>
              <a:rPr lang="en-US" altLang="zh-CN" baseline="0" dirty="0" smtClean="0"/>
              <a:t>in</a:t>
            </a:r>
            <a:r>
              <a:rPr lang="zh-CN" altLang="en-US" baseline="0" dirty="0" smtClean="0"/>
              <a:t> </a:t>
            </a:r>
            <a:r>
              <a:rPr lang="en-US" altLang="zh-CN" baseline="0" dirty="0" smtClean="0"/>
              <a:t>them.</a:t>
            </a:r>
            <a:r>
              <a:rPr lang="zh-CN" altLang="en-US" baseline="0" dirty="0" smtClean="0"/>
              <a:t> </a:t>
            </a:r>
            <a:endParaRPr lang="en-US" altLang="zh-CN" baseline="0" dirty="0" smtClean="0"/>
          </a:p>
          <a:p>
            <a:pPr marL="228600" indent="-228600">
              <a:buAutoNum type="arabicPeriod"/>
            </a:pPr>
            <a:endParaRPr lang="en-US" altLang="zh-CN" baseline="0" dirty="0" smtClean="0"/>
          </a:p>
          <a:p>
            <a:pPr marL="228600" indent="-228600">
              <a:buAutoNum type="arabicPeriod"/>
            </a:pPr>
            <a:r>
              <a:rPr lang="en-US" altLang="zh-CN" baseline="0" dirty="0" smtClean="0"/>
              <a:t>There</a:t>
            </a:r>
            <a:r>
              <a:rPr lang="zh-CN" altLang="en-US" baseline="0" dirty="0" smtClean="0"/>
              <a:t> </a:t>
            </a:r>
            <a:r>
              <a:rPr lang="en-US" altLang="zh-CN" baseline="0" dirty="0" smtClean="0"/>
              <a:t>is</a:t>
            </a:r>
            <a:r>
              <a:rPr lang="zh-CN" altLang="en-US" baseline="0" dirty="0" smtClean="0"/>
              <a:t> </a:t>
            </a:r>
            <a:r>
              <a:rPr lang="en-US" altLang="zh-CN" baseline="0" dirty="0" smtClean="0"/>
              <a:t>an</a:t>
            </a:r>
            <a:r>
              <a:rPr lang="zh-CN" altLang="en-US" baseline="0" dirty="0" smtClean="0"/>
              <a:t> </a:t>
            </a:r>
            <a:r>
              <a:rPr lang="en-US" altLang="zh-CN" baseline="0" dirty="0" smtClean="0"/>
              <a:t>interesting</a:t>
            </a:r>
            <a:r>
              <a:rPr lang="zh-CN" altLang="en-US" baseline="0" dirty="0" smtClean="0"/>
              <a:t> </a:t>
            </a:r>
            <a:r>
              <a:rPr lang="en-US" altLang="zh-CN" baseline="0" dirty="0" smtClean="0"/>
              <a:t>feature</a:t>
            </a:r>
            <a:r>
              <a:rPr lang="zh-CN" altLang="en-US" baseline="0" dirty="0" smtClean="0"/>
              <a:t> </a:t>
            </a:r>
            <a:r>
              <a:rPr lang="en-US" altLang="zh-CN" baseline="0" dirty="0" smtClean="0"/>
              <a:t>called</a:t>
            </a:r>
            <a:r>
              <a:rPr lang="zh-CN" altLang="en-US" baseline="0" dirty="0" smtClean="0"/>
              <a:t> </a:t>
            </a:r>
            <a:r>
              <a:rPr lang="en-US" altLang="zh-CN" baseline="0" dirty="0" smtClean="0"/>
              <a:t>description,</a:t>
            </a:r>
            <a:r>
              <a:rPr lang="zh-CN" altLang="en-US" baseline="0" dirty="0" smtClean="0"/>
              <a:t> </a:t>
            </a:r>
            <a:r>
              <a:rPr lang="en-US" altLang="zh-CN" baseline="0" dirty="0" smtClean="0"/>
              <a:t>which</a:t>
            </a:r>
            <a:r>
              <a:rPr lang="zh-CN" altLang="en-US" baseline="0" dirty="0" smtClean="0"/>
              <a:t> </a:t>
            </a:r>
            <a:r>
              <a:rPr lang="en-US" altLang="zh-CN" baseline="0" dirty="0" smtClean="0"/>
              <a:t>asks</a:t>
            </a:r>
            <a:r>
              <a:rPr lang="zh-CN" altLang="en-US" baseline="0" dirty="0" smtClean="0"/>
              <a:t> </a:t>
            </a:r>
            <a:r>
              <a:rPr lang="en-US" altLang="zh-CN" baseline="0" dirty="0" smtClean="0"/>
              <a:t>the</a:t>
            </a:r>
            <a:r>
              <a:rPr lang="zh-CN" altLang="en-US" baseline="0" dirty="0" smtClean="0"/>
              <a:t> </a:t>
            </a:r>
            <a:r>
              <a:rPr lang="en-US" altLang="zh-CN" baseline="0" dirty="0" smtClean="0"/>
              <a:t>application</a:t>
            </a:r>
            <a:r>
              <a:rPr lang="zh-CN" altLang="en-US" baseline="0" dirty="0" smtClean="0"/>
              <a:t> </a:t>
            </a:r>
            <a:r>
              <a:rPr lang="en-US" altLang="zh-CN" baseline="0" dirty="0" smtClean="0"/>
              <a:t>to</a:t>
            </a:r>
            <a:r>
              <a:rPr lang="zh-CN" altLang="en-US" baseline="0" dirty="0" smtClean="0"/>
              <a:t> </a:t>
            </a:r>
            <a:r>
              <a:rPr lang="en-US" altLang="zh-CN" baseline="0" dirty="0" smtClean="0"/>
              <a:t>fill</a:t>
            </a:r>
            <a:r>
              <a:rPr lang="zh-CN" altLang="en-US" baseline="0" dirty="0" smtClean="0"/>
              <a:t> </a:t>
            </a:r>
            <a:r>
              <a:rPr lang="en-US" altLang="zh-CN" baseline="0" dirty="0" smtClean="0"/>
              <a:t>in</a:t>
            </a:r>
            <a:r>
              <a:rPr lang="zh-CN" altLang="en-US" baseline="0" dirty="0" smtClean="0"/>
              <a:t> </a:t>
            </a:r>
            <a:r>
              <a:rPr lang="en-US" altLang="zh-CN" baseline="0" dirty="0" smtClean="0"/>
              <a:t>whatever</a:t>
            </a:r>
            <a:r>
              <a:rPr lang="zh-CN" altLang="en-US" baseline="0" dirty="0" smtClean="0"/>
              <a:t> </a:t>
            </a:r>
            <a:r>
              <a:rPr lang="en-US" altLang="zh-CN" baseline="0" dirty="0" smtClean="0"/>
              <a:t>they</a:t>
            </a:r>
            <a:r>
              <a:rPr lang="zh-CN" altLang="en-US" baseline="0" dirty="0" smtClean="0"/>
              <a:t> </a:t>
            </a:r>
            <a:r>
              <a:rPr lang="en-US" altLang="zh-CN" baseline="0" dirty="0" err="1" smtClean="0"/>
              <a:t>wanna</a:t>
            </a:r>
            <a:r>
              <a:rPr lang="zh-CN" altLang="en-US" baseline="0" dirty="0" smtClean="0"/>
              <a:t> </a:t>
            </a:r>
            <a:r>
              <a:rPr lang="en-US" altLang="zh-CN" baseline="0" dirty="0" smtClean="0"/>
              <a:t>say</a:t>
            </a:r>
            <a:r>
              <a:rPr lang="zh-CN" altLang="en-US" baseline="0" dirty="0" smtClean="0"/>
              <a:t> </a:t>
            </a:r>
            <a:r>
              <a:rPr lang="en-US" altLang="zh-CN" baseline="0" dirty="0" smtClean="0"/>
              <a:t>and</a:t>
            </a:r>
            <a:r>
              <a:rPr lang="zh-CN" altLang="en-US" baseline="0" dirty="0" smtClean="0"/>
              <a:t> </a:t>
            </a:r>
            <a:r>
              <a:rPr lang="en-US" altLang="zh-CN" baseline="0" dirty="0" smtClean="0"/>
              <a:t>it</a:t>
            </a:r>
            <a:r>
              <a:rPr lang="zh-CN" altLang="en-US" baseline="0" dirty="0" smtClean="0"/>
              <a:t> </a:t>
            </a:r>
            <a:r>
              <a:rPr lang="en-US" altLang="zh-CN" baseline="0" dirty="0" smtClean="0"/>
              <a:t>is</a:t>
            </a:r>
            <a:r>
              <a:rPr lang="zh-CN" altLang="en-US" baseline="0" dirty="0" smtClean="0"/>
              <a:t> </a:t>
            </a:r>
            <a:r>
              <a:rPr lang="en-US" altLang="zh-CN" baseline="0" dirty="0" smtClean="0"/>
              <a:t>optionally</a:t>
            </a:r>
            <a:r>
              <a:rPr lang="zh-CN" altLang="en-US" baseline="0" dirty="0" smtClean="0"/>
              <a:t> </a:t>
            </a:r>
            <a:r>
              <a:rPr lang="en-US" altLang="zh-CN" baseline="0" dirty="0" smtClean="0"/>
              <a:t>required.</a:t>
            </a:r>
            <a:r>
              <a:rPr lang="zh-CN" altLang="en-US" baseline="0" dirty="0" smtClean="0"/>
              <a:t> </a:t>
            </a:r>
            <a:r>
              <a:rPr lang="en-US" altLang="zh-CN" baseline="0" dirty="0" smtClean="0"/>
              <a:t>As</a:t>
            </a:r>
            <a:r>
              <a:rPr lang="zh-CN" altLang="en-US" baseline="0" dirty="0" smtClean="0"/>
              <a:t> </a:t>
            </a:r>
            <a:r>
              <a:rPr lang="en-US" altLang="zh-CN" baseline="0" dirty="0" smtClean="0"/>
              <a:t>a</a:t>
            </a:r>
            <a:r>
              <a:rPr lang="zh-CN" altLang="en-US" baseline="0" dirty="0" smtClean="0"/>
              <a:t> </a:t>
            </a:r>
            <a:r>
              <a:rPr lang="en-US" altLang="zh-CN" baseline="0" dirty="0" smtClean="0"/>
              <a:t>result,</a:t>
            </a:r>
            <a:r>
              <a:rPr lang="zh-CN" altLang="en-US" baseline="0" dirty="0" smtClean="0"/>
              <a:t> </a:t>
            </a:r>
            <a:r>
              <a:rPr lang="en-US" altLang="zh-CN" baseline="0" dirty="0" smtClean="0"/>
              <a:t>some</a:t>
            </a:r>
            <a:r>
              <a:rPr lang="zh-CN" altLang="en-US" baseline="0" dirty="0" smtClean="0"/>
              <a:t> </a:t>
            </a:r>
            <a:r>
              <a:rPr lang="en-US" altLang="zh-CN" baseline="0" dirty="0" smtClean="0"/>
              <a:t>left</a:t>
            </a:r>
            <a:r>
              <a:rPr lang="zh-CN" altLang="en-US" baseline="0" dirty="0" smtClean="0"/>
              <a:t> </a:t>
            </a:r>
            <a:r>
              <a:rPr lang="en-US" altLang="zh-CN" baseline="0" dirty="0" smtClean="0"/>
              <a:t>blank</a:t>
            </a:r>
            <a:r>
              <a:rPr lang="zh-CN" altLang="en-US" baseline="0" dirty="0" smtClean="0"/>
              <a:t> </a:t>
            </a:r>
            <a:r>
              <a:rPr lang="en-US" altLang="zh-CN" baseline="0" dirty="0" smtClean="0"/>
              <a:t>while</a:t>
            </a:r>
            <a:r>
              <a:rPr lang="zh-CN" altLang="en-US" baseline="0" dirty="0" smtClean="0"/>
              <a:t> </a:t>
            </a:r>
            <a:r>
              <a:rPr lang="en-US" altLang="zh-CN" baseline="0" dirty="0" smtClean="0"/>
              <a:t>some</a:t>
            </a:r>
            <a:r>
              <a:rPr lang="zh-CN" altLang="en-US" baseline="0" dirty="0" smtClean="0"/>
              <a:t> </a:t>
            </a:r>
            <a:r>
              <a:rPr lang="en-US" altLang="zh-CN" baseline="0" dirty="0" smtClean="0"/>
              <a:t>wrote</a:t>
            </a:r>
            <a:r>
              <a:rPr lang="zh-CN" altLang="en-US" baseline="0" dirty="0" smtClean="0"/>
              <a:t> </a:t>
            </a:r>
            <a:r>
              <a:rPr lang="en-US" altLang="zh-CN" baseline="0" dirty="0" smtClean="0"/>
              <a:t>a</a:t>
            </a:r>
            <a:r>
              <a:rPr lang="zh-CN" altLang="en-US" baseline="0" dirty="0" smtClean="0"/>
              <a:t> </a:t>
            </a:r>
            <a:r>
              <a:rPr lang="en-US" altLang="zh-CN" baseline="0" dirty="0" smtClean="0"/>
              <a:t>200</a:t>
            </a:r>
            <a:r>
              <a:rPr lang="zh-CN" altLang="en-US" baseline="0" dirty="0" smtClean="0"/>
              <a:t> </a:t>
            </a:r>
            <a:r>
              <a:rPr lang="en-US" altLang="zh-CN" baseline="0" dirty="0" smtClean="0"/>
              <a:t>words</a:t>
            </a:r>
            <a:r>
              <a:rPr lang="zh-CN" altLang="en-US" baseline="0" dirty="0" smtClean="0"/>
              <a:t> </a:t>
            </a:r>
            <a:r>
              <a:rPr lang="en-US" altLang="zh-CN" baseline="0" dirty="0" smtClean="0"/>
              <a:t>essay.</a:t>
            </a:r>
            <a:r>
              <a:rPr lang="zh-CN" altLang="en-US" baseline="0" dirty="0" smtClean="0"/>
              <a:t> </a:t>
            </a:r>
            <a:r>
              <a:rPr lang="en-US" altLang="zh-CN" baseline="0" dirty="0" smtClean="0"/>
              <a:t>We</a:t>
            </a:r>
            <a:r>
              <a:rPr lang="zh-CN" altLang="en-US" baseline="0" dirty="0" smtClean="0"/>
              <a:t> </a:t>
            </a:r>
            <a:r>
              <a:rPr lang="en-US" altLang="zh-CN" baseline="0" dirty="0" smtClean="0"/>
              <a:t>first</a:t>
            </a:r>
            <a:r>
              <a:rPr lang="zh-CN" altLang="en-US" baseline="0" dirty="0" smtClean="0"/>
              <a:t> </a:t>
            </a:r>
            <a:r>
              <a:rPr lang="en-US" altLang="zh-CN" baseline="0" dirty="0" err="1" smtClean="0"/>
              <a:t>wanna</a:t>
            </a:r>
            <a:r>
              <a:rPr lang="zh-CN" altLang="en-US" baseline="0" dirty="0" smtClean="0"/>
              <a:t> </a:t>
            </a:r>
            <a:r>
              <a:rPr lang="en-US" altLang="zh-CN" baseline="0" dirty="0" smtClean="0"/>
              <a:t>to</a:t>
            </a:r>
            <a:r>
              <a:rPr lang="zh-CN" altLang="en-US" baseline="0" dirty="0" smtClean="0"/>
              <a:t> </a:t>
            </a:r>
            <a:r>
              <a:rPr lang="en-US" altLang="zh-CN" baseline="0" dirty="0" smtClean="0"/>
              <a:t>use</a:t>
            </a:r>
            <a:r>
              <a:rPr lang="zh-CN" altLang="en-US" baseline="0" dirty="0" smtClean="0"/>
              <a:t> </a:t>
            </a:r>
            <a:r>
              <a:rPr lang="en-US" altLang="zh-CN" baseline="0" dirty="0" err="1" smtClean="0"/>
              <a:t>tf-idf</a:t>
            </a:r>
            <a:r>
              <a:rPr lang="zh-CN" altLang="en-US" baseline="0" dirty="0" smtClean="0"/>
              <a:t> </a:t>
            </a:r>
            <a:r>
              <a:rPr lang="en-US" altLang="zh-CN" baseline="0" dirty="0" smtClean="0"/>
              <a:t>(term</a:t>
            </a:r>
            <a:r>
              <a:rPr lang="zh-CN" altLang="en-US" baseline="0" dirty="0" smtClean="0"/>
              <a:t> </a:t>
            </a:r>
            <a:r>
              <a:rPr lang="en-US" altLang="zh-CN" baseline="0" dirty="0" smtClean="0"/>
              <a:t>frequency</a:t>
            </a:r>
            <a:r>
              <a:rPr lang="zh-CN" altLang="en-US" baseline="0" dirty="0" smtClean="0"/>
              <a:t> </a:t>
            </a:r>
            <a:r>
              <a:rPr lang="en-US" altLang="zh-CN" baseline="0" dirty="0" smtClean="0"/>
              <a:t>and</a:t>
            </a:r>
            <a:r>
              <a:rPr lang="zh-CN" altLang="en-US" baseline="0" dirty="0" smtClean="0"/>
              <a:t> </a:t>
            </a:r>
            <a:r>
              <a:rPr lang="en-US" altLang="zh-CN" baseline="0" dirty="0" smtClean="0"/>
              <a:t>inverse</a:t>
            </a:r>
            <a:r>
              <a:rPr lang="zh-CN" altLang="en-US" baseline="0" dirty="0" smtClean="0"/>
              <a:t> </a:t>
            </a:r>
            <a:r>
              <a:rPr lang="en-US" altLang="zh-CN" baseline="0" dirty="0" smtClean="0"/>
              <a:t>document</a:t>
            </a:r>
            <a:r>
              <a:rPr lang="zh-CN" altLang="en-US" baseline="0" dirty="0" smtClean="0"/>
              <a:t> </a:t>
            </a:r>
            <a:r>
              <a:rPr lang="en-US" altLang="zh-CN" baseline="0" dirty="0" smtClean="0"/>
              <a:t>frequency)</a:t>
            </a:r>
            <a:r>
              <a:rPr lang="zh-CN" altLang="en-US" baseline="0" dirty="0" smtClean="0"/>
              <a:t> </a:t>
            </a:r>
            <a:r>
              <a:rPr lang="en-US" altLang="zh-CN" baseline="0" dirty="0" smtClean="0"/>
              <a:t>to</a:t>
            </a:r>
            <a:r>
              <a:rPr lang="zh-CN" altLang="en-US" baseline="0" dirty="0" smtClean="0"/>
              <a:t> </a:t>
            </a:r>
            <a:r>
              <a:rPr lang="en-US" altLang="zh-CN" baseline="0" dirty="0" smtClean="0"/>
              <a:t>deeply</a:t>
            </a:r>
            <a:r>
              <a:rPr lang="zh-CN" altLang="en-US" baseline="0" dirty="0" smtClean="0"/>
              <a:t> </a:t>
            </a:r>
            <a:r>
              <a:rPr lang="en-US" altLang="zh-CN" baseline="0" dirty="0" smtClean="0"/>
              <a:t>dig</a:t>
            </a:r>
            <a:r>
              <a:rPr lang="zh-CN" altLang="en-US" baseline="0" dirty="0" smtClean="0"/>
              <a:t> </a:t>
            </a:r>
            <a:r>
              <a:rPr lang="en-US" altLang="zh-CN" baseline="0" dirty="0" smtClean="0"/>
              <a:t>it,</a:t>
            </a:r>
            <a:r>
              <a:rPr lang="zh-CN" altLang="en-US" baseline="0" dirty="0" smtClean="0"/>
              <a:t> </a:t>
            </a:r>
            <a:r>
              <a:rPr lang="en-US" altLang="zh-CN" baseline="0" dirty="0" smtClean="0"/>
              <a:t>nevertheless,</a:t>
            </a:r>
            <a:r>
              <a:rPr lang="zh-CN" altLang="en-US" baseline="0" dirty="0" smtClean="0"/>
              <a:t> </a:t>
            </a:r>
            <a:r>
              <a:rPr lang="en-US" altLang="zh-CN" baseline="0" dirty="0" smtClean="0"/>
              <a:t>due</a:t>
            </a:r>
            <a:r>
              <a:rPr lang="zh-CN" altLang="en-US" baseline="0" dirty="0" smtClean="0"/>
              <a:t> </a:t>
            </a:r>
            <a:r>
              <a:rPr lang="en-US" altLang="zh-CN" baseline="0" dirty="0" smtClean="0"/>
              <a:t>to</a:t>
            </a:r>
            <a:r>
              <a:rPr lang="zh-CN" altLang="en-US" baseline="0" dirty="0" smtClean="0"/>
              <a:t> </a:t>
            </a:r>
            <a:r>
              <a:rPr lang="en-US" altLang="zh-CN" baseline="0" dirty="0" smtClean="0"/>
              <a:t>the</a:t>
            </a:r>
            <a:r>
              <a:rPr lang="zh-CN" altLang="en-US" baseline="0" dirty="0" smtClean="0"/>
              <a:t> </a:t>
            </a:r>
            <a:r>
              <a:rPr lang="en-US" altLang="zh-CN" baseline="0" dirty="0" smtClean="0"/>
              <a:t>limitation</a:t>
            </a:r>
            <a:r>
              <a:rPr lang="zh-CN" altLang="en-US" baseline="0" dirty="0" smtClean="0"/>
              <a:t> </a:t>
            </a:r>
            <a:r>
              <a:rPr lang="en-US" altLang="zh-CN" baseline="0" dirty="0" smtClean="0"/>
              <a:t>of</a:t>
            </a:r>
            <a:r>
              <a:rPr lang="zh-CN" altLang="en-US" baseline="0" dirty="0" smtClean="0"/>
              <a:t> </a:t>
            </a:r>
            <a:r>
              <a:rPr lang="en-US" altLang="zh-CN" baseline="0" dirty="0" smtClean="0"/>
              <a:t>computation</a:t>
            </a:r>
            <a:r>
              <a:rPr lang="zh-CN" altLang="en-US" baseline="0" dirty="0" smtClean="0"/>
              <a:t> </a:t>
            </a:r>
            <a:r>
              <a:rPr lang="en-US" altLang="zh-CN" baseline="0" dirty="0" smtClean="0"/>
              <a:t>power,</a:t>
            </a:r>
            <a:r>
              <a:rPr lang="zh-CN" altLang="en-US" baseline="0" dirty="0" smtClean="0"/>
              <a:t> </a:t>
            </a:r>
            <a:r>
              <a:rPr lang="en-US" altLang="zh-CN" baseline="0" dirty="0" smtClean="0"/>
              <a:t>we</a:t>
            </a:r>
            <a:r>
              <a:rPr lang="zh-CN" altLang="en-US" baseline="0" dirty="0" smtClean="0"/>
              <a:t> </a:t>
            </a:r>
            <a:r>
              <a:rPr lang="en-US" altLang="zh-CN" baseline="0" dirty="0" smtClean="0"/>
              <a:t>settled</a:t>
            </a:r>
            <a:r>
              <a:rPr lang="zh-CN" altLang="en-US" baseline="0" dirty="0" smtClean="0"/>
              <a:t> </a:t>
            </a:r>
            <a:r>
              <a:rPr lang="en-US" altLang="zh-CN" baseline="0" dirty="0" smtClean="0"/>
              <a:t>with</a:t>
            </a:r>
            <a:r>
              <a:rPr lang="zh-CN" altLang="en-US" baseline="0" dirty="0" smtClean="0"/>
              <a:t> </a:t>
            </a:r>
            <a:r>
              <a:rPr lang="en-US" altLang="zh-CN" baseline="0" dirty="0" smtClean="0"/>
              <a:t>counting</a:t>
            </a:r>
            <a:r>
              <a:rPr lang="zh-CN" altLang="en-US" baseline="0" dirty="0" smtClean="0"/>
              <a:t> </a:t>
            </a:r>
            <a:r>
              <a:rPr lang="en-US" altLang="zh-CN" baseline="0" dirty="0" smtClean="0"/>
              <a:t>the</a:t>
            </a:r>
            <a:r>
              <a:rPr lang="zh-CN" altLang="en-US" baseline="0" dirty="0" smtClean="0"/>
              <a:t> </a:t>
            </a:r>
            <a:r>
              <a:rPr lang="en-US" altLang="zh-CN" baseline="0" dirty="0" smtClean="0"/>
              <a:t>string</a:t>
            </a:r>
            <a:r>
              <a:rPr lang="zh-CN" altLang="en-US" baseline="0" dirty="0" smtClean="0"/>
              <a:t> </a:t>
            </a:r>
            <a:r>
              <a:rPr lang="en-US" altLang="zh-CN" baseline="0" dirty="0" smtClean="0"/>
              <a:t>length</a:t>
            </a:r>
            <a:r>
              <a:rPr lang="zh-CN" altLang="en-US" baseline="0" dirty="0" smtClean="0"/>
              <a:t> </a:t>
            </a:r>
            <a:r>
              <a:rPr lang="en-US" altLang="zh-CN" baseline="0" dirty="0" smtClean="0"/>
              <a:t>of</a:t>
            </a:r>
            <a:r>
              <a:rPr lang="zh-CN" altLang="en-US" baseline="0" dirty="0" smtClean="0"/>
              <a:t> </a:t>
            </a:r>
            <a:r>
              <a:rPr lang="en-US" altLang="zh-CN" baseline="0" dirty="0" smtClean="0"/>
              <a:t>the</a:t>
            </a:r>
            <a:r>
              <a:rPr lang="zh-CN" altLang="en-US" baseline="0" dirty="0" smtClean="0"/>
              <a:t> </a:t>
            </a:r>
            <a:r>
              <a:rPr lang="en-US" altLang="zh-CN" baseline="0" dirty="0" smtClean="0"/>
              <a:t>description</a:t>
            </a:r>
            <a:r>
              <a:rPr lang="zh-CN" altLang="en-US" baseline="0" dirty="0" smtClean="0"/>
              <a:t> </a:t>
            </a:r>
            <a:r>
              <a:rPr lang="en-US" altLang="zh-CN" baseline="0" dirty="0" smtClean="0"/>
              <a:t>instead</a:t>
            </a:r>
            <a:r>
              <a:rPr lang="zh-CN" altLang="en-US" baseline="0" dirty="0" smtClean="0"/>
              <a:t> </a:t>
            </a:r>
            <a:r>
              <a:rPr lang="en-US" altLang="zh-CN" baseline="0" dirty="0" smtClean="0"/>
              <a:t>of</a:t>
            </a:r>
            <a:r>
              <a:rPr lang="zh-CN" altLang="en-US" baseline="0" dirty="0" smtClean="0"/>
              <a:t> </a:t>
            </a:r>
            <a:r>
              <a:rPr lang="en-US" altLang="zh-CN" baseline="0" dirty="0" smtClean="0"/>
              <a:t>ignoring</a:t>
            </a:r>
            <a:r>
              <a:rPr lang="zh-CN" altLang="en-US" baseline="0" dirty="0" smtClean="0"/>
              <a:t> </a:t>
            </a:r>
            <a:r>
              <a:rPr lang="en-US" altLang="zh-CN" baseline="0" dirty="0" smtClean="0"/>
              <a:t>it,</a:t>
            </a:r>
            <a:r>
              <a:rPr lang="zh-CN" altLang="en-US" baseline="0" dirty="0" smtClean="0"/>
              <a:t> </a:t>
            </a:r>
            <a:r>
              <a:rPr lang="en-US" altLang="zh-CN" baseline="0" dirty="0" smtClean="0"/>
              <a:t>which</a:t>
            </a:r>
            <a:r>
              <a:rPr lang="zh-CN" altLang="en-US" baseline="0" dirty="0" smtClean="0"/>
              <a:t> </a:t>
            </a:r>
            <a:r>
              <a:rPr lang="en-US" altLang="zh-CN" baseline="0" dirty="0" smtClean="0"/>
              <a:t>turned</a:t>
            </a:r>
            <a:r>
              <a:rPr lang="zh-CN" altLang="en-US" baseline="0" dirty="0" smtClean="0"/>
              <a:t> </a:t>
            </a:r>
            <a:r>
              <a:rPr lang="en-US" altLang="zh-CN" baseline="0" dirty="0" smtClean="0"/>
              <a:t>out</a:t>
            </a:r>
            <a:r>
              <a:rPr lang="zh-CN" altLang="en-US" baseline="0" dirty="0" smtClean="0"/>
              <a:t> </a:t>
            </a:r>
            <a:r>
              <a:rPr lang="en-US" altLang="zh-CN" baseline="0" dirty="0" smtClean="0"/>
              <a:t>to</a:t>
            </a:r>
            <a:r>
              <a:rPr lang="zh-CN" altLang="en-US" baseline="0" dirty="0" smtClean="0"/>
              <a:t> </a:t>
            </a:r>
            <a:r>
              <a:rPr lang="en-US" altLang="zh-CN" baseline="0" dirty="0" smtClean="0"/>
              <a:t>be</a:t>
            </a:r>
            <a:r>
              <a:rPr lang="zh-CN" altLang="en-US" baseline="0" dirty="0" smtClean="0"/>
              <a:t> </a:t>
            </a:r>
            <a:r>
              <a:rPr lang="en-US" altLang="zh-CN" baseline="0" dirty="0" smtClean="0"/>
              <a:t>worthwhile.</a:t>
            </a:r>
            <a:r>
              <a:rPr lang="zh-CN" altLang="en-US" baseline="0" dirty="0" smtClean="0"/>
              <a:t> </a:t>
            </a:r>
            <a:endParaRPr lang="en-US" altLang="zh-CN" baseline="0" dirty="0" smtClean="0"/>
          </a:p>
          <a:p>
            <a:pPr marL="228600" indent="-228600">
              <a:buAutoNum type="arabicPeriod"/>
            </a:pPr>
            <a:endParaRPr lang="en-US" baseline="0" dirty="0" smtClean="0"/>
          </a:p>
          <a:p>
            <a:pPr marL="228600" indent="-228600">
              <a:buAutoNum type="arabicPeriod"/>
            </a:pPr>
            <a:r>
              <a:rPr lang="en-US" altLang="zh-CN" baseline="0" dirty="0" smtClean="0"/>
              <a:t>Remove</a:t>
            </a:r>
            <a:r>
              <a:rPr lang="zh-CN" altLang="en-US" baseline="0" dirty="0" smtClean="0"/>
              <a:t> </a:t>
            </a:r>
            <a:r>
              <a:rPr lang="en-US" altLang="zh-CN" baseline="0" dirty="0" smtClean="0"/>
              <a:t>the</a:t>
            </a:r>
            <a:r>
              <a:rPr lang="zh-CN" altLang="en-US" baseline="0" dirty="0" smtClean="0"/>
              <a:t> </a:t>
            </a:r>
            <a:r>
              <a:rPr lang="en-US" altLang="zh-CN" baseline="0" dirty="0" smtClean="0"/>
              <a:t>joint</a:t>
            </a:r>
            <a:r>
              <a:rPr lang="zh-CN" altLang="en-US" baseline="0" dirty="0" smtClean="0"/>
              <a:t> </a:t>
            </a:r>
            <a:r>
              <a:rPr lang="en-US" altLang="zh-CN" baseline="0" dirty="0" smtClean="0"/>
              <a:t>applicant</a:t>
            </a:r>
            <a:r>
              <a:rPr lang="zh-CN" altLang="en-US" baseline="0" dirty="0" smtClean="0"/>
              <a:t> </a:t>
            </a:r>
            <a:r>
              <a:rPr lang="en-US" altLang="zh-CN" baseline="0" dirty="0" smtClean="0"/>
              <a:t>(500+)</a:t>
            </a:r>
            <a:r>
              <a:rPr lang="zh-CN" altLang="en-US" baseline="0" dirty="0" smtClean="0"/>
              <a:t> </a:t>
            </a:r>
            <a:r>
              <a:rPr lang="en-US" altLang="zh-CN" baseline="0" dirty="0" smtClean="0"/>
              <a:t>to</a:t>
            </a:r>
            <a:r>
              <a:rPr lang="zh-CN" altLang="en-US" baseline="0" dirty="0" smtClean="0"/>
              <a:t> </a:t>
            </a:r>
            <a:r>
              <a:rPr lang="en-US" altLang="zh-CN" baseline="0" dirty="0" smtClean="0"/>
              <a:t>simplify</a:t>
            </a:r>
            <a:r>
              <a:rPr lang="zh-CN" altLang="en-US" baseline="0" dirty="0" smtClean="0"/>
              <a:t> </a:t>
            </a:r>
            <a:r>
              <a:rPr lang="en-US" altLang="zh-CN" baseline="0" dirty="0" smtClean="0"/>
              <a:t>situation,</a:t>
            </a:r>
            <a:r>
              <a:rPr lang="zh-CN" altLang="en-US" baseline="0" dirty="0" smtClean="0"/>
              <a:t>  </a:t>
            </a:r>
            <a:r>
              <a:rPr lang="en-US" altLang="zh-CN" baseline="0" dirty="0" smtClean="0"/>
              <a:t>and</a:t>
            </a:r>
            <a:r>
              <a:rPr lang="zh-CN" altLang="en-US" baseline="0" dirty="0" smtClean="0"/>
              <a:t> </a:t>
            </a:r>
            <a:r>
              <a:rPr lang="en-US" altLang="zh-CN" baseline="0" dirty="0" smtClean="0"/>
              <a:t>further</a:t>
            </a:r>
            <a:r>
              <a:rPr lang="zh-CN" altLang="en-US" baseline="0" dirty="0" smtClean="0"/>
              <a:t> </a:t>
            </a:r>
            <a:r>
              <a:rPr lang="en-US" altLang="zh-CN" baseline="0" dirty="0" smtClean="0"/>
              <a:t>delete</a:t>
            </a:r>
            <a:r>
              <a:rPr lang="zh-CN" altLang="en-US" baseline="0" dirty="0" smtClean="0"/>
              <a:t> </a:t>
            </a:r>
            <a:r>
              <a:rPr lang="en-US" altLang="zh-CN" baseline="0" dirty="0" smtClean="0"/>
              <a:t>all</a:t>
            </a:r>
            <a:r>
              <a:rPr lang="zh-CN" altLang="en-US" baseline="0" dirty="0" smtClean="0"/>
              <a:t> </a:t>
            </a:r>
            <a:r>
              <a:rPr lang="en-US" altLang="zh-CN" baseline="0" dirty="0" smtClean="0"/>
              <a:t>rows</a:t>
            </a:r>
            <a:r>
              <a:rPr lang="zh-CN" altLang="en-US" baseline="0" dirty="0" smtClean="0"/>
              <a:t> </a:t>
            </a:r>
            <a:r>
              <a:rPr lang="en-US" altLang="zh-CN" baseline="0" dirty="0" smtClean="0"/>
              <a:t>with</a:t>
            </a:r>
            <a:r>
              <a:rPr lang="zh-CN" altLang="en-US" baseline="0" dirty="0" smtClean="0"/>
              <a:t> </a:t>
            </a:r>
            <a:r>
              <a:rPr lang="en-US" altLang="zh-CN" baseline="0" dirty="0" smtClean="0"/>
              <a:t>NA</a:t>
            </a:r>
            <a:r>
              <a:rPr lang="zh-CN" altLang="en-US" baseline="0" dirty="0" smtClean="0"/>
              <a:t> </a:t>
            </a:r>
            <a:r>
              <a:rPr lang="en-US" altLang="zh-CN" baseline="0" dirty="0" smtClean="0"/>
              <a:t>values</a:t>
            </a:r>
            <a:r>
              <a:rPr lang="zh-CN" altLang="en-US" baseline="0" dirty="0" smtClean="0"/>
              <a:t> </a:t>
            </a:r>
            <a:r>
              <a:rPr lang="en-US" altLang="zh-CN" baseline="0" dirty="0" smtClean="0"/>
              <a:t>and</a:t>
            </a:r>
            <a:r>
              <a:rPr lang="zh-CN" altLang="en-US" baseline="0" dirty="0" smtClean="0"/>
              <a:t> </a:t>
            </a:r>
            <a:r>
              <a:rPr lang="en-US" altLang="zh-CN" baseline="0" dirty="0" smtClean="0"/>
              <a:t>elements</a:t>
            </a:r>
            <a:r>
              <a:rPr lang="zh-CN" altLang="en-US" baseline="0" dirty="0" smtClean="0"/>
              <a:t> </a:t>
            </a:r>
            <a:r>
              <a:rPr lang="en-US" altLang="zh-CN" baseline="0" dirty="0" smtClean="0"/>
              <a:t>like</a:t>
            </a:r>
            <a:r>
              <a:rPr lang="zh-CN" altLang="en-US" baseline="0" dirty="0" smtClean="0"/>
              <a:t> </a:t>
            </a:r>
            <a:r>
              <a:rPr lang="en-US" altLang="zh-CN" baseline="0" dirty="0" smtClean="0"/>
              <a:t>999</a:t>
            </a:r>
            <a:r>
              <a:rPr lang="zh-CN" altLang="en-US" baseline="0" dirty="0" smtClean="0"/>
              <a:t> </a:t>
            </a:r>
            <a:r>
              <a:rPr lang="en-US" altLang="zh-CN" baseline="0" dirty="0" smtClean="0"/>
              <a:t>and</a:t>
            </a:r>
            <a:r>
              <a:rPr lang="zh-CN" altLang="en-US" baseline="0" dirty="0" smtClean="0"/>
              <a:t> </a:t>
            </a:r>
            <a:r>
              <a:rPr lang="en-US" altLang="zh-CN" baseline="0" dirty="0" smtClean="0"/>
              <a:t>9999</a:t>
            </a:r>
            <a:r>
              <a:rPr lang="zh-CN" altLang="en-US" baseline="0" dirty="0" smtClean="0"/>
              <a:t> </a:t>
            </a:r>
            <a:r>
              <a:rPr lang="en-US" altLang="zh-CN" baseline="0" dirty="0" smtClean="0"/>
              <a:t>in</a:t>
            </a:r>
            <a:r>
              <a:rPr lang="zh-CN" altLang="en-US" baseline="0" dirty="0" smtClean="0"/>
              <a:t> </a:t>
            </a:r>
            <a:r>
              <a:rPr lang="en-US" altLang="zh-CN" baseline="0" dirty="0" smtClean="0"/>
              <a:t>small</a:t>
            </a:r>
            <a:r>
              <a:rPr lang="zh-CN" altLang="en-US" baseline="0" dirty="0" smtClean="0"/>
              <a:t> </a:t>
            </a:r>
            <a:r>
              <a:rPr lang="en-US" altLang="zh-CN" baseline="0" dirty="0" smtClean="0"/>
              <a:t>numerical</a:t>
            </a:r>
            <a:r>
              <a:rPr lang="zh-CN" altLang="en-US" baseline="0" dirty="0" smtClean="0"/>
              <a:t> </a:t>
            </a:r>
            <a:r>
              <a:rPr lang="en-US" altLang="zh-CN" baseline="0" dirty="0" smtClean="0"/>
              <a:t>values</a:t>
            </a:r>
            <a:r>
              <a:rPr lang="zh-CN" altLang="en-US" baseline="0" dirty="0" smtClean="0"/>
              <a:t> </a:t>
            </a:r>
            <a:r>
              <a:rPr lang="en-US" altLang="zh-CN" baseline="0" dirty="0" smtClean="0"/>
              <a:t>columns</a:t>
            </a:r>
            <a:r>
              <a:rPr lang="zh-CN" altLang="en-US" baseline="0" dirty="0" smtClean="0"/>
              <a:t> </a:t>
            </a:r>
            <a:r>
              <a:rPr lang="en-US" altLang="zh-CN" baseline="0" dirty="0" smtClean="0"/>
              <a:t>which</a:t>
            </a:r>
            <a:r>
              <a:rPr lang="zh-CN" altLang="en-US" baseline="0" dirty="0" smtClean="0"/>
              <a:t> </a:t>
            </a:r>
            <a:r>
              <a:rPr lang="en-US" altLang="zh-CN" baseline="0" dirty="0" smtClean="0"/>
              <a:t>stand</a:t>
            </a:r>
            <a:r>
              <a:rPr lang="zh-CN" altLang="en-US" baseline="0" dirty="0" smtClean="0"/>
              <a:t> </a:t>
            </a:r>
            <a:r>
              <a:rPr lang="en-US" altLang="zh-CN" baseline="0" dirty="0" smtClean="0"/>
              <a:t>for</a:t>
            </a:r>
            <a:r>
              <a:rPr lang="zh-CN" altLang="en-US" baseline="0" dirty="0" smtClean="0"/>
              <a:t> </a:t>
            </a:r>
            <a:r>
              <a:rPr lang="en-US" altLang="zh-CN" baseline="0" dirty="0" smtClean="0"/>
              <a:t>NA</a:t>
            </a:r>
            <a:r>
              <a:rPr lang="zh-CN" altLang="en-US" baseline="0" dirty="0" smtClean="0"/>
              <a:t> </a:t>
            </a:r>
            <a:r>
              <a:rPr lang="en-US" altLang="zh-CN" baseline="0" dirty="0" smtClean="0"/>
              <a:t>essentially.</a:t>
            </a:r>
            <a:r>
              <a:rPr lang="zh-CN" altLang="en-US" baseline="0" dirty="0" smtClean="0"/>
              <a:t> </a:t>
            </a:r>
            <a:endParaRPr lang="en-US" altLang="zh-CN" baseline="0" dirty="0" smtClean="0"/>
          </a:p>
          <a:p>
            <a:pPr marL="228600" indent="-228600">
              <a:buAutoNum type="arabicPeriod"/>
            </a:pPr>
            <a:endParaRPr lang="en-US" altLang="zh-CN" baseline="0" dirty="0" smtClean="0"/>
          </a:p>
          <a:p>
            <a:pPr marL="228600" indent="-228600">
              <a:buAutoNum type="arabicPeriod"/>
            </a:pPr>
            <a:r>
              <a:rPr lang="en-US" altLang="zh-CN" baseline="0" dirty="0" smtClean="0"/>
              <a:t>Among</a:t>
            </a:r>
            <a:r>
              <a:rPr lang="zh-CN" altLang="en-US" baseline="0" dirty="0" smtClean="0"/>
              <a:t> </a:t>
            </a:r>
            <a:r>
              <a:rPr lang="en-US" altLang="zh-CN" baseline="0" dirty="0" smtClean="0"/>
              <a:t>all</a:t>
            </a:r>
            <a:r>
              <a:rPr lang="zh-CN" altLang="en-US" baseline="0" dirty="0" smtClean="0"/>
              <a:t> </a:t>
            </a:r>
            <a:r>
              <a:rPr lang="en-US" altLang="zh-CN" baseline="0" dirty="0" smtClean="0"/>
              <a:t>the</a:t>
            </a:r>
            <a:r>
              <a:rPr lang="zh-CN" altLang="en-US" baseline="0" dirty="0" smtClean="0"/>
              <a:t> </a:t>
            </a:r>
            <a:r>
              <a:rPr lang="en-US" altLang="zh-CN" baseline="0" dirty="0" smtClean="0"/>
              <a:t>numeric</a:t>
            </a:r>
            <a:r>
              <a:rPr lang="zh-CN" altLang="en-US" baseline="0" dirty="0" smtClean="0"/>
              <a:t> </a:t>
            </a:r>
            <a:r>
              <a:rPr lang="en-US" altLang="zh-CN" baseline="0" dirty="0" smtClean="0"/>
              <a:t>we</a:t>
            </a:r>
            <a:r>
              <a:rPr lang="zh-CN" altLang="en-US" baseline="0" dirty="0" smtClean="0"/>
              <a:t> </a:t>
            </a:r>
            <a:r>
              <a:rPr lang="en-US" altLang="zh-CN" baseline="0" dirty="0" smtClean="0"/>
              <a:t>delete</a:t>
            </a:r>
            <a:r>
              <a:rPr lang="zh-CN" altLang="en-US" baseline="0" dirty="0" smtClean="0"/>
              <a:t> </a:t>
            </a:r>
            <a:r>
              <a:rPr lang="en-US" altLang="zh-CN" baseline="0" dirty="0" smtClean="0"/>
              <a:t>the</a:t>
            </a:r>
            <a:r>
              <a:rPr lang="zh-CN" altLang="en-US" baseline="0" dirty="0" smtClean="0"/>
              <a:t> </a:t>
            </a:r>
            <a:r>
              <a:rPr lang="en-US" altLang="zh-CN" baseline="0" dirty="0" smtClean="0"/>
              <a:t>highly</a:t>
            </a:r>
            <a:r>
              <a:rPr lang="zh-CN" altLang="en-US" baseline="0" dirty="0" smtClean="0"/>
              <a:t> </a:t>
            </a:r>
            <a:r>
              <a:rPr lang="en-US" altLang="zh-CN" baseline="0" dirty="0" smtClean="0"/>
              <a:t>correlated</a:t>
            </a:r>
            <a:r>
              <a:rPr lang="zh-CN" altLang="en-US" baseline="0" dirty="0" smtClean="0"/>
              <a:t> </a:t>
            </a:r>
            <a:r>
              <a:rPr lang="en-US" altLang="zh-CN" baseline="0" dirty="0" smtClean="0"/>
              <a:t>features</a:t>
            </a:r>
            <a:r>
              <a:rPr lang="zh-CN" altLang="en-US" baseline="0" dirty="0" smtClean="0"/>
              <a:t> </a:t>
            </a:r>
            <a:r>
              <a:rPr lang="en-US" altLang="zh-CN" baseline="0" dirty="0" smtClean="0"/>
              <a:t>(</a:t>
            </a:r>
            <a:r>
              <a:rPr lang="en-US" altLang="zh-CN" baseline="0" dirty="0" err="1" smtClean="0"/>
              <a:t>cov</a:t>
            </a:r>
            <a:r>
              <a:rPr lang="zh-CN" altLang="en-US" baseline="0" dirty="0" smtClean="0"/>
              <a:t> </a:t>
            </a:r>
            <a:r>
              <a:rPr lang="en-US" altLang="zh-CN" baseline="0" dirty="0" smtClean="0"/>
              <a:t>&gt;</a:t>
            </a:r>
            <a:r>
              <a:rPr lang="zh-CN" altLang="en-US" baseline="0" dirty="0" smtClean="0"/>
              <a:t> </a:t>
            </a:r>
            <a:r>
              <a:rPr lang="en-US" altLang="zh-CN" baseline="0" dirty="0" smtClean="0"/>
              <a:t>0.95)</a:t>
            </a:r>
            <a:r>
              <a:rPr lang="zh-CN" altLang="en-US" baseline="0" dirty="0" smtClean="0"/>
              <a:t> </a:t>
            </a:r>
            <a:r>
              <a:rPr lang="en-US" altLang="zh-CN" baseline="0" dirty="0" smtClean="0"/>
              <a:t>and</a:t>
            </a:r>
            <a:r>
              <a:rPr lang="zh-CN" altLang="en-US" baseline="0" dirty="0" smtClean="0"/>
              <a:t> </a:t>
            </a:r>
            <a:r>
              <a:rPr lang="en-US" altLang="zh-CN" baseline="0" dirty="0" smtClean="0"/>
              <a:t>multicollinearity</a:t>
            </a:r>
            <a:r>
              <a:rPr lang="zh-CN" altLang="en-US" baseline="0" dirty="0" smtClean="0"/>
              <a:t> </a:t>
            </a:r>
            <a:r>
              <a:rPr lang="en-US" altLang="zh-CN" baseline="0" dirty="0" smtClean="0"/>
              <a:t>associated</a:t>
            </a:r>
            <a:r>
              <a:rPr lang="zh-CN" altLang="en-US" baseline="0" dirty="0" smtClean="0"/>
              <a:t> </a:t>
            </a:r>
            <a:r>
              <a:rPr lang="en-US" altLang="zh-CN" baseline="0" dirty="0" smtClean="0"/>
              <a:t>with</a:t>
            </a:r>
            <a:r>
              <a:rPr lang="zh-CN" altLang="en-US" baseline="0" dirty="0" smtClean="0"/>
              <a:t> </a:t>
            </a:r>
            <a:r>
              <a:rPr lang="en-US" altLang="zh-CN" baseline="0" dirty="0" smtClean="0"/>
              <a:t>VIF&gt;50(variance</a:t>
            </a:r>
            <a:r>
              <a:rPr lang="zh-CN" altLang="en-US" baseline="0" dirty="0" smtClean="0"/>
              <a:t> </a:t>
            </a:r>
            <a:r>
              <a:rPr lang="en-US" altLang="zh-CN" baseline="0" dirty="0" smtClean="0"/>
              <a:t>inflation</a:t>
            </a:r>
            <a:r>
              <a:rPr lang="zh-CN" altLang="en-US" baseline="0" dirty="0" smtClean="0"/>
              <a:t> </a:t>
            </a:r>
            <a:r>
              <a:rPr lang="en-US" altLang="zh-CN" baseline="0" dirty="0" smtClean="0"/>
              <a:t>factor). So, it is an extremely conservative truncation. </a:t>
            </a:r>
          </a:p>
          <a:p>
            <a:pPr marL="228600" indent="-228600">
              <a:buAutoNum type="arabicPeriod"/>
            </a:pPr>
            <a:endParaRPr lang="en-US" altLang="zh-CN" baseline="0" dirty="0" smtClean="0"/>
          </a:p>
          <a:p>
            <a:pPr marL="228600" indent="-228600">
              <a:buAutoNum type="arabicPeriod"/>
            </a:pPr>
            <a:r>
              <a:rPr lang="en-US" altLang="zh-CN" sz="1200" dirty="0" smtClean="0">
                <a:latin typeface="Arial" panose="020B0604020202020204" pitchFamily="34" charset="0"/>
                <a:cs typeface="Arial" panose="020B0604020202020204" pitchFamily="34" charset="0"/>
              </a:rPr>
              <a:t>Normalize</a:t>
            </a:r>
            <a:r>
              <a:rPr lang="zh-CN" altLang="en-US" sz="1200" dirty="0" smtClean="0">
                <a:latin typeface="Arial" panose="020B0604020202020204" pitchFamily="34" charset="0"/>
                <a:cs typeface="Arial" panose="020B0604020202020204" pitchFamily="34" charset="0"/>
              </a:rPr>
              <a:t> </a:t>
            </a:r>
            <a:r>
              <a:rPr lang="en-US" altLang="zh-CN" sz="1200" dirty="0" smtClean="0">
                <a:latin typeface="Arial" panose="020B0604020202020204" pitchFamily="34" charset="0"/>
                <a:cs typeface="Arial" panose="020B0604020202020204" pitchFamily="34" charset="0"/>
              </a:rPr>
              <a:t>all</a:t>
            </a:r>
            <a:r>
              <a:rPr lang="zh-CN" altLang="en-US" sz="1200" dirty="0" smtClean="0">
                <a:latin typeface="Arial" panose="020B0604020202020204" pitchFamily="34" charset="0"/>
                <a:cs typeface="Arial" panose="020B0604020202020204" pitchFamily="34" charset="0"/>
              </a:rPr>
              <a:t> </a:t>
            </a:r>
            <a:r>
              <a:rPr lang="en-US" altLang="zh-CN" sz="1200" dirty="0" smtClean="0">
                <a:latin typeface="Arial" panose="020B0604020202020204" pitchFamily="34" charset="0"/>
                <a:cs typeface="Arial" panose="020B0604020202020204" pitchFamily="34" charset="0"/>
              </a:rPr>
              <a:t>numeric</a:t>
            </a:r>
            <a:r>
              <a:rPr lang="zh-CN" altLang="en-US" sz="1200" dirty="0" smtClean="0">
                <a:latin typeface="Arial" panose="020B0604020202020204" pitchFamily="34" charset="0"/>
                <a:cs typeface="Arial" panose="020B0604020202020204" pitchFamily="34" charset="0"/>
              </a:rPr>
              <a:t> </a:t>
            </a:r>
            <a:r>
              <a:rPr lang="en-US" altLang="zh-CN" sz="1200" dirty="0" smtClean="0">
                <a:latin typeface="Arial" panose="020B0604020202020204" pitchFamily="34" charset="0"/>
                <a:cs typeface="Arial" panose="020B0604020202020204" pitchFamily="34" charset="0"/>
              </a:rPr>
              <a:t>data</a:t>
            </a:r>
            <a:r>
              <a:rPr lang="zh-CN" altLang="en-US" sz="1200" dirty="0" smtClean="0">
                <a:latin typeface="Arial" panose="020B0604020202020204" pitchFamily="34" charset="0"/>
                <a:cs typeface="Arial" panose="020B0604020202020204" pitchFamily="34" charset="0"/>
              </a:rPr>
              <a:t> </a:t>
            </a:r>
            <a:r>
              <a:rPr lang="en-US" altLang="zh-CN" sz="1200" dirty="0" smtClean="0">
                <a:latin typeface="Arial" panose="020B0604020202020204" pitchFamily="34" charset="0"/>
                <a:cs typeface="Arial" panose="020B0604020202020204" pitchFamily="34" charset="0"/>
              </a:rPr>
              <a:t>as</a:t>
            </a:r>
            <a:r>
              <a:rPr lang="zh-CN" altLang="en-US" sz="1200" dirty="0" smtClean="0">
                <a:latin typeface="Arial" panose="020B0604020202020204" pitchFamily="34" charset="0"/>
                <a:cs typeface="Arial" panose="020B0604020202020204" pitchFamily="34" charset="0"/>
              </a:rPr>
              <a:t> </a:t>
            </a:r>
            <a:r>
              <a:rPr lang="en-US" altLang="zh-CN" sz="1200" dirty="0" smtClean="0">
                <a:latin typeface="Arial" panose="020B0604020202020204" pitchFamily="34" charset="0"/>
                <a:cs typeface="Arial" panose="020B0604020202020204" pitchFamily="34" charset="0"/>
              </a:rPr>
              <a:t>0</a:t>
            </a:r>
            <a:r>
              <a:rPr lang="zh-CN" altLang="en-US" sz="1200" dirty="0" smtClean="0">
                <a:latin typeface="Arial" panose="020B0604020202020204" pitchFamily="34" charset="0"/>
                <a:cs typeface="Arial" panose="020B0604020202020204" pitchFamily="34" charset="0"/>
              </a:rPr>
              <a:t> </a:t>
            </a:r>
            <a:r>
              <a:rPr lang="en-US" altLang="zh-CN" sz="1200" dirty="0" smtClean="0">
                <a:latin typeface="Arial" panose="020B0604020202020204" pitchFamily="34" charset="0"/>
                <a:cs typeface="Arial" panose="020B0604020202020204" pitchFamily="34" charset="0"/>
              </a:rPr>
              <a:t>to</a:t>
            </a:r>
            <a:r>
              <a:rPr lang="zh-CN" altLang="en-US" sz="1200" dirty="0" smtClean="0">
                <a:latin typeface="Arial" panose="020B0604020202020204" pitchFamily="34" charset="0"/>
                <a:cs typeface="Arial" panose="020B0604020202020204" pitchFamily="34" charset="0"/>
              </a:rPr>
              <a:t> </a:t>
            </a:r>
            <a:r>
              <a:rPr lang="en-US" altLang="zh-CN" sz="1200" dirty="0" smtClean="0">
                <a:latin typeface="Arial" panose="020B0604020202020204" pitchFamily="34" charset="0"/>
                <a:cs typeface="Arial" panose="020B0604020202020204" pitchFamily="34" charset="0"/>
              </a:rPr>
              <a:t>1.</a:t>
            </a:r>
            <a:r>
              <a:rPr lang="zh-CN" altLang="en-US" sz="1200" dirty="0" smtClean="0">
                <a:latin typeface="Arial" panose="020B0604020202020204" pitchFamily="34" charset="0"/>
                <a:cs typeface="Arial" panose="020B0604020202020204" pitchFamily="34" charset="0"/>
              </a:rPr>
              <a:t> </a:t>
            </a:r>
            <a:endParaRPr lang="en-US" altLang="zh-CN" sz="1200" dirty="0" smtClean="0">
              <a:latin typeface="Arial" panose="020B0604020202020204" pitchFamily="34" charset="0"/>
              <a:cs typeface="Arial" panose="020B0604020202020204" pitchFamily="34" charset="0"/>
            </a:endParaRPr>
          </a:p>
          <a:p>
            <a:pPr marL="228600" indent="-228600">
              <a:buAutoNum type="arabicPeriod"/>
            </a:pPr>
            <a:endParaRPr lang="en-US" altLang="zh-CN" sz="1200" baseline="0" dirty="0" smtClean="0">
              <a:latin typeface="Arial" panose="020B0604020202020204" pitchFamily="34" charset="0"/>
              <a:cs typeface="Arial" panose="020B0604020202020204" pitchFamily="34" charset="0"/>
            </a:endParaRPr>
          </a:p>
          <a:p>
            <a:pPr marL="228600" indent="-228600">
              <a:buAutoNum type="arabicPeriod"/>
            </a:pPr>
            <a:r>
              <a:rPr lang="en-US" altLang="zh-CN" sz="1200" baseline="0" dirty="0" smtClean="0">
                <a:latin typeface="Arial" panose="020B0604020202020204" pitchFamily="34" charset="0"/>
                <a:cs typeface="Arial" panose="020B0604020202020204" pitchFamily="34" charset="0"/>
              </a:rPr>
              <a:t>To</a:t>
            </a:r>
            <a:r>
              <a:rPr lang="zh-CN" altLang="en-US" sz="1200" baseline="0" dirty="0" smtClean="0">
                <a:latin typeface="Arial" panose="020B0604020202020204" pitchFamily="34" charset="0"/>
                <a:cs typeface="Arial" panose="020B0604020202020204" pitchFamily="34" charset="0"/>
              </a:rPr>
              <a:t> </a:t>
            </a:r>
            <a:r>
              <a:rPr lang="en-US" altLang="zh-CN" sz="1200" baseline="0" dirty="0" smtClean="0">
                <a:latin typeface="Arial" panose="020B0604020202020204" pitchFamily="34" charset="0"/>
                <a:cs typeface="Arial" panose="020B0604020202020204" pitchFamily="34" charset="0"/>
              </a:rPr>
              <a:t>better</a:t>
            </a:r>
            <a:r>
              <a:rPr lang="zh-CN" altLang="en-US" sz="1200" baseline="0" dirty="0" smtClean="0">
                <a:latin typeface="Arial" panose="020B0604020202020204" pitchFamily="34" charset="0"/>
                <a:cs typeface="Arial" panose="020B0604020202020204" pitchFamily="34" charset="0"/>
              </a:rPr>
              <a:t> </a:t>
            </a:r>
            <a:r>
              <a:rPr lang="en-US" altLang="zh-CN" sz="1200" baseline="0" dirty="0" smtClean="0">
                <a:latin typeface="Arial" panose="020B0604020202020204" pitchFamily="34" charset="0"/>
                <a:cs typeface="Arial" panose="020B0604020202020204" pitchFamily="34" charset="0"/>
              </a:rPr>
              <a:t>accommodate</a:t>
            </a:r>
            <a:r>
              <a:rPr lang="zh-CN" altLang="en-US" sz="1200" baseline="0" dirty="0" smtClean="0">
                <a:latin typeface="Arial" panose="020B0604020202020204" pitchFamily="34" charset="0"/>
                <a:cs typeface="Arial" panose="020B0604020202020204" pitchFamily="34" charset="0"/>
              </a:rPr>
              <a:t> </a:t>
            </a:r>
            <a:r>
              <a:rPr lang="en-US" altLang="zh-CN" sz="1200" baseline="0" dirty="0" smtClean="0">
                <a:latin typeface="Arial" panose="020B0604020202020204" pitchFamily="34" charset="0"/>
                <a:cs typeface="Arial" panose="020B0604020202020204" pitchFamily="34" charset="0"/>
              </a:rPr>
              <a:t>logistic</a:t>
            </a:r>
            <a:r>
              <a:rPr lang="zh-CN" altLang="en-US" sz="1200" baseline="0" dirty="0" smtClean="0">
                <a:latin typeface="Arial" panose="020B0604020202020204" pitchFamily="34" charset="0"/>
                <a:cs typeface="Arial" panose="020B0604020202020204" pitchFamily="34" charset="0"/>
              </a:rPr>
              <a:t> </a:t>
            </a:r>
            <a:r>
              <a:rPr lang="en-US" altLang="zh-CN" sz="1200" baseline="0" dirty="0" smtClean="0">
                <a:latin typeface="Arial" panose="020B0604020202020204" pitchFamily="34" charset="0"/>
                <a:cs typeface="Arial" panose="020B0604020202020204" pitchFamily="34" charset="0"/>
              </a:rPr>
              <a:t>regression</a:t>
            </a:r>
            <a:r>
              <a:rPr lang="zh-CN" altLang="en-US" sz="1200" baseline="0" dirty="0" smtClean="0">
                <a:latin typeface="Arial" panose="020B0604020202020204" pitchFamily="34" charset="0"/>
                <a:cs typeface="Arial" panose="020B0604020202020204" pitchFamily="34" charset="0"/>
              </a:rPr>
              <a:t> </a:t>
            </a:r>
            <a:r>
              <a:rPr lang="en-US" altLang="zh-CN" sz="1200" baseline="0" dirty="0" smtClean="0">
                <a:latin typeface="Arial" panose="020B0604020202020204" pitchFamily="34" charset="0"/>
                <a:cs typeface="Arial" panose="020B0604020202020204" pitchFamily="34" charset="0"/>
              </a:rPr>
              <a:t>and</a:t>
            </a:r>
            <a:r>
              <a:rPr lang="zh-CN" altLang="en-US" sz="1200" baseline="0" dirty="0" smtClean="0">
                <a:latin typeface="Arial" panose="020B0604020202020204" pitchFamily="34" charset="0"/>
                <a:cs typeface="Arial" panose="020B0604020202020204" pitchFamily="34" charset="0"/>
              </a:rPr>
              <a:t> </a:t>
            </a:r>
            <a:r>
              <a:rPr lang="en-US" altLang="zh-CN" sz="1200" baseline="0" dirty="0" smtClean="0">
                <a:latin typeface="Arial" panose="020B0604020202020204" pitchFamily="34" charset="0"/>
                <a:cs typeface="Arial" panose="020B0604020202020204" pitchFamily="34" charset="0"/>
              </a:rPr>
              <a:t>boosting,</a:t>
            </a:r>
            <a:r>
              <a:rPr lang="zh-CN" altLang="en-US" sz="1200" baseline="0" dirty="0" smtClean="0">
                <a:latin typeface="Arial" panose="020B0604020202020204" pitchFamily="34" charset="0"/>
                <a:cs typeface="Arial" panose="020B0604020202020204" pitchFamily="34" charset="0"/>
              </a:rPr>
              <a:t> </a:t>
            </a:r>
            <a:r>
              <a:rPr lang="en-US" altLang="zh-CN" sz="1200" baseline="0" dirty="0" smtClean="0">
                <a:latin typeface="Arial" panose="020B0604020202020204" pitchFamily="34" charset="0"/>
                <a:cs typeface="Arial" panose="020B0604020202020204" pitchFamily="34" charset="0"/>
              </a:rPr>
              <a:t>we</a:t>
            </a:r>
            <a:r>
              <a:rPr lang="zh-CN" altLang="en-US" sz="1200" baseline="0" dirty="0" smtClean="0">
                <a:latin typeface="Arial" panose="020B0604020202020204" pitchFamily="34" charset="0"/>
                <a:cs typeface="Arial" panose="020B0604020202020204" pitchFamily="34" charset="0"/>
              </a:rPr>
              <a:t> </a:t>
            </a:r>
            <a:r>
              <a:rPr lang="en-US" altLang="zh-CN" sz="1200" baseline="0" dirty="0" smtClean="0">
                <a:latin typeface="Arial" panose="020B0604020202020204" pitchFamily="34" charset="0"/>
                <a:cs typeface="Arial" panose="020B0604020202020204" pitchFamily="34" charset="0"/>
              </a:rPr>
              <a:t>expand</a:t>
            </a:r>
            <a:r>
              <a:rPr lang="zh-CN" altLang="en-US" sz="1200" baseline="0" dirty="0" smtClean="0">
                <a:latin typeface="Arial" panose="020B0604020202020204" pitchFamily="34" charset="0"/>
                <a:cs typeface="Arial" panose="020B0604020202020204" pitchFamily="34" charset="0"/>
              </a:rPr>
              <a:t> </a:t>
            </a:r>
            <a:r>
              <a:rPr lang="en-US" altLang="zh-CN" sz="1200" baseline="0" dirty="0" smtClean="0">
                <a:latin typeface="Arial" panose="020B0604020202020204" pitchFamily="34" charset="0"/>
                <a:cs typeface="Arial" panose="020B0604020202020204" pitchFamily="34" charset="0"/>
              </a:rPr>
              <a:t>all</a:t>
            </a:r>
            <a:r>
              <a:rPr lang="zh-CN" altLang="en-US" sz="1200" baseline="0" dirty="0" smtClean="0">
                <a:latin typeface="Arial" panose="020B0604020202020204" pitchFamily="34" charset="0"/>
                <a:cs typeface="Arial" panose="020B0604020202020204" pitchFamily="34" charset="0"/>
              </a:rPr>
              <a:t> </a:t>
            </a:r>
            <a:r>
              <a:rPr lang="en-US" altLang="zh-CN" sz="1200" baseline="0" dirty="0" smtClean="0">
                <a:latin typeface="Arial" panose="020B0604020202020204" pitchFamily="34" charset="0"/>
                <a:cs typeface="Arial" panose="020B0604020202020204" pitchFamily="34" charset="0"/>
              </a:rPr>
              <a:t>the</a:t>
            </a:r>
            <a:r>
              <a:rPr lang="zh-CN" altLang="en-US" sz="1200" baseline="0" dirty="0" smtClean="0">
                <a:latin typeface="Arial" panose="020B0604020202020204" pitchFamily="34" charset="0"/>
                <a:cs typeface="Arial" panose="020B0604020202020204" pitchFamily="34" charset="0"/>
              </a:rPr>
              <a:t> </a:t>
            </a:r>
            <a:r>
              <a:rPr lang="en-US" altLang="zh-CN" sz="1200" baseline="0" dirty="0" smtClean="0">
                <a:latin typeface="Arial" panose="020B0604020202020204" pitchFamily="34" charset="0"/>
                <a:cs typeface="Arial" panose="020B0604020202020204" pitchFamily="34" charset="0"/>
              </a:rPr>
              <a:t>categorical</a:t>
            </a:r>
            <a:r>
              <a:rPr lang="zh-CN" altLang="en-US" sz="1200" baseline="0" dirty="0" smtClean="0">
                <a:latin typeface="Arial" panose="020B0604020202020204" pitchFamily="34" charset="0"/>
                <a:cs typeface="Arial" panose="020B0604020202020204" pitchFamily="34" charset="0"/>
              </a:rPr>
              <a:t> </a:t>
            </a:r>
            <a:r>
              <a:rPr lang="en-US" altLang="zh-CN" sz="1200" baseline="0" dirty="0" smtClean="0">
                <a:latin typeface="Arial" panose="020B0604020202020204" pitchFamily="34" charset="0"/>
                <a:cs typeface="Arial" panose="020B0604020202020204" pitchFamily="34" charset="0"/>
              </a:rPr>
              <a:t>to</a:t>
            </a:r>
            <a:r>
              <a:rPr lang="zh-CN" altLang="en-US" sz="1200" baseline="0" dirty="0" smtClean="0">
                <a:latin typeface="Arial" panose="020B0604020202020204" pitchFamily="34" charset="0"/>
                <a:cs typeface="Arial" panose="020B0604020202020204" pitchFamily="34" charset="0"/>
              </a:rPr>
              <a:t> </a:t>
            </a:r>
            <a:r>
              <a:rPr lang="en-US" altLang="zh-CN" sz="1200" baseline="0" dirty="0" smtClean="0">
                <a:latin typeface="Arial" panose="020B0604020202020204" pitchFamily="34" charset="0"/>
                <a:cs typeface="Arial" panose="020B0604020202020204" pitchFamily="34" charset="0"/>
              </a:rPr>
              <a:t>design</a:t>
            </a:r>
            <a:r>
              <a:rPr lang="zh-CN" altLang="en-US" sz="1200" baseline="0" dirty="0" smtClean="0">
                <a:latin typeface="Arial" panose="020B0604020202020204" pitchFamily="34" charset="0"/>
                <a:cs typeface="Arial" panose="020B0604020202020204" pitchFamily="34" charset="0"/>
              </a:rPr>
              <a:t> </a:t>
            </a:r>
            <a:r>
              <a:rPr lang="en-US" altLang="zh-CN" sz="1200" baseline="0" dirty="0" smtClean="0">
                <a:latin typeface="Arial" panose="020B0604020202020204" pitchFamily="34" charset="0"/>
                <a:cs typeface="Arial" panose="020B0604020202020204" pitchFamily="34" charset="0"/>
              </a:rPr>
              <a:t>matrix</a:t>
            </a:r>
            <a:r>
              <a:rPr lang="zh-CN" altLang="en-US" sz="1200" baseline="0" dirty="0" smtClean="0">
                <a:latin typeface="Arial" panose="020B0604020202020204" pitchFamily="34" charset="0"/>
                <a:cs typeface="Arial" panose="020B0604020202020204" pitchFamily="34" charset="0"/>
              </a:rPr>
              <a:t> </a:t>
            </a:r>
            <a:r>
              <a:rPr lang="en-US" altLang="zh-CN" sz="1200" baseline="0" dirty="0" smtClean="0">
                <a:latin typeface="Arial" panose="020B0604020202020204" pitchFamily="34" charset="0"/>
                <a:cs typeface="Arial" panose="020B0604020202020204" pitchFamily="34" charset="0"/>
              </a:rPr>
              <a:t>of</a:t>
            </a:r>
            <a:r>
              <a:rPr lang="zh-CN" altLang="en-US" sz="1200" baseline="0" dirty="0" smtClean="0">
                <a:latin typeface="Arial" panose="020B0604020202020204" pitchFamily="34" charset="0"/>
                <a:cs typeface="Arial" panose="020B0604020202020204" pitchFamily="34" charset="0"/>
              </a:rPr>
              <a:t> </a:t>
            </a:r>
            <a:r>
              <a:rPr lang="en-US" altLang="zh-CN" sz="1200" baseline="0" dirty="0" smtClean="0">
                <a:latin typeface="Arial" panose="020B0604020202020204" pitchFamily="34" charset="0"/>
                <a:cs typeface="Arial" panose="020B0604020202020204" pitchFamily="34" charset="0"/>
              </a:rPr>
              <a:t>each</a:t>
            </a:r>
            <a:r>
              <a:rPr lang="zh-CN" altLang="en-US" sz="1200" baseline="0" dirty="0" smtClean="0">
                <a:latin typeface="Arial" panose="020B0604020202020204" pitchFamily="34" charset="0"/>
                <a:cs typeface="Arial" panose="020B0604020202020204" pitchFamily="34" charset="0"/>
              </a:rPr>
              <a:t> </a:t>
            </a:r>
            <a:r>
              <a:rPr lang="en-US" altLang="zh-CN" sz="1200" baseline="0" dirty="0" smtClean="0">
                <a:latin typeface="Arial" panose="020B0604020202020204" pitchFamily="34" charset="0"/>
                <a:cs typeface="Arial" panose="020B0604020202020204" pitchFamily="34" charset="0"/>
              </a:rPr>
              <a:t>sublevel</a:t>
            </a:r>
            <a:r>
              <a:rPr lang="zh-CN" altLang="en-US" sz="1200" baseline="0" dirty="0" smtClean="0">
                <a:latin typeface="Arial" panose="020B0604020202020204" pitchFamily="34" charset="0"/>
                <a:cs typeface="Arial" panose="020B0604020202020204" pitchFamily="34" charset="0"/>
              </a:rPr>
              <a:t> </a:t>
            </a:r>
            <a:r>
              <a:rPr lang="en-US" altLang="zh-CN" sz="1200" baseline="0" dirty="0" smtClean="0">
                <a:latin typeface="Arial" panose="020B0604020202020204" pitchFamily="34" charset="0"/>
                <a:cs typeface="Arial" panose="020B0604020202020204" pitchFamily="34" charset="0"/>
              </a:rPr>
              <a:t>with</a:t>
            </a:r>
            <a:r>
              <a:rPr lang="zh-CN" altLang="en-US" sz="1200" baseline="0" dirty="0" smtClean="0">
                <a:latin typeface="Arial" panose="020B0604020202020204" pitchFamily="34" charset="0"/>
                <a:cs typeface="Arial" panose="020B0604020202020204" pitchFamily="34" charset="0"/>
              </a:rPr>
              <a:t> </a:t>
            </a:r>
            <a:r>
              <a:rPr lang="en-US" altLang="zh-CN" sz="1200" baseline="0" dirty="0" smtClean="0">
                <a:latin typeface="Arial" panose="020B0604020202020204" pitchFamily="34" charset="0"/>
                <a:cs typeface="Arial" panose="020B0604020202020204" pitchFamily="34" charset="0"/>
              </a:rPr>
              <a:t>dummy</a:t>
            </a:r>
            <a:r>
              <a:rPr lang="zh-CN" altLang="en-US" sz="1200" baseline="0" dirty="0" smtClean="0">
                <a:latin typeface="Arial" panose="020B0604020202020204" pitchFamily="34" charset="0"/>
                <a:cs typeface="Arial" panose="020B0604020202020204" pitchFamily="34" charset="0"/>
              </a:rPr>
              <a:t> </a:t>
            </a:r>
            <a:r>
              <a:rPr lang="en-US" altLang="zh-CN" sz="1200" baseline="0" dirty="0" smtClean="0">
                <a:latin typeface="Arial" panose="020B0604020202020204" pitchFamily="34" charset="0"/>
                <a:cs typeface="Arial" panose="020B0604020202020204" pitchFamily="34" charset="0"/>
              </a:rPr>
              <a:t>variable</a:t>
            </a:r>
            <a:r>
              <a:rPr lang="zh-CN" altLang="en-US" sz="1200" baseline="0" dirty="0" smtClean="0">
                <a:latin typeface="Arial" panose="020B0604020202020204" pitchFamily="34" charset="0"/>
                <a:cs typeface="Arial" panose="020B0604020202020204" pitchFamily="34" charset="0"/>
              </a:rPr>
              <a:t> </a:t>
            </a:r>
            <a:r>
              <a:rPr lang="en-US" altLang="zh-CN" sz="1200" baseline="0" dirty="0" smtClean="0">
                <a:latin typeface="Arial" panose="020B0604020202020204" pitchFamily="34" charset="0"/>
                <a:cs typeface="Arial" panose="020B0604020202020204" pitchFamily="34" charset="0"/>
              </a:rPr>
              <a:t>0</a:t>
            </a:r>
            <a:r>
              <a:rPr lang="zh-CN" altLang="en-US" sz="1200" baseline="0" dirty="0" smtClean="0">
                <a:latin typeface="Arial" panose="020B0604020202020204" pitchFamily="34" charset="0"/>
                <a:cs typeface="Arial" panose="020B0604020202020204" pitchFamily="34" charset="0"/>
              </a:rPr>
              <a:t> </a:t>
            </a:r>
            <a:r>
              <a:rPr lang="en-US" altLang="zh-CN" sz="1200" baseline="0" dirty="0" smtClean="0">
                <a:latin typeface="Arial" panose="020B0604020202020204" pitchFamily="34" charset="0"/>
                <a:cs typeface="Arial" panose="020B0604020202020204" pitchFamily="34" charset="0"/>
              </a:rPr>
              <a:t>or</a:t>
            </a:r>
            <a:r>
              <a:rPr lang="zh-CN" altLang="en-US" sz="1200" baseline="0" dirty="0" smtClean="0">
                <a:latin typeface="Arial" panose="020B0604020202020204" pitchFamily="34" charset="0"/>
                <a:cs typeface="Arial" panose="020B0604020202020204" pitchFamily="34" charset="0"/>
              </a:rPr>
              <a:t> </a:t>
            </a:r>
            <a:r>
              <a:rPr lang="en-US" altLang="zh-CN" sz="1200" baseline="0" dirty="0" smtClean="0">
                <a:latin typeface="Arial" panose="020B0604020202020204" pitchFamily="34" charset="0"/>
                <a:cs typeface="Arial" panose="020B0604020202020204" pitchFamily="34" charset="0"/>
              </a:rPr>
              <a:t>1.</a:t>
            </a:r>
            <a:r>
              <a:rPr lang="zh-CN" altLang="en-US" sz="1200" baseline="0" dirty="0" smtClean="0">
                <a:latin typeface="Arial" panose="020B0604020202020204" pitchFamily="34" charset="0"/>
                <a:cs typeface="Arial" panose="020B0604020202020204" pitchFamily="34" charset="0"/>
              </a:rPr>
              <a:t> </a:t>
            </a:r>
            <a:endParaRPr lang="en-US" altLang="zh-CN" sz="1200" baseline="0" dirty="0" smtClean="0">
              <a:latin typeface="Arial" panose="020B0604020202020204" pitchFamily="34" charset="0"/>
              <a:cs typeface="Arial" panose="020B0604020202020204" pitchFamily="34" charset="0"/>
            </a:endParaRPr>
          </a:p>
          <a:p>
            <a:pPr marL="228600" indent="-228600">
              <a:buAutoNum type="arabicPeriod"/>
            </a:pPr>
            <a:endParaRPr lang="en-US" altLang="zh-CN" sz="1200" baseline="0" dirty="0" smtClean="0">
              <a:latin typeface="Arial" panose="020B0604020202020204" pitchFamily="34" charset="0"/>
              <a:cs typeface="Arial" panose="020B0604020202020204" pitchFamily="34" charset="0"/>
            </a:endParaRPr>
          </a:p>
          <a:p>
            <a:pPr marL="228600" indent="-228600">
              <a:buAutoNum type="arabicPeriod"/>
            </a:pPr>
            <a:endParaRPr lang="en-US" altLang="zh-CN" baseline="0" dirty="0" smtClean="0"/>
          </a:p>
          <a:p>
            <a:pPr marL="228600" indent="-228600">
              <a:buAutoNum type="arabicPeriod"/>
            </a:pPr>
            <a:endParaRPr lang="en-US" baseline="0" dirty="0" smtClean="0"/>
          </a:p>
          <a:p>
            <a:pPr marL="228600" indent="-228600">
              <a:buAutoNum type="arabicPeriod"/>
            </a:pPr>
            <a:endParaRPr lang="en-US" baseline="0" dirty="0" smtClean="0"/>
          </a:p>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C2CA683A-1E0C-46CC-BF20-53AA3112EF3A}" type="slidenum">
              <a:rPr lang="zh-CN" altLang="en-US" smtClean="0"/>
              <a:pPr/>
              <a:t>4</a:t>
            </a:fld>
            <a:endParaRPr lang="zh-CN" altLang="en-US"/>
          </a:p>
        </p:txBody>
      </p:sp>
    </p:spTree>
    <p:extLst>
      <p:ext uri="{BB962C8B-B14F-4D97-AF65-F5344CB8AC3E}">
        <p14:creationId xmlns:p14="http://schemas.microsoft.com/office/powerpoint/2010/main" val="382179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Now the data is ready. </a:t>
            </a:r>
            <a:endParaRPr lang="zh-CN" altLang="zh-CN" sz="1200" kern="1200" dirty="0" smtClean="0">
              <a:solidFill>
                <a:schemeClr val="tx1"/>
              </a:solidFill>
              <a:effectLst/>
              <a:latin typeface="+mn-lt"/>
              <a:ea typeface="+mn-ea"/>
              <a:cs typeface="+mn-cs"/>
            </a:endParaRPr>
          </a:p>
          <a:p>
            <a:endParaRPr lang="en-US" altLang="zh-CN" dirty="0"/>
          </a:p>
          <a:p>
            <a:r>
              <a:rPr lang="en-US" altLang="zh-CN" dirty="0"/>
              <a:t>We first tried some classic classification algorithms.</a:t>
            </a:r>
            <a:r>
              <a:rPr lang="en-US" altLang="zh-CN" baseline="0" dirty="0"/>
              <a:t> </a:t>
            </a:r>
            <a:r>
              <a:rPr lang="en-US" altLang="zh-CN" dirty="0" smtClean="0"/>
              <a:t>Naive </a:t>
            </a:r>
            <a:r>
              <a:rPr lang="en-US" altLang="zh-CN" dirty="0"/>
              <a:t>Bayes (NB) algorithm makes the 'naive' conditional independence assumption </a:t>
            </a:r>
            <a:r>
              <a:rPr lang="en-US" altLang="zh-CN" baseline="0" dirty="0"/>
              <a:t>, is a simple and effective algorithm.  </a:t>
            </a:r>
          </a:p>
          <a:p>
            <a:endParaRPr lang="en-US" altLang="zh-CN" dirty="0"/>
          </a:p>
          <a:p>
            <a:r>
              <a:rPr lang="en-US" altLang="zh-CN" baseline="0" dirty="0"/>
              <a:t>Since it ignores the </a:t>
            </a:r>
            <a:r>
              <a:rPr lang="en-US" altLang="zh-CN" dirty="0"/>
              <a:t>interactions between variables, some of the information in the data is ignored. This makes it an inherently high bias model, which makes it hard to accurately represent many complex situations. ; it has a high approximation error but as a result it also does not </a:t>
            </a:r>
            <a:r>
              <a:rPr lang="en-US" altLang="zh-CN" dirty="0" err="1"/>
              <a:t>overfit</a:t>
            </a:r>
            <a:r>
              <a:rPr lang="en-US" altLang="zh-CN" dirty="0"/>
              <a:t>. (A model  with high variance attempts to model all of the data including the noise in the data).</a:t>
            </a:r>
          </a:p>
          <a:p>
            <a:endParaRPr lang="en-US" altLang="zh-CN" dirty="0"/>
          </a:p>
          <a:p>
            <a:r>
              <a:rPr lang="en-US" altLang="zh-CN" dirty="0"/>
              <a:t>On</a:t>
            </a:r>
            <a:r>
              <a:rPr lang="en-US" altLang="zh-CN" baseline="0" dirty="0"/>
              <a:t> the other hand, s</a:t>
            </a:r>
            <a:r>
              <a:rPr lang="en-US" altLang="zh-CN" dirty="0"/>
              <a:t>ince the interactions are not modeled, less training data is needed. This is why the NB classifier is known to perform well both with small data sets and with missing data. </a:t>
            </a:r>
          </a:p>
          <a:p>
            <a:endParaRPr lang="en-US" altLang="zh-CN" baseline="0" dirty="0"/>
          </a:p>
          <a:p>
            <a:r>
              <a:rPr lang="en-US" altLang="zh-CN" baseline="0" dirty="0"/>
              <a:t>The results are shown in the table, the classifier performs well on the positive class but badly on the negative class, which might because of the high bias of the model.</a:t>
            </a:r>
            <a:endParaRPr lang="en-US" altLang="zh-CN" dirty="0"/>
          </a:p>
          <a:p>
            <a:endParaRPr lang="en-US" altLang="zh-CN" dirty="0"/>
          </a:p>
          <a:p>
            <a:endParaRPr lang="en-US" altLang="zh-CN" dirty="0"/>
          </a:p>
          <a:p>
            <a:endParaRPr lang="en-US" altLang="zh-CN" dirty="0"/>
          </a:p>
          <a:p>
            <a:endParaRPr lang="zh-CN" altLang="en-US" dirty="0"/>
          </a:p>
        </p:txBody>
      </p:sp>
      <p:sp>
        <p:nvSpPr>
          <p:cNvPr id="4" name="Slide Number Placeholder 3"/>
          <p:cNvSpPr>
            <a:spLocks noGrp="1"/>
          </p:cNvSpPr>
          <p:nvPr>
            <p:ph type="sldNum" sz="quarter" idx="10"/>
          </p:nvPr>
        </p:nvSpPr>
        <p:spPr/>
        <p:txBody>
          <a:bodyPr/>
          <a:lstStyle/>
          <a:p>
            <a:fld id="{C2CA683A-1E0C-46CC-BF20-53AA3112EF3A}" type="slidenum">
              <a:rPr lang="zh-CN" altLang="en-US" smtClean="0"/>
              <a:pPr/>
              <a:t>5</a:t>
            </a:fld>
            <a:endParaRPr lang="zh-CN" altLang="en-US"/>
          </a:p>
        </p:txBody>
      </p:sp>
    </p:spTree>
    <p:extLst>
      <p:ext uri="{BB962C8B-B14F-4D97-AF65-F5344CB8AC3E}">
        <p14:creationId xmlns:p14="http://schemas.microsoft.com/office/powerpoint/2010/main" val="1018810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C2CA683A-1E0C-46CC-BF20-53AA3112EF3A}" type="slidenum">
              <a:rPr lang="zh-CN" altLang="en-US" smtClean="0"/>
              <a:pPr/>
              <a:t>6</a:t>
            </a:fld>
            <a:endParaRPr lang="zh-CN" altLang="en-US"/>
          </a:p>
        </p:txBody>
      </p:sp>
    </p:spTree>
    <p:extLst>
      <p:ext uri="{BB962C8B-B14F-4D97-AF65-F5344CB8AC3E}">
        <p14:creationId xmlns:p14="http://schemas.microsoft.com/office/powerpoint/2010/main" val="300212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C2CA683A-1E0C-46CC-BF20-53AA3112EF3A}" type="slidenum">
              <a:rPr lang="zh-CN" altLang="en-US" smtClean="0"/>
              <a:pPr/>
              <a:t>7</a:t>
            </a:fld>
            <a:endParaRPr lang="zh-CN" altLang="en-US"/>
          </a:p>
        </p:txBody>
      </p:sp>
    </p:spTree>
    <p:extLst>
      <p:ext uri="{BB962C8B-B14F-4D97-AF65-F5344CB8AC3E}">
        <p14:creationId xmlns:p14="http://schemas.microsoft.com/office/powerpoint/2010/main" val="6044926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600" dirty="0" smtClean="0"/>
              <a:t>The top</a:t>
            </a:r>
            <a:r>
              <a:rPr lang="en-US" sz="3600" baseline="0" dirty="0" smtClean="0"/>
              <a:t> challenge in statistical research is, we have little idea about the true data generating process.</a:t>
            </a:r>
          </a:p>
          <a:p>
            <a:endParaRPr lang="en-US" sz="3600" baseline="0" dirty="0" smtClean="0"/>
          </a:p>
          <a:p>
            <a:r>
              <a:rPr lang="en-US" sz="3600" baseline="0" dirty="0" smtClean="0"/>
              <a:t>For example, in logistic regression, we are not sure features enter into the model in the form of linear combination.  It is entierly plausible that some nonlinear functions of features enter into the model.  We are even not sure which feature should be included into the model.</a:t>
            </a:r>
          </a:p>
          <a:p>
            <a:endParaRPr lang="en-US" sz="3600" baseline="0" dirty="0" smtClean="0"/>
          </a:p>
          <a:p>
            <a:r>
              <a:rPr lang="en-US" sz="3600" baseline="0" dirty="0" smtClean="0"/>
              <a:t>The classical techniques for model building and variable selection, such as stepwise selection, are know to be unreliable or even biased.</a:t>
            </a:r>
          </a:p>
          <a:p>
            <a:endParaRPr lang="en-US" sz="3600" baseline="0" dirty="0" smtClean="0"/>
          </a:p>
          <a:p>
            <a:r>
              <a:rPr lang="en-US" sz="3600" baseline="0" dirty="0" smtClean="0"/>
              <a:t>The solution we considered here is component-wise gradient boosting.  It optimizes the prediction accuracy and select the functional form and variables at the same time.  The resulting prediction rule is mathematically equivalent to General Additive Model, easy to interpret.</a:t>
            </a:r>
          </a:p>
        </p:txBody>
      </p:sp>
      <p:sp>
        <p:nvSpPr>
          <p:cNvPr id="4" name="Slide Number Placeholder 3"/>
          <p:cNvSpPr>
            <a:spLocks noGrp="1"/>
          </p:cNvSpPr>
          <p:nvPr>
            <p:ph type="sldNum" sz="quarter" idx="10"/>
          </p:nvPr>
        </p:nvSpPr>
        <p:spPr/>
        <p:txBody>
          <a:bodyPr/>
          <a:lstStyle/>
          <a:p>
            <a:fld id="{C2CA683A-1E0C-46CC-BF20-53AA3112EF3A}" type="slidenum">
              <a:rPr lang="zh-CN" altLang="en-US" smtClean="0"/>
              <a:pPr/>
              <a:t>8</a:t>
            </a:fld>
            <a:endParaRPr lang="zh-CN" altLang="en-US"/>
          </a:p>
        </p:txBody>
      </p:sp>
    </p:spTree>
    <p:extLst>
      <p:ext uri="{BB962C8B-B14F-4D97-AF65-F5344CB8AC3E}">
        <p14:creationId xmlns:p14="http://schemas.microsoft.com/office/powerpoint/2010/main" val="1110721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altLang="zh-CN" sz="3200" dirty="0" smtClean="0">
                <a:latin typeface="Arial" panose="020B0604020202020204" pitchFamily="34" charset="0"/>
                <a:cs typeface="Arial" panose="020B0604020202020204" pitchFamily="34" charset="0"/>
              </a:rPr>
              <a:t>8G memory PC cannot even allocate the gradient of full sample!</a:t>
            </a:r>
          </a:p>
          <a:p>
            <a:endParaRPr lang="en-US" dirty="0"/>
          </a:p>
        </p:txBody>
      </p:sp>
      <p:sp>
        <p:nvSpPr>
          <p:cNvPr id="4" name="Slide Number Placeholder 3"/>
          <p:cNvSpPr>
            <a:spLocks noGrp="1"/>
          </p:cNvSpPr>
          <p:nvPr>
            <p:ph type="sldNum" sz="quarter" idx="10"/>
          </p:nvPr>
        </p:nvSpPr>
        <p:spPr/>
        <p:txBody>
          <a:bodyPr/>
          <a:lstStyle/>
          <a:p>
            <a:fld id="{C2CA683A-1E0C-46CC-BF20-53AA3112EF3A}" type="slidenum">
              <a:rPr lang="zh-CN" altLang="en-US" smtClean="0"/>
              <a:pPr/>
              <a:t>9</a:t>
            </a:fld>
            <a:endParaRPr lang="zh-CN" altLang="en-US"/>
          </a:p>
        </p:txBody>
      </p:sp>
    </p:spTree>
    <p:extLst>
      <p:ext uri="{BB962C8B-B14F-4D97-AF65-F5344CB8AC3E}">
        <p14:creationId xmlns:p14="http://schemas.microsoft.com/office/powerpoint/2010/main" val="946771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p:cNvSpPr>
            <a:spLocks noGrp="1"/>
          </p:cNvSpPr>
          <p:nvPr>
            <p:ph type="dt" sz="half" idx="10"/>
          </p:nvPr>
        </p:nvSpPr>
        <p:spPr/>
        <p:txBody>
          <a:bodyPr/>
          <a:lstStyle/>
          <a:p>
            <a:fld id="{6C6D14AF-1EF5-430A-AABF-07198A90D356}" type="datetimeFigureOut">
              <a:rPr lang="zh-CN" altLang="en-US" smtClean="0"/>
              <a:pPr/>
              <a:t>2016/11/29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9A05018-441A-4B22-8DFB-E035663200AD}" type="slidenum">
              <a:rPr lang="zh-CN" altLang="en-US" smtClean="0"/>
              <a:pPr/>
              <a:t>‹#›</a:t>
            </a:fld>
            <a:endParaRPr lang="zh-CN" altLang="en-US"/>
          </a:p>
        </p:txBody>
      </p:sp>
    </p:spTree>
    <p:extLst>
      <p:ext uri="{BB962C8B-B14F-4D97-AF65-F5344CB8AC3E}">
        <p14:creationId xmlns:p14="http://schemas.microsoft.com/office/powerpoint/2010/main" val="3046401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6C6D14AF-1EF5-430A-AABF-07198A90D356}" type="datetimeFigureOut">
              <a:rPr lang="zh-CN" altLang="en-US" smtClean="0"/>
              <a:pPr/>
              <a:t>2016/11/29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9A05018-441A-4B22-8DFB-E035663200AD}" type="slidenum">
              <a:rPr lang="zh-CN" altLang="en-US" smtClean="0"/>
              <a:pPr/>
              <a:t>‹#›</a:t>
            </a:fld>
            <a:endParaRPr lang="zh-CN" altLang="en-US"/>
          </a:p>
        </p:txBody>
      </p:sp>
    </p:spTree>
    <p:extLst>
      <p:ext uri="{BB962C8B-B14F-4D97-AF65-F5344CB8AC3E}">
        <p14:creationId xmlns:p14="http://schemas.microsoft.com/office/powerpoint/2010/main" val="4286530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6C6D14AF-1EF5-430A-AABF-07198A90D356}" type="datetimeFigureOut">
              <a:rPr lang="zh-CN" altLang="en-US" smtClean="0"/>
              <a:pPr/>
              <a:t>2016/11/29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9A05018-441A-4B22-8DFB-E035663200AD}" type="slidenum">
              <a:rPr lang="zh-CN" altLang="en-US" smtClean="0"/>
              <a:pPr/>
              <a:t>‹#›</a:t>
            </a:fld>
            <a:endParaRPr lang="zh-CN" altLang="en-US"/>
          </a:p>
        </p:txBody>
      </p:sp>
    </p:spTree>
    <p:extLst>
      <p:ext uri="{BB962C8B-B14F-4D97-AF65-F5344CB8AC3E}">
        <p14:creationId xmlns:p14="http://schemas.microsoft.com/office/powerpoint/2010/main" val="8675180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CAMP"/>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737601" y="6400801"/>
            <a:ext cx="3170767"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 name="Rectangle 2"/>
          <p:cNvSpPr>
            <a:spLocks noGrp="1" noChangeArrowheads="1"/>
          </p:cNvSpPr>
          <p:nvPr>
            <p:ph type="ctrTitle"/>
          </p:nvPr>
        </p:nvSpPr>
        <p:spPr>
          <a:xfrm>
            <a:off x="0" y="0"/>
            <a:ext cx="12192000" cy="3600450"/>
          </a:xfrm>
        </p:spPr>
        <p:txBody>
          <a:bodyPr/>
          <a:lstStyle>
            <a:lvl1pPr>
              <a:defRPr/>
            </a:lvl1pPr>
          </a:lstStyle>
          <a:p>
            <a:pPr lvl="0"/>
            <a:r>
              <a:rPr lang="en-US" noProof="0"/>
              <a:t/>
            </a:r>
            <a:br>
              <a:rPr lang="en-US" noProof="0"/>
            </a:br>
            <a:r>
              <a:rPr lang="en-US" noProof="0"/>
              <a:t>Click to edit Master title style</a:t>
            </a:r>
          </a:p>
        </p:txBody>
      </p:sp>
      <p:sp>
        <p:nvSpPr>
          <p:cNvPr id="512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
        <p:nvSpPr>
          <p:cNvPr id="5" name="Date Placeholder 4"/>
          <p:cNvSpPr>
            <a:spLocks noGrp="1" noChangeArrowheads="1"/>
          </p:cNvSpPr>
          <p:nvPr>
            <p:ph type="dt" sz="half" idx="10"/>
          </p:nvPr>
        </p:nvSpPr>
        <p:spPr bwMode="auto">
          <a:xfrm>
            <a:off x="609600" y="6245225"/>
            <a:ext cx="2844800"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p>
        </p:txBody>
      </p:sp>
    </p:spTree>
    <p:extLst>
      <p:ext uri="{BB962C8B-B14F-4D97-AF65-F5344CB8AC3E}">
        <p14:creationId xmlns:p14="http://schemas.microsoft.com/office/powerpoint/2010/main" val="23735176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12192000" cy="1417638"/>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pPr>
              <a:defRPr/>
            </a:pPr>
            <a:r>
              <a:rPr lang="en-US"/>
              <a:t>A World-Class Education, A World-Class City</a:t>
            </a:r>
          </a:p>
        </p:txBody>
      </p:sp>
    </p:spTree>
    <p:extLst>
      <p:ext uri="{BB962C8B-B14F-4D97-AF65-F5344CB8AC3E}">
        <p14:creationId xmlns:p14="http://schemas.microsoft.com/office/powerpoint/2010/main" val="17160070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pPr>
              <a:defRPr/>
            </a:pPr>
            <a:r>
              <a:rPr lang="en-US"/>
              <a:t>A World-Class Education, A World-Class City</a:t>
            </a:r>
          </a:p>
        </p:txBody>
      </p:sp>
    </p:spTree>
    <p:extLst>
      <p:ext uri="{BB962C8B-B14F-4D97-AF65-F5344CB8AC3E}">
        <p14:creationId xmlns:p14="http://schemas.microsoft.com/office/powerpoint/2010/main" val="3127742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336800" y="1589903"/>
            <a:ext cx="12192000" cy="1417638"/>
          </a:xfrm>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pPr>
              <a:defRPr/>
            </a:pPr>
            <a:r>
              <a:rPr lang="en-US"/>
              <a:t>A World-Class Education, A World-Class City</a:t>
            </a:r>
          </a:p>
        </p:txBody>
      </p:sp>
    </p:spTree>
    <p:extLst>
      <p:ext uri="{BB962C8B-B14F-4D97-AF65-F5344CB8AC3E}">
        <p14:creationId xmlns:p14="http://schemas.microsoft.com/office/powerpoint/2010/main" val="35237919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lvl1pPr>
              <a:defRPr/>
            </a:lvl1pPr>
          </a:lstStyle>
          <a:p>
            <a:pPr>
              <a:defRPr/>
            </a:pPr>
            <a:r>
              <a:rPr lang="en-US"/>
              <a:t>A World-Class Education, A World-Class City</a:t>
            </a:r>
          </a:p>
        </p:txBody>
      </p:sp>
    </p:spTree>
    <p:extLst>
      <p:ext uri="{BB962C8B-B14F-4D97-AF65-F5344CB8AC3E}">
        <p14:creationId xmlns:p14="http://schemas.microsoft.com/office/powerpoint/2010/main" val="39101363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0" y="2819400"/>
            <a:ext cx="12192000" cy="1417638"/>
          </a:xfrm>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lvl1pPr>
          </a:lstStyle>
          <a:p>
            <a:pPr>
              <a:defRPr/>
            </a:pPr>
            <a:r>
              <a:rPr lang="en-US"/>
              <a:t>A World-Class Education, A World-Class City</a:t>
            </a:r>
          </a:p>
        </p:txBody>
      </p:sp>
    </p:spTree>
    <p:extLst>
      <p:ext uri="{BB962C8B-B14F-4D97-AF65-F5344CB8AC3E}">
        <p14:creationId xmlns:p14="http://schemas.microsoft.com/office/powerpoint/2010/main" val="33683903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US"/>
              <a:t>A World-Class Education, A World-Class City</a:t>
            </a:r>
          </a:p>
        </p:txBody>
      </p:sp>
    </p:spTree>
    <p:extLst>
      <p:ext uri="{BB962C8B-B14F-4D97-AF65-F5344CB8AC3E}">
        <p14:creationId xmlns:p14="http://schemas.microsoft.com/office/powerpoint/2010/main" val="2859153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US"/>
              <a:t>A World-Class Education, A World-Class City</a:t>
            </a:r>
          </a:p>
        </p:txBody>
      </p:sp>
    </p:spTree>
    <p:extLst>
      <p:ext uri="{BB962C8B-B14F-4D97-AF65-F5344CB8AC3E}">
        <p14:creationId xmlns:p14="http://schemas.microsoft.com/office/powerpoint/2010/main" val="1766314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6C6D14AF-1EF5-430A-AABF-07198A90D356}" type="datetimeFigureOut">
              <a:rPr lang="zh-CN" altLang="en-US" smtClean="0"/>
              <a:pPr/>
              <a:t>2016/11/29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9A05018-441A-4B22-8DFB-E035663200AD}" type="slidenum">
              <a:rPr lang="zh-CN" altLang="en-US" smtClean="0"/>
              <a:pPr/>
              <a:t>‹#›</a:t>
            </a:fld>
            <a:endParaRPr lang="zh-CN" altLang="en-US"/>
          </a:p>
        </p:txBody>
      </p:sp>
    </p:spTree>
    <p:extLst>
      <p:ext uri="{BB962C8B-B14F-4D97-AF65-F5344CB8AC3E}">
        <p14:creationId xmlns:p14="http://schemas.microsoft.com/office/powerpoint/2010/main" val="7583232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US"/>
              <a:t>A World-Class Education, A World-Class City</a:t>
            </a:r>
          </a:p>
        </p:txBody>
      </p:sp>
    </p:spTree>
    <p:extLst>
      <p:ext uri="{BB962C8B-B14F-4D97-AF65-F5344CB8AC3E}">
        <p14:creationId xmlns:p14="http://schemas.microsoft.com/office/powerpoint/2010/main" val="20703612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pPr>
              <a:defRPr/>
            </a:pPr>
            <a:r>
              <a:rPr lang="en-US"/>
              <a:t>A World-Class Education, A World-Class City</a:t>
            </a:r>
          </a:p>
        </p:txBody>
      </p:sp>
    </p:spTree>
    <p:extLst>
      <p:ext uri="{BB962C8B-B14F-4D97-AF65-F5344CB8AC3E}">
        <p14:creationId xmlns:p14="http://schemas.microsoft.com/office/powerpoint/2010/main" val="29593309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1"/>
            <a:ext cx="3048000" cy="61261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1"/>
            <a:ext cx="8940800" cy="61261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pPr>
              <a:defRPr/>
            </a:pPr>
            <a:r>
              <a:rPr lang="en-US"/>
              <a:t>A World-Class Education, A World-Class City</a:t>
            </a:r>
          </a:p>
        </p:txBody>
      </p:sp>
    </p:spTree>
    <p:extLst>
      <p:ext uri="{BB962C8B-B14F-4D97-AF65-F5344CB8AC3E}">
        <p14:creationId xmlns:p14="http://schemas.microsoft.com/office/powerpoint/2010/main" val="2697952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Edit Master text styles</a:t>
            </a:r>
          </a:p>
        </p:txBody>
      </p:sp>
      <p:sp>
        <p:nvSpPr>
          <p:cNvPr id="4" name="Date Placeholder 3"/>
          <p:cNvSpPr>
            <a:spLocks noGrp="1"/>
          </p:cNvSpPr>
          <p:nvPr>
            <p:ph type="dt" sz="half" idx="10"/>
          </p:nvPr>
        </p:nvSpPr>
        <p:spPr/>
        <p:txBody>
          <a:bodyPr/>
          <a:lstStyle/>
          <a:p>
            <a:fld id="{6C6D14AF-1EF5-430A-AABF-07198A90D356}" type="datetimeFigureOut">
              <a:rPr lang="zh-CN" altLang="en-US" smtClean="0"/>
              <a:pPr/>
              <a:t>2016/11/29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9A05018-441A-4B22-8DFB-E035663200AD}" type="slidenum">
              <a:rPr lang="zh-CN" altLang="en-US" smtClean="0"/>
              <a:pPr/>
              <a:t>‹#›</a:t>
            </a:fld>
            <a:endParaRPr lang="zh-CN" altLang="en-US"/>
          </a:p>
        </p:txBody>
      </p:sp>
    </p:spTree>
    <p:extLst>
      <p:ext uri="{BB962C8B-B14F-4D97-AF65-F5344CB8AC3E}">
        <p14:creationId xmlns:p14="http://schemas.microsoft.com/office/powerpoint/2010/main" val="1000456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838200" y="1825625"/>
            <a:ext cx="51816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6172200" y="1825625"/>
            <a:ext cx="51816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p:cNvSpPr>
            <a:spLocks noGrp="1"/>
          </p:cNvSpPr>
          <p:nvPr>
            <p:ph type="dt" sz="half" idx="10"/>
          </p:nvPr>
        </p:nvSpPr>
        <p:spPr/>
        <p:txBody>
          <a:bodyPr/>
          <a:lstStyle/>
          <a:p>
            <a:fld id="{6C6D14AF-1EF5-430A-AABF-07198A90D356}" type="datetimeFigureOut">
              <a:rPr lang="zh-CN" altLang="en-US" smtClean="0"/>
              <a:pPr/>
              <a:t>2016/11/29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9A05018-441A-4B22-8DFB-E035663200AD}" type="slidenum">
              <a:rPr lang="zh-CN" altLang="en-US" smtClean="0"/>
              <a:pPr/>
              <a:t>‹#›</a:t>
            </a:fld>
            <a:endParaRPr lang="zh-CN" altLang="en-US"/>
          </a:p>
        </p:txBody>
      </p:sp>
    </p:spTree>
    <p:extLst>
      <p:ext uri="{BB962C8B-B14F-4D97-AF65-F5344CB8AC3E}">
        <p14:creationId xmlns:p14="http://schemas.microsoft.com/office/powerpoint/2010/main" val="2046516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p:cNvSpPr>
            <a:spLocks noGrp="1"/>
          </p:cNvSpPr>
          <p:nvPr>
            <p:ph type="dt" sz="half" idx="10"/>
          </p:nvPr>
        </p:nvSpPr>
        <p:spPr/>
        <p:txBody>
          <a:bodyPr/>
          <a:lstStyle/>
          <a:p>
            <a:fld id="{6C6D14AF-1EF5-430A-AABF-07198A90D356}" type="datetimeFigureOut">
              <a:rPr lang="zh-CN" altLang="en-US" smtClean="0"/>
              <a:pPr/>
              <a:t>2016/11/29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9A05018-441A-4B22-8DFB-E035663200AD}" type="slidenum">
              <a:rPr lang="zh-CN" altLang="en-US" smtClean="0"/>
              <a:pPr/>
              <a:t>‹#›</a:t>
            </a:fld>
            <a:endParaRPr lang="zh-CN" altLang="en-US"/>
          </a:p>
        </p:txBody>
      </p:sp>
    </p:spTree>
    <p:extLst>
      <p:ext uri="{BB962C8B-B14F-4D97-AF65-F5344CB8AC3E}">
        <p14:creationId xmlns:p14="http://schemas.microsoft.com/office/powerpoint/2010/main" val="1662361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Date Placeholder 2"/>
          <p:cNvSpPr>
            <a:spLocks noGrp="1"/>
          </p:cNvSpPr>
          <p:nvPr>
            <p:ph type="dt" sz="half" idx="10"/>
          </p:nvPr>
        </p:nvSpPr>
        <p:spPr/>
        <p:txBody>
          <a:bodyPr/>
          <a:lstStyle/>
          <a:p>
            <a:fld id="{6C6D14AF-1EF5-430A-AABF-07198A90D356}" type="datetimeFigureOut">
              <a:rPr lang="zh-CN" altLang="en-US" smtClean="0"/>
              <a:pPr/>
              <a:t>2016/11/29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9A05018-441A-4B22-8DFB-E035663200AD}" type="slidenum">
              <a:rPr lang="zh-CN" altLang="en-US" smtClean="0"/>
              <a:pPr/>
              <a:t>‹#›</a:t>
            </a:fld>
            <a:endParaRPr lang="zh-CN" altLang="en-US"/>
          </a:p>
        </p:txBody>
      </p:sp>
    </p:spTree>
    <p:extLst>
      <p:ext uri="{BB962C8B-B14F-4D97-AF65-F5344CB8AC3E}">
        <p14:creationId xmlns:p14="http://schemas.microsoft.com/office/powerpoint/2010/main" val="404033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6D14AF-1EF5-430A-AABF-07198A90D356}" type="datetimeFigureOut">
              <a:rPr lang="zh-CN" altLang="en-US" smtClean="0"/>
              <a:pPr/>
              <a:t>2016/11/29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9A05018-441A-4B22-8DFB-E035663200AD}" type="slidenum">
              <a:rPr lang="zh-CN" altLang="en-US" smtClean="0"/>
              <a:pPr/>
              <a:t>‹#›</a:t>
            </a:fld>
            <a:endParaRPr lang="zh-CN" altLang="en-US"/>
          </a:p>
        </p:txBody>
      </p:sp>
    </p:spTree>
    <p:extLst>
      <p:ext uri="{BB962C8B-B14F-4D97-AF65-F5344CB8AC3E}">
        <p14:creationId xmlns:p14="http://schemas.microsoft.com/office/powerpoint/2010/main" val="1873095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p:cNvSpPr>
            <a:spLocks noGrp="1"/>
          </p:cNvSpPr>
          <p:nvPr>
            <p:ph type="dt" sz="half" idx="10"/>
          </p:nvPr>
        </p:nvSpPr>
        <p:spPr/>
        <p:txBody>
          <a:bodyPr/>
          <a:lstStyle/>
          <a:p>
            <a:fld id="{6C6D14AF-1EF5-430A-AABF-07198A90D356}" type="datetimeFigureOut">
              <a:rPr lang="zh-CN" altLang="en-US" smtClean="0"/>
              <a:pPr/>
              <a:t>2016/11/29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9A05018-441A-4B22-8DFB-E035663200AD}" type="slidenum">
              <a:rPr lang="zh-CN" altLang="en-US" smtClean="0"/>
              <a:pPr/>
              <a:t>‹#›</a:t>
            </a:fld>
            <a:endParaRPr lang="zh-CN" altLang="en-US"/>
          </a:p>
        </p:txBody>
      </p:sp>
    </p:spTree>
    <p:extLst>
      <p:ext uri="{BB962C8B-B14F-4D97-AF65-F5344CB8AC3E}">
        <p14:creationId xmlns:p14="http://schemas.microsoft.com/office/powerpoint/2010/main" val="823700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p:cNvSpPr>
            <a:spLocks noGrp="1"/>
          </p:cNvSpPr>
          <p:nvPr>
            <p:ph type="dt" sz="half" idx="10"/>
          </p:nvPr>
        </p:nvSpPr>
        <p:spPr/>
        <p:txBody>
          <a:bodyPr/>
          <a:lstStyle/>
          <a:p>
            <a:fld id="{6C6D14AF-1EF5-430A-AABF-07198A90D356}" type="datetimeFigureOut">
              <a:rPr lang="zh-CN" altLang="en-US" smtClean="0"/>
              <a:pPr/>
              <a:t>2016/11/29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9A05018-441A-4B22-8DFB-E035663200AD}" type="slidenum">
              <a:rPr lang="zh-CN" altLang="en-US" smtClean="0"/>
              <a:pPr/>
              <a:t>‹#›</a:t>
            </a:fld>
            <a:endParaRPr lang="zh-CN" altLang="en-US"/>
          </a:p>
        </p:txBody>
      </p:sp>
    </p:spTree>
    <p:extLst>
      <p:ext uri="{BB962C8B-B14F-4D97-AF65-F5344CB8AC3E}">
        <p14:creationId xmlns:p14="http://schemas.microsoft.com/office/powerpoint/2010/main" val="1165741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6D14AF-1EF5-430A-AABF-07198A90D356}" type="datetimeFigureOut">
              <a:rPr lang="zh-CN" altLang="en-US" smtClean="0"/>
              <a:pPr/>
              <a:t>2016/11/29</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A05018-441A-4B22-8DFB-E035663200AD}" type="slidenum">
              <a:rPr lang="zh-CN" altLang="en-US" smtClean="0"/>
              <a:pPr/>
              <a:t>‹#›</a:t>
            </a:fld>
            <a:endParaRPr lang="zh-CN" altLang="en-US"/>
          </a:p>
        </p:txBody>
      </p:sp>
    </p:spTree>
    <p:extLst>
      <p:ext uri="{BB962C8B-B14F-4D97-AF65-F5344CB8AC3E}">
        <p14:creationId xmlns:p14="http://schemas.microsoft.com/office/powerpoint/2010/main" val="24340556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12192000" cy="1417638"/>
          </a:xfrm>
          <a:prstGeom prst="rect">
            <a:avLst/>
          </a:prstGeom>
          <a:solidFill>
            <a:srgbClr val="00234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9" name="Rectangle 5"/>
          <p:cNvSpPr>
            <a:spLocks noGrp="1" noChangeArrowheads="1"/>
          </p:cNvSpPr>
          <p:nvPr>
            <p:ph type="ftr" sz="quarter" idx="3"/>
          </p:nvPr>
        </p:nvSpPr>
        <p:spPr bwMode="auto">
          <a:xfrm>
            <a:off x="6604000" y="6553200"/>
            <a:ext cx="5588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1" i="1">
                <a:solidFill>
                  <a:srgbClr val="00234C"/>
                </a:solidFill>
                <a:latin typeface="Arial" charset="0"/>
              </a:defRPr>
            </a:lvl1pPr>
          </a:lstStyle>
          <a:p>
            <a:pPr>
              <a:defRPr/>
            </a:pPr>
            <a:r>
              <a:rPr lang="en-US"/>
              <a:t>World-Class Education.  World-Class City.</a:t>
            </a:r>
          </a:p>
        </p:txBody>
      </p:sp>
      <p:sp>
        <p:nvSpPr>
          <p:cNvPr id="2" name="Line 9"/>
          <p:cNvSpPr>
            <a:spLocks noChangeShapeType="1"/>
          </p:cNvSpPr>
          <p:nvPr userDrawn="1"/>
        </p:nvSpPr>
        <p:spPr bwMode="auto">
          <a:xfrm>
            <a:off x="0" y="1447800"/>
            <a:ext cx="12192000" cy="0"/>
          </a:xfrm>
          <a:prstGeom prst="line">
            <a:avLst/>
          </a:prstGeom>
          <a:noFill/>
          <a:ln w="12700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pic>
        <p:nvPicPr>
          <p:cNvPr id="1030" name="Picture 10" descr="CAMP"/>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01600" y="6400800"/>
            <a:ext cx="3149600"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28844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ctr" rtl="0" eaLnBrk="0" fontAlgn="base" hangingPunct="0">
        <a:spcBef>
          <a:spcPct val="0"/>
        </a:spcBef>
        <a:spcAft>
          <a:spcPct val="0"/>
        </a:spcAft>
        <a:defRPr sz="44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charset="0"/>
        </a:defRPr>
      </a:lvl2pPr>
      <a:lvl3pPr algn="ctr" rtl="0" eaLnBrk="0" fontAlgn="base" hangingPunct="0">
        <a:spcBef>
          <a:spcPct val="0"/>
        </a:spcBef>
        <a:spcAft>
          <a:spcPct val="0"/>
        </a:spcAft>
        <a:defRPr sz="4400">
          <a:solidFill>
            <a:schemeClr val="bg1"/>
          </a:solidFill>
          <a:latin typeface="Arial" charset="0"/>
        </a:defRPr>
      </a:lvl3pPr>
      <a:lvl4pPr algn="ctr" rtl="0" eaLnBrk="0" fontAlgn="base" hangingPunct="0">
        <a:spcBef>
          <a:spcPct val="0"/>
        </a:spcBef>
        <a:spcAft>
          <a:spcPct val="0"/>
        </a:spcAft>
        <a:defRPr sz="4400">
          <a:solidFill>
            <a:schemeClr val="bg1"/>
          </a:solidFill>
          <a:latin typeface="Arial" charset="0"/>
        </a:defRPr>
      </a:lvl4pPr>
      <a:lvl5pPr algn="ctr" rtl="0" eaLnBrk="0" fontAlgn="base" hangingPunct="0">
        <a:spcBef>
          <a:spcPct val="0"/>
        </a:spcBef>
        <a:spcAft>
          <a:spcPct val="0"/>
        </a:spcAft>
        <a:defRPr sz="4400">
          <a:solidFill>
            <a:schemeClr val="bg1"/>
          </a:solidFill>
          <a:latin typeface="Arial" charset="0"/>
        </a:defRPr>
      </a:lvl5pPr>
      <a:lvl6pPr marL="457200" algn="ctr" rtl="0" fontAlgn="base">
        <a:spcBef>
          <a:spcPct val="0"/>
        </a:spcBef>
        <a:spcAft>
          <a:spcPct val="0"/>
        </a:spcAft>
        <a:defRPr sz="4400">
          <a:solidFill>
            <a:schemeClr val="bg1"/>
          </a:solidFill>
          <a:latin typeface="Arial" charset="0"/>
        </a:defRPr>
      </a:lvl6pPr>
      <a:lvl7pPr marL="914400" algn="ctr" rtl="0" fontAlgn="base">
        <a:spcBef>
          <a:spcPct val="0"/>
        </a:spcBef>
        <a:spcAft>
          <a:spcPct val="0"/>
        </a:spcAft>
        <a:defRPr sz="4400">
          <a:solidFill>
            <a:schemeClr val="bg1"/>
          </a:solidFill>
          <a:latin typeface="Arial" charset="0"/>
        </a:defRPr>
      </a:lvl7pPr>
      <a:lvl8pPr marL="1371600" algn="ctr" rtl="0" fontAlgn="base">
        <a:spcBef>
          <a:spcPct val="0"/>
        </a:spcBef>
        <a:spcAft>
          <a:spcPct val="0"/>
        </a:spcAft>
        <a:defRPr sz="4400">
          <a:solidFill>
            <a:schemeClr val="bg1"/>
          </a:solidFill>
          <a:latin typeface="Arial" charset="0"/>
        </a:defRPr>
      </a:lvl8pPr>
      <a:lvl9pPr marL="1828800" algn="ctr" rtl="0" fontAlgn="base">
        <a:spcBef>
          <a:spcPct val="0"/>
        </a:spcBef>
        <a:spcAft>
          <a:spcPct val="0"/>
        </a:spcAft>
        <a:defRPr sz="4400">
          <a:solidFill>
            <a:schemeClr val="bg1"/>
          </a:solidFill>
          <a:latin typeface="Arial" charset="0"/>
        </a:defRPr>
      </a:lvl9pPr>
    </p:titleStyle>
    <p:bodyStyle>
      <a:lvl1pPr marL="342900" indent="-342900" algn="l" rtl="0" eaLnBrk="0" fontAlgn="base" hangingPunct="0">
        <a:spcBef>
          <a:spcPct val="20000"/>
        </a:spcBef>
        <a:spcAft>
          <a:spcPct val="0"/>
        </a:spcAft>
        <a:buClr>
          <a:srgbClr val="800000"/>
        </a:buClr>
        <a:buChar char="•"/>
        <a:defRPr sz="3200">
          <a:solidFill>
            <a:srgbClr val="00234C"/>
          </a:solidFill>
          <a:latin typeface="+mn-lt"/>
          <a:ea typeface="+mn-ea"/>
          <a:cs typeface="+mn-cs"/>
        </a:defRPr>
      </a:lvl1pPr>
      <a:lvl2pPr marL="742950" indent="-285750" algn="l" rtl="0" eaLnBrk="0" fontAlgn="base" hangingPunct="0">
        <a:spcBef>
          <a:spcPct val="20000"/>
        </a:spcBef>
        <a:spcAft>
          <a:spcPct val="0"/>
        </a:spcAft>
        <a:buClr>
          <a:srgbClr val="800000"/>
        </a:buClr>
        <a:buChar char="•"/>
        <a:defRPr sz="2800">
          <a:solidFill>
            <a:srgbClr val="00234C"/>
          </a:solidFill>
          <a:latin typeface="+mn-lt"/>
        </a:defRPr>
      </a:lvl2pPr>
      <a:lvl3pPr marL="1143000" indent="-228600" algn="l" rtl="0" eaLnBrk="0" fontAlgn="base" hangingPunct="0">
        <a:spcBef>
          <a:spcPct val="20000"/>
        </a:spcBef>
        <a:spcAft>
          <a:spcPct val="0"/>
        </a:spcAft>
        <a:buClr>
          <a:srgbClr val="800000"/>
        </a:buClr>
        <a:buChar char="•"/>
        <a:defRPr sz="2400">
          <a:solidFill>
            <a:srgbClr val="00234C"/>
          </a:solidFill>
          <a:latin typeface="+mn-lt"/>
        </a:defRPr>
      </a:lvl3pPr>
      <a:lvl4pPr marL="1600200" indent="-228600" algn="l" rtl="0" eaLnBrk="0" fontAlgn="base" hangingPunct="0">
        <a:spcBef>
          <a:spcPct val="20000"/>
        </a:spcBef>
        <a:spcAft>
          <a:spcPct val="0"/>
        </a:spcAft>
        <a:buClr>
          <a:srgbClr val="800000"/>
        </a:buClr>
        <a:buChar char="•"/>
        <a:defRPr sz="2000">
          <a:solidFill>
            <a:srgbClr val="00234C"/>
          </a:solidFill>
          <a:latin typeface="+mn-lt"/>
        </a:defRPr>
      </a:lvl4pPr>
      <a:lvl5pPr marL="2057400" indent="-228600" algn="l" rtl="0" eaLnBrk="0" fontAlgn="base" hangingPunct="0">
        <a:spcBef>
          <a:spcPct val="20000"/>
        </a:spcBef>
        <a:spcAft>
          <a:spcPct val="0"/>
        </a:spcAft>
        <a:buClr>
          <a:srgbClr val="800000"/>
        </a:buClr>
        <a:buChar char="•"/>
        <a:defRPr sz="2000">
          <a:solidFill>
            <a:srgbClr val="00234C"/>
          </a:solidFill>
          <a:latin typeface="+mn-lt"/>
        </a:defRPr>
      </a:lvl5pPr>
      <a:lvl6pPr marL="2514600" indent="-228600" algn="l" rtl="0" fontAlgn="base">
        <a:spcBef>
          <a:spcPct val="20000"/>
        </a:spcBef>
        <a:spcAft>
          <a:spcPct val="0"/>
        </a:spcAft>
        <a:buClr>
          <a:srgbClr val="800000"/>
        </a:buClr>
        <a:buChar char="•"/>
        <a:defRPr sz="2000">
          <a:solidFill>
            <a:srgbClr val="00234C"/>
          </a:solidFill>
          <a:latin typeface="+mn-lt"/>
        </a:defRPr>
      </a:lvl6pPr>
      <a:lvl7pPr marL="2971800" indent="-228600" algn="l" rtl="0" fontAlgn="base">
        <a:spcBef>
          <a:spcPct val="20000"/>
        </a:spcBef>
        <a:spcAft>
          <a:spcPct val="0"/>
        </a:spcAft>
        <a:buClr>
          <a:srgbClr val="800000"/>
        </a:buClr>
        <a:buChar char="•"/>
        <a:defRPr sz="2000">
          <a:solidFill>
            <a:srgbClr val="00234C"/>
          </a:solidFill>
          <a:latin typeface="+mn-lt"/>
        </a:defRPr>
      </a:lvl7pPr>
      <a:lvl8pPr marL="3429000" indent="-228600" algn="l" rtl="0" fontAlgn="base">
        <a:spcBef>
          <a:spcPct val="20000"/>
        </a:spcBef>
        <a:spcAft>
          <a:spcPct val="0"/>
        </a:spcAft>
        <a:buClr>
          <a:srgbClr val="800000"/>
        </a:buClr>
        <a:buChar char="•"/>
        <a:defRPr sz="2000">
          <a:solidFill>
            <a:srgbClr val="00234C"/>
          </a:solidFill>
          <a:latin typeface="+mn-lt"/>
        </a:defRPr>
      </a:lvl8pPr>
      <a:lvl9pPr marL="3886200" indent="-228600" algn="l" rtl="0" fontAlgn="base">
        <a:spcBef>
          <a:spcPct val="20000"/>
        </a:spcBef>
        <a:spcAft>
          <a:spcPct val="0"/>
        </a:spcAft>
        <a:buClr>
          <a:srgbClr val="800000"/>
        </a:buClr>
        <a:buChar char="•"/>
        <a:defRPr sz="2000">
          <a:solidFill>
            <a:srgbClr val="00234C"/>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chart" Target="../charts/chart1.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5.jpeg"/><Relationship Id="rId4" Type="http://schemas.openxmlformats.org/officeDocument/2006/relationships/image" Target="../media/image14.jpe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7.jpeg"/><Relationship Id="rId4" Type="http://schemas.openxmlformats.org/officeDocument/2006/relationships/image" Target="../media/image16.jpe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chart" Target="../charts/char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1.tmp"/></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3.jpe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subTitle" idx="1"/>
          </p:nvPr>
        </p:nvSpPr>
        <p:spPr>
          <a:xfrm>
            <a:off x="0" y="3907809"/>
            <a:ext cx="12192000" cy="2765946"/>
          </a:xfrm>
        </p:spPr>
        <p:txBody>
          <a:bodyPr/>
          <a:lstStyle/>
          <a:p>
            <a:r>
              <a:rPr lang="en-US" altLang="zh-CN" b="1" dirty="0"/>
              <a:t>Xiaohan Liu</a:t>
            </a:r>
            <a:r>
              <a:rPr lang="en-US" altLang="zh-CN" dirty="0"/>
              <a:t>, </a:t>
            </a:r>
            <a:r>
              <a:rPr lang="en-US" altLang="zh-CN" b="1" dirty="0" err="1"/>
              <a:t>Weixin</a:t>
            </a:r>
            <a:r>
              <a:rPr lang="en-US" altLang="zh-CN" b="1" dirty="0"/>
              <a:t> Liu</a:t>
            </a:r>
            <a:r>
              <a:rPr lang="en-US" altLang="zh-CN" dirty="0"/>
              <a:t>, </a:t>
            </a:r>
            <a:r>
              <a:rPr lang="en-US" altLang="zh-CN" b="1" dirty="0" err="1"/>
              <a:t>Xinyu</a:t>
            </a:r>
            <a:r>
              <a:rPr lang="en-US" altLang="zh-CN" b="1" dirty="0"/>
              <a:t> Xu</a:t>
            </a:r>
            <a:r>
              <a:rPr lang="en-US" altLang="zh-CN" dirty="0"/>
              <a:t>, </a:t>
            </a:r>
            <a:r>
              <a:rPr lang="en-US" altLang="zh-CN" b="1" dirty="0"/>
              <a:t>Xuan Yin</a:t>
            </a:r>
            <a:r>
              <a:rPr lang="en-US" altLang="zh-CN" dirty="0"/>
              <a:t>, </a:t>
            </a:r>
            <a:r>
              <a:rPr lang="en-US" altLang="zh-CN" b="1" dirty="0"/>
              <a:t>Haiyang </a:t>
            </a:r>
            <a:r>
              <a:rPr lang="en-US" altLang="zh-CN" b="1" dirty="0" smtClean="0"/>
              <a:t>He</a:t>
            </a:r>
          </a:p>
          <a:p>
            <a:endParaRPr lang="en-US" altLang="zh-CN" b="1" dirty="0"/>
          </a:p>
          <a:p>
            <a:r>
              <a:rPr lang="en-US" altLang="zh-CN" b="1" dirty="0" smtClean="0"/>
              <a:t>CS</a:t>
            </a:r>
            <a:r>
              <a:rPr lang="zh-CN" altLang="en-US" b="1" dirty="0" smtClean="0"/>
              <a:t> </a:t>
            </a:r>
            <a:r>
              <a:rPr lang="en-US" altLang="zh-CN" b="1" dirty="0" smtClean="0"/>
              <a:t>412:</a:t>
            </a:r>
            <a:r>
              <a:rPr lang="zh-CN" altLang="en-US" b="1" dirty="0" smtClean="0"/>
              <a:t> </a:t>
            </a:r>
            <a:r>
              <a:rPr lang="en-US" altLang="zh-CN" b="1" dirty="0" smtClean="0"/>
              <a:t>Introduction</a:t>
            </a:r>
            <a:r>
              <a:rPr lang="zh-CN" altLang="en-US" b="1" dirty="0" smtClean="0"/>
              <a:t> </a:t>
            </a:r>
            <a:r>
              <a:rPr lang="en-US" altLang="zh-CN" b="1" dirty="0" smtClean="0"/>
              <a:t>to</a:t>
            </a:r>
            <a:r>
              <a:rPr lang="zh-CN" altLang="en-US" b="1" dirty="0" smtClean="0"/>
              <a:t> </a:t>
            </a:r>
            <a:r>
              <a:rPr lang="en-US" altLang="zh-CN" b="1" dirty="0" smtClean="0"/>
              <a:t>Machine</a:t>
            </a:r>
            <a:r>
              <a:rPr lang="zh-CN" altLang="en-US" b="1" dirty="0" smtClean="0"/>
              <a:t> </a:t>
            </a:r>
            <a:r>
              <a:rPr lang="en-US" altLang="zh-CN" b="1" dirty="0" smtClean="0"/>
              <a:t>Learning</a:t>
            </a:r>
          </a:p>
          <a:p>
            <a:r>
              <a:rPr lang="en-US" altLang="zh-CN" b="1" dirty="0" smtClean="0"/>
              <a:t>Nov</a:t>
            </a:r>
            <a:r>
              <a:rPr lang="zh-CN" altLang="en-US" b="1" dirty="0" smtClean="0"/>
              <a:t> </a:t>
            </a:r>
            <a:r>
              <a:rPr lang="en-US" altLang="zh-CN" b="1" dirty="0" smtClean="0"/>
              <a:t>29</a:t>
            </a:r>
            <a:r>
              <a:rPr lang="en-US" altLang="zh-CN" b="1" baseline="30000" dirty="0" smtClean="0"/>
              <a:t>th</a:t>
            </a:r>
            <a:r>
              <a:rPr lang="zh-CN" altLang="en-US" b="1" dirty="0" smtClean="0"/>
              <a:t> </a:t>
            </a:r>
            <a:r>
              <a:rPr lang="en-US" altLang="zh-CN" b="1" dirty="0" smtClean="0"/>
              <a:t>2016</a:t>
            </a:r>
            <a:endParaRPr lang="en-US" altLang="zh-CN" dirty="0"/>
          </a:p>
        </p:txBody>
      </p:sp>
      <p:sp>
        <p:nvSpPr>
          <p:cNvPr id="13315" name="Rectangle 5"/>
          <p:cNvSpPr>
            <a:spLocks noGrp="1" noChangeArrowheads="1"/>
          </p:cNvSpPr>
          <p:nvPr>
            <p:ph type="ctrTitle"/>
          </p:nvPr>
        </p:nvSpPr>
        <p:spPr>
          <a:xfrm>
            <a:off x="0" y="0"/>
            <a:ext cx="12192000" cy="3581400"/>
          </a:xfrm>
        </p:spPr>
        <p:txBody>
          <a:bodyPr/>
          <a:lstStyle/>
          <a:p>
            <a:pPr eaLnBrk="1" hangingPunct="1"/>
            <a:r>
              <a:rPr lang="en-US" altLang="zh-CN" sz="4800" dirty="0" smtClean="0"/>
              <a:t>Analyzing</a:t>
            </a:r>
            <a:r>
              <a:rPr lang="zh-CN" altLang="en-US" sz="4800" dirty="0" smtClean="0"/>
              <a:t> </a:t>
            </a:r>
            <a:r>
              <a:rPr lang="en-US" altLang="zh-CN" sz="4800" dirty="0" smtClean="0"/>
              <a:t>Lending </a:t>
            </a:r>
            <a:r>
              <a:rPr lang="en-US" altLang="zh-CN" sz="4800" dirty="0"/>
              <a:t>Club Loan Data</a:t>
            </a:r>
            <a:r>
              <a:rPr lang="en-US" altLang="zh-CN" sz="4800" dirty="0" smtClean="0"/>
              <a:t>:</a:t>
            </a:r>
            <a:br>
              <a:rPr lang="en-US" altLang="zh-CN" sz="4800" dirty="0" smtClean="0"/>
            </a:br>
            <a:r>
              <a:rPr lang="en-US" altLang="zh-CN" sz="4800" dirty="0" smtClean="0"/>
              <a:t>To</a:t>
            </a:r>
            <a:r>
              <a:rPr lang="zh-CN" altLang="en-US" sz="4800" dirty="0" smtClean="0"/>
              <a:t> </a:t>
            </a:r>
            <a:r>
              <a:rPr lang="en-US" altLang="zh-CN" sz="4800" dirty="0" smtClean="0"/>
              <a:t>default,</a:t>
            </a:r>
            <a:r>
              <a:rPr lang="zh-CN" altLang="en-US" sz="4800" dirty="0" smtClean="0"/>
              <a:t> </a:t>
            </a:r>
            <a:r>
              <a:rPr lang="en-US" altLang="zh-CN" sz="4800" dirty="0" smtClean="0"/>
              <a:t>or</a:t>
            </a:r>
            <a:r>
              <a:rPr lang="zh-CN" altLang="en-US" sz="4800" dirty="0" smtClean="0"/>
              <a:t> </a:t>
            </a:r>
            <a:r>
              <a:rPr lang="en-US" altLang="zh-CN" sz="4800" dirty="0" smtClean="0"/>
              <a:t>not,</a:t>
            </a:r>
            <a:r>
              <a:rPr lang="zh-CN" altLang="en-US" sz="4800" dirty="0" smtClean="0"/>
              <a:t> </a:t>
            </a:r>
            <a:r>
              <a:rPr lang="en-US" altLang="zh-CN" sz="4800" dirty="0" smtClean="0"/>
              <a:t>this</a:t>
            </a:r>
            <a:r>
              <a:rPr lang="zh-CN" altLang="en-US" sz="4800" dirty="0" smtClean="0"/>
              <a:t> </a:t>
            </a:r>
            <a:r>
              <a:rPr lang="en-US" altLang="zh-CN" sz="4800" dirty="0" smtClean="0"/>
              <a:t>is</a:t>
            </a:r>
            <a:r>
              <a:rPr lang="zh-CN" altLang="en-US" sz="4800" dirty="0" smtClean="0"/>
              <a:t> </a:t>
            </a:r>
            <a:r>
              <a:rPr lang="en-US" altLang="zh-CN" sz="4800" dirty="0" smtClean="0"/>
              <a:t>the</a:t>
            </a:r>
            <a:r>
              <a:rPr lang="zh-CN" altLang="en-US" sz="4800" dirty="0" smtClean="0"/>
              <a:t> </a:t>
            </a:r>
            <a:r>
              <a:rPr lang="en-US" altLang="zh-CN" sz="4800" dirty="0" smtClean="0"/>
              <a:t>question.</a:t>
            </a:r>
            <a:endParaRPr lang="en-US" altLang="zh-CN" sz="4800" b="1" dirty="0">
              <a:ea typeface="宋体" panose="02010600030101010101" pitchFamily="2" charset="-122"/>
            </a:endParaRPr>
          </a:p>
        </p:txBody>
      </p:sp>
      <p:sp>
        <p:nvSpPr>
          <p:cNvPr id="13316" name="Line 6"/>
          <p:cNvSpPr>
            <a:spLocks noChangeShapeType="1"/>
          </p:cNvSpPr>
          <p:nvPr/>
        </p:nvSpPr>
        <p:spPr bwMode="auto">
          <a:xfrm>
            <a:off x="-13648" y="3581400"/>
            <a:ext cx="12205648" cy="0"/>
          </a:xfrm>
          <a:prstGeom prst="line">
            <a:avLst/>
          </a:prstGeom>
          <a:noFill/>
          <a:ln w="12700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kern="0">
              <a:solidFill>
                <a:sysClr val="windowText" lastClr="000000"/>
              </a:solidFill>
            </a:endParaRPr>
          </a:p>
        </p:txBody>
      </p:sp>
    </p:spTree>
    <p:extLst>
      <p:ext uri="{BB962C8B-B14F-4D97-AF65-F5344CB8AC3E}">
        <p14:creationId xmlns:p14="http://schemas.microsoft.com/office/powerpoint/2010/main" val="34535239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12192000" cy="859809"/>
          </a:xfrm>
          <a:prstGeom prst="rect">
            <a:avLst/>
          </a:prstGeom>
          <a:solidFill>
            <a:srgbClr val="00234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charset="0"/>
              </a:defRPr>
            </a:lvl2pPr>
            <a:lvl3pPr algn="ctr" rtl="0" eaLnBrk="0" fontAlgn="base" hangingPunct="0">
              <a:spcBef>
                <a:spcPct val="0"/>
              </a:spcBef>
              <a:spcAft>
                <a:spcPct val="0"/>
              </a:spcAft>
              <a:defRPr sz="4400">
                <a:solidFill>
                  <a:schemeClr val="bg1"/>
                </a:solidFill>
                <a:latin typeface="Arial" charset="0"/>
              </a:defRPr>
            </a:lvl3pPr>
            <a:lvl4pPr algn="ctr" rtl="0" eaLnBrk="0" fontAlgn="base" hangingPunct="0">
              <a:spcBef>
                <a:spcPct val="0"/>
              </a:spcBef>
              <a:spcAft>
                <a:spcPct val="0"/>
              </a:spcAft>
              <a:defRPr sz="4400">
                <a:solidFill>
                  <a:schemeClr val="bg1"/>
                </a:solidFill>
                <a:latin typeface="Arial" charset="0"/>
              </a:defRPr>
            </a:lvl4pPr>
            <a:lvl5pPr algn="ctr" rtl="0" eaLnBrk="0" fontAlgn="base" hangingPunct="0">
              <a:spcBef>
                <a:spcPct val="0"/>
              </a:spcBef>
              <a:spcAft>
                <a:spcPct val="0"/>
              </a:spcAft>
              <a:defRPr sz="4400">
                <a:solidFill>
                  <a:schemeClr val="bg1"/>
                </a:solidFill>
                <a:latin typeface="Arial" charset="0"/>
              </a:defRPr>
            </a:lvl5pPr>
            <a:lvl6pPr marL="457200" algn="ctr" rtl="0" fontAlgn="base">
              <a:spcBef>
                <a:spcPct val="0"/>
              </a:spcBef>
              <a:spcAft>
                <a:spcPct val="0"/>
              </a:spcAft>
              <a:defRPr sz="4400">
                <a:solidFill>
                  <a:schemeClr val="bg1"/>
                </a:solidFill>
                <a:latin typeface="Arial" charset="0"/>
              </a:defRPr>
            </a:lvl6pPr>
            <a:lvl7pPr marL="914400" algn="ctr" rtl="0" fontAlgn="base">
              <a:spcBef>
                <a:spcPct val="0"/>
              </a:spcBef>
              <a:spcAft>
                <a:spcPct val="0"/>
              </a:spcAft>
              <a:defRPr sz="4400">
                <a:solidFill>
                  <a:schemeClr val="bg1"/>
                </a:solidFill>
                <a:latin typeface="Arial" charset="0"/>
              </a:defRPr>
            </a:lvl7pPr>
            <a:lvl8pPr marL="1371600" algn="ctr" rtl="0" fontAlgn="base">
              <a:spcBef>
                <a:spcPct val="0"/>
              </a:spcBef>
              <a:spcAft>
                <a:spcPct val="0"/>
              </a:spcAft>
              <a:defRPr sz="4400">
                <a:solidFill>
                  <a:schemeClr val="bg1"/>
                </a:solidFill>
                <a:latin typeface="Arial" charset="0"/>
              </a:defRPr>
            </a:lvl8pPr>
            <a:lvl9pPr marL="1828800" algn="ctr" rtl="0" fontAlgn="base">
              <a:spcBef>
                <a:spcPct val="0"/>
              </a:spcBef>
              <a:spcAft>
                <a:spcPct val="0"/>
              </a:spcAft>
              <a:defRPr sz="4400">
                <a:solidFill>
                  <a:schemeClr val="bg1"/>
                </a:solidFill>
                <a:latin typeface="Arial" charset="0"/>
              </a:defRPr>
            </a:lvl9pPr>
          </a:lstStyle>
          <a:p>
            <a:pPr eaLnBrk="1" hangingPunct="1"/>
            <a:r>
              <a:rPr lang="en-US" altLang="zh-CN" b="1" kern="0" dirty="0">
                <a:latin typeface="Arial" panose="020B0604020202020204" pitchFamily="34" charset="0"/>
                <a:ea typeface="宋体" panose="02010600030101010101" pitchFamily="2" charset="-122"/>
                <a:cs typeface="Arial" panose="020B0604020202020204" pitchFamily="34" charset="0"/>
              </a:rPr>
              <a:t>Model-Based Boosting</a:t>
            </a:r>
          </a:p>
        </p:txBody>
      </p:sp>
      <p:sp>
        <p:nvSpPr>
          <p:cNvPr id="6" name="Line 6"/>
          <p:cNvSpPr>
            <a:spLocks noChangeShapeType="1"/>
          </p:cNvSpPr>
          <p:nvPr/>
        </p:nvSpPr>
        <p:spPr bwMode="auto">
          <a:xfrm>
            <a:off x="-13648" y="879135"/>
            <a:ext cx="12205648" cy="0"/>
          </a:xfrm>
          <a:prstGeom prst="line">
            <a:avLst/>
          </a:prstGeom>
          <a:noFill/>
          <a:ln w="12700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kern="0">
              <a:solidFill>
                <a:sysClr val="windowText" lastClr="000000"/>
              </a:solidFill>
            </a:endParaRPr>
          </a:p>
        </p:txBody>
      </p:sp>
      <p:pic>
        <p:nvPicPr>
          <p:cNvPr id="7" name="Picture 7" descr="CA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13925" y="6529387"/>
            <a:ext cx="237807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a:xfrm>
            <a:off x="136480" y="944436"/>
            <a:ext cx="12205648" cy="892552"/>
          </a:xfrm>
          <a:prstGeom prst="rect">
            <a:avLst/>
          </a:prstGeom>
        </p:spPr>
        <p:txBody>
          <a:bodyPr wrap="square">
            <a:spAutoFit/>
          </a:bodyPr>
          <a:lstStyle/>
          <a:p>
            <a:pPr indent="-457200">
              <a:buFont typeface="Wingdings" panose="05000000000000000000" pitchFamily="2" charset="2"/>
              <a:buChar char="Ø"/>
            </a:pPr>
            <a:r>
              <a:rPr lang="en-US" altLang="zh-CN" sz="2800" dirty="0" smtClean="0">
                <a:latin typeface="Arial" panose="020B0604020202020204" pitchFamily="34" charset="0"/>
                <a:cs typeface="Arial" panose="020B0604020202020204" pitchFamily="34" charset="0"/>
              </a:rPr>
              <a:t>5-fold Cross Validation Results Comparison (Selected Results)</a:t>
            </a:r>
          </a:p>
          <a:p>
            <a:pPr indent="-457200">
              <a:buFont typeface="Wingdings" panose="05000000000000000000" pitchFamily="2" charset="2"/>
              <a:buChar char="Ø"/>
            </a:pPr>
            <a:endParaRPr lang="en-US" altLang="zh-CN" sz="2400" dirty="0">
              <a:latin typeface="Arial" panose="020B0604020202020204" pitchFamily="34" charset="0"/>
              <a:cs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212775384"/>
              </p:ext>
            </p:extLst>
          </p:nvPr>
        </p:nvGraphicFramePr>
        <p:xfrm>
          <a:off x="136480" y="3929064"/>
          <a:ext cx="5479193" cy="2525384"/>
        </p:xfrm>
        <a:graphic>
          <a:graphicData uri="http://schemas.openxmlformats.org/drawingml/2006/table">
            <a:tbl>
              <a:tblPr firstRow="1" firstCol="1">
                <a:tableStyleId>{85BE263C-DBD7-4A20-BB59-AAB30ACAA65A}</a:tableStyleId>
              </a:tblPr>
              <a:tblGrid>
                <a:gridCol w="1498601"/>
                <a:gridCol w="939800"/>
                <a:gridCol w="1066800"/>
                <a:gridCol w="1066800"/>
                <a:gridCol w="907192"/>
              </a:tblGrid>
              <a:tr h="464071">
                <a:tc>
                  <a:txBody>
                    <a:bodyPr/>
                    <a:lstStyle/>
                    <a:p>
                      <a:pPr algn="l" fontAlgn="b"/>
                      <a:r>
                        <a:rPr lang="en-US" sz="1600" b="1" u="none" strike="noStrike" dirty="0">
                          <a:effectLst/>
                        </a:rPr>
                        <a:t> </a:t>
                      </a:r>
                      <a:endParaRPr lang="en-US" sz="1600" b="1"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tc>
                <a:tc gridSpan="2">
                  <a:txBody>
                    <a:bodyPr/>
                    <a:lstStyle/>
                    <a:p>
                      <a:pPr algn="ctr" fontAlgn="b"/>
                      <a:r>
                        <a:rPr lang="en-US" sz="1600" b="1" u="none" strike="noStrike" dirty="0">
                          <a:solidFill>
                            <a:schemeClr val="tx1"/>
                          </a:solidFill>
                          <a:effectLst/>
                        </a:rPr>
                        <a:t>Cutoff Prob = 0.5</a:t>
                      </a:r>
                      <a:endParaRPr lang="en-US" sz="1600" b="1" i="0" u="none" strike="noStrike" dirty="0">
                        <a:solidFill>
                          <a:schemeClr val="tx1"/>
                        </a:solidFill>
                        <a:effectLst/>
                        <a:latin typeface="Arial" panose="020B0604020202020204" pitchFamily="34" charset="0"/>
                        <a:cs typeface="Arial" panose="020B0604020202020204" pitchFamily="34" charset="0"/>
                      </a:endParaRPr>
                    </a:p>
                  </a:txBody>
                  <a:tcPr marL="6350" marR="6350" marT="6350" marB="0" anchor="ctr"/>
                </a:tc>
                <a:tc hMerge="1">
                  <a:txBody>
                    <a:bodyPr/>
                    <a:lstStyle/>
                    <a:p>
                      <a:endParaRPr lang="en-US"/>
                    </a:p>
                  </a:txBody>
                  <a:tcPr/>
                </a:tc>
                <a:tc gridSpan="2">
                  <a:txBody>
                    <a:bodyPr/>
                    <a:lstStyle/>
                    <a:p>
                      <a:pPr algn="ctr" fontAlgn="b"/>
                      <a:r>
                        <a:rPr lang="en-US" sz="1600" b="1" u="none" strike="noStrike" dirty="0">
                          <a:solidFill>
                            <a:schemeClr val="tx1"/>
                          </a:solidFill>
                          <a:effectLst/>
                        </a:rPr>
                        <a:t>Cutoff Prob = 0.924</a:t>
                      </a:r>
                      <a:endParaRPr lang="en-US" sz="1600" b="1" i="0" u="none" strike="noStrike" dirty="0">
                        <a:solidFill>
                          <a:schemeClr val="tx1"/>
                        </a:solidFill>
                        <a:effectLst/>
                        <a:latin typeface="Arial" panose="020B0604020202020204" pitchFamily="34" charset="0"/>
                        <a:cs typeface="Arial" panose="020B0604020202020204" pitchFamily="34" charset="0"/>
                      </a:endParaRPr>
                    </a:p>
                  </a:txBody>
                  <a:tcPr marL="6350" marR="6350" marT="6350" marB="0" anchor="ctr"/>
                </a:tc>
                <a:tc hMerge="1">
                  <a:txBody>
                    <a:bodyPr/>
                    <a:lstStyle/>
                    <a:p>
                      <a:endParaRPr lang="en-US"/>
                    </a:p>
                  </a:txBody>
                  <a:tcPr/>
                </a:tc>
              </a:tr>
              <a:tr h="525833">
                <a:tc>
                  <a:txBody>
                    <a:bodyPr/>
                    <a:lstStyle/>
                    <a:p>
                      <a:pPr algn="l" fontAlgn="ctr"/>
                      <a:endParaRPr lang="en-US" sz="1600" b="1" i="0" u="none" strike="noStrike" dirty="0">
                        <a:solidFill>
                          <a:schemeClr val="tx1"/>
                        </a:solidFill>
                        <a:effectLst/>
                        <a:latin typeface="Arial" panose="020B0604020202020204" pitchFamily="34" charset="0"/>
                        <a:cs typeface="Arial" panose="020B0604020202020204" pitchFamily="34" charset="0"/>
                      </a:endParaRPr>
                    </a:p>
                  </a:txBody>
                  <a:tcPr marL="6350" marR="6350" marT="6350" marB="0" anchor="ctr"/>
                </a:tc>
                <a:tc>
                  <a:txBody>
                    <a:bodyPr/>
                    <a:lstStyle/>
                    <a:p>
                      <a:pPr algn="ctr" fontAlgn="b"/>
                      <a:r>
                        <a:rPr lang="en-US" sz="1600" b="1" u="none" strike="noStrike" dirty="0">
                          <a:effectLst/>
                        </a:rPr>
                        <a:t>Logistic</a:t>
                      </a:r>
                      <a:endParaRPr lang="en-US" sz="1600" b="1"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tc>
                <a:tc>
                  <a:txBody>
                    <a:bodyPr/>
                    <a:lstStyle/>
                    <a:p>
                      <a:pPr algn="ctr" fontAlgn="b"/>
                      <a:r>
                        <a:rPr lang="en-US" sz="1600" b="1" u="none" strike="noStrike" dirty="0">
                          <a:effectLst/>
                        </a:rPr>
                        <a:t>Boosting</a:t>
                      </a:r>
                      <a:endParaRPr lang="en-US" sz="1600" b="1"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tc>
                <a:tc>
                  <a:txBody>
                    <a:bodyPr/>
                    <a:lstStyle/>
                    <a:p>
                      <a:pPr algn="ctr" fontAlgn="b"/>
                      <a:r>
                        <a:rPr lang="en-US" sz="1600" b="1" u="none" strike="noStrike" dirty="0">
                          <a:effectLst/>
                        </a:rPr>
                        <a:t>Logistic</a:t>
                      </a:r>
                      <a:endParaRPr lang="en-US" sz="1600" b="1"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tc>
                <a:tc>
                  <a:txBody>
                    <a:bodyPr/>
                    <a:lstStyle/>
                    <a:p>
                      <a:pPr algn="ctr" fontAlgn="b"/>
                      <a:r>
                        <a:rPr lang="en-US" sz="1600" b="1" u="none" strike="noStrike" dirty="0">
                          <a:effectLst/>
                        </a:rPr>
                        <a:t>Boosting</a:t>
                      </a:r>
                      <a:endParaRPr lang="en-US" sz="1600" b="1"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tc>
              </a:tr>
              <a:tr h="383870">
                <a:tc>
                  <a:txBody>
                    <a:bodyPr/>
                    <a:lstStyle/>
                    <a:p>
                      <a:pPr algn="l" fontAlgn="ctr"/>
                      <a:r>
                        <a:rPr lang="en-US" sz="1600" b="1" u="none" strike="noStrike" dirty="0" smtClean="0">
                          <a:solidFill>
                            <a:schemeClr val="tx1"/>
                          </a:solidFill>
                          <a:effectLst/>
                        </a:rPr>
                        <a:t>Precision (False)</a:t>
                      </a:r>
                      <a:endParaRPr lang="en-US" sz="1600" b="1" i="0" u="none" strike="noStrike" dirty="0">
                        <a:solidFill>
                          <a:schemeClr val="tx1"/>
                        </a:solidFill>
                        <a:effectLst/>
                        <a:latin typeface="Arial" panose="020B0604020202020204" pitchFamily="34" charset="0"/>
                        <a:cs typeface="Arial" panose="020B0604020202020204" pitchFamily="34" charset="0"/>
                      </a:endParaRPr>
                    </a:p>
                  </a:txBody>
                  <a:tcPr marL="6350" marR="6350" marT="6350" marB="0" anchor="ctr"/>
                </a:tc>
                <a:tc>
                  <a:txBody>
                    <a:bodyPr/>
                    <a:lstStyle/>
                    <a:p>
                      <a:pPr algn="ctr" fontAlgn="ctr"/>
                      <a:r>
                        <a:rPr lang="en-US" sz="1600" b="1" u="none" strike="noStrike" dirty="0">
                          <a:effectLst/>
                        </a:rPr>
                        <a:t>0.111</a:t>
                      </a:r>
                      <a:endParaRPr lang="en-US" sz="1600" b="1"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tc>
                <a:tc>
                  <a:txBody>
                    <a:bodyPr/>
                    <a:lstStyle/>
                    <a:p>
                      <a:pPr algn="ctr" fontAlgn="b"/>
                      <a:r>
                        <a:rPr lang="en-US" sz="1600" b="1" u="none" strike="noStrike" dirty="0">
                          <a:effectLst/>
                        </a:rPr>
                        <a:t>0.988</a:t>
                      </a:r>
                      <a:endParaRPr lang="en-US" sz="1600" b="1"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tc>
                <a:tc>
                  <a:txBody>
                    <a:bodyPr/>
                    <a:lstStyle/>
                    <a:p>
                      <a:pPr algn="ctr" fontAlgn="ctr"/>
                      <a:r>
                        <a:rPr lang="en-US" sz="1600" b="1" u="none" strike="noStrike" dirty="0">
                          <a:effectLst/>
                        </a:rPr>
                        <a:t>0.397</a:t>
                      </a:r>
                      <a:endParaRPr lang="en-US" sz="1600" b="1"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tc>
                <a:tc>
                  <a:txBody>
                    <a:bodyPr/>
                    <a:lstStyle/>
                    <a:p>
                      <a:pPr algn="ctr" fontAlgn="b"/>
                      <a:r>
                        <a:rPr lang="en-US" sz="1600" b="1" u="none" strike="noStrike" dirty="0">
                          <a:effectLst/>
                        </a:rPr>
                        <a:t>0.434</a:t>
                      </a:r>
                      <a:endParaRPr lang="en-US" sz="1600" b="1"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tc>
              </a:tr>
              <a:tr h="383870">
                <a:tc>
                  <a:txBody>
                    <a:bodyPr/>
                    <a:lstStyle/>
                    <a:p>
                      <a:pPr algn="l" fontAlgn="ctr"/>
                      <a:r>
                        <a:rPr lang="en-US" sz="1600" b="1" u="none" strike="noStrike" dirty="0" smtClean="0">
                          <a:solidFill>
                            <a:schemeClr val="tx1"/>
                          </a:solidFill>
                          <a:effectLst/>
                        </a:rPr>
                        <a:t>Recall (False)</a:t>
                      </a:r>
                      <a:endParaRPr lang="en-US" sz="1600" b="1" i="0" u="none" strike="noStrike" dirty="0">
                        <a:solidFill>
                          <a:schemeClr val="tx1"/>
                        </a:solidFill>
                        <a:effectLst/>
                        <a:latin typeface="Arial" panose="020B0604020202020204" pitchFamily="34" charset="0"/>
                        <a:cs typeface="Arial" panose="020B0604020202020204" pitchFamily="34" charset="0"/>
                      </a:endParaRPr>
                    </a:p>
                  </a:txBody>
                  <a:tcPr marL="6350" marR="6350" marT="6350" marB="0" anchor="ctr"/>
                </a:tc>
                <a:tc>
                  <a:txBody>
                    <a:bodyPr/>
                    <a:lstStyle/>
                    <a:p>
                      <a:pPr algn="ctr" fontAlgn="ctr"/>
                      <a:r>
                        <a:rPr lang="en-US" sz="1600" b="1" u="none" strike="noStrike" dirty="0">
                          <a:effectLst/>
                        </a:rPr>
                        <a:t>0.052</a:t>
                      </a:r>
                      <a:endParaRPr lang="en-US" sz="1600" b="1"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tc>
                <a:tc>
                  <a:txBody>
                    <a:bodyPr/>
                    <a:lstStyle/>
                    <a:p>
                      <a:pPr algn="ctr" fontAlgn="b"/>
                      <a:r>
                        <a:rPr lang="en-US" sz="1600" b="1" u="none" strike="noStrike" dirty="0">
                          <a:effectLst/>
                        </a:rPr>
                        <a:t>0.546</a:t>
                      </a:r>
                      <a:endParaRPr lang="en-US" sz="1600" b="1"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tc>
                <a:tc>
                  <a:txBody>
                    <a:bodyPr/>
                    <a:lstStyle/>
                    <a:p>
                      <a:pPr algn="ctr" fontAlgn="ctr"/>
                      <a:r>
                        <a:rPr lang="en-US" sz="1600" b="1" u="none" strike="noStrike" dirty="0">
                          <a:solidFill>
                            <a:srgbClr val="FF0000"/>
                          </a:solidFill>
                          <a:effectLst/>
                        </a:rPr>
                        <a:t>0.808</a:t>
                      </a:r>
                      <a:endParaRPr lang="en-US" sz="1600" b="1" i="0" u="none" strike="noStrike" dirty="0">
                        <a:solidFill>
                          <a:srgbClr val="FF0000"/>
                        </a:solidFill>
                        <a:effectLst/>
                        <a:latin typeface="Arial" panose="020B0604020202020204" pitchFamily="34" charset="0"/>
                        <a:cs typeface="Arial" panose="020B0604020202020204" pitchFamily="34" charset="0"/>
                      </a:endParaRPr>
                    </a:p>
                  </a:txBody>
                  <a:tcPr marL="6350" marR="6350" marT="6350" marB="0" anchor="ctr"/>
                </a:tc>
                <a:tc>
                  <a:txBody>
                    <a:bodyPr/>
                    <a:lstStyle/>
                    <a:p>
                      <a:pPr algn="ctr" fontAlgn="b"/>
                      <a:r>
                        <a:rPr lang="en-US" sz="1600" b="1" u="none" strike="noStrike" dirty="0">
                          <a:solidFill>
                            <a:srgbClr val="FF0000"/>
                          </a:solidFill>
                          <a:effectLst/>
                        </a:rPr>
                        <a:t>0.792</a:t>
                      </a:r>
                      <a:endParaRPr lang="en-US" sz="1600" b="1" i="0" u="none" strike="noStrike" dirty="0">
                        <a:solidFill>
                          <a:srgbClr val="FF0000"/>
                        </a:solidFill>
                        <a:effectLst/>
                        <a:latin typeface="Arial" panose="020B0604020202020204" pitchFamily="34" charset="0"/>
                        <a:cs typeface="Arial" panose="020B0604020202020204" pitchFamily="34" charset="0"/>
                      </a:endParaRPr>
                    </a:p>
                  </a:txBody>
                  <a:tcPr marL="6350" marR="6350" marT="6350" marB="0" anchor="ctr"/>
                </a:tc>
              </a:tr>
              <a:tr h="383870">
                <a:tc>
                  <a:txBody>
                    <a:bodyPr/>
                    <a:lstStyle/>
                    <a:p>
                      <a:pPr algn="l" fontAlgn="ctr"/>
                      <a:r>
                        <a:rPr lang="en-US" sz="1600" b="1" u="none" strike="noStrike" dirty="0" smtClean="0">
                          <a:solidFill>
                            <a:schemeClr val="tx1"/>
                          </a:solidFill>
                          <a:effectLst/>
                        </a:rPr>
                        <a:t>F-score (False)</a:t>
                      </a:r>
                      <a:endParaRPr lang="en-US" sz="1600" b="1" i="0" u="none" strike="noStrike" dirty="0">
                        <a:solidFill>
                          <a:schemeClr val="tx1"/>
                        </a:solidFill>
                        <a:effectLst/>
                        <a:latin typeface="Arial" panose="020B0604020202020204" pitchFamily="34" charset="0"/>
                        <a:cs typeface="Arial" panose="020B0604020202020204" pitchFamily="34" charset="0"/>
                      </a:endParaRPr>
                    </a:p>
                  </a:txBody>
                  <a:tcPr marL="6350" marR="6350" marT="6350" marB="0" anchor="ctr"/>
                </a:tc>
                <a:tc>
                  <a:txBody>
                    <a:bodyPr/>
                    <a:lstStyle/>
                    <a:p>
                      <a:pPr algn="ctr" fontAlgn="ctr"/>
                      <a:r>
                        <a:rPr lang="en-US" sz="1600" b="1" u="none" strike="noStrike" dirty="0">
                          <a:effectLst/>
                        </a:rPr>
                        <a:t>0.071</a:t>
                      </a:r>
                      <a:endParaRPr lang="en-US" sz="1600" b="1"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tc>
                <a:tc>
                  <a:txBody>
                    <a:bodyPr/>
                    <a:lstStyle/>
                    <a:p>
                      <a:pPr algn="ctr" fontAlgn="b"/>
                      <a:r>
                        <a:rPr lang="en-US" sz="1600" b="1" u="none" strike="noStrike" dirty="0">
                          <a:effectLst/>
                        </a:rPr>
                        <a:t>0.703</a:t>
                      </a:r>
                      <a:endParaRPr lang="en-US" sz="1600" b="1"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tc>
                <a:tc>
                  <a:txBody>
                    <a:bodyPr/>
                    <a:lstStyle/>
                    <a:p>
                      <a:pPr algn="ctr" fontAlgn="ctr"/>
                      <a:r>
                        <a:rPr lang="en-US" sz="1600" b="1" u="none" strike="noStrike" dirty="0">
                          <a:solidFill>
                            <a:srgbClr val="FF0000"/>
                          </a:solidFill>
                          <a:effectLst/>
                        </a:rPr>
                        <a:t>0.532</a:t>
                      </a:r>
                      <a:endParaRPr lang="en-US" sz="1600" b="1" i="0" u="none" strike="noStrike" dirty="0">
                        <a:solidFill>
                          <a:srgbClr val="FF0000"/>
                        </a:solidFill>
                        <a:effectLst/>
                        <a:latin typeface="Arial" panose="020B0604020202020204" pitchFamily="34" charset="0"/>
                        <a:cs typeface="Arial" panose="020B0604020202020204" pitchFamily="34" charset="0"/>
                      </a:endParaRPr>
                    </a:p>
                  </a:txBody>
                  <a:tcPr marL="6350" marR="6350" marT="6350" marB="0" anchor="ctr"/>
                </a:tc>
                <a:tc>
                  <a:txBody>
                    <a:bodyPr/>
                    <a:lstStyle/>
                    <a:p>
                      <a:pPr algn="ctr" fontAlgn="b"/>
                      <a:r>
                        <a:rPr lang="en-US" sz="1600" b="1" u="none" strike="noStrike" dirty="0">
                          <a:solidFill>
                            <a:srgbClr val="FF0000"/>
                          </a:solidFill>
                          <a:effectLst/>
                        </a:rPr>
                        <a:t>0.560</a:t>
                      </a:r>
                      <a:endParaRPr lang="en-US" sz="1600" b="1" i="0" u="none" strike="noStrike" dirty="0">
                        <a:solidFill>
                          <a:srgbClr val="FF0000"/>
                        </a:solidFill>
                        <a:effectLst/>
                        <a:latin typeface="Arial" panose="020B0604020202020204" pitchFamily="34" charset="0"/>
                        <a:cs typeface="Arial" panose="020B0604020202020204" pitchFamily="34" charset="0"/>
                      </a:endParaRPr>
                    </a:p>
                  </a:txBody>
                  <a:tcPr marL="6350" marR="6350" marT="6350" marB="0" anchor="ctr"/>
                </a:tc>
              </a:tr>
              <a:tr h="383870">
                <a:tc>
                  <a:txBody>
                    <a:bodyPr/>
                    <a:lstStyle/>
                    <a:p>
                      <a:pPr algn="l" fontAlgn="b"/>
                      <a:r>
                        <a:rPr lang="en-US" sz="1600" b="1" u="none" strike="noStrike" dirty="0">
                          <a:solidFill>
                            <a:schemeClr val="tx1"/>
                          </a:solidFill>
                          <a:effectLst/>
                        </a:rPr>
                        <a:t>Accuracy</a:t>
                      </a:r>
                      <a:endParaRPr lang="en-US" sz="1600" b="1" i="0" u="none" strike="noStrike" dirty="0">
                        <a:solidFill>
                          <a:schemeClr val="tx1"/>
                        </a:solidFill>
                        <a:effectLst/>
                        <a:latin typeface="Arial" panose="020B0604020202020204" pitchFamily="34" charset="0"/>
                        <a:cs typeface="Arial" panose="020B0604020202020204" pitchFamily="34" charset="0"/>
                      </a:endParaRPr>
                    </a:p>
                  </a:txBody>
                  <a:tcPr marL="6350" marR="6350" marT="6350" marB="0" anchor="ctr"/>
                </a:tc>
                <a:tc>
                  <a:txBody>
                    <a:bodyPr/>
                    <a:lstStyle/>
                    <a:p>
                      <a:pPr algn="ctr" fontAlgn="b"/>
                      <a:r>
                        <a:rPr lang="en-US" sz="1600" b="1" u="none" strike="noStrike">
                          <a:effectLst/>
                        </a:rPr>
                        <a:t>0.904</a:t>
                      </a:r>
                      <a:endParaRPr lang="en-US" sz="1600" b="1"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ctr"/>
                </a:tc>
                <a:tc>
                  <a:txBody>
                    <a:bodyPr/>
                    <a:lstStyle/>
                    <a:p>
                      <a:pPr algn="ctr" fontAlgn="b"/>
                      <a:r>
                        <a:rPr lang="en-US" sz="1600" b="1" u="none" strike="noStrike">
                          <a:effectLst/>
                        </a:rPr>
                        <a:t>0.968</a:t>
                      </a:r>
                      <a:endParaRPr lang="en-US" sz="1600" b="1"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ctr"/>
                </a:tc>
                <a:tc>
                  <a:txBody>
                    <a:bodyPr/>
                    <a:lstStyle/>
                    <a:p>
                      <a:pPr algn="ctr" fontAlgn="b"/>
                      <a:r>
                        <a:rPr lang="en-US" sz="1600" b="1" u="none" strike="noStrike" dirty="0">
                          <a:solidFill>
                            <a:srgbClr val="FF0000"/>
                          </a:solidFill>
                          <a:effectLst/>
                        </a:rPr>
                        <a:t>0.899</a:t>
                      </a:r>
                      <a:endParaRPr lang="en-US" sz="1600" b="1" i="0" u="none" strike="noStrike" dirty="0">
                        <a:solidFill>
                          <a:srgbClr val="FF0000"/>
                        </a:solidFill>
                        <a:effectLst/>
                        <a:latin typeface="Arial" panose="020B0604020202020204" pitchFamily="34" charset="0"/>
                        <a:cs typeface="Arial" panose="020B0604020202020204" pitchFamily="34" charset="0"/>
                      </a:endParaRPr>
                    </a:p>
                  </a:txBody>
                  <a:tcPr marL="6350" marR="6350" marT="6350" marB="0" anchor="ctr"/>
                </a:tc>
                <a:tc>
                  <a:txBody>
                    <a:bodyPr/>
                    <a:lstStyle/>
                    <a:p>
                      <a:pPr algn="ctr" fontAlgn="b"/>
                      <a:r>
                        <a:rPr lang="en-US" sz="1600" b="1" u="none" strike="noStrike" dirty="0">
                          <a:solidFill>
                            <a:srgbClr val="FF0000"/>
                          </a:solidFill>
                          <a:effectLst/>
                        </a:rPr>
                        <a:t>0.913</a:t>
                      </a:r>
                      <a:endParaRPr lang="en-US" sz="1600" b="1" i="0" u="none" strike="noStrike" dirty="0">
                        <a:solidFill>
                          <a:srgbClr val="FF0000"/>
                        </a:solidFill>
                        <a:effectLst/>
                        <a:latin typeface="Arial" panose="020B0604020202020204" pitchFamily="34" charset="0"/>
                        <a:cs typeface="Arial" panose="020B0604020202020204" pitchFamily="34" charset="0"/>
                      </a:endParaRPr>
                    </a:p>
                  </a:txBody>
                  <a:tcPr marL="6350" marR="6350" marT="6350" marB="0" anchor="ct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348585211"/>
              </p:ext>
            </p:extLst>
          </p:nvPr>
        </p:nvGraphicFramePr>
        <p:xfrm>
          <a:off x="136480" y="1785738"/>
          <a:ext cx="4430406" cy="1912620"/>
        </p:xfrm>
        <a:graphic>
          <a:graphicData uri="http://schemas.openxmlformats.org/drawingml/2006/table">
            <a:tbl>
              <a:tblPr firstRow="1" firstCol="1">
                <a:tableStyleId>{8FD4443E-F989-4FC4-A0C8-D5A2AF1F390B}</a:tableStyleId>
              </a:tblPr>
              <a:tblGrid>
                <a:gridCol w="1476802"/>
                <a:gridCol w="1476802"/>
                <a:gridCol w="1476802"/>
              </a:tblGrid>
              <a:tr h="484951">
                <a:tc>
                  <a:txBody>
                    <a:bodyPr/>
                    <a:lstStyle/>
                    <a:p>
                      <a:pPr rtl="0" fontAlgn="t">
                        <a:spcBef>
                          <a:spcPts val="0"/>
                        </a:spcBef>
                        <a:spcAft>
                          <a:spcPts val="0"/>
                        </a:spcAft>
                      </a:pPr>
                      <a:r>
                        <a:rPr lang="zh-CN" altLang="en-US" sz="1800" b="1" dirty="0">
                          <a:effectLst/>
                          <a:latin typeface="Arial" charset="0"/>
                          <a:ea typeface="Arial" charset="0"/>
                          <a:cs typeface="Arial" charset="0"/>
                        </a:rPr>
                        <a:t/>
                      </a:r>
                      <a:br>
                        <a:rPr lang="zh-CN" altLang="en-US" sz="1800" b="1" dirty="0">
                          <a:effectLst/>
                          <a:latin typeface="Arial" charset="0"/>
                          <a:ea typeface="Arial" charset="0"/>
                          <a:cs typeface="Arial" charset="0"/>
                        </a:rPr>
                      </a:br>
                      <a:endParaRPr lang="zh-CN" altLang="en-US" sz="1800" b="1" dirty="0">
                        <a:effectLst/>
                        <a:latin typeface="Arial" charset="0"/>
                        <a:ea typeface="Arial" charset="0"/>
                        <a:cs typeface="Arial" charset="0"/>
                      </a:endParaRPr>
                    </a:p>
                  </a:txBody>
                  <a:tcPr marL="44450" marR="44450" marT="44450" marB="44450"/>
                </a:tc>
                <a:tc>
                  <a:txBody>
                    <a:bodyPr/>
                    <a:lstStyle/>
                    <a:p>
                      <a:pPr rtl="0" fontAlgn="t">
                        <a:spcBef>
                          <a:spcPts val="0"/>
                        </a:spcBef>
                        <a:spcAft>
                          <a:spcPts val="0"/>
                        </a:spcAft>
                      </a:pPr>
                      <a:r>
                        <a:rPr lang="en-US" sz="1800" b="1" u="none" strike="noStrike" dirty="0">
                          <a:effectLst/>
                          <a:latin typeface="Arial" charset="0"/>
                          <a:ea typeface="Arial" charset="0"/>
                          <a:cs typeface="Arial" charset="0"/>
                        </a:rPr>
                        <a:t>Reference: False</a:t>
                      </a:r>
                      <a:endParaRPr lang="en-US" sz="1800" b="1" dirty="0">
                        <a:effectLst/>
                        <a:latin typeface="Arial" charset="0"/>
                        <a:ea typeface="Arial" charset="0"/>
                        <a:cs typeface="Arial" charset="0"/>
                      </a:endParaRPr>
                    </a:p>
                  </a:txBody>
                  <a:tcPr marL="44450" marR="44450" marT="44450" marB="44450"/>
                </a:tc>
                <a:tc>
                  <a:txBody>
                    <a:bodyPr/>
                    <a:lstStyle/>
                    <a:p>
                      <a:pPr rtl="0" fontAlgn="t">
                        <a:spcBef>
                          <a:spcPts val="0"/>
                        </a:spcBef>
                        <a:spcAft>
                          <a:spcPts val="0"/>
                        </a:spcAft>
                      </a:pPr>
                      <a:r>
                        <a:rPr lang="en-US" sz="1800" b="1" u="none" strike="noStrike">
                          <a:effectLst/>
                          <a:latin typeface="Arial" charset="0"/>
                          <a:ea typeface="Arial" charset="0"/>
                          <a:cs typeface="Arial" charset="0"/>
                        </a:rPr>
                        <a:t>Reference: True</a:t>
                      </a:r>
                      <a:endParaRPr lang="en-US" sz="1800" b="1">
                        <a:effectLst/>
                        <a:latin typeface="Arial" charset="0"/>
                        <a:ea typeface="Arial" charset="0"/>
                        <a:cs typeface="Arial" charset="0"/>
                      </a:endParaRPr>
                    </a:p>
                  </a:txBody>
                  <a:tcPr marL="44450" marR="44450" marT="44450" marB="44450"/>
                </a:tc>
              </a:tr>
              <a:tr h="484951">
                <a:tc>
                  <a:txBody>
                    <a:bodyPr/>
                    <a:lstStyle/>
                    <a:p>
                      <a:pPr rtl="0" fontAlgn="t">
                        <a:spcBef>
                          <a:spcPts val="0"/>
                        </a:spcBef>
                        <a:spcAft>
                          <a:spcPts val="0"/>
                        </a:spcAft>
                      </a:pPr>
                      <a:r>
                        <a:rPr lang="en-US" sz="1800" b="1" u="none" strike="noStrike" dirty="0">
                          <a:effectLst/>
                          <a:latin typeface="Arial" charset="0"/>
                          <a:ea typeface="Arial" charset="0"/>
                          <a:cs typeface="Arial" charset="0"/>
                        </a:rPr>
                        <a:t>Prediction: Negative</a:t>
                      </a:r>
                      <a:endParaRPr lang="en-US" sz="1800" b="1" dirty="0">
                        <a:effectLst/>
                        <a:latin typeface="Arial" charset="0"/>
                        <a:ea typeface="Arial" charset="0"/>
                        <a:cs typeface="Arial" charset="0"/>
                      </a:endParaRPr>
                    </a:p>
                  </a:txBody>
                  <a:tcPr marL="44450" marR="44450" marT="44450" marB="44450"/>
                </a:tc>
                <a:tc>
                  <a:txBody>
                    <a:bodyPr/>
                    <a:lstStyle/>
                    <a:p>
                      <a:pPr rtl="0" fontAlgn="t">
                        <a:spcBef>
                          <a:spcPts val="0"/>
                        </a:spcBef>
                        <a:spcAft>
                          <a:spcPts val="0"/>
                        </a:spcAft>
                      </a:pPr>
                      <a:r>
                        <a:rPr lang="en-US" altLang="zh-CN" sz="1800" b="1" u="none" strike="noStrike" dirty="0" smtClean="0">
                          <a:effectLst/>
                          <a:latin typeface="Arial" charset="0"/>
                          <a:ea typeface="Arial" charset="0"/>
                          <a:cs typeface="Arial" charset="0"/>
                        </a:rPr>
                        <a:t>4415.4</a:t>
                      </a:r>
                      <a:endParaRPr lang="zh-CN" altLang="en-US" sz="1800" b="1" dirty="0">
                        <a:effectLst/>
                        <a:latin typeface="Arial" charset="0"/>
                        <a:ea typeface="Arial" charset="0"/>
                        <a:cs typeface="Arial" charset="0"/>
                      </a:endParaRPr>
                    </a:p>
                  </a:txBody>
                  <a:tcPr marL="44450" marR="44450" marT="44450" marB="44450"/>
                </a:tc>
                <a:tc>
                  <a:txBody>
                    <a:bodyPr/>
                    <a:lstStyle/>
                    <a:p>
                      <a:pPr rtl="0" fontAlgn="t">
                        <a:spcBef>
                          <a:spcPts val="0"/>
                        </a:spcBef>
                        <a:spcAft>
                          <a:spcPts val="0"/>
                        </a:spcAft>
                      </a:pPr>
                      <a:r>
                        <a:rPr lang="en-US" altLang="zh-CN" sz="1800" b="1" u="none" strike="noStrike" dirty="0" smtClean="0">
                          <a:effectLst/>
                          <a:latin typeface="Arial" charset="0"/>
                          <a:ea typeface="Arial" charset="0"/>
                          <a:cs typeface="Arial" charset="0"/>
                        </a:rPr>
                        <a:t>5768.6</a:t>
                      </a:r>
                      <a:endParaRPr lang="zh-CN" altLang="en-US" sz="1800" b="1" dirty="0">
                        <a:effectLst/>
                        <a:latin typeface="Arial" charset="0"/>
                        <a:ea typeface="Arial" charset="0"/>
                        <a:cs typeface="Arial" charset="0"/>
                      </a:endParaRPr>
                    </a:p>
                  </a:txBody>
                  <a:tcPr marL="44450" marR="44450" marT="44450" marB="44450"/>
                </a:tc>
              </a:tr>
              <a:tr h="484951">
                <a:tc>
                  <a:txBody>
                    <a:bodyPr/>
                    <a:lstStyle/>
                    <a:p>
                      <a:pPr rtl="0" fontAlgn="t">
                        <a:spcBef>
                          <a:spcPts val="0"/>
                        </a:spcBef>
                        <a:spcAft>
                          <a:spcPts val="0"/>
                        </a:spcAft>
                      </a:pPr>
                      <a:r>
                        <a:rPr lang="en-US" sz="1800" b="1" u="none" strike="noStrike">
                          <a:effectLst/>
                          <a:latin typeface="Arial" charset="0"/>
                          <a:ea typeface="Arial" charset="0"/>
                          <a:cs typeface="Arial" charset="0"/>
                        </a:rPr>
                        <a:t>Prediction: Positive</a:t>
                      </a:r>
                      <a:endParaRPr lang="en-US" sz="1800" b="1">
                        <a:effectLst/>
                        <a:latin typeface="Arial" charset="0"/>
                        <a:ea typeface="Arial" charset="0"/>
                        <a:cs typeface="Arial" charset="0"/>
                      </a:endParaRPr>
                    </a:p>
                  </a:txBody>
                  <a:tcPr marL="44450" marR="44450" marT="44450" marB="44450"/>
                </a:tc>
                <a:tc>
                  <a:txBody>
                    <a:bodyPr/>
                    <a:lstStyle/>
                    <a:p>
                      <a:pPr rtl="0" fontAlgn="t">
                        <a:spcBef>
                          <a:spcPts val="0"/>
                        </a:spcBef>
                        <a:spcAft>
                          <a:spcPts val="0"/>
                        </a:spcAft>
                      </a:pPr>
                      <a:r>
                        <a:rPr lang="en-US" altLang="zh-CN" sz="1800" b="1" u="none" strike="noStrike" dirty="0" smtClean="0">
                          <a:effectLst/>
                          <a:latin typeface="Arial" charset="0"/>
                          <a:ea typeface="Arial" charset="0"/>
                          <a:cs typeface="Arial" charset="0"/>
                        </a:rPr>
                        <a:t>1162.8</a:t>
                      </a:r>
                      <a:endParaRPr lang="zh-CN" altLang="en-US" sz="1800" b="1" dirty="0">
                        <a:effectLst/>
                        <a:latin typeface="Arial" charset="0"/>
                        <a:ea typeface="Arial" charset="0"/>
                        <a:cs typeface="Arial" charset="0"/>
                      </a:endParaRPr>
                    </a:p>
                  </a:txBody>
                  <a:tcPr marL="44450" marR="44450" marT="44450" marB="44450"/>
                </a:tc>
                <a:tc>
                  <a:txBody>
                    <a:bodyPr/>
                    <a:lstStyle/>
                    <a:p>
                      <a:pPr rtl="0" fontAlgn="t">
                        <a:spcBef>
                          <a:spcPts val="0"/>
                        </a:spcBef>
                        <a:spcAft>
                          <a:spcPts val="0"/>
                        </a:spcAft>
                      </a:pPr>
                      <a:r>
                        <a:rPr lang="en-US" altLang="zh-CN" sz="1800" b="1" u="none" strike="noStrike" dirty="0" smtClean="0">
                          <a:effectLst/>
                          <a:latin typeface="Arial" charset="0"/>
                          <a:ea typeface="Arial" charset="0"/>
                          <a:cs typeface="Arial" charset="0"/>
                        </a:rPr>
                        <a:t>68653.2</a:t>
                      </a:r>
                      <a:endParaRPr lang="zh-CN" altLang="en-US" sz="1800" b="1" dirty="0">
                        <a:effectLst/>
                        <a:latin typeface="Arial" charset="0"/>
                        <a:ea typeface="Arial" charset="0"/>
                        <a:cs typeface="Arial" charset="0"/>
                      </a:endParaRPr>
                    </a:p>
                  </a:txBody>
                  <a:tcPr marL="44450" marR="44450" marT="44450" marB="44450"/>
                </a:tc>
              </a:tr>
            </a:tbl>
          </a:graphicData>
        </a:graphic>
      </p:graphicFrame>
      <p:graphicFrame>
        <p:nvGraphicFramePr>
          <p:cNvPr id="12" name="Chart 11"/>
          <p:cNvGraphicFramePr>
            <a:graphicFrameLocks/>
          </p:cNvGraphicFramePr>
          <p:nvPr>
            <p:extLst>
              <p:ext uri="{D42A27DB-BD31-4B8C-83A1-F6EECF244321}">
                <p14:modId xmlns:p14="http://schemas.microsoft.com/office/powerpoint/2010/main" val="1335533572"/>
              </p:ext>
            </p:extLst>
          </p:nvPr>
        </p:nvGraphicFramePr>
        <p:xfrm>
          <a:off x="5615673" y="1434319"/>
          <a:ext cx="5534318" cy="506173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71543698"/>
              </p:ext>
            </p:extLst>
          </p:nvPr>
        </p:nvGraphicFramePr>
        <p:xfrm>
          <a:off x="8199941" y="3066591"/>
          <a:ext cx="2364079" cy="3077996"/>
        </p:xfrm>
        <a:graphic>
          <a:graphicData uri="http://schemas.openxmlformats.org/drawingml/2006/table">
            <a:tbl>
              <a:tblPr>
                <a:tableStyleId>{5C22544A-7EE6-4342-B048-85BDC9FD1C3A}</a:tableStyleId>
              </a:tblPr>
              <a:tblGrid>
                <a:gridCol w="1280783"/>
                <a:gridCol w="1083296"/>
              </a:tblGrid>
              <a:tr h="656147">
                <a:tc>
                  <a:txBody>
                    <a:bodyPr/>
                    <a:lstStyle/>
                    <a:p>
                      <a:pPr algn="l" fontAlgn="b"/>
                      <a:r>
                        <a:rPr lang="en-US" sz="1600" b="1" u="none" strike="noStrike" dirty="0">
                          <a:effectLst/>
                          <a:latin typeface="Arial" charset="0"/>
                          <a:ea typeface="Arial" charset="0"/>
                          <a:cs typeface="Arial" charset="0"/>
                        </a:rPr>
                        <a:t>Cutoff Prob</a:t>
                      </a:r>
                      <a:endParaRPr lang="en-US" sz="1600" b="1" i="0" u="none" strike="noStrike" dirty="0">
                        <a:solidFill>
                          <a:srgbClr val="000000"/>
                        </a:solidFill>
                        <a:effectLst/>
                        <a:latin typeface="Arial" charset="0"/>
                        <a:ea typeface="Arial" charset="0"/>
                        <a:cs typeface="Arial" charset="0"/>
                      </a:endParaRPr>
                    </a:p>
                  </a:txBody>
                  <a:tcPr marL="6350" marR="6350" marT="6350" marB="0" anchor="ctr"/>
                </a:tc>
                <a:tc>
                  <a:txBody>
                    <a:bodyPr/>
                    <a:lstStyle/>
                    <a:p>
                      <a:pPr algn="ctr" fontAlgn="b"/>
                      <a:r>
                        <a:rPr lang="en-US" sz="1600" b="1" u="none" strike="noStrike" dirty="0">
                          <a:effectLst/>
                          <a:latin typeface="Arial" charset="0"/>
                          <a:ea typeface="Arial" charset="0"/>
                          <a:cs typeface="Arial" charset="0"/>
                        </a:rPr>
                        <a:t>0.800</a:t>
                      </a:r>
                      <a:endParaRPr lang="en-US" sz="1600" b="1" i="0" u="none" strike="noStrike" dirty="0">
                        <a:solidFill>
                          <a:srgbClr val="000000"/>
                        </a:solidFill>
                        <a:effectLst/>
                        <a:latin typeface="Arial" charset="0"/>
                        <a:ea typeface="Arial" charset="0"/>
                        <a:cs typeface="Arial" charset="0"/>
                      </a:endParaRPr>
                    </a:p>
                  </a:txBody>
                  <a:tcPr marL="6350" marR="6350" marT="6350" marB="0" anchor="ctr"/>
                </a:tc>
              </a:tr>
              <a:tr h="644387">
                <a:tc>
                  <a:txBody>
                    <a:bodyPr/>
                    <a:lstStyle/>
                    <a:p>
                      <a:pPr algn="l" fontAlgn="b"/>
                      <a:r>
                        <a:rPr lang="en-US" sz="1600" b="1" u="none" strike="noStrike" dirty="0">
                          <a:effectLst/>
                          <a:latin typeface="Arial" charset="0"/>
                          <a:ea typeface="Arial" charset="0"/>
                          <a:cs typeface="Arial" charset="0"/>
                        </a:rPr>
                        <a:t>Precision (False)</a:t>
                      </a:r>
                      <a:endParaRPr lang="en-US" sz="1600" b="1" i="0" u="none" strike="noStrike" dirty="0">
                        <a:solidFill>
                          <a:srgbClr val="000000"/>
                        </a:solidFill>
                        <a:effectLst/>
                        <a:latin typeface="Arial" charset="0"/>
                        <a:ea typeface="Arial" charset="0"/>
                        <a:cs typeface="Arial" charset="0"/>
                      </a:endParaRPr>
                    </a:p>
                  </a:txBody>
                  <a:tcPr marL="6350" marR="6350" marT="6350" marB="0" anchor="ctr"/>
                </a:tc>
                <a:tc>
                  <a:txBody>
                    <a:bodyPr/>
                    <a:lstStyle/>
                    <a:p>
                      <a:pPr algn="ctr" fontAlgn="b"/>
                      <a:r>
                        <a:rPr lang="en-US" sz="1600" b="1" u="none" strike="noStrike" dirty="0">
                          <a:effectLst/>
                          <a:latin typeface="Arial" charset="0"/>
                          <a:ea typeface="Arial" charset="0"/>
                          <a:cs typeface="Arial" charset="0"/>
                        </a:rPr>
                        <a:t>0.925</a:t>
                      </a:r>
                      <a:endParaRPr lang="en-US" sz="1600" b="1" i="0" u="none" strike="noStrike" dirty="0">
                        <a:solidFill>
                          <a:srgbClr val="000000"/>
                        </a:solidFill>
                        <a:effectLst/>
                        <a:latin typeface="Arial" charset="0"/>
                        <a:ea typeface="Arial" charset="0"/>
                        <a:cs typeface="Arial" charset="0"/>
                      </a:endParaRPr>
                    </a:p>
                  </a:txBody>
                  <a:tcPr marL="6350" marR="6350" marT="6350" marB="0" anchor="ctr"/>
                </a:tc>
              </a:tr>
              <a:tr h="570941">
                <a:tc>
                  <a:txBody>
                    <a:bodyPr/>
                    <a:lstStyle/>
                    <a:p>
                      <a:pPr algn="l" fontAlgn="b"/>
                      <a:r>
                        <a:rPr lang="en-US" sz="1600" b="1" u="none" strike="noStrike">
                          <a:effectLst/>
                          <a:latin typeface="Arial" charset="0"/>
                          <a:ea typeface="Arial" charset="0"/>
                          <a:cs typeface="Arial" charset="0"/>
                        </a:rPr>
                        <a:t>Recall (False)</a:t>
                      </a:r>
                      <a:endParaRPr lang="en-US" sz="1600" b="1" i="0" u="none" strike="noStrike">
                        <a:solidFill>
                          <a:srgbClr val="000000"/>
                        </a:solidFill>
                        <a:effectLst/>
                        <a:latin typeface="Arial" charset="0"/>
                        <a:ea typeface="Arial" charset="0"/>
                        <a:cs typeface="Arial" charset="0"/>
                      </a:endParaRPr>
                    </a:p>
                  </a:txBody>
                  <a:tcPr marL="6350" marR="6350" marT="6350" marB="0" anchor="ctr"/>
                </a:tc>
                <a:tc>
                  <a:txBody>
                    <a:bodyPr/>
                    <a:lstStyle/>
                    <a:p>
                      <a:pPr algn="ctr" fontAlgn="b"/>
                      <a:r>
                        <a:rPr lang="en-US" sz="1600" b="1" u="none" strike="noStrike" dirty="0">
                          <a:effectLst/>
                          <a:latin typeface="Arial" charset="0"/>
                          <a:ea typeface="Arial" charset="0"/>
                          <a:cs typeface="Arial" charset="0"/>
                        </a:rPr>
                        <a:t>0.714</a:t>
                      </a:r>
                      <a:endParaRPr lang="en-US" sz="1600" b="1" i="0" u="none" strike="noStrike" dirty="0">
                        <a:solidFill>
                          <a:srgbClr val="000000"/>
                        </a:solidFill>
                        <a:effectLst/>
                        <a:latin typeface="Arial" charset="0"/>
                        <a:ea typeface="Arial" charset="0"/>
                        <a:cs typeface="Arial" charset="0"/>
                      </a:endParaRPr>
                    </a:p>
                  </a:txBody>
                  <a:tcPr marL="6350" marR="6350" marT="6350" marB="0" anchor="ctr"/>
                </a:tc>
              </a:tr>
              <a:tr h="642891">
                <a:tc>
                  <a:txBody>
                    <a:bodyPr/>
                    <a:lstStyle/>
                    <a:p>
                      <a:pPr algn="l" fontAlgn="b"/>
                      <a:r>
                        <a:rPr lang="en-US" sz="1600" b="1" u="none" strike="noStrike">
                          <a:effectLst/>
                          <a:latin typeface="Arial" charset="0"/>
                          <a:ea typeface="Arial" charset="0"/>
                          <a:cs typeface="Arial" charset="0"/>
                        </a:rPr>
                        <a:t>F-Score (False)</a:t>
                      </a:r>
                      <a:endParaRPr lang="en-US" sz="1600" b="1" i="0" u="none" strike="noStrike">
                        <a:solidFill>
                          <a:srgbClr val="000000"/>
                        </a:solidFill>
                        <a:effectLst/>
                        <a:latin typeface="Arial" charset="0"/>
                        <a:ea typeface="Arial" charset="0"/>
                        <a:cs typeface="Arial" charset="0"/>
                      </a:endParaRPr>
                    </a:p>
                  </a:txBody>
                  <a:tcPr marL="6350" marR="6350" marT="6350" marB="0" anchor="ctr"/>
                </a:tc>
                <a:tc>
                  <a:txBody>
                    <a:bodyPr/>
                    <a:lstStyle/>
                    <a:p>
                      <a:pPr algn="ctr" fontAlgn="b"/>
                      <a:r>
                        <a:rPr lang="en-US" sz="1600" b="1" u="none" strike="noStrike" dirty="0">
                          <a:effectLst/>
                          <a:latin typeface="Arial" charset="0"/>
                          <a:ea typeface="Arial" charset="0"/>
                          <a:cs typeface="Arial" charset="0"/>
                        </a:rPr>
                        <a:t>0.806</a:t>
                      </a:r>
                      <a:endParaRPr lang="en-US" sz="1600" b="1" i="0" u="none" strike="noStrike" dirty="0">
                        <a:solidFill>
                          <a:srgbClr val="000000"/>
                        </a:solidFill>
                        <a:effectLst/>
                        <a:latin typeface="Arial" charset="0"/>
                        <a:ea typeface="Arial" charset="0"/>
                        <a:cs typeface="Arial" charset="0"/>
                      </a:endParaRPr>
                    </a:p>
                  </a:txBody>
                  <a:tcPr marL="6350" marR="6350" marT="6350" marB="0" anchor="ctr"/>
                </a:tc>
              </a:tr>
              <a:tr h="563630">
                <a:tc>
                  <a:txBody>
                    <a:bodyPr/>
                    <a:lstStyle/>
                    <a:p>
                      <a:pPr algn="l" fontAlgn="b"/>
                      <a:r>
                        <a:rPr lang="en-US" sz="1600" b="1" u="none" strike="noStrike">
                          <a:effectLst/>
                          <a:latin typeface="Arial" charset="0"/>
                          <a:ea typeface="Arial" charset="0"/>
                          <a:cs typeface="Arial" charset="0"/>
                        </a:rPr>
                        <a:t>Accuracy</a:t>
                      </a:r>
                      <a:endParaRPr lang="en-US" sz="1600" b="1" i="0" u="none" strike="noStrike">
                        <a:solidFill>
                          <a:srgbClr val="000000"/>
                        </a:solidFill>
                        <a:effectLst/>
                        <a:latin typeface="Arial" charset="0"/>
                        <a:ea typeface="Arial" charset="0"/>
                        <a:cs typeface="Arial" charset="0"/>
                      </a:endParaRPr>
                    </a:p>
                  </a:txBody>
                  <a:tcPr marL="6350" marR="6350" marT="6350" marB="0" anchor="ctr"/>
                </a:tc>
                <a:tc>
                  <a:txBody>
                    <a:bodyPr/>
                    <a:lstStyle/>
                    <a:p>
                      <a:pPr algn="ctr" fontAlgn="b"/>
                      <a:r>
                        <a:rPr lang="en-US" sz="1600" b="1" u="none" strike="noStrike" dirty="0">
                          <a:effectLst/>
                          <a:latin typeface="Arial" charset="0"/>
                          <a:ea typeface="Arial" charset="0"/>
                          <a:cs typeface="Arial" charset="0"/>
                        </a:rPr>
                        <a:t>0.976</a:t>
                      </a:r>
                      <a:endParaRPr lang="en-US" sz="1600" b="1" i="0" u="none" strike="noStrike" dirty="0">
                        <a:solidFill>
                          <a:srgbClr val="000000"/>
                        </a:solidFill>
                        <a:effectLst/>
                        <a:latin typeface="Arial" charset="0"/>
                        <a:ea typeface="Arial" charset="0"/>
                        <a:cs typeface="Arial" charset="0"/>
                      </a:endParaRPr>
                    </a:p>
                  </a:txBody>
                  <a:tcPr marL="6350" marR="6350" marT="6350" marB="0" anchor="ctr"/>
                </a:tc>
              </a:tr>
            </a:tbl>
          </a:graphicData>
        </a:graphic>
      </p:graphicFrame>
      <p:cxnSp>
        <p:nvCxnSpPr>
          <p:cNvPr id="14" name="Straight Arrow Connector 13"/>
          <p:cNvCxnSpPr/>
          <p:nvPr/>
        </p:nvCxnSpPr>
        <p:spPr>
          <a:xfrm>
            <a:off x="6428757" y="3232845"/>
            <a:ext cx="1771184" cy="10887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70921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12192000" cy="859809"/>
          </a:xfrm>
          <a:prstGeom prst="rect">
            <a:avLst/>
          </a:prstGeom>
          <a:solidFill>
            <a:srgbClr val="00234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charset="0"/>
              </a:defRPr>
            </a:lvl2pPr>
            <a:lvl3pPr algn="ctr" rtl="0" eaLnBrk="0" fontAlgn="base" hangingPunct="0">
              <a:spcBef>
                <a:spcPct val="0"/>
              </a:spcBef>
              <a:spcAft>
                <a:spcPct val="0"/>
              </a:spcAft>
              <a:defRPr sz="4400">
                <a:solidFill>
                  <a:schemeClr val="bg1"/>
                </a:solidFill>
                <a:latin typeface="Arial" charset="0"/>
              </a:defRPr>
            </a:lvl3pPr>
            <a:lvl4pPr algn="ctr" rtl="0" eaLnBrk="0" fontAlgn="base" hangingPunct="0">
              <a:spcBef>
                <a:spcPct val="0"/>
              </a:spcBef>
              <a:spcAft>
                <a:spcPct val="0"/>
              </a:spcAft>
              <a:defRPr sz="4400">
                <a:solidFill>
                  <a:schemeClr val="bg1"/>
                </a:solidFill>
                <a:latin typeface="Arial" charset="0"/>
              </a:defRPr>
            </a:lvl4pPr>
            <a:lvl5pPr algn="ctr" rtl="0" eaLnBrk="0" fontAlgn="base" hangingPunct="0">
              <a:spcBef>
                <a:spcPct val="0"/>
              </a:spcBef>
              <a:spcAft>
                <a:spcPct val="0"/>
              </a:spcAft>
              <a:defRPr sz="4400">
                <a:solidFill>
                  <a:schemeClr val="bg1"/>
                </a:solidFill>
                <a:latin typeface="Arial" charset="0"/>
              </a:defRPr>
            </a:lvl5pPr>
            <a:lvl6pPr marL="457200" algn="ctr" rtl="0" fontAlgn="base">
              <a:spcBef>
                <a:spcPct val="0"/>
              </a:spcBef>
              <a:spcAft>
                <a:spcPct val="0"/>
              </a:spcAft>
              <a:defRPr sz="4400">
                <a:solidFill>
                  <a:schemeClr val="bg1"/>
                </a:solidFill>
                <a:latin typeface="Arial" charset="0"/>
              </a:defRPr>
            </a:lvl6pPr>
            <a:lvl7pPr marL="914400" algn="ctr" rtl="0" fontAlgn="base">
              <a:spcBef>
                <a:spcPct val="0"/>
              </a:spcBef>
              <a:spcAft>
                <a:spcPct val="0"/>
              </a:spcAft>
              <a:defRPr sz="4400">
                <a:solidFill>
                  <a:schemeClr val="bg1"/>
                </a:solidFill>
                <a:latin typeface="Arial" charset="0"/>
              </a:defRPr>
            </a:lvl7pPr>
            <a:lvl8pPr marL="1371600" algn="ctr" rtl="0" fontAlgn="base">
              <a:spcBef>
                <a:spcPct val="0"/>
              </a:spcBef>
              <a:spcAft>
                <a:spcPct val="0"/>
              </a:spcAft>
              <a:defRPr sz="4400">
                <a:solidFill>
                  <a:schemeClr val="bg1"/>
                </a:solidFill>
                <a:latin typeface="Arial" charset="0"/>
              </a:defRPr>
            </a:lvl8pPr>
            <a:lvl9pPr marL="1828800" algn="ctr" rtl="0" fontAlgn="base">
              <a:spcBef>
                <a:spcPct val="0"/>
              </a:spcBef>
              <a:spcAft>
                <a:spcPct val="0"/>
              </a:spcAft>
              <a:defRPr sz="4400">
                <a:solidFill>
                  <a:schemeClr val="bg1"/>
                </a:solidFill>
                <a:latin typeface="Arial" charset="0"/>
              </a:defRPr>
            </a:lvl9pPr>
          </a:lstStyle>
          <a:p>
            <a:pPr eaLnBrk="1" hangingPunct="1"/>
            <a:r>
              <a:rPr lang="en-US" altLang="zh-CN" b="1" kern="0" dirty="0">
                <a:latin typeface="Arial" panose="020B0604020202020204" pitchFamily="34" charset="0"/>
                <a:ea typeface="宋体" panose="02010600030101010101" pitchFamily="2" charset="-122"/>
                <a:cs typeface="Arial" panose="020B0604020202020204" pitchFamily="34" charset="0"/>
              </a:rPr>
              <a:t>Random Forest</a:t>
            </a:r>
          </a:p>
        </p:txBody>
      </p:sp>
      <p:sp>
        <p:nvSpPr>
          <p:cNvPr id="6" name="Line 6"/>
          <p:cNvSpPr>
            <a:spLocks noChangeShapeType="1"/>
          </p:cNvSpPr>
          <p:nvPr/>
        </p:nvSpPr>
        <p:spPr bwMode="auto">
          <a:xfrm>
            <a:off x="-13648" y="879135"/>
            <a:ext cx="12205648" cy="0"/>
          </a:xfrm>
          <a:prstGeom prst="line">
            <a:avLst/>
          </a:prstGeom>
          <a:noFill/>
          <a:ln w="12700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kern="0">
              <a:solidFill>
                <a:sysClr val="windowText" lastClr="000000"/>
              </a:solidFill>
            </a:endParaRPr>
          </a:p>
        </p:txBody>
      </p:sp>
      <p:pic>
        <p:nvPicPr>
          <p:cNvPr id="7" name="Picture 7" descr="CA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13925" y="6529387"/>
            <a:ext cx="237807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descr="E:\ML\1112.jpeg"/>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892288" y="3478662"/>
            <a:ext cx="5812030" cy="3617010"/>
          </a:xfrm>
          <a:prstGeom prst="rect">
            <a:avLst/>
          </a:prstGeom>
          <a:noFill/>
        </p:spPr>
      </p:pic>
      <p:pic>
        <p:nvPicPr>
          <p:cNvPr id="11" name="Picture 3" descr="E:\ML\1113.jpeg"/>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6089176" y="1307602"/>
            <a:ext cx="6102824" cy="3797981"/>
          </a:xfrm>
          <a:prstGeom prst="rect">
            <a:avLst/>
          </a:prstGeom>
          <a:noFill/>
        </p:spPr>
      </p:pic>
      <p:sp>
        <p:nvSpPr>
          <p:cNvPr id="8" name="Rectangle 7"/>
          <p:cNvSpPr/>
          <p:nvPr/>
        </p:nvSpPr>
        <p:spPr>
          <a:xfrm>
            <a:off x="136480" y="944436"/>
            <a:ext cx="12205648" cy="4524315"/>
          </a:xfrm>
          <a:prstGeom prst="rect">
            <a:avLst/>
          </a:prstGeom>
        </p:spPr>
        <p:txBody>
          <a:bodyPr wrap="square">
            <a:spAutoFit/>
          </a:bodyPr>
          <a:lstStyle/>
          <a:p>
            <a:pPr indent="-457200">
              <a:buFont typeface="Wingdings" panose="05000000000000000000" pitchFamily="2" charset="2"/>
              <a:buChar char="Ø"/>
            </a:pPr>
            <a:r>
              <a:rPr lang="en-US" altLang="zh-CN" sz="2800" dirty="0" smtClean="0">
                <a:latin typeface="Arial" panose="020B0604020202020204" pitchFamily="34" charset="0"/>
                <a:cs typeface="Arial" panose="020B0604020202020204" pitchFamily="34" charset="0"/>
              </a:rPr>
              <a:t>Why we use Random Forest</a:t>
            </a:r>
          </a:p>
          <a:p>
            <a:pPr lvl="1" indent="-457200">
              <a:buFont typeface="+mj-lt"/>
              <a:buAutoNum type="arabicPeriod"/>
            </a:pPr>
            <a:r>
              <a:rPr lang="en-US" altLang="zh-CN" sz="2400" dirty="0" smtClean="0">
                <a:latin typeface="Arial" panose="020B0604020202020204" pitchFamily="34" charset="0"/>
                <a:cs typeface="Arial" panose="020B0604020202020204" pitchFamily="34" charset="0"/>
              </a:rPr>
              <a:t>Efficient on big data.</a:t>
            </a:r>
          </a:p>
          <a:p>
            <a:pPr lvl="1" indent="-457200">
              <a:buFont typeface="+mj-lt"/>
              <a:buAutoNum type="arabicPeriod"/>
            </a:pPr>
            <a:r>
              <a:rPr lang="en-US" altLang="zh-CN" sz="2400" dirty="0" smtClean="0">
                <a:latin typeface="Arial" panose="020B0604020202020204" pitchFamily="34" charset="0"/>
                <a:cs typeface="Arial" panose="020B0604020202020204" pitchFamily="34" charset="0"/>
              </a:rPr>
              <a:t>No overfitting concerns.</a:t>
            </a:r>
          </a:p>
          <a:p>
            <a:pPr lvl="1" indent="-457200">
              <a:buFont typeface="+mj-lt"/>
              <a:buAutoNum type="arabicPeriod"/>
            </a:pPr>
            <a:r>
              <a:rPr lang="en-US" altLang="zh-CN" sz="2400" dirty="0" smtClean="0">
                <a:latin typeface="Arial" panose="020B0604020202020204" pitchFamily="34" charset="0"/>
                <a:cs typeface="Arial" panose="020B0604020202020204" pitchFamily="34" charset="0"/>
              </a:rPr>
              <a:t>Relatively</a:t>
            </a:r>
            <a:r>
              <a:rPr lang="zh-CN" altLang="en-US" sz="2400" dirty="0" smtClean="0">
                <a:latin typeface="Arial" panose="020B0604020202020204" pitchFamily="34" charset="0"/>
                <a:cs typeface="Arial" panose="020B0604020202020204" pitchFamily="34" charset="0"/>
              </a:rPr>
              <a:t> </a:t>
            </a:r>
            <a:r>
              <a:rPr lang="en-US" altLang="zh-CN" sz="2400" dirty="0" smtClean="0">
                <a:latin typeface="Arial" panose="020B0604020202020204" pitchFamily="34" charset="0"/>
                <a:cs typeface="Arial" panose="020B0604020202020204" pitchFamily="34" charset="0"/>
              </a:rPr>
              <a:t>immune</a:t>
            </a:r>
            <a:r>
              <a:rPr lang="zh-CN" altLang="en-US" sz="2400" dirty="0" smtClean="0">
                <a:latin typeface="Arial" panose="020B0604020202020204" pitchFamily="34" charset="0"/>
                <a:cs typeface="Arial" panose="020B0604020202020204" pitchFamily="34" charset="0"/>
              </a:rPr>
              <a:t> </a:t>
            </a:r>
            <a:r>
              <a:rPr lang="en-US" altLang="zh-CN" sz="2400" dirty="0" smtClean="0">
                <a:latin typeface="Arial" panose="020B0604020202020204" pitchFamily="34" charset="0"/>
                <a:cs typeface="Arial" panose="020B0604020202020204" pitchFamily="34" charset="0"/>
              </a:rPr>
              <a:t>to</a:t>
            </a:r>
            <a:r>
              <a:rPr lang="zh-CN" altLang="en-US" sz="2400" dirty="0" smtClean="0">
                <a:latin typeface="Arial" panose="020B0604020202020204" pitchFamily="34" charset="0"/>
                <a:cs typeface="Arial" panose="020B0604020202020204" pitchFamily="34" charset="0"/>
              </a:rPr>
              <a:t> </a:t>
            </a:r>
            <a:r>
              <a:rPr lang="en-US" altLang="zh-CN" sz="2400" dirty="0" smtClean="0">
                <a:latin typeface="Arial" panose="020B0604020202020204" pitchFamily="34" charset="0"/>
                <a:cs typeface="Arial" panose="020B0604020202020204" pitchFamily="34" charset="0"/>
              </a:rPr>
              <a:t>imbalanced</a:t>
            </a:r>
            <a:r>
              <a:rPr lang="zh-CN" altLang="en-US" sz="2400" dirty="0" smtClean="0">
                <a:latin typeface="Arial" panose="020B0604020202020204" pitchFamily="34" charset="0"/>
                <a:cs typeface="Arial" panose="020B0604020202020204" pitchFamily="34" charset="0"/>
              </a:rPr>
              <a:t> </a:t>
            </a:r>
            <a:r>
              <a:rPr lang="en-US" altLang="zh-CN" sz="2400" dirty="0" smtClean="0">
                <a:latin typeface="Arial" panose="020B0604020202020204" pitchFamily="34" charset="0"/>
                <a:cs typeface="Arial" panose="020B0604020202020204" pitchFamily="34" charset="0"/>
              </a:rPr>
              <a:t>data.</a:t>
            </a:r>
            <a:r>
              <a:rPr lang="zh-CN" altLang="en-US" sz="2400" dirty="0" smtClean="0">
                <a:latin typeface="Arial" panose="020B0604020202020204" pitchFamily="34" charset="0"/>
                <a:cs typeface="Arial" panose="020B0604020202020204" pitchFamily="34" charset="0"/>
              </a:rPr>
              <a:t> </a:t>
            </a:r>
            <a:endParaRPr lang="en-US" altLang="zh-CN" sz="2400" dirty="0" smtClean="0">
              <a:latin typeface="Arial" panose="020B0604020202020204" pitchFamily="34" charset="0"/>
              <a:cs typeface="Arial" panose="020B0604020202020204" pitchFamily="34" charset="0"/>
            </a:endParaRPr>
          </a:p>
          <a:p>
            <a:pPr lvl="1" indent="-457200">
              <a:buFont typeface="Wingdings" pitchFamily="2" charset="2"/>
              <a:buChar char="Ø"/>
            </a:pPr>
            <a:r>
              <a:rPr lang="en-US" altLang="zh-CN" sz="2800" dirty="0" smtClean="0">
                <a:latin typeface="Arial" panose="020B0604020202020204" pitchFamily="34" charset="0"/>
                <a:cs typeface="Arial" panose="020B0604020202020204" pitchFamily="34" charset="0"/>
              </a:rPr>
              <a:t>Parameters tuning</a:t>
            </a:r>
          </a:p>
          <a:p>
            <a:pPr marL="514350" lvl="1" indent="-514350">
              <a:buFont typeface="+mj-lt"/>
              <a:buAutoNum type="arabicPeriod"/>
            </a:pPr>
            <a:r>
              <a:rPr lang="en-US" altLang="zh-CN" sz="2400" dirty="0">
                <a:latin typeface="Arial" panose="020B0604020202020204" pitchFamily="34" charset="0"/>
                <a:cs typeface="Arial" panose="020B0604020202020204" pitchFamily="34" charset="0"/>
              </a:rPr>
              <a:t>#</a:t>
            </a:r>
            <a:r>
              <a:rPr lang="en-US" altLang="zh-CN" sz="2400" dirty="0" smtClean="0">
                <a:latin typeface="Arial" panose="020B0604020202020204" pitchFamily="34" charset="0"/>
                <a:cs typeface="Arial" panose="020B0604020202020204" pitchFamily="34" charset="0"/>
              </a:rPr>
              <a:t> of trees</a:t>
            </a:r>
          </a:p>
          <a:p>
            <a:pPr marL="514350" lvl="1" indent="-514350">
              <a:buFont typeface="+mj-lt"/>
              <a:buAutoNum type="arabicPeriod"/>
            </a:pPr>
            <a:r>
              <a:rPr lang="en-US" altLang="zh-CN" sz="2400" dirty="0">
                <a:latin typeface="Arial" panose="020B0604020202020204" pitchFamily="34" charset="0"/>
                <a:cs typeface="Arial" panose="020B0604020202020204" pitchFamily="34" charset="0"/>
              </a:rPr>
              <a:t>#</a:t>
            </a:r>
            <a:r>
              <a:rPr lang="en-US" altLang="zh-CN" sz="2400" dirty="0" smtClean="0">
                <a:latin typeface="Arial" panose="020B0604020202020204" pitchFamily="34" charset="0"/>
                <a:cs typeface="Arial" panose="020B0604020202020204" pitchFamily="34" charset="0"/>
              </a:rPr>
              <a:t> of features each tree</a:t>
            </a:r>
          </a:p>
          <a:p>
            <a:pPr lvl="1" indent="-457200">
              <a:buFont typeface="Wingdings" pitchFamily="2" charset="2"/>
              <a:buChar char="Ø"/>
            </a:pPr>
            <a:endParaRPr lang="en-US" altLang="zh-CN" sz="2800" dirty="0" smtClean="0">
              <a:latin typeface="Arial" panose="020B0604020202020204" pitchFamily="34" charset="0"/>
              <a:cs typeface="Arial" panose="020B0604020202020204" pitchFamily="34" charset="0"/>
            </a:endParaRPr>
          </a:p>
          <a:p>
            <a:pPr lvl="1" indent="-457200"/>
            <a:endParaRPr lang="en-US" altLang="zh-CN" sz="2400" dirty="0" smtClean="0">
              <a:latin typeface="Arial" panose="020B0604020202020204" pitchFamily="34" charset="0"/>
              <a:cs typeface="Arial" panose="020B0604020202020204" pitchFamily="34" charset="0"/>
            </a:endParaRPr>
          </a:p>
          <a:p>
            <a:pPr lvl="1" indent="-457200"/>
            <a:endParaRPr lang="en-US" altLang="zh-CN" sz="2400" dirty="0" smtClean="0">
              <a:latin typeface="Arial" panose="020B0604020202020204" pitchFamily="34" charset="0"/>
              <a:cs typeface="Arial" panose="020B0604020202020204" pitchFamily="34" charset="0"/>
            </a:endParaRPr>
          </a:p>
          <a:p>
            <a:pPr indent="-457200">
              <a:buFont typeface="Wingdings" panose="05000000000000000000" pitchFamily="2" charset="2"/>
              <a:buChar char="Ø"/>
            </a:pPr>
            <a:endParaRPr lang="en-US" altLang="zh-C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334221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12192000" cy="859809"/>
          </a:xfrm>
          <a:prstGeom prst="rect">
            <a:avLst/>
          </a:prstGeom>
          <a:solidFill>
            <a:srgbClr val="00234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charset="0"/>
              </a:defRPr>
            </a:lvl2pPr>
            <a:lvl3pPr algn="ctr" rtl="0" eaLnBrk="0" fontAlgn="base" hangingPunct="0">
              <a:spcBef>
                <a:spcPct val="0"/>
              </a:spcBef>
              <a:spcAft>
                <a:spcPct val="0"/>
              </a:spcAft>
              <a:defRPr sz="4400">
                <a:solidFill>
                  <a:schemeClr val="bg1"/>
                </a:solidFill>
                <a:latin typeface="Arial" charset="0"/>
              </a:defRPr>
            </a:lvl3pPr>
            <a:lvl4pPr algn="ctr" rtl="0" eaLnBrk="0" fontAlgn="base" hangingPunct="0">
              <a:spcBef>
                <a:spcPct val="0"/>
              </a:spcBef>
              <a:spcAft>
                <a:spcPct val="0"/>
              </a:spcAft>
              <a:defRPr sz="4400">
                <a:solidFill>
                  <a:schemeClr val="bg1"/>
                </a:solidFill>
                <a:latin typeface="Arial" charset="0"/>
              </a:defRPr>
            </a:lvl4pPr>
            <a:lvl5pPr algn="ctr" rtl="0" eaLnBrk="0" fontAlgn="base" hangingPunct="0">
              <a:spcBef>
                <a:spcPct val="0"/>
              </a:spcBef>
              <a:spcAft>
                <a:spcPct val="0"/>
              </a:spcAft>
              <a:defRPr sz="4400">
                <a:solidFill>
                  <a:schemeClr val="bg1"/>
                </a:solidFill>
                <a:latin typeface="Arial" charset="0"/>
              </a:defRPr>
            </a:lvl5pPr>
            <a:lvl6pPr marL="457200" algn="ctr" rtl="0" fontAlgn="base">
              <a:spcBef>
                <a:spcPct val="0"/>
              </a:spcBef>
              <a:spcAft>
                <a:spcPct val="0"/>
              </a:spcAft>
              <a:defRPr sz="4400">
                <a:solidFill>
                  <a:schemeClr val="bg1"/>
                </a:solidFill>
                <a:latin typeface="Arial" charset="0"/>
              </a:defRPr>
            </a:lvl6pPr>
            <a:lvl7pPr marL="914400" algn="ctr" rtl="0" fontAlgn="base">
              <a:spcBef>
                <a:spcPct val="0"/>
              </a:spcBef>
              <a:spcAft>
                <a:spcPct val="0"/>
              </a:spcAft>
              <a:defRPr sz="4400">
                <a:solidFill>
                  <a:schemeClr val="bg1"/>
                </a:solidFill>
                <a:latin typeface="Arial" charset="0"/>
              </a:defRPr>
            </a:lvl7pPr>
            <a:lvl8pPr marL="1371600" algn="ctr" rtl="0" fontAlgn="base">
              <a:spcBef>
                <a:spcPct val="0"/>
              </a:spcBef>
              <a:spcAft>
                <a:spcPct val="0"/>
              </a:spcAft>
              <a:defRPr sz="4400">
                <a:solidFill>
                  <a:schemeClr val="bg1"/>
                </a:solidFill>
                <a:latin typeface="Arial" charset="0"/>
              </a:defRPr>
            </a:lvl8pPr>
            <a:lvl9pPr marL="1828800" algn="ctr" rtl="0" fontAlgn="base">
              <a:spcBef>
                <a:spcPct val="0"/>
              </a:spcBef>
              <a:spcAft>
                <a:spcPct val="0"/>
              </a:spcAft>
              <a:defRPr sz="4400">
                <a:solidFill>
                  <a:schemeClr val="bg1"/>
                </a:solidFill>
                <a:latin typeface="Arial" charset="0"/>
              </a:defRPr>
            </a:lvl9pPr>
          </a:lstStyle>
          <a:p>
            <a:pPr eaLnBrk="1" hangingPunct="1"/>
            <a:r>
              <a:rPr lang="en-US" altLang="zh-CN" b="1" kern="0" dirty="0">
                <a:latin typeface="Arial" panose="020B0604020202020204" pitchFamily="34" charset="0"/>
                <a:ea typeface="宋体" panose="02010600030101010101" pitchFamily="2" charset="-122"/>
                <a:cs typeface="Arial" panose="020B0604020202020204" pitchFamily="34" charset="0"/>
              </a:rPr>
              <a:t>Random Forest</a:t>
            </a:r>
          </a:p>
        </p:txBody>
      </p:sp>
      <p:pic>
        <p:nvPicPr>
          <p:cNvPr id="7" name="Picture 7" descr="CA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13925" y="6529387"/>
            <a:ext cx="237807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7"/>
          <p:cNvSpPr/>
          <p:nvPr/>
        </p:nvSpPr>
        <p:spPr>
          <a:xfrm>
            <a:off x="420914" y="810229"/>
            <a:ext cx="5675086" cy="954107"/>
          </a:xfrm>
          <a:prstGeom prst="rect">
            <a:avLst/>
          </a:prstGeom>
        </p:spPr>
        <p:txBody>
          <a:bodyPr wrap="square">
            <a:spAutoFit/>
          </a:bodyPr>
          <a:lstStyle/>
          <a:p>
            <a:pPr lvl="1" indent="-457200">
              <a:buFont typeface="Wingdings" panose="05000000000000000000" pitchFamily="2" charset="2"/>
              <a:buChar char="Ø"/>
            </a:pPr>
            <a:r>
              <a:rPr lang="en-US" altLang="zh-CN" sz="2800" dirty="0" smtClean="0">
                <a:latin typeface="Arial" panose="020B0604020202020204" pitchFamily="34" charset="0"/>
                <a:cs typeface="Arial" panose="020B0604020202020204" pitchFamily="34" charset="0"/>
              </a:rPr>
              <a:t>Balancing Prediction Error</a:t>
            </a:r>
          </a:p>
          <a:p>
            <a:pPr indent="-457200">
              <a:buFont typeface="Wingdings" panose="05000000000000000000" pitchFamily="2" charset="2"/>
              <a:buChar char="Ø"/>
            </a:pPr>
            <a:endParaRPr lang="en-US" altLang="zh-CN" sz="2800" dirty="0">
              <a:latin typeface="Arial" panose="020B0604020202020204" pitchFamily="34" charset="0"/>
              <a:cs typeface="Arial" panose="020B0604020202020204" pitchFamily="34" charset="0"/>
            </a:endParaRPr>
          </a:p>
        </p:txBody>
      </p:sp>
      <p:pic>
        <p:nvPicPr>
          <p:cNvPr id="3075" name="Picture 3" descr="E:\ML\114.jpeg"/>
          <p:cNvPicPr>
            <a:picLocks noChangeAspect="1" noChangeArrowheads="1"/>
          </p:cNvPicPr>
          <p:nvPr/>
        </p:nvPicPr>
        <p:blipFill rotWithShape="1">
          <a:blip r:embed="rId4" cstate="print">
            <a:clrChange>
              <a:clrFrom>
                <a:srgbClr val="FFFFFF"/>
              </a:clrFrom>
              <a:clrTo>
                <a:srgbClr val="FFFFFF">
                  <a:alpha val="0"/>
                </a:srgbClr>
              </a:clrTo>
            </a:clrChange>
          </a:blip>
          <a:srcRect t="18231" r="4524" b="5206"/>
          <a:stretch/>
        </p:blipFill>
        <p:spPr bwMode="auto">
          <a:xfrm>
            <a:off x="1076527" y="1342285"/>
            <a:ext cx="5019472" cy="2504978"/>
          </a:xfrm>
          <a:prstGeom prst="rect">
            <a:avLst/>
          </a:prstGeom>
          <a:noFill/>
        </p:spPr>
      </p:pic>
      <p:sp>
        <p:nvSpPr>
          <p:cNvPr id="14" name="Rectangle 7"/>
          <p:cNvSpPr/>
          <p:nvPr/>
        </p:nvSpPr>
        <p:spPr>
          <a:xfrm>
            <a:off x="420914" y="3689670"/>
            <a:ext cx="5675086" cy="954107"/>
          </a:xfrm>
          <a:prstGeom prst="rect">
            <a:avLst/>
          </a:prstGeom>
        </p:spPr>
        <p:txBody>
          <a:bodyPr wrap="square">
            <a:spAutoFit/>
          </a:bodyPr>
          <a:lstStyle/>
          <a:p>
            <a:pPr lvl="1" indent="-457200">
              <a:buFont typeface="Wingdings" panose="05000000000000000000" pitchFamily="2" charset="2"/>
              <a:buChar char="Ø"/>
            </a:pPr>
            <a:r>
              <a:rPr lang="en-US" altLang="zh-CN" sz="2800" dirty="0" smtClean="0">
                <a:latin typeface="Arial" panose="020B0604020202020204" pitchFamily="34" charset="0"/>
                <a:cs typeface="Arial" panose="020B0604020202020204" pitchFamily="34" charset="0"/>
              </a:rPr>
              <a:t>Optimized </a:t>
            </a:r>
            <a:r>
              <a:rPr lang="en-US" altLang="zh-CN" sz="2800" dirty="0">
                <a:latin typeface="Arial" panose="020B0604020202020204" pitchFamily="34" charset="0"/>
                <a:cs typeface="Arial" panose="020B0604020202020204" pitchFamily="34" charset="0"/>
              </a:rPr>
              <a:t>R</a:t>
            </a:r>
            <a:r>
              <a:rPr lang="en-US" altLang="zh-CN" sz="2800" dirty="0" smtClean="0">
                <a:latin typeface="Arial" panose="020B0604020202020204" pitchFamily="34" charset="0"/>
                <a:cs typeface="Arial" panose="020B0604020202020204" pitchFamily="34" charset="0"/>
              </a:rPr>
              <a:t>esult </a:t>
            </a:r>
            <a:endParaRPr lang="en-US" altLang="zh-CN" sz="2400" dirty="0" smtClean="0">
              <a:latin typeface="Arial" panose="020B0604020202020204" pitchFamily="34" charset="0"/>
              <a:cs typeface="Arial" panose="020B0604020202020204" pitchFamily="34" charset="0"/>
            </a:endParaRPr>
          </a:p>
          <a:p>
            <a:pPr indent="-457200">
              <a:buFont typeface="Wingdings" panose="05000000000000000000" pitchFamily="2" charset="2"/>
              <a:buChar char="Ø"/>
            </a:pPr>
            <a:endParaRPr lang="en-US" altLang="zh-CN" sz="2800" dirty="0">
              <a:latin typeface="Arial" panose="020B0604020202020204" pitchFamily="34" charset="0"/>
              <a:cs typeface="Arial" panose="020B0604020202020204" pitchFamily="34" charset="0"/>
            </a:endParaRPr>
          </a:p>
        </p:txBody>
      </p:sp>
      <p:graphicFrame>
        <p:nvGraphicFramePr>
          <p:cNvPr id="16" name="表格 15"/>
          <p:cNvGraphicFramePr>
            <a:graphicFrameLocks noGrp="1"/>
          </p:cNvGraphicFramePr>
          <p:nvPr>
            <p:extLst>
              <p:ext uri="{D42A27DB-BD31-4B8C-83A1-F6EECF244321}">
                <p14:modId xmlns:p14="http://schemas.microsoft.com/office/powerpoint/2010/main" val="999803487"/>
              </p:ext>
            </p:extLst>
          </p:nvPr>
        </p:nvGraphicFramePr>
        <p:xfrm>
          <a:off x="420914" y="4252685"/>
          <a:ext cx="5522685" cy="2162627"/>
        </p:xfrm>
        <a:graphic>
          <a:graphicData uri="http://schemas.openxmlformats.org/drawingml/2006/table">
            <a:tbl>
              <a:tblPr firstRow="1" firstCol="1">
                <a:tableStyleId>{8FD4443E-F989-4FC4-A0C8-D5A2AF1F390B}</a:tableStyleId>
              </a:tblPr>
              <a:tblGrid>
                <a:gridCol w="1840895"/>
                <a:gridCol w="1840895"/>
                <a:gridCol w="1840895"/>
              </a:tblGrid>
              <a:tr h="534641">
                <a:tc>
                  <a:txBody>
                    <a:bodyPr/>
                    <a:lstStyle/>
                    <a:p>
                      <a:pPr algn="ctr">
                        <a:lnSpc>
                          <a:spcPct val="115000"/>
                        </a:lnSpc>
                        <a:spcAft>
                          <a:spcPts val="0"/>
                        </a:spcAft>
                      </a:pPr>
                      <a:endParaRPr lang="en-US" altLang="zh-CN" sz="1600" b="1" kern="1200" dirty="0" smtClean="0">
                        <a:solidFill>
                          <a:schemeClr val="tx1"/>
                        </a:solidFill>
                        <a:latin typeface="Arial" panose="020B0604020202020204" pitchFamily="34" charset="0"/>
                        <a:ea typeface="+mn-ea"/>
                        <a:cs typeface="Arial" panose="020B0604020202020204" pitchFamily="34" charset="0"/>
                      </a:endParaRPr>
                    </a:p>
                  </a:txBody>
                  <a:tcPr marL="63500" marR="63500" marT="63500" marB="63500" anchor="ctr"/>
                </a:tc>
                <a:tc>
                  <a:txBody>
                    <a:bodyPr/>
                    <a:lstStyle/>
                    <a:p>
                      <a:pPr algn="ctr">
                        <a:lnSpc>
                          <a:spcPct val="115000"/>
                        </a:lnSpc>
                        <a:spcAft>
                          <a:spcPts val="0"/>
                        </a:spcAft>
                      </a:pPr>
                      <a:r>
                        <a:rPr lang="en-US" altLang="zh-CN" sz="1600" b="1" kern="1200" dirty="0" smtClean="0"/>
                        <a:t>Reference: False</a:t>
                      </a:r>
                      <a:endParaRPr lang="zh-CN" altLang="zh-CN" sz="1600" b="1" kern="1200" dirty="0" smtClean="0">
                        <a:solidFill>
                          <a:schemeClr val="tx1"/>
                        </a:solidFill>
                        <a:latin typeface="Arial" panose="020B0604020202020204" pitchFamily="34" charset="0"/>
                        <a:ea typeface="+mn-ea"/>
                        <a:cs typeface="Arial" panose="020B0604020202020204" pitchFamily="34" charset="0"/>
                      </a:endParaRPr>
                    </a:p>
                  </a:txBody>
                  <a:tcPr marL="63500" marR="63500" marT="63500" marB="63500" anchor="ctr"/>
                </a:tc>
                <a:tc>
                  <a:txBody>
                    <a:bodyPr/>
                    <a:lstStyle/>
                    <a:p>
                      <a:pPr algn="ctr">
                        <a:lnSpc>
                          <a:spcPct val="115000"/>
                        </a:lnSpc>
                        <a:spcAft>
                          <a:spcPts val="0"/>
                        </a:spcAft>
                      </a:pPr>
                      <a:r>
                        <a:rPr lang="en-US" altLang="zh-CN" sz="1600" b="1" kern="1200" dirty="0" smtClean="0"/>
                        <a:t>Reference: True</a:t>
                      </a:r>
                      <a:endParaRPr lang="zh-CN" altLang="zh-CN" sz="1600" b="1" kern="1200" dirty="0" smtClean="0">
                        <a:solidFill>
                          <a:schemeClr val="tx1"/>
                        </a:solidFill>
                        <a:latin typeface="Arial" panose="020B0604020202020204" pitchFamily="34" charset="0"/>
                        <a:ea typeface="+mn-ea"/>
                        <a:cs typeface="Arial" panose="020B0604020202020204" pitchFamily="34" charset="0"/>
                      </a:endParaRPr>
                    </a:p>
                  </a:txBody>
                  <a:tcPr marL="63500" marR="63500" marT="63500" marB="63500" anchor="ctr"/>
                </a:tc>
              </a:tr>
              <a:tr h="813993">
                <a:tc>
                  <a:txBody>
                    <a:bodyPr/>
                    <a:lstStyle/>
                    <a:p>
                      <a:pPr algn="ctr">
                        <a:lnSpc>
                          <a:spcPct val="115000"/>
                        </a:lnSpc>
                        <a:spcAft>
                          <a:spcPts val="0"/>
                        </a:spcAft>
                      </a:pPr>
                      <a:r>
                        <a:rPr lang="en-US" altLang="zh-CN" sz="1600" b="1" kern="1200" dirty="0" smtClean="0"/>
                        <a:t>Prediction: Negative</a:t>
                      </a:r>
                      <a:endParaRPr lang="zh-CN" altLang="zh-CN" sz="1600" b="1" kern="1200" dirty="0" smtClean="0">
                        <a:solidFill>
                          <a:schemeClr val="tx1"/>
                        </a:solidFill>
                        <a:latin typeface="Arial" panose="020B0604020202020204" pitchFamily="34" charset="0"/>
                        <a:ea typeface="+mn-ea"/>
                        <a:cs typeface="Arial" panose="020B0604020202020204" pitchFamily="34" charset="0"/>
                      </a:endParaRPr>
                    </a:p>
                  </a:txBody>
                  <a:tcPr marL="63500" marR="63500" marT="63500" marB="63500" anchor="ctr"/>
                </a:tc>
                <a:tc>
                  <a:txBody>
                    <a:bodyPr/>
                    <a:lstStyle/>
                    <a:p>
                      <a:pPr algn="ctr">
                        <a:lnSpc>
                          <a:spcPct val="115000"/>
                        </a:lnSpc>
                        <a:spcAft>
                          <a:spcPts val="0"/>
                        </a:spcAft>
                      </a:pPr>
                      <a:r>
                        <a:rPr lang="en-US" altLang="zh-CN" sz="1600" b="1" kern="1200" dirty="0" smtClean="0"/>
                        <a:t>9408.6</a:t>
                      </a:r>
                      <a:endParaRPr lang="zh-CN" altLang="zh-CN" sz="1600" b="1" kern="1200" dirty="0" smtClean="0">
                        <a:solidFill>
                          <a:schemeClr val="tx1"/>
                        </a:solidFill>
                        <a:latin typeface="Arial" panose="020B0604020202020204" pitchFamily="34" charset="0"/>
                        <a:ea typeface="+mn-ea"/>
                        <a:cs typeface="Arial" panose="020B0604020202020204" pitchFamily="34" charset="0"/>
                      </a:endParaRPr>
                    </a:p>
                  </a:txBody>
                  <a:tcPr marL="63500" marR="63500" marT="63500" marB="63500" anchor="ctr"/>
                </a:tc>
                <a:tc>
                  <a:txBody>
                    <a:bodyPr/>
                    <a:lstStyle/>
                    <a:p>
                      <a:pPr algn="ctr">
                        <a:lnSpc>
                          <a:spcPct val="115000"/>
                        </a:lnSpc>
                        <a:spcAft>
                          <a:spcPts val="0"/>
                        </a:spcAft>
                      </a:pPr>
                      <a:r>
                        <a:rPr lang="en-US" altLang="zh-CN" sz="1600" b="1" kern="1200" dirty="0" smtClean="0"/>
                        <a:t>1026.2</a:t>
                      </a:r>
                      <a:endParaRPr lang="zh-CN" altLang="zh-CN" sz="1600" b="1" kern="1200" dirty="0" smtClean="0">
                        <a:solidFill>
                          <a:schemeClr val="tx1"/>
                        </a:solidFill>
                        <a:latin typeface="Arial" panose="020B0604020202020204" pitchFamily="34" charset="0"/>
                        <a:ea typeface="+mn-ea"/>
                        <a:cs typeface="Arial" panose="020B0604020202020204" pitchFamily="34" charset="0"/>
                      </a:endParaRPr>
                    </a:p>
                  </a:txBody>
                  <a:tcPr marL="63500" marR="63500" marT="63500" marB="63500" anchor="ctr"/>
                </a:tc>
              </a:tr>
              <a:tr h="813993">
                <a:tc>
                  <a:txBody>
                    <a:bodyPr/>
                    <a:lstStyle/>
                    <a:p>
                      <a:pPr algn="ctr">
                        <a:lnSpc>
                          <a:spcPct val="115000"/>
                        </a:lnSpc>
                        <a:spcAft>
                          <a:spcPts val="0"/>
                        </a:spcAft>
                      </a:pPr>
                      <a:r>
                        <a:rPr lang="en-US" altLang="zh-CN" sz="1600" b="1" kern="1200" dirty="0" smtClean="0"/>
                        <a:t>Prediction: Positive</a:t>
                      </a:r>
                      <a:endParaRPr lang="zh-CN" altLang="zh-CN" sz="1600" b="1" kern="1200" dirty="0" smtClean="0">
                        <a:solidFill>
                          <a:schemeClr val="tx1"/>
                        </a:solidFill>
                        <a:latin typeface="Arial" panose="020B0604020202020204" pitchFamily="34" charset="0"/>
                        <a:ea typeface="+mn-ea"/>
                        <a:cs typeface="Arial" panose="020B0604020202020204" pitchFamily="34" charset="0"/>
                      </a:endParaRPr>
                    </a:p>
                  </a:txBody>
                  <a:tcPr marL="63500" marR="63500" marT="63500" marB="63500" anchor="ctr"/>
                </a:tc>
                <a:tc>
                  <a:txBody>
                    <a:bodyPr/>
                    <a:lstStyle/>
                    <a:p>
                      <a:pPr algn="ctr">
                        <a:lnSpc>
                          <a:spcPct val="115000"/>
                        </a:lnSpc>
                        <a:spcAft>
                          <a:spcPts val="0"/>
                        </a:spcAft>
                      </a:pPr>
                      <a:r>
                        <a:rPr lang="en-US" altLang="zh-CN" sz="1600" b="1" kern="1200" dirty="0" smtClean="0"/>
                        <a:t>2808.6</a:t>
                      </a:r>
                      <a:endParaRPr lang="zh-CN" altLang="zh-CN" sz="1600" b="1" kern="1200" dirty="0" smtClean="0">
                        <a:solidFill>
                          <a:schemeClr val="tx1"/>
                        </a:solidFill>
                        <a:latin typeface="Arial" panose="020B0604020202020204" pitchFamily="34" charset="0"/>
                        <a:ea typeface="+mn-ea"/>
                        <a:cs typeface="Arial" panose="020B0604020202020204" pitchFamily="34" charset="0"/>
                      </a:endParaRPr>
                    </a:p>
                  </a:txBody>
                  <a:tcPr marL="63500" marR="63500" marT="63500" marB="63500" anchor="ctr"/>
                </a:tc>
                <a:tc>
                  <a:txBody>
                    <a:bodyPr/>
                    <a:lstStyle/>
                    <a:p>
                      <a:pPr algn="ctr">
                        <a:lnSpc>
                          <a:spcPct val="108000"/>
                        </a:lnSpc>
                        <a:spcAft>
                          <a:spcPts val="0"/>
                        </a:spcAft>
                      </a:pPr>
                      <a:r>
                        <a:rPr lang="en-US" altLang="zh-CN" sz="1600" b="1" kern="1200" dirty="0" smtClean="0"/>
                        <a:t>162328.2</a:t>
                      </a:r>
                      <a:endParaRPr lang="zh-CN" altLang="zh-CN" sz="1600" b="1" kern="1200" dirty="0" smtClean="0">
                        <a:solidFill>
                          <a:schemeClr val="tx1"/>
                        </a:solidFill>
                        <a:latin typeface="Arial" panose="020B0604020202020204" pitchFamily="34" charset="0"/>
                        <a:ea typeface="+mn-ea"/>
                        <a:cs typeface="Arial" panose="020B0604020202020204" pitchFamily="34" charset="0"/>
                      </a:endParaRPr>
                    </a:p>
                  </a:txBody>
                  <a:tcPr marL="63500" marR="63500" marT="63500" marB="63500" anchor="ctr"/>
                </a:tc>
              </a:tr>
            </a:tbl>
          </a:graphicData>
        </a:graphic>
      </p:graphicFrame>
      <p:graphicFrame>
        <p:nvGraphicFramePr>
          <p:cNvPr id="17" name="表格 16"/>
          <p:cNvGraphicFramePr>
            <a:graphicFrameLocks noGrp="1"/>
          </p:cNvGraphicFramePr>
          <p:nvPr>
            <p:extLst>
              <p:ext uri="{D42A27DB-BD31-4B8C-83A1-F6EECF244321}">
                <p14:modId xmlns:p14="http://schemas.microsoft.com/office/powerpoint/2010/main" val="1874218922"/>
              </p:ext>
            </p:extLst>
          </p:nvPr>
        </p:nvGraphicFramePr>
        <p:xfrm>
          <a:off x="6633028" y="4234977"/>
          <a:ext cx="5239659" cy="2180336"/>
        </p:xfrm>
        <a:graphic>
          <a:graphicData uri="http://schemas.openxmlformats.org/drawingml/2006/table">
            <a:tbl>
              <a:tblPr firstRow="1" firstCol="1">
                <a:tableStyleId>{85BE263C-DBD7-4A20-BB59-AAB30ACAA65A}</a:tableStyleId>
              </a:tblPr>
              <a:tblGrid>
                <a:gridCol w="1746553"/>
                <a:gridCol w="1746553"/>
                <a:gridCol w="1746553"/>
              </a:tblGrid>
              <a:tr h="707525">
                <a:tc>
                  <a:txBody>
                    <a:bodyPr/>
                    <a:lstStyle/>
                    <a:p>
                      <a:pPr marL="0" algn="ctr" defTabSz="914400" rtl="0" eaLnBrk="1" latinLnBrk="0" hangingPunct="1">
                        <a:lnSpc>
                          <a:spcPct val="115000"/>
                        </a:lnSpc>
                        <a:spcAft>
                          <a:spcPts val="0"/>
                        </a:spcAft>
                      </a:pPr>
                      <a:endParaRPr lang="en-US" altLang="zh-CN" sz="1600" b="1" kern="1200" dirty="0" smtClean="0">
                        <a:solidFill>
                          <a:schemeClr val="tx1"/>
                        </a:solidFill>
                        <a:latin typeface="Arial" panose="020B0604020202020204" pitchFamily="34" charset="0"/>
                        <a:ea typeface="+mn-ea"/>
                        <a:cs typeface="Arial" panose="020B0604020202020204" pitchFamily="34" charset="0"/>
                      </a:endParaRPr>
                    </a:p>
                  </a:txBody>
                  <a:tcPr marL="63500" marR="63500" marT="63500" marB="63500"/>
                </a:tc>
                <a:tc>
                  <a:txBody>
                    <a:bodyPr/>
                    <a:lstStyle/>
                    <a:p>
                      <a:pPr marL="0" algn="ctr" defTabSz="914400" rtl="0" eaLnBrk="1" latinLnBrk="0" hangingPunct="1">
                        <a:lnSpc>
                          <a:spcPct val="115000"/>
                        </a:lnSpc>
                        <a:spcAft>
                          <a:spcPts val="0"/>
                        </a:spcAft>
                      </a:pPr>
                      <a:r>
                        <a:rPr lang="en-US" altLang="zh-CN" sz="1600" b="1" kern="1200" dirty="0" smtClean="0">
                          <a:solidFill>
                            <a:schemeClr val="tx1"/>
                          </a:solidFill>
                        </a:rPr>
                        <a:t>Reference: False</a:t>
                      </a:r>
                      <a:endParaRPr lang="zh-CN" altLang="zh-CN" sz="1600" b="1" kern="1200" dirty="0" smtClean="0">
                        <a:solidFill>
                          <a:schemeClr val="tx1"/>
                        </a:solidFill>
                        <a:latin typeface="Arial" panose="020B0604020202020204" pitchFamily="34" charset="0"/>
                        <a:ea typeface="+mn-ea"/>
                        <a:cs typeface="Arial" panose="020B0604020202020204" pitchFamily="34" charset="0"/>
                      </a:endParaRPr>
                    </a:p>
                  </a:txBody>
                  <a:tcPr marL="63500" marR="63500" marT="63500" marB="63500"/>
                </a:tc>
                <a:tc>
                  <a:txBody>
                    <a:bodyPr/>
                    <a:lstStyle/>
                    <a:p>
                      <a:pPr marL="0" algn="ctr" defTabSz="914400" rtl="0" eaLnBrk="1" latinLnBrk="0" hangingPunct="1">
                        <a:lnSpc>
                          <a:spcPct val="115000"/>
                        </a:lnSpc>
                        <a:spcAft>
                          <a:spcPts val="0"/>
                        </a:spcAft>
                      </a:pPr>
                      <a:r>
                        <a:rPr lang="en-US" altLang="zh-CN" sz="1600" b="1" kern="1200" dirty="0" smtClean="0">
                          <a:solidFill>
                            <a:schemeClr val="tx1"/>
                          </a:solidFill>
                        </a:rPr>
                        <a:t>Reference: True</a:t>
                      </a:r>
                      <a:endParaRPr lang="zh-CN" altLang="zh-CN" sz="1600" b="1" kern="1200" dirty="0" smtClean="0">
                        <a:solidFill>
                          <a:schemeClr val="tx1"/>
                        </a:solidFill>
                        <a:latin typeface="Arial" panose="020B0604020202020204" pitchFamily="34" charset="0"/>
                        <a:ea typeface="+mn-ea"/>
                        <a:cs typeface="Arial" panose="020B0604020202020204" pitchFamily="34" charset="0"/>
                      </a:endParaRPr>
                    </a:p>
                  </a:txBody>
                  <a:tcPr marL="63500" marR="63500" marT="63500" marB="63500"/>
                </a:tc>
              </a:tr>
              <a:tr h="490937">
                <a:tc>
                  <a:txBody>
                    <a:bodyPr/>
                    <a:lstStyle/>
                    <a:p>
                      <a:pPr marL="0" algn="ctr" defTabSz="914400" rtl="0" eaLnBrk="1" latinLnBrk="0" hangingPunct="1">
                        <a:lnSpc>
                          <a:spcPct val="115000"/>
                        </a:lnSpc>
                        <a:spcAft>
                          <a:spcPts val="0"/>
                        </a:spcAft>
                      </a:pPr>
                      <a:r>
                        <a:rPr lang="en-US" altLang="zh-CN" sz="1600" b="1" kern="1200" dirty="0" smtClean="0">
                          <a:solidFill>
                            <a:schemeClr val="tx1"/>
                          </a:solidFill>
                        </a:rPr>
                        <a:t>Precision</a:t>
                      </a:r>
                      <a:endParaRPr lang="zh-CN" altLang="zh-CN" sz="1600" b="1" kern="1200" dirty="0" smtClean="0">
                        <a:solidFill>
                          <a:schemeClr val="tx1"/>
                        </a:solidFill>
                        <a:latin typeface="Arial" panose="020B0604020202020204" pitchFamily="34" charset="0"/>
                        <a:ea typeface="+mn-ea"/>
                        <a:cs typeface="Arial" panose="020B0604020202020204" pitchFamily="34" charset="0"/>
                      </a:endParaRPr>
                    </a:p>
                  </a:txBody>
                  <a:tcPr marL="63500" marR="63500" marT="63500" marB="63500"/>
                </a:tc>
                <a:tc>
                  <a:txBody>
                    <a:bodyPr/>
                    <a:lstStyle/>
                    <a:p>
                      <a:pPr marL="0" algn="ctr" defTabSz="914400" rtl="0" eaLnBrk="1" latinLnBrk="0" hangingPunct="1">
                        <a:lnSpc>
                          <a:spcPct val="115000"/>
                        </a:lnSpc>
                        <a:spcAft>
                          <a:spcPts val="0"/>
                        </a:spcAft>
                      </a:pPr>
                      <a:r>
                        <a:rPr lang="en-US" altLang="zh-CN" sz="1600" b="1" kern="1200" dirty="0" smtClean="0"/>
                        <a:t>0.902</a:t>
                      </a:r>
                      <a:endParaRPr lang="zh-CN" altLang="zh-CN" sz="1600" b="1" kern="1200" dirty="0" smtClean="0">
                        <a:solidFill>
                          <a:schemeClr val="tx1"/>
                        </a:solidFill>
                        <a:latin typeface="Arial" panose="020B0604020202020204" pitchFamily="34" charset="0"/>
                        <a:ea typeface="+mn-ea"/>
                        <a:cs typeface="Arial" panose="020B0604020202020204" pitchFamily="34" charset="0"/>
                      </a:endParaRPr>
                    </a:p>
                  </a:txBody>
                  <a:tcPr marL="63500" marR="63500" marT="63500" marB="63500"/>
                </a:tc>
                <a:tc>
                  <a:txBody>
                    <a:bodyPr/>
                    <a:lstStyle/>
                    <a:p>
                      <a:pPr marL="0" algn="ctr" defTabSz="914400" rtl="0" eaLnBrk="1" latinLnBrk="0" hangingPunct="1">
                        <a:lnSpc>
                          <a:spcPct val="115000"/>
                        </a:lnSpc>
                        <a:spcAft>
                          <a:spcPts val="0"/>
                        </a:spcAft>
                      </a:pPr>
                      <a:r>
                        <a:rPr lang="en-US" altLang="zh-CN" sz="1600" b="1" kern="1200" dirty="0" smtClean="0"/>
                        <a:t>0.983</a:t>
                      </a:r>
                      <a:endParaRPr lang="zh-CN" altLang="zh-CN" sz="1600" b="1" kern="1200" dirty="0" smtClean="0">
                        <a:solidFill>
                          <a:schemeClr val="tx1"/>
                        </a:solidFill>
                        <a:latin typeface="Arial" panose="020B0604020202020204" pitchFamily="34" charset="0"/>
                        <a:ea typeface="+mn-ea"/>
                        <a:cs typeface="Arial" panose="020B0604020202020204" pitchFamily="34" charset="0"/>
                      </a:endParaRPr>
                    </a:p>
                  </a:txBody>
                  <a:tcPr marL="63500" marR="63500" marT="63500" marB="63500"/>
                </a:tc>
              </a:tr>
              <a:tr h="490937">
                <a:tc>
                  <a:txBody>
                    <a:bodyPr/>
                    <a:lstStyle/>
                    <a:p>
                      <a:pPr marL="0" algn="ctr" defTabSz="914400" rtl="0" eaLnBrk="1" latinLnBrk="0" hangingPunct="1">
                        <a:lnSpc>
                          <a:spcPct val="115000"/>
                        </a:lnSpc>
                        <a:spcAft>
                          <a:spcPts val="0"/>
                        </a:spcAft>
                      </a:pPr>
                      <a:r>
                        <a:rPr lang="en-US" altLang="zh-CN" sz="1600" b="1" kern="1200" dirty="0" smtClean="0">
                          <a:solidFill>
                            <a:schemeClr val="tx1"/>
                          </a:solidFill>
                        </a:rPr>
                        <a:t>Recall</a:t>
                      </a:r>
                      <a:endParaRPr lang="zh-CN" altLang="zh-CN" sz="1600" b="1" kern="1200" dirty="0" smtClean="0">
                        <a:solidFill>
                          <a:schemeClr val="tx1"/>
                        </a:solidFill>
                        <a:latin typeface="Arial" panose="020B0604020202020204" pitchFamily="34" charset="0"/>
                        <a:ea typeface="+mn-ea"/>
                        <a:cs typeface="Arial" panose="020B0604020202020204" pitchFamily="34" charset="0"/>
                      </a:endParaRPr>
                    </a:p>
                  </a:txBody>
                  <a:tcPr marL="63500" marR="63500" marT="63500" marB="63500"/>
                </a:tc>
                <a:tc>
                  <a:txBody>
                    <a:bodyPr/>
                    <a:lstStyle/>
                    <a:p>
                      <a:pPr marL="0" algn="ctr" defTabSz="914400" rtl="0" eaLnBrk="1" latinLnBrk="0" hangingPunct="1">
                        <a:lnSpc>
                          <a:spcPct val="115000"/>
                        </a:lnSpc>
                        <a:spcAft>
                          <a:spcPts val="0"/>
                        </a:spcAft>
                      </a:pPr>
                      <a:r>
                        <a:rPr lang="en-US" altLang="zh-CN" sz="1600" b="1" kern="1200" dirty="0" smtClean="0">
                          <a:solidFill>
                            <a:srgbClr val="FF0000"/>
                          </a:solidFill>
                        </a:rPr>
                        <a:t>0.770</a:t>
                      </a:r>
                      <a:endParaRPr lang="zh-CN" altLang="zh-CN" sz="1600" b="1" kern="1200" dirty="0" smtClean="0">
                        <a:solidFill>
                          <a:srgbClr val="FF0000"/>
                        </a:solidFill>
                        <a:latin typeface="Arial" panose="020B0604020202020204" pitchFamily="34" charset="0"/>
                        <a:ea typeface="+mn-ea"/>
                        <a:cs typeface="Arial" panose="020B0604020202020204" pitchFamily="34" charset="0"/>
                      </a:endParaRPr>
                    </a:p>
                  </a:txBody>
                  <a:tcPr marL="63500" marR="63500" marT="63500" marB="63500"/>
                </a:tc>
                <a:tc>
                  <a:txBody>
                    <a:bodyPr/>
                    <a:lstStyle/>
                    <a:p>
                      <a:pPr marL="0" algn="ctr" defTabSz="914400" rtl="0" eaLnBrk="1" latinLnBrk="0" hangingPunct="1">
                        <a:lnSpc>
                          <a:spcPct val="115000"/>
                        </a:lnSpc>
                        <a:spcAft>
                          <a:spcPts val="0"/>
                        </a:spcAft>
                      </a:pPr>
                      <a:r>
                        <a:rPr lang="en-US" altLang="zh-CN" sz="1600" b="1" kern="1200" dirty="0" smtClean="0"/>
                        <a:t>0.994</a:t>
                      </a:r>
                      <a:endParaRPr lang="zh-CN" altLang="zh-CN" sz="1600" b="1" kern="1200" dirty="0" smtClean="0">
                        <a:solidFill>
                          <a:schemeClr val="tx1"/>
                        </a:solidFill>
                        <a:latin typeface="Arial" panose="020B0604020202020204" pitchFamily="34" charset="0"/>
                        <a:ea typeface="+mn-ea"/>
                        <a:cs typeface="Arial" panose="020B0604020202020204" pitchFamily="34" charset="0"/>
                      </a:endParaRPr>
                    </a:p>
                  </a:txBody>
                  <a:tcPr marL="63500" marR="63500" marT="63500" marB="63500"/>
                </a:tc>
              </a:tr>
              <a:tr h="490937">
                <a:tc>
                  <a:txBody>
                    <a:bodyPr/>
                    <a:lstStyle/>
                    <a:p>
                      <a:pPr marL="0" algn="ctr" defTabSz="914400" rtl="0" eaLnBrk="1" latinLnBrk="0" hangingPunct="1">
                        <a:lnSpc>
                          <a:spcPct val="115000"/>
                        </a:lnSpc>
                        <a:spcAft>
                          <a:spcPts val="0"/>
                        </a:spcAft>
                      </a:pPr>
                      <a:r>
                        <a:rPr lang="en-US" altLang="zh-CN" sz="1600" b="1" kern="1200" dirty="0" smtClean="0">
                          <a:solidFill>
                            <a:schemeClr val="tx1"/>
                          </a:solidFill>
                        </a:rPr>
                        <a:t>F-score</a:t>
                      </a:r>
                      <a:endParaRPr lang="zh-CN" altLang="zh-CN" sz="1600" b="1" kern="1200" dirty="0" smtClean="0">
                        <a:solidFill>
                          <a:schemeClr val="tx1"/>
                        </a:solidFill>
                        <a:latin typeface="Arial" panose="020B0604020202020204" pitchFamily="34" charset="0"/>
                        <a:ea typeface="+mn-ea"/>
                        <a:cs typeface="Arial" panose="020B0604020202020204" pitchFamily="34" charset="0"/>
                      </a:endParaRPr>
                    </a:p>
                  </a:txBody>
                  <a:tcPr marL="63500" marR="63500" marT="63500" marB="63500"/>
                </a:tc>
                <a:tc>
                  <a:txBody>
                    <a:bodyPr/>
                    <a:lstStyle/>
                    <a:p>
                      <a:pPr marL="0" algn="ctr" defTabSz="914400" rtl="0" eaLnBrk="1" latinLnBrk="0" hangingPunct="1">
                        <a:lnSpc>
                          <a:spcPct val="115000"/>
                        </a:lnSpc>
                        <a:spcAft>
                          <a:spcPts val="0"/>
                        </a:spcAft>
                      </a:pPr>
                      <a:r>
                        <a:rPr lang="en-US" altLang="zh-CN" sz="1600" b="1" kern="1200" dirty="0" smtClean="0">
                          <a:solidFill>
                            <a:srgbClr val="FF0000"/>
                          </a:solidFill>
                        </a:rPr>
                        <a:t>0.831</a:t>
                      </a:r>
                      <a:endParaRPr lang="zh-CN" altLang="zh-CN" sz="1600" b="1" kern="1200" dirty="0" smtClean="0">
                        <a:solidFill>
                          <a:srgbClr val="FF0000"/>
                        </a:solidFill>
                        <a:latin typeface="Arial" panose="020B0604020202020204" pitchFamily="34" charset="0"/>
                        <a:ea typeface="+mn-ea"/>
                        <a:cs typeface="Arial" panose="020B0604020202020204" pitchFamily="34" charset="0"/>
                      </a:endParaRPr>
                    </a:p>
                  </a:txBody>
                  <a:tcPr marL="63500" marR="63500" marT="63500" marB="63500"/>
                </a:tc>
                <a:tc>
                  <a:txBody>
                    <a:bodyPr/>
                    <a:lstStyle/>
                    <a:p>
                      <a:pPr marL="0" algn="ctr" defTabSz="914400" rtl="0" eaLnBrk="1" latinLnBrk="0" hangingPunct="1">
                        <a:lnSpc>
                          <a:spcPct val="115000"/>
                        </a:lnSpc>
                        <a:spcAft>
                          <a:spcPts val="0"/>
                        </a:spcAft>
                      </a:pPr>
                      <a:r>
                        <a:rPr lang="en-US" altLang="zh-CN" sz="1600" b="1" kern="1200" dirty="0" smtClean="0"/>
                        <a:t>0.988</a:t>
                      </a:r>
                      <a:endParaRPr lang="zh-CN" altLang="zh-CN" sz="1600" b="1" kern="1200" dirty="0" smtClean="0">
                        <a:solidFill>
                          <a:schemeClr val="tx1"/>
                        </a:solidFill>
                        <a:latin typeface="Arial" panose="020B0604020202020204" pitchFamily="34" charset="0"/>
                        <a:ea typeface="+mn-ea"/>
                        <a:cs typeface="Arial" panose="020B0604020202020204" pitchFamily="34" charset="0"/>
                      </a:endParaRPr>
                    </a:p>
                  </a:txBody>
                  <a:tcPr marL="63500" marR="63500" marT="63500" marB="63500"/>
                </a:tc>
              </a:tr>
            </a:tbl>
          </a:graphicData>
        </a:graphic>
      </p:graphicFrame>
      <p:sp>
        <p:nvSpPr>
          <p:cNvPr id="9" name="矩形 8"/>
          <p:cNvSpPr/>
          <p:nvPr/>
        </p:nvSpPr>
        <p:spPr>
          <a:xfrm>
            <a:off x="4824598" y="6526494"/>
            <a:ext cx="3074262" cy="369332"/>
          </a:xfrm>
          <a:prstGeom prst="rect">
            <a:avLst/>
          </a:prstGeom>
        </p:spPr>
        <p:txBody>
          <a:bodyPr wrap="square">
            <a:spAutoFit/>
          </a:bodyPr>
          <a:lstStyle/>
          <a:p>
            <a:r>
              <a:rPr lang="en-US" altLang="zh-CN" dirty="0" smtClean="0">
                <a:latin typeface="Arial" panose="020B0604020202020204" pitchFamily="34" charset="0"/>
                <a:cs typeface="Arial" panose="020B0604020202020204" pitchFamily="34" charset="0"/>
              </a:rPr>
              <a:t>Overall accuracy is </a:t>
            </a:r>
            <a:r>
              <a:rPr lang="en-US" altLang="zh-CN" b="1" u="sng" dirty="0" smtClean="0">
                <a:solidFill>
                  <a:srgbClr val="FF0000"/>
                </a:solidFill>
                <a:latin typeface="Arial" panose="020B0604020202020204" pitchFamily="34" charset="0"/>
                <a:cs typeface="Arial" panose="020B0604020202020204" pitchFamily="34" charset="0"/>
              </a:rPr>
              <a:t>0.978 </a:t>
            </a:r>
            <a:endParaRPr lang="zh-CN" altLang="en-US" b="1" u="sng" dirty="0">
              <a:solidFill>
                <a:srgbClr val="FF0000"/>
              </a:solidFill>
            </a:endParaRPr>
          </a:p>
        </p:txBody>
      </p:sp>
      <p:pic>
        <p:nvPicPr>
          <p:cNvPr id="2" name="Picture 1"/>
          <p:cNvPicPr>
            <a:picLocks noChangeAspect="1"/>
          </p:cNvPicPr>
          <p:nvPr/>
        </p:nvPicPr>
        <p:blipFill rotWithShape="1">
          <a:blip r:embed="rId5" cstate="print">
            <a:extLst>
              <a:ext uri="{28A0092B-C50C-407E-A947-70E740481C1C}">
                <a14:useLocalDpi xmlns:a14="http://schemas.microsoft.com/office/drawing/2010/main" val="0"/>
              </a:ext>
            </a:extLst>
          </a:blip>
          <a:srcRect l="946" t="19716" r="6233" b="5911"/>
          <a:stretch/>
        </p:blipFill>
        <p:spPr>
          <a:xfrm>
            <a:off x="6751612" y="1287282"/>
            <a:ext cx="5121075" cy="2553599"/>
          </a:xfrm>
          <a:prstGeom prst="rect">
            <a:avLst/>
          </a:prstGeom>
        </p:spPr>
      </p:pic>
    </p:spTree>
    <p:extLst>
      <p:ext uri="{BB962C8B-B14F-4D97-AF65-F5344CB8AC3E}">
        <p14:creationId xmlns:p14="http://schemas.microsoft.com/office/powerpoint/2010/main" val="15809328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12192000" cy="859809"/>
          </a:xfrm>
          <a:prstGeom prst="rect">
            <a:avLst/>
          </a:prstGeom>
          <a:solidFill>
            <a:srgbClr val="00234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charset="0"/>
              </a:defRPr>
            </a:lvl2pPr>
            <a:lvl3pPr algn="ctr" rtl="0" eaLnBrk="0" fontAlgn="base" hangingPunct="0">
              <a:spcBef>
                <a:spcPct val="0"/>
              </a:spcBef>
              <a:spcAft>
                <a:spcPct val="0"/>
              </a:spcAft>
              <a:defRPr sz="4400">
                <a:solidFill>
                  <a:schemeClr val="bg1"/>
                </a:solidFill>
                <a:latin typeface="Arial" charset="0"/>
              </a:defRPr>
            </a:lvl3pPr>
            <a:lvl4pPr algn="ctr" rtl="0" eaLnBrk="0" fontAlgn="base" hangingPunct="0">
              <a:spcBef>
                <a:spcPct val="0"/>
              </a:spcBef>
              <a:spcAft>
                <a:spcPct val="0"/>
              </a:spcAft>
              <a:defRPr sz="4400">
                <a:solidFill>
                  <a:schemeClr val="bg1"/>
                </a:solidFill>
                <a:latin typeface="Arial" charset="0"/>
              </a:defRPr>
            </a:lvl4pPr>
            <a:lvl5pPr algn="ctr" rtl="0" eaLnBrk="0" fontAlgn="base" hangingPunct="0">
              <a:spcBef>
                <a:spcPct val="0"/>
              </a:spcBef>
              <a:spcAft>
                <a:spcPct val="0"/>
              </a:spcAft>
              <a:defRPr sz="4400">
                <a:solidFill>
                  <a:schemeClr val="bg1"/>
                </a:solidFill>
                <a:latin typeface="Arial" charset="0"/>
              </a:defRPr>
            </a:lvl5pPr>
            <a:lvl6pPr marL="457200" algn="ctr" rtl="0" fontAlgn="base">
              <a:spcBef>
                <a:spcPct val="0"/>
              </a:spcBef>
              <a:spcAft>
                <a:spcPct val="0"/>
              </a:spcAft>
              <a:defRPr sz="4400">
                <a:solidFill>
                  <a:schemeClr val="bg1"/>
                </a:solidFill>
                <a:latin typeface="Arial" charset="0"/>
              </a:defRPr>
            </a:lvl6pPr>
            <a:lvl7pPr marL="914400" algn="ctr" rtl="0" fontAlgn="base">
              <a:spcBef>
                <a:spcPct val="0"/>
              </a:spcBef>
              <a:spcAft>
                <a:spcPct val="0"/>
              </a:spcAft>
              <a:defRPr sz="4400">
                <a:solidFill>
                  <a:schemeClr val="bg1"/>
                </a:solidFill>
                <a:latin typeface="Arial" charset="0"/>
              </a:defRPr>
            </a:lvl7pPr>
            <a:lvl8pPr marL="1371600" algn="ctr" rtl="0" fontAlgn="base">
              <a:spcBef>
                <a:spcPct val="0"/>
              </a:spcBef>
              <a:spcAft>
                <a:spcPct val="0"/>
              </a:spcAft>
              <a:defRPr sz="4400">
                <a:solidFill>
                  <a:schemeClr val="bg1"/>
                </a:solidFill>
                <a:latin typeface="Arial" charset="0"/>
              </a:defRPr>
            </a:lvl8pPr>
            <a:lvl9pPr marL="1828800" algn="ctr" rtl="0" fontAlgn="base">
              <a:spcBef>
                <a:spcPct val="0"/>
              </a:spcBef>
              <a:spcAft>
                <a:spcPct val="0"/>
              </a:spcAft>
              <a:defRPr sz="4400">
                <a:solidFill>
                  <a:schemeClr val="bg1"/>
                </a:solidFill>
                <a:latin typeface="Arial" charset="0"/>
              </a:defRPr>
            </a:lvl9pPr>
          </a:lstStyle>
          <a:p>
            <a:pPr eaLnBrk="1" hangingPunct="1"/>
            <a:r>
              <a:rPr lang="en-US" altLang="zh-CN" b="1" kern="0" dirty="0" err="1" smtClean="0">
                <a:latin typeface="Arial" panose="020B0604020202020204" pitchFamily="34" charset="0"/>
                <a:ea typeface="宋体" panose="02010600030101010101" pitchFamily="2" charset="-122"/>
                <a:cs typeface="Arial" panose="020B0604020202020204" pitchFamily="34" charset="0"/>
              </a:rPr>
              <a:t>Intermodel</a:t>
            </a:r>
            <a:r>
              <a:rPr lang="zh-CN" altLang="en-US" b="1" kern="0" dirty="0" smtClean="0">
                <a:latin typeface="Arial" panose="020B0604020202020204" pitchFamily="34" charset="0"/>
                <a:ea typeface="宋体" panose="02010600030101010101" pitchFamily="2" charset="-122"/>
                <a:cs typeface="Arial" panose="020B0604020202020204" pitchFamily="34" charset="0"/>
              </a:rPr>
              <a:t> </a:t>
            </a:r>
            <a:r>
              <a:rPr lang="en-US" altLang="zh-CN" b="1" kern="0" dirty="0" smtClean="0">
                <a:latin typeface="Arial" panose="020B0604020202020204" pitchFamily="34" charset="0"/>
                <a:ea typeface="宋体" panose="02010600030101010101" pitchFamily="2" charset="-122"/>
                <a:cs typeface="Arial" panose="020B0604020202020204" pitchFamily="34" charset="0"/>
              </a:rPr>
              <a:t>Performance</a:t>
            </a:r>
            <a:r>
              <a:rPr lang="zh-CN" altLang="en-US" b="1" kern="0" dirty="0" smtClean="0">
                <a:latin typeface="Arial" panose="020B0604020202020204" pitchFamily="34" charset="0"/>
                <a:ea typeface="宋体" panose="02010600030101010101" pitchFamily="2" charset="-122"/>
                <a:cs typeface="Arial" panose="020B0604020202020204" pitchFamily="34" charset="0"/>
              </a:rPr>
              <a:t> </a:t>
            </a:r>
            <a:r>
              <a:rPr lang="en-US" altLang="zh-CN" b="1" kern="0" dirty="0" smtClean="0">
                <a:latin typeface="Arial" panose="020B0604020202020204" pitchFamily="34" charset="0"/>
                <a:ea typeface="宋体" panose="02010600030101010101" pitchFamily="2" charset="-122"/>
                <a:cs typeface="Arial" panose="020B0604020202020204" pitchFamily="34" charset="0"/>
              </a:rPr>
              <a:t>Comparison</a:t>
            </a:r>
            <a:r>
              <a:rPr lang="zh-CN" altLang="en-US" b="1" kern="0" dirty="0" smtClean="0">
                <a:latin typeface="Arial" panose="020B0604020202020204" pitchFamily="34" charset="0"/>
                <a:ea typeface="宋体" panose="02010600030101010101" pitchFamily="2" charset="-122"/>
                <a:cs typeface="Arial" panose="020B0604020202020204" pitchFamily="34" charset="0"/>
              </a:rPr>
              <a:t> </a:t>
            </a:r>
            <a:endParaRPr lang="en-US" altLang="zh-CN" b="1" kern="0" dirty="0">
              <a:latin typeface="Arial" panose="020B0604020202020204" pitchFamily="34" charset="0"/>
              <a:ea typeface="宋体" panose="02010600030101010101" pitchFamily="2" charset="-122"/>
              <a:cs typeface="Arial" panose="020B0604020202020204" pitchFamily="34" charset="0"/>
            </a:endParaRPr>
          </a:p>
        </p:txBody>
      </p:sp>
      <p:sp>
        <p:nvSpPr>
          <p:cNvPr id="6" name="Line 6"/>
          <p:cNvSpPr>
            <a:spLocks noChangeShapeType="1"/>
          </p:cNvSpPr>
          <p:nvPr/>
        </p:nvSpPr>
        <p:spPr bwMode="auto">
          <a:xfrm>
            <a:off x="-13648" y="879135"/>
            <a:ext cx="12205648" cy="0"/>
          </a:xfrm>
          <a:prstGeom prst="line">
            <a:avLst/>
          </a:prstGeom>
          <a:noFill/>
          <a:ln w="12700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kern="0">
              <a:solidFill>
                <a:sysClr val="windowText" lastClr="000000"/>
              </a:solidFill>
            </a:endParaRPr>
          </a:p>
        </p:txBody>
      </p:sp>
      <p:pic>
        <p:nvPicPr>
          <p:cNvPr id="7" name="Picture 7" descr="CA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13925" y="6529387"/>
            <a:ext cx="237807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 name="Table 8"/>
          <p:cNvGraphicFramePr>
            <a:graphicFrameLocks noGrp="1"/>
          </p:cNvGraphicFramePr>
          <p:nvPr>
            <p:extLst>
              <p:ext uri="{D42A27DB-BD31-4B8C-83A1-F6EECF244321}">
                <p14:modId xmlns:p14="http://schemas.microsoft.com/office/powerpoint/2010/main" val="1140199713"/>
              </p:ext>
            </p:extLst>
          </p:nvPr>
        </p:nvGraphicFramePr>
        <p:xfrm>
          <a:off x="696846" y="1236628"/>
          <a:ext cx="8128000" cy="1638427"/>
        </p:xfrm>
        <a:graphic>
          <a:graphicData uri="http://schemas.openxmlformats.org/drawingml/2006/table">
            <a:tbl>
              <a:tblPr firstRow="1" bandRow="1">
                <a:tableStyleId>{5202B0CA-FC54-4496-8BCA-5EF66A818D29}</a:tableStyleId>
              </a:tblPr>
              <a:tblGrid>
                <a:gridCol w="1625600"/>
                <a:gridCol w="1625600"/>
                <a:gridCol w="1625600"/>
                <a:gridCol w="1625600"/>
                <a:gridCol w="1625600"/>
              </a:tblGrid>
              <a:tr h="308983">
                <a:tc>
                  <a:txBody>
                    <a:bodyPr/>
                    <a:lstStyle/>
                    <a:p>
                      <a:endParaRPr lang="en-US" dirty="0"/>
                    </a:p>
                  </a:txBody>
                  <a:tcPr/>
                </a:tc>
                <a:tc>
                  <a:txBody>
                    <a:bodyPr/>
                    <a:lstStyle/>
                    <a:p>
                      <a:pPr algn="ctr"/>
                      <a:r>
                        <a:rPr lang="en-US" altLang="zh-CN" dirty="0" smtClean="0"/>
                        <a:t>NB</a:t>
                      </a:r>
                      <a:r>
                        <a:rPr lang="zh-CN" altLang="en-US" dirty="0" smtClean="0"/>
                        <a:t> </a:t>
                      </a:r>
                      <a:r>
                        <a:rPr lang="en-US" altLang="zh-CN" dirty="0" smtClean="0"/>
                        <a:t>classifier</a:t>
                      </a:r>
                      <a:endParaRPr lang="en-US" dirty="0"/>
                    </a:p>
                  </a:txBody>
                  <a:tcPr anchor="ctr"/>
                </a:tc>
                <a:tc>
                  <a:txBody>
                    <a:bodyPr/>
                    <a:lstStyle/>
                    <a:p>
                      <a:pPr algn="ctr"/>
                      <a:r>
                        <a:rPr lang="en-US" altLang="zh-CN" dirty="0" smtClean="0"/>
                        <a:t>LR</a:t>
                      </a:r>
                      <a:endParaRPr lang="en-US" dirty="0"/>
                    </a:p>
                  </a:txBody>
                  <a:tcPr anchor="ctr"/>
                </a:tc>
                <a:tc>
                  <a:txBody>
                    <a:bodyPr/>
                    <a:lstStyle/>
                    <a:p>
                      <a:pPr algn="ctr"/>
                      <a:r>
                        <a:rPr lang="en-US" altLang="zh-CN" dirty="0" smtClean="0"/>
                        <a:t>LR-Boosting</a:t>
                      </a:r>
                      <a:endParaRPr lang="en-US" dirty="0"/>
                    </a:p>
                  </a:txBody>
                  <a:tcPr anchor="ctr"/>
                </a:tc>
                <a:tc>
                  <a:txBody>
                    <a:bodyPr/>
                    <a:lstStyle/>
                    <a:p>
                      <a:pPr algn="ctr"/>
                      <a:r>
                        <a:rPr lang="en-US" altLang="zh-CN" dirty="0" smtClean="0"/>
                        <a:t>RF</a:t>
                      </a:r>
                      <a:r>
                        <a:rPr lang="zh-CN" altLang="en-US" baseline="0" dirty="0" smtClean="0"/>
                        <a:t> </a:t>
                      </a:r>
                      <a:r>
                        <a:rPr lang="en-US" altLang="zh-CN" baseline="0" dirty="0" smtClean="0"/>
                        <a:t>classifier</a:t>
                      </a:r>
                      <a:endParaRPr lang="en-US" dirty="0"/>
                    </a:p>
                  </a:txBody>
                  <a:tcPr anchor="ctr"/>
                </a:tc>
              </a:tr>
              <a:tr h="351146">
                <a:tc>
                  <a:txBody>
                    <a:bodyPr/>
                    <a:lstStyle/>
                    <a:p>
                      <a:pPr marL="0" algn="ctr" defTabSz="914400" rtl="0" eaLnBrk="1" latinLnBrk="0" hangingPunct="1">
                        <a:lnSpc>
                          <a:spcPct val="115000"/>
                        </a:lnSpc>
                        <a:spcAft>
                          <a:spcPts val="0"/>
                        </a:spcAft>
                      </a:pPr>
                      <a:r>
                        <a:rPr lang="en-US" altLang="zh-CN" sz="1800" b="1" kern="1200" dirty="0" smtClean="0"/>
                        <a:t>False</a:t>
                      </a:r>
                      <a:r>
                        <a:rPr lang="zh-CN" altLang="en-US" sz="1800" b="1" kern="1200" dirty="0" smtClean="0"/>
                        <a:t> </a:t>
                      </a:r>
                      <a:r>
                        <a:rPr lang="en-US" altLang="zh-CN" sz="1800" b="1" kern="1200" dirty="0" smtClean="0"/>
                        <a:t>Recall</a:t>
                      </a:r>
                      <a:endParaRPr lang="zh-CN" altLang="zh-CN" sz="1800" b="1" kern="1200" dirty="0" smtClean="0">
                        <a:solidFill>
                          <a:schemeClr val="tx1"/>
                        </a:solidFill>
                        <a:latin typeface="Arial" panose="020B0604020202020204" pitchFamily="34" charset="0"/>
                        <a:ea typeface="+mn-ea"/>
                        <a:cs typeface="Arial" panose="020B0604020202020204" pitchFamily="34" charset="0"/>
                      </a:endParaRPr>
                    </a:p>
                  </a:txBody>
                  <a:tcPr marL="63500" marR="63500" marT="63500" marB="63500" anchor="ctr"/>
                </a:tc>
                <a:tc>
                  <a:txBody>
                    <a:bodyPr/>
                    <a:lstStyle/>
                    <a:p>
                      <a:pPr marL="0" algn="ctr" defTabSz="914400" rtl="0" eaLnBrk="1" fontAlgn="b" latinLnBrk="0" hangingPunct="1">
                        <a:lnSpc>
                          <a:spcPct val="108000"/>
                        </a:lnSpc>
                        <a:spcAft>
                          <a:spcPts val="0"/>
                        </a:spcAft>
                      </a:pPr>
                      <a:r>
                        <a:rPr lang="en-US" altLang="zh-CN" sz="1800" b="1" u="none" strike="noStrike" kern="1200" dirty="0">
                          <a:solidFill>
                            <a:srgbClr val="FF0000"/>
                          </a:solidFill>
                          <a:effectLst/>
                          <a:latin typeface="Arial" charset="0"/>
                          <a:ea typeface="Arial" charset="0"/>
                          <a:cs typeface="Arial" charset="0"/>
                        </a:rPr>
                        <a:t>0.524</a:t>
                      </a:r>
                    </a:p>
                  </a:txBody>
                  <a:tcPr marL="9525" marR="9525" marT="9525" marB="0" anchor="ctr"/>
                </a:tc>
                <a:tc>
                  <a:txBody>
                    <a:bodyPr/>
                    <a:lstStyle/>
                    <a:p>
                      <a:pPr algn="ctr" fontAlgn="ctr"/>
                      <a:r>
                        <a:rPr lang="en-US" sz="1800" b="1" u="none" strike="noStrike" dirty="0">
                          <a:solidFill>
                            <a:srgbClr val="FF0000"/>
                          </a:solidFill>
                          <a:effectLst/>
                          <a:latin typeface="Arial" charset="0"/>
                          <a:ea typeface="Arial" charset="0"/>
                          <a:cs typeface="Arial" charset="0"/>
                        </a:rPr>
                        <a:t>0.808</a:t>
                      </a:r>
                      <a:endParaRPr lang="en-US" sz="1800" b="1" i="0" u="none" strike="noStrike" dirty="0">
                        <a:solidFill>
                          <a:srgbClr val="FF0000"/>
                        </a:solidFill>
                        <a:effectLst/>
                        <a:latin typeface="Arial" charset="0"/>
                        <a:ea typeface="Arial" charset="0"/>
                        <a:cs typeface="Arial" charset="0"/>
                      </a:endParaRPr>
                    </a:p>
                  </a:txBody>
                  <a:tcPr marL="6350" marR="6350" marT="6350" marB="0" anchor="ctr"/>
                </a:tc>
                <a:tc>
                  <a:txBody>
                    <a:bodyPr/>
                    <a:lstStyle/>
                    <a:p>
                      <a:pPr algn="ctr" fontAlgn="b"/>
                      <a:r>
                        <a:rPr lang="en-US" sz="1800" b="1" u="none" strike="noStrike" dirty="0" smtClean="0">
                          <a:solidFill>
                            <a:srgbClr val="FF0000"/>
                          </a:solidFill>
                          <a:effectLst/>
                          <a:latin typeface="Arial" charset="0"/>
                          <a:ea typeface="Arial" charset="0"/>
                          <a:cs typeface="Arial" charset="0"/>
                        </a:rPr>
                        <a:t>0.714</a:t>
                      </a:r>
                      <a:endParaRPr lang="en-US" sz="1800" b="1" i="0" u="none" strike="noStrike" dirty="0">
                        <a:solidFill>
                          <a:srgbClr val="FF0000"/>
                        </a:solidFill>
                        <a:effectLst/>
                        <a:latin typeface="Arial" charset="0"/>
                        <a:ea typeface="Arial" charset="0"/>
                        <a:cs typeface="Arial" charset="0"/>
                      </a:endParaRPr>
                    </a:p>
                  </a:txBody>
                  <a:tcPr marL="6350" marR="6350" marT="6350" marB="0" anchor="ctr"/>
                </a:tc>
                <a:tc>
                  <a:txBody>
                    <a:bodyPr/>
                    <a:lstStyle/>
                    <a:p>
                      <a:pPr marL="0" algn="ctr" defTabSz="914400" rtl="0" eaLnBrk="1" latinLnBrk="0" hangingPunct="1">
                        <a:lnSpc>
                          <a:spcPct val="115000"/>
                        </a:lnSpc>
                        <a:spcAft>
                          <a:spcPts val="0"/>
                        </a:spcAft>
                      </a:pPr>
                      <a:r>
                        <a:rPr lang="en-US" altLang="zh-CN" sz="1800" b="1" kern="1200" dirty="0" smtClean="0">
                          <a:solidFill>
                            <a:srgbClr val="FF0000"/>
                          </a:solidFill>
                          <a:effectLst>
                            <a:glow rad="139700">
                              <a:schemeClr val="accent4">
                                <a:satMod val="175000"/>
                                <a:alpha val="40000"/>
                              </a:schemeClr>
                            </a:glow>
                          </a:effectLst>
                          <a:latin typeface="Arial" charset="0"/>
                          <a:ea typeface="Arial" charset="0"/>
                          <a:cs typeface="Arial" charset="0"/>
                        </a:rPr>
                        <a:t>0.770</a:t>
                      </a:r>
                      <a:endParaRPr lang="zh-CN" altLang="zh-CN" sz="1800" b="1" kern="1200" dirty="0" smtClean="0">
                        <a:solidFill>
                          <a:srgbClr val="FF0000"/>
                        </a:solidFill>
                        <a:effectLst>
                          <a:glow rad="139700">
                            <a:schemeClr val="accent4">
                              <a:satMod val="175000"/>
                              <a:alpha val="40000"/>
                            </a:schemeClr>
                          </a:glow>
                        </a:effectLst>
                        <a:latin typeface="Arial" charset="0"/>
                        <a:ea typeface="Arial" charset="0"/>
                        <a:cs typeface="Arial" charset="0"/>
                      </a:endParaRPr>
                    </a:p>
                  </a:txBody>
                  <a:tcPr marL="63500" marR="63500" marT="63500" marB="63500" anchor="ctr"/>
                </a:tc>
              </a:tr>
              <a:tr h="351146">
                <a:tc>
                  <a:txBody>
                    <a:bodyPr/>
                    <a:lstStyle/>
                    <a:p>
                      <a:pPr marL="0" algn="ctr" defTabSz="914400" rtl="0" eaLnBrk="1" latinLnBrk="0" hangingPunct="1">
                        <a:lnSpc>
                          <a:spcPct val="115000"/>
                        </a:lnSpc>
                        <a:spcAft>
                          <a:spcPts val="0"/>
                        </a:spcAft>
                      </a:pPr>
                      <a:r>
                        <a:rPr lang="en-US" altLang="zh-CN" sz="1800" b="1" kern="1200" dirty="0" smtClean="0"/>
                        <a:t>F-score</a:t>
                      </a:r>
                      <a:endParaRPr lang="zh-CN" altLang="zh-CN" sz="1800" b="1" kern="1200" dirty="0" smtClean="0">
                        <a:solidFill>
                          <a:schemeClr val="tx1"/>
                        </a:solidFill>
                        <a:latin typeface="Arial" panose="020B0604020202020204" pitchFamily="34" charset="0"/>
                        <a:ea typeface="+mn-ea"/>
                        <a:cs typeface="Arial" panose="020B0604020202020204" pitchFamily="34" charset="0"/>
                      </a:endParaRPr>
                    </a:p>
                  </a:txBody>
                  <a:tcPr marL="63500" marR="63500" marT="63500" marB="63500" anchor="ctr"/>
                </a:tc>
                <a:tc>
                  <a:txBody>
                    <a:bodyPr/>
                    <a:lstStyle/>
                    <a:p>
                      <a:pPr marL="0" algn="ctr" defTabSz="914400" rtl="0" eaLnBrk="1" fontAlgn="b" latinLnBrk="0" hangingPunct="1">
                        <a:lnSpc>
                          <a:spcPct val="108000"/>
                        </a:lnSpc>
                        <a:spcAft>
                          <a:spcPts val="0"/>
                        </a:spcAft>
                      </a:pPr>
                      <a:r>
                        <a:rPr lang="en-US" altLang="zh-CN" sz="1800" b="1" u="none" strike="noStrike" kern="1200" dirty="0">
                          <a:solidFill>
                            <a:srgbClr val="FF0000"/>
                          </a:solidFill>
                          <a:effectLst/>
                          <a:latin typeface="Arial" charset="0"/>
                          <a:ea typeface="Arial" charset="0"/>
                          <a:cs typeface="Arial" charset="0"/>
                        </a:rPr>
                        <a:t>0.342</a:t>
                      </a:r>
                    </a:p>
                  </a:txBody>
                  <a:tcPr marL="9525" marR="9525" marT="9525" marB="0" anchor="ctr"/>
                </a:tc>
                <a:tc>
                  <a:txBody>
                    <a:bodyPr/>
                    <a:lstStyle/>
                    <a:p>
                      <a:pPr algn="ctr" fontAlgn="ctr"/>
                      <a:r>
                        <a:rPr lang="en-US" sz="1800" b="1" u="none" strike="noStrike" dirty="0">
                          <a:solidFill>
                            <a:srgbClr val="FF0000"/>
                          </a:solidFill>
                          <a:effectLst/>
                          <a:latin typeface="Arial" charset="0"/>
                          <a:ea typeface="Arial" charset="0"/>
                          <a:cs typeface="Arial" charset="0"/>
                        </a:rPr>
                        <a:t>0.532</a:t>
                      </a:r>
                      <a:endParaRPr lang="en-US" sz="1800" b="1" i="0" u="none" strike="noStrike" dirty="0">
                        <a:solidFill>
                          <a:srgbClr val="FF0000"/>
                        </a:solidFill>
                        <a:effectLst/>
                        <a:latin typeface="Arial" charset="0"/>
                        <a:ea typeface="Arial" charset="0"/>
                        <a:cs typeface="Arial" charset="0"/>
                      </a:endParaRPr>
                    </a:p>
                  </a:txBody>
                  <a:tcPr marL="6350" marR="6350" marT="6350" marB="0" anchor="ctr"/>
                </a:tc>
                <a:tc>
                  <a:txBody>
                    <a:bodyPr/>
                    <a:lstStyle/>
                    <a:p>
                      <a:pPr algn="ctr" fontAlgn="b"/>
                      <a:r>
                        <a:rPr lang="en-US" sz="1800" b="1" u="none" strike="noStrike" dirty="0" smtClean="0">
                          <a:solidFill>
                            <a:srgbClr val="FF0000"/>
                          </a:solidFill>
                          <a:effectLst/>
                          <a:latin typeface="Arial" charset="0"/>
                          <a:ea typeface="Arial" charset="0"/>
                          <a:cs typeface="Arial" charset="0"/>
                        </a:rPr>
                        <a:t>0.806</a:t>
                      </a:r>
                      <a:endParaRPr lang="en-US" sz="1800" b="1" i="0" u="none" strike="noStrike" dirty="0">
                        <a:solidFill>
                          <a:srgbClr val="FF0000"/>
                        </a:solidFill>
                        <a:effectLst/>
                        <a:latin typeface="Arial" charset="0"/>
                        <a:ea typeface="Arial" charset="0"/>
                        <a:cs typeface="Arial" charset="0"/>
                      </a:endParaRPr>
                    </a:p>
                  </a:txBody>
                  <a:tcPr marL="6350" marR="6350" marT="6350" marB="0" anchor="ctr"/>
                </a:tc>
                <a:tc>
                  <a:txBody>
                    <a:bodyPr/>
                    <a:lstStyle/>
                    <a:p>
                      <a:pPr marL="0" algn="ctr" defTabSz="914400" rtl="0" eaLnBrk="1" latinLnBrk="0" hangingPunct="1">
                        <a:lnSpc>
                          <a:spcPct val="115000"/>
                        </a:lnSpc>
                        <a:spcAft>
                          <a:spcPts val="0"/>
                        </a:spcAft>
                      </a:pPr>
                      <a:r>
                        <a:rPr lang="en-US" altLang="zh-CN" sz="1800" b="1" kern="1200" dirty="0" smtClean="0">
                          <a:solidFill>
                            <a:srgbClr val="FF0000"/>
                          </a:solidFill>
                          <a:effectLst>
                            <a:glow rad="139700">
                              <a:schemeClr val="accent4">
                                <a:satMod val="175000"/>
                                <a:alpha val="40000"/>
                              </a:schemeClr>
                            </a:glow>
                          </a:effectLst>
                          <a:latin typeface="Arial" charset="0"/>
                          <a:ea typeface="Arial" charset="0"/>
                          <a:cs typeface="Arial" charset="0"/>
                        </a:rPr>
                        <a:t>0.831</a:t>
                      </a:r>
                      <a:endParaRPr lang="zh-CN" altLang="zh-CN" sz="1800" b="1" kern="1200" dirty="0" smtClean="0">
                        <a:solidFill>
                          <a:srgbClr val="FF0000"/>
                        </a:solidFill>
                        <a:effectLst>
                          <a:glow rad="139700">
                            <a:schemeClr val="accent4">
                              <a:satMod val="175000"/>
                              <a:alpha val="40000"/>
                            </a:schemeClr>
                          </a:glow>
                        </a:effectLst>
                        <a:latin typeface="Arial" charset="0"/>
                        <a:ea typeface="Arial" charset="0"/>
                        <a:cs typeface="Arial" charset="0"/>
                      </a:endParaRPr>
                    </a:p>
                  </a:txBody>
                  <a:tcPr marL="63500" marR="63500" marT="63500" marB="63500" anchor="ctr"/>
                </a:tc>
              </a:tr>
              <a:tr h="366342">
                <a:tc>
                  <a:txBody>
                    <a:bodyPr/>
                    <a:lstStyle/>
                    <a:p>
                      <a:pPr algn="ctr"/>
                      <a:r>
                        <a:rPr lang="en-US" altLang="zh-CN" sz="1800" b="1" kern="1200" dirty="0" smtClean="0"/>
                        <a:t>Accuracy</a:t>
                      </a:r>
                      <a:endParaRPr lang="en-US" sz="1800" b="1" kern="1200" dirty="0">
                        <a:solidFill>
                          <a:schemeClr val="tx1"/>
                        </a:solidFill>
                        <a:latin typeface="+mn-lt"/>
                        <a:ea typeface="+mn-ea"/>
                        <a:cs typeface="+mn-cs"/>
                      </a:endParaRPr>
                    </a:p>
                  </a:txBody>
                  <a:tcPr anchor="ctr"/>
                </a:tc>
                <a:tc>
                  <a:txBody>
                    <a:bodyPr/>
                    <a:lstStyle/>
                    <a:p>
                      <a:pPr marL="0" marR="0" lvl="0" indent="0" algn="ctr" defTabSz="914400" rtl="0" eaLnBrk="1" fontAlgn="b" latinLnBrk="0" hangingPunct="1">
                        <a:lnSpc>
                          <a:spcPct val="108000"/>
                        </a:lnSpc>
                        <a:spcBef>
                          <a:spcPts val="0"/>
                        </a:spcBef>
                        <a:spcAft>
                          <a:spcPts val="0"/>
                        </a:spcAft>
                        <a:buClrTx/>
                        <a:buSzTx/>
                        <a:buFontTx/>
                        <a:buNone/>
                        <a:tabLst/>
                        <a:defRPr/>
                      </a:pPr>
                      <a:r>
                        <a:rPr kumimoji="0" lang="en-US" altLang="zh-CN" sz="1800" b="1" u="none" strike="noStrike" kern="1200" cap="none" spc="0" normalizeH="0" baseline="0" noProof="0" dirty="0" smtClean="0">
                          <a:ln>
                            <a:noFill/>
                          </a:ln>
                          <a:solidFill>
                            <a:srgbClr val="FF0000"/>
                          </a:solidFill>
                          <a:effectLst/>
                          <a:uLnTx/>
                          <a:uFillTx/>
                          <a:latin typeface="Arial" charset="0"/>
                          <a:ea typeface="Arial" charset="0"/>
                          <a:cs typeface="Arial" charset="0"/>
                        </a:rPr>
                        <a:t>0.342</a:t>
                      </a:r>
                      <a:endParaRPr kumimoji="0" lang="en-US" altLang="zh-CN" sz="1800" b="1" i="0" u="none" strike="noStrike" kern="1200" cap="none" spc="0" normalizeH="0" baseline="0" noProof="0" dirty="0" smtClean="0">
                        <a:ln>
                          <a:noFill/>
                        </a:ln>
                        <a:solidFill>
                          <a:srgbClr val="FF0000"/>
                        </a:solidFill>
                        <a:effectLst/>
                        <a:uLnTx/>
                        <a:uFillTx/>
                        <a:latin typeface="Arial" charset="0"/>
                        <a:ea typeface="Arial" charset="0"/>
                        <a:cs typeface="Arial" charset="0"/>
                      </a:endParaRPr>
                    </a:p>
                  </a:txBody>
                  <a:tcPr anchor="ctr"/>
                </a:tc>
                <a:tc>
                  <a:txBody>
                    <a:bodyPr/>
                    <a:lstStyle/>
                    <a:p>
                      <a:pPr algn="ctr" fontAlgn="b"/>
                      <a:r>
                        <a:rPr lang="en-US" sz="1800" b="1" u="none" strike="noStrike" dirty="0">
                          <a:solidFill>
                            <a:srgbClr val="FF0000"/>
                          </a:solidFill>
                          <a:effectLst/>
                          <a:latin typeface="Arial" charset="0"/>
                          <a:ea typeface="Arial" charset="0"/>
                          <a:cs typeface="Arial" charset="0"/>
                        </a:rPr>
                        <a:t>0.899</a:t>
                      </a:r>
                      <a:endParaRPr lang="en-US" sz="1800" b="1" i="0" u="none" strike="noStrike" dirty="0">
                        <a:solidFill>
                          <a:srgbClr val="FF0000"/>
                        </a:solidFill>
                        <a:effectLst/>
                        <a:latin typeface="Arial" charset="0"/>
                        <a:ea typeface="Arial" charset="0"/>
                        <a:cs typeface="Arial" charset="0"/>
                      </a:endParaRPr>
                    </a:p>
                  </a:txBody>
                  <a:tcPr marL="6350" marR="6350" marT="6350" marB="0" anchor="ctr"/>
                </a:tc>
                <a:tc>
                  <a:txBody>
                    <a:bodyPr/>
                    <a:lstStyle/>
                    <a:p>
                      <a:pPr algn="ctr" fontAlgn="b"/>
                      <a:r>
                        <a:rPr lang="en-US" sz="1800" b="1" u="none" strike="noStrike" dirty="0" smtClean="0">
                          <a:solidFill>
                            <a:srgbClr val="FF0000"/>
                          </a:solidFill>
                          <a:effectLst/>
                          <a:latin typeface="Arial" charset="0"/>
                          <a:ea typeface="Arial" charset="0"/>
                          <a:cs typeface="Arial" charset="0"/>
                        </a:rPr>
                        <a:t>0.976</a:t>
                      </a:r>
                      <a:endParaRPr lang="en-US" sz="1800" b="1" i="0" u="none" strike="noStrike" dirty="0">
                        <a:solidFill>
                          <a:srgbClr val="FF0000"/>
                        </a:solidFill>
                        <a:effectLst/>
                        <a:latin typeface="Arial" charset="0"/>
                        <a:ea typeface="Arial" charset="0"/>
                        <a:cs typeface="Arial" charset="0"/>
                      </a:endParaRPr>
                    </a:p>
                  </a:txBody>
                  <a:tcPr marL="6350" marR="6350" marT="6350" marB="0" anchor="ctr"/>
                </a:tc>
                <a:tc>
                  <a:txBody>
                    <a:bodyPr/>
                    <a:lstStyle/>
                    <a:p>
                      <a:pPr algn="ctr"/>
                      <a:r>
                        <a:rPr lang="en-US" altLang="zh-CN" sz="1800" b="1" dirty="0" smtClean="0">
                          <a:solidFill>
                            <a:srgbClr val="FF0000"/>
                          </a:solidFill>
                          <a:effectLst>
                            <a:glow rad="139700">
                              <a:schemeClr val="accent4">
                                <a:satMod val="175000"/>
                                <a:alpha val="40000"/>
                              </a:schemeClr>
                            </a:glow>
                          </a:effectLst>
                          <a:latin typeface="Arial" charset="0"/>
                          <a:ea typeface="Arial" charset="0"/>
                          <a:cs typeface="Arial" charset="0"/>
                        </a:rPr>
                        <a:t>0.978</a:t>
                      </a:r>
                      <a:endParaRPr lang="en-US" sz="1800" b="1" dirty="0">
                        <a:solidFill>
                          <a:srgbClr val="FF0000"/>
                        </a:solidFill>
                        <a:effectLst>
                          <a:glow rad="139700">
                            <a:schemeClr val="accent4">
                              <a:satMod val="175000"/>
                              <a:alpha val="40000"/>
                            </a:schemeClr>
                          </a:glow>
                        </a:effectLst>
                        <a:latin typeface="Arial" charset="0"/>
                        <a:ea typeface="Arial" charset="0"/>
                        <a:cs typeface="Arial" charset="0"/>
                      </a:endParaRPr>
                    </a:p>
                  </a:txBody>
                  <a:tcPr anchor="ctr"/>
                </a:tc>
              </a:tr>
            </a:tbl>
          </a:graphicData>
        </a:graphic>
      </p:graphicFrame>
      <p:sp>
        <p:nvSpPr>
          <p:cNvPr id="4" name="5-Point Star 3"/>
          <p:cNvSpPr/>
          <p:nvPr/>
        </p:nvSpPr>
        <p:spPr>
          <a:xfrm>
            <a:off x="7652612" y="723848"/>
            <a:ext cx="665018" cy="561873"/>
          </a:xfrm>
          <a:prstGeom prst="star5">
            <a:avLst>
              <a:gd name="adj" fmla="val 24451"/>
              <a:gd name="hf" fmla="val 105146"/>
              <a:gd name="vf" fmla="val 110557"/>
            </a:avLst>
          </a:prstGeom>
          <a:gradFill flip="none" rotWithShape="1">
            <a:gsLst>
              <a:gs pos="59000">
                <a:schemeClr val="accent4">
                  <a:lumMod val="60000"/>
                  <a:lumOff val="40000"/>
                  <a:shade val="30000"/>
                  <a:satMod val="115000"/>
                </a:schemeClr>
              </a:gs>
              <a:gs pos="31000">
                <a:schemeClr val="accent4">
                  <a:lumMod val="60000"/>
                  <a:lumOff val="40000"/>
                  <a:shade val="67500"/>
                  <a:satMod val="115000"/>
                </a:schemeClr>
              </a:gs>
              <a:gs pos="11000">
                <a:schemeClr val="accent4">
                  <a:lumMod val="60000"/>
                  <a:lumOff val="40000"/>
                  <a:shade val="100000"/>
                  <a:satMod val="115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Table 11"/>
          <p:cNvGraphicFramePr>
            <a:graphicFrameLocks noGrp="1"/>
          </p:cNvGraphicFramePr>
          <p:nvPr>
            <p:extLst>
              <p:ext uri="{D42A27DB-BD31-4B8C-83A1-F6EECF244321}">
                <p14:modId xmlns:p14="http://schemas.microsoft.com/office/powerpoint/2010/main" val="545592741"/>
              </p:ext>
            </p:extLst>
          </p:nvPr>
        </p:nvGraphicFramePr>
        <p:xfrm>
          <a:off x="685123" y="2858810"/>
          <a:ext cx="8127999" cy="3479800"/>
        </p:xfrm>
        <a:graphic>
          <a:graphicData uri="http://schemas.openxmlformats.org/drawingml/2006/table">
            <a:tbl>
              <a:tblPr firstRow="1" bandRow="1">
                <a:tableStyleId>{5C22544A-7EE6-4342-B048-85BDC9FD1C3A}</a:tableStyleId>
              </a:tblPr>
              <a:tblGrid>
                <a:gridCol w="1207194"/>
                <a:gridCol w="4211472"/>
                <a:gridCol w="2709333"/>
              </a:tblGrid>
              <a:tr h="370840">
                <a:tc>
                  <a:txBody>
                    <a:bodyPr/>
                    <a:lstStyle/>
                    <a:p>
                      <a:r>
                        <a:rPr lang="en-US" altLang="zh-CN" dirty="0" smtClean="0"/>
                        <a:t>Methods</a:t>
                      </a:r>
                      <a:endParaRPr lang="en-US" dirty="0"/>
                    </a:p>
                  </a:txBody>
                  <a:tcPr/>
                </a:tc>
                <a:tc>
                  <a:txBody>
                    <a:bodyPr/>
                    <a:lstStyle/>
                    <a:p>
                      <a:r>
                        <a:rPr lang="en-US" altLang="zh-CN" dirty="0" smtClean="0"/>
                        <a:t>Pro</a:t>
                      </a:r>
                      <a:endParaRPr lang="en-US" dirty="0"/>
                    </a:p>
                  </a:txBody>
                  <a:tcPr/>
                </a:tc>
                <a:tc>
                  <a:txBody>
                    <a:bodyPr/>
                    <a:lstStyle/>
                    <a:p>
                      <a:r>
                        <a:rPr lang="en-US" altLang="zh-CN" dirty="0" smtClean="0"/>
                        <a:t>Con</a:t>
                      </a:r>
                      <a:endParaRPr lang="en-US" dirty="0"/>
                    </a:p>
                  </a:txBody>
                  <a:tcPr/>
                </a:tc>
              </a:tr>
              <a:tr h="370840">
                <a:tc>
                  <a:txBody>
                    <a:bodyPr/>
                    <a:lstStyle/>
                    <a:p>
                      <a:r>
                        <a:rPr lang="en-US" altLang="zh-CN" b="1" dirty="0" smtClean="0"/>
                        <a:t>NB</a:t>
                      </a:r>
                      <a:endParaRPr lang="en-US" b="1" dirty="0"/>
                    </a:p>
                  </a:txBody>
                  <a:tcPr/>
                </a:tc>
                <a:tc>
                  <a:txBody>
                    <a:bodyPr/>
                    <a:lstStyle/>
                    <a:p>
                      <a:r>
                        <a:rPr lang="en-US" altLang="zh-CN" b="1" dirty="0" smtClean="0"/>
                        <a:t>Light</a:t>
                      </a:r>
                      <a:r>
                        <a:rPr lang="zh-CN" altLang="en-US" b="1" baseline="0" dirty="0" smtClean="0"/>
                        <a:t> </a:t>
                      </a:r>
                      <a:r>
                        <a:rPr lang="en-US" altLang="zh-CN" b="1" baseline="0" dirty="0" smtClean="0"/>
                        <a:t>and</a:t>
                      </a:r>
                      <a:r>
                        <a:rPr lang="zh-CN" altLang="en-US" b="1" baseline="0" dirty="0" smtClean="0"/>
                        <a:t> </a:t>
                      </a:r>
                      <a:r>
                        <a:rPr lang="en-US" altLang="zh-CN" b="1" baseline="0" dirty="0" smtClean="0"/>
                        <a:t>quick,</a:t>
                      </a:r>
                      <a:r>
                        <a:rPr lang="zh-CN" altLang="en-US" b="1" baseline="0" dirty="0" smtClean="0"/>
                        <a:t> </a:t>
                      </a:r>
                      <a:r>
                        <a:rPr lang="en-US" altLang="zh-CN" b="1" baseline="0" dirty="0" smtClean="0"/>
                        <a:t>easy</a:t>
                      </a:r>
                      <a:r>
                        <a:rPr lang="zh-CN" altLang="en-US" b="1" baseline="0" dirty="0" smtClean="0"/>
                        <a:t> </a:t>
                      </a:r>
                      <a:r>
                        <a:rPr lang="en-US" altLang="zh-CN" b="1" baseline="0" dirty="0" smtClean="0"/>
                        <a:t>interpreting</a:t>
                      </a:r>
                      <a:endParaRPr lang="en-US" b="1" dirty="0"/>
                    </a:p>
                  </a:txBody>
                  <a:tcPr/>
                </a:tc>
                <a:tc>
                  <a:txBody>
                    <a:bodyPr/>
                    <a:lstStyle/>
                    <a:p>
                      <a:r>
                        <a:rPr lang="en-US" altLang="zh-CN" b="1" dirty="0" smtClean="0"/>
                        <a:t>Assumption</a:t>
                      </a:r>
                      <a:r>
                        <a:rPr lang="zh-CN" altLang="en-US" b="1" dirty="0" smtClean="0"/>
                        <a:t> </a:t>
                      </a:r>
                      <a:r>
                        <a:rPr lang="en-US" altLang="zh-CN" b="1" dirty="0" smtClean="0"/>
                        <a:t>hard</a:t>
                      </a:r>
                      <a:r>
                        <a:rPr lang="zh-CN" altLang="en-US" b="1" baseline="0" dirty="0" smtClean="0"/>
                        <a:t> </a:t>
                      </a:r>
                      <a:r>
                        <a:rPr lang="en-US" altLang="zh-CN" b="1" baseline="0" dirty="0" smtClean="0"/>
                        <a:t>to</a:t>
                      </a:r>
                      <a:r>
                        <a:rPr lang="zh-CN" altLang="en-US" b="1" baseline="0" dirty="0" smtClean="0"/>
                        <a:t> </a:t>
                      </a:r>
                      <a:r>
                        <a:rPr lang="en-US" altLang="zh-CN" b="1" baseline="0" dirty="0" smtClean="0"/>
                        <a:t>accommodate</a:t>
                      </a:r>
                      <a:endParaRPr lang="en-US" b="1" dirty="0"/>
                    </a:p>
                  </a:txBody>
                  <a:tcPr/>
                </a:tc>
              </a:tr>
              <a:tr h="370840">
                <a:tc>
                  <a:txBody>
                    <a:bodyPr/>
                    <a:lstStyle/>
                    <a:p>
                      <a:r>
                        <a:rPr lang="en-US" altLang="zh-CN" b="1" dirty="0" smtClean="0"/>
                        <a:t>LR</a:t>
                      </a:r>
                      <a:endParaRPr lang="en-US" b="1" dirty="0"/>
                    </a:p>
                  </a:txBody>
                  <a:tcPr/>
                </a:tc>
                <a:tc>
                  <a:txBody>
                    <a:bodyPr/>
                    <a:lstStyle/>
                    <a:p>
                      <a:r>
                        <a:rPr lang="en-US" altLang="zh-CN" b="1" dirty="0" smtClean="0"/>
                        <a:t>Lots</a:t>
                      </a:r>
                      <a:r>
                        <a:rPr lang="zh-CN" altLang="en-US" b="1" dirty="0" smtClean="0"/>
                        <a:t> </a:t>
                      </a:r>
                      <a:r>
                        <a:rPr lang="en-US" altLang="zh-CN" b="1" dirty="0" smtClean="0"/>
                        <a:t>of</a:t>
                      </a:r>
                      <a:r>
                        <a:rPr lang="zh-CN" altLang="en-US" b="1" dirty="0" smtClean="0"/>
                        <a:t> </a:t>
                      </a:r>
                      <a:r>
                        <a:rPr lang="en-US" altLang="zh-CN" b="1" dirty="0" smtClean="0"/>
                        <a:t>regularizations,</a:t>
                      </a:r>
                      <a:r>
                        <a:rPr lang="zh-CN" altLang="en-US" b="1" dirty="0" smtClean="0"/>
                        <a:t> </a:t>
                      </a:r>
                      <a:r>
                        <a:rPr lang="en-US" altLang="zh-CN" b="1" dirty="0" smtClean="0"/>
                        <a:t>probabilistic</a:t>
                      </a:r>
                      <a:r>
                        <a:rPr lang="zh-CN" altLang="en-US" b="1" dirty="0" smtClean="0"/>
                        <a:t> </a:t>
                      </a:r>
                      <a:r>
                        <a:rPr lang="en-US" altLang="zh-CN" b="1" dirty="0" smtClean="0"/>
                        <a:t>outputs,</a:t>
                      </a:r>
                      <a:r>
                        <a:rPr lang="zh-CN" altLang="en-US" b="1" baseline="0" dirty="0" smtClean="0"/>
                        <a:t> </a:t>
                      </a:r>
                      <a:r>
                        <a:rPr lang="en-US" altLang="zh-CN" b="1" baseline="0" dirty="0" smtClean="0"/>
                        <a:t>online</a:t>
                      </a:r>
                      <a:r>
                        <a:rPr lang="zh-CN" altLang="en-US" b="1" baseline="0" dirty="0" smtClean="0"/>
                        <a:t> </a:t>
                      </a:r>
                      <a:r>
                        <a:rPr lang="en-US" altLang="zh-CN" b="1" baseline="0" dirty="0" smtClean="0"/>
                        <a:t>integrating</a:t>
                      </a:r>
                      <a:r>
                        <a:rPr lang="zh-CN" altLang="en-US" b="1" baseline="0" dirty="0" smtClean="0"/>
                        <a:t> </a:t>
                      </a:r>
                      <a:r>
                        <a:rPr lang="en-US" altLang="zh-CN" b="1" baseline="0" dirty="0" smtClean="0"/>
                        <a:t>new</a:t>
                      </a:r>
                      <a:r>
                        <a:rPr lang="zh-CN" altLang="en-US" b="1" baseline="0" dirty="0" smtClean="0"/>
                        <a:t> </a:t>
                      </a:r>
                      <a:r>
                        <a:rPr lang="en-US" altLang="zh-CN" b="1" baseline="0" dirty="0" smtClean="0"/>
                        <a:t>inputs</a:t>
                      </a:r>
                      <a:endParaRPr lang="en-US" b="1" dirty="0"/>
                    </a:p>
                  </a:txBody>
                  <a:tcPr/>
                </a:tc>
                <a:tc>
                  <a:txBody>
                    <a:bodyPr/>
                    <a:lstStyle/>
                    <a:p>
                      <a:r>
                        <a:rPr lang="en-US" altLang="zh-CN" b="1" dirty="0" smtClean="0"/>
                        <a:t>Mediocre</a:t>
                      </a:r>
                      <a:r>
                        <a:rPr lang="zh-CN" altLang="en-US" b="1" dirty="0" smtClean="0"/>
                        <a:t> </a:t>
                      </a:r>
                      <a:r>
                        <a:rPr lang="en-US" altLang="zh-CN" b="1" dirty="0" smtClean="0"/>
                        <a:t>performance</a:t>
                      </a:r>
                      <a:endParaRPr lang="en-US" b="1" dirty="0"/>
                    </a:p>
                  </a:txBody>
                  <a:tcPr/>
                </a:tc>
              </a:tr>
              <a:tr h="370840">
                <a:tc>
                  <a:txBody>
                    <a:bodyPr/>
                    <a:lstStyle/>
                    <a:p>
                      <a:r>
                        <a:rPr lang="en-US" altLang="zh-CN" b="1" dirty="0" smtClean="0"/>
                        <a:t>LR-Boosting</a:t>
                      </a:r>
                      <a:endParaRPr lang="en-US" b="1" dirty="0"/>
                    </a:p>
                  </a:txBody>
                  <a:tcPr/>
                </a:tc>
                <a:tc>
                  <a:txBody>
                    <a:bodyPr/>
                    <a:lstStyle/>
                    <a:p>
                      <a:r>
                        <a:rPr lang="en-US" b="1" dirty="0" smtClean="0"/>
                        <a:t>More flexible functional form, a</a:t>
                      </a:r>
                      <a:r>
                        <a:rPr lang="en-US" b="1" baseline="0" dirty="0" smtClean="0"/>
                        <a:t> synthesis of prediction accuracy and functional forms and variables selection</a:t>
                      </a:r>
                      <a:endParaRPr lang="en-US" b="1" dirty="0"/>
                    </a:p>
                  </a:txBody>
                  <a:tcPr/>
                </a:tc>
                <a:tc>
                  <a:txBody>
                    <a:bodyPr/>
                    <a:lstStyle/>
                    <a:p>
                      <a:r>
                        <a:rPr lang="en-US" b="1" dirty="0" smtClean="0"/>
                        <a:t>High computation cost</a:t>
                      </a:r>
                      <a:endParaRPr lang="en-US" b="1" dirty="0"/>
                    </a:p>
                  </a:txBody>
                  <a:tcPr/>
                </a:tc>
              </a:tr>
              <a:tr h="370840">
                <a:tc>
                  <a:txBody>
                    <a:bodyPr/>
                    <a:lstStyle/>
                    <a:p>
                      <a:r>
                        <a:rPr lang="en-US" altLang="zh-CN" b="1" dirty="0" smtClean="0"/>
                        <a:t>RF</a:t>
                      </a:r>
                      <a:endParaRPr lang="en-US" b="1" dirty="0"/>
                    </a:p>
                  </a:txBody>
                  <a:tcPr/>
                </a:tc>
                <a:tc>
                  <a:txBody>
                    <a:bodyPr/>
                    <a:lstStyle/>
                    <a:p>
                      <a:r>
                        <a:rPr lang="en-US" altLang="zh-CN" b="1" dirty="0" smtClean="0"/>
                        <a:t>Efficient</a:t>
                      </a:r>
                      <a:r>
                        <a:rPr lang="zh-CN" altLang="en-US" b="1" baseline="0" dirty="0" smtClean="0"/>
                        <a:t> </a:t>
                      </a:r>
                      <a:r>
                        <a:rPr lang="en-US" altLang="zh-CN" b="1" baseline="0" dirty="0" smtClean="0"/>
                        <a:t>on</a:t>
                      </a:r>
                      <a:r>
                        <a:rPr lang="zh-CN" altLang="en-US" b="1" baseline="0" dirty="0" smtClean="0"/>
                        <a:t> </a:t>
                      </a:r>
                      <a:r>
                        <a:rPr lang="en-US" altLang="zh-CN" b="1" baseline="0" dirty="0" smtClean="0"/>
                        <a:t>big</a:t>
                      </a:r>
                      <a:r>
                        <a:rPr lang="zh-CN" altLang="en-US" b="1" baseline="0" dirty="0" smtClean="0"/>
                        <a:t> </a:t>
                      </a:r>
                      <a:r>
                        <a:rPr lang="en-US" altLang="zh-CN" b="1" baseline="0" dirty="0" smtClean="0"/>
                        <a:t>data,</a:t>
                      </a:r>
                      <a:r>
                        <a:rPr lang="zh-CN" altLang="en-US" b="1" baseline="0" dirty="0" smtClean="0"/>
                        <a:t> </a:t>
                      </a:r>
                      <a:r>
                        <a:rPr lang="en-US" altLang="zh-CN" b="1" baseline="0" dirty="0" smtClean="0"/>
                        <a:t>non-parametric,</a:t>
                      </a:r>
                      <a:r>
                        <a:rPr lang="zh-CN" altLang="en-US" b="1" baseline="0" dirty="0" smtClean="0"/>
                        <a:t> </a:t>
                      </a:r>
                      <a:r>
                        <a:rPr lang="en-US" altLang="zh-CN" b="1" baseline="0" dirty="0" smtClean="0"/>
                        <a:t>top-notch</a:t>
                      </a:r>
                      <a:r>
                        <a:rPr lang="zh-CN" altLang="en-US" b="1" baseline="0" dirty="0" smtClean="0"/>
                        <a:t> </a:t>
                      </a:r>
                      <a:r>
                        <a:rPr lang="en-US" altLang="zh-CN" b="1" baseline="0" dirty="0" smtClean="0"/>
                        <a:t>performance</a:t>
                      </a:r>
                      <a:r>
                        <a:rPr lang="zh-CN" altLang="en-US" b="1" baseline="0" dirty="0" smtClean="0"/>
                        <a:t> </a:t>
                      </a:r>
                      <a:endParaRPr lang="en-US" b="1" dirty="0"/>
                    </a:p>
                  </a:txBody>
                  <a:tcPr/>
                </a:tc>
                <a:tc>
                  <a:txBody>
                    <a:bodyPr/>
                    <a:lstStyle/>
                    <a:p>
                      <a:r>
                        <a:rPr lang="en-US" altLang="zh-CN" b="1" dirty="0" smtClean="0"/>
                        <a:t>Memory-intense</a:t>
                      </a:r>
                      <a:r>
                        <a:rPr lang="zh-CN" altLang="en-US" b="1" baseline="0" dirty="0" smtClean="0"/>
                        <a:t> </a:t>
                      </a:r>
                      <a:endParaRPr lang="en-US" altLang="zh-CN" b="1" baseline="0" dirty="0" smtClean="0"/>
                    </a:p>
                  </a:txBody>
                  <a:tcPr/>
                </a:tc>
              </a:tr>
            </a:tbl>
          </a:graphicData>
        </a:graphic>
      </p:graphicFrame>
      <p:sp>
        <p:nvSpPr>
          <p:cNvPr id="14" name="Rectangle 13"/>
          <p:cNvSpPr/>
          <p:nvPr/>
        </p:nvSpPr>
        <p:spPr>
          <a:xfrm>
            <a:off x="9060872" y="1678880"/>
            <a:ext cx="2889756" cy="646331"/>
          </a:xfrm>
          <a:prstGeom prst="rect">
            <a:avLst/>
          </a:prstGeom>
          <a:noFill/>
        </p:spPr>
        <p:txBody>
          <a:bodyPr wrap="square" lIns="91440" tIns="45720" rIns="91440" bIns="45720">
            <a:spAutoFit/>
          </a:bodyPr>
          <a:lstStyle/>
          <a:p>
            <a:pPr algn="ctr"/>
            <a:r>
              <a:rPr lang="en-US" altLang="zh-CN" sz="3600" b="1" dirty="0" smtClean="0">
                <a:ln w="0"/>
                <a:gradFill>
                  <a:gsLst>
                    <a:gs pos="21000">
                      <a:srgbClr val="53575C"/>
                    </a:gs>
                    <a:gs pos="88000">
                      <a:srgbClr val="C5C7CA"/>
                    </a:gs>
                  </a:gsLst>
                  <a:lin ang="5400000"/>
                </a:gradFill>
              </a:rPr>
              <a:t>Q:</a:t>
            </a:r>
            <a:r>
              <a:rPr lang="zh-CN" altLang="en-US" sz="3600" b="1" dirty="0" smtClean="0">
                <a:ln w="0"/>
                <a:gradFill>
                  <a:gsLst>
                    <a:gs pos="21000">
                      <a:srgbClr val="53575C"/>
                    </a:gs>
                    <a:gs pos="88000">
                      <a:srgbClr val="C5C7CA"/>
                    </a:gs>
                  </a:gsLst>
                  <a:lin ang="5400000"/>
                </a:gradFill>
              </a:rPr>
              <a:t> </a:t>
            </a:r>
            <a:r>
              <a:rPr lang="en-US" altLang="zh-CN" sz="3600" b="1" dirty="0" smtClean="0">
                <a:ln w="0"/>
                <a:gradFill>
                  <a:gsLst>
                    <a:gs pos="21000">
                      <a:srgbClr val="53575C"/>
                    </a:gs>
                    <a:gs pos="88000">
                      <a:srgbClr val="C5C7CA"/>
                    </a:gs>
                  </a:gsLst>
                  <a:lin ang="5400000"/>
                </a:gradFill>
              </a:rPr>
              <a:t>LR</a:t>
            </a:r>
            <a:r>
              <a:rPr lang="zh-CN" altLang="en-US" sz="3600" b="1" dirty="0" smtClean="0">
                <a:ln w="0"/>
                <a:gradFill>
                  <a:gsLst>
                    <a:gs pos="21000">
                      <a:srgbClr val="53575C"/>
                    </a:gs>
                    <a:gs pos="88000">
                      <a:srgbClr val="C5C7CA"/>
                    </a:gs>
                  </a:gsLst>
                  <a:lin ang="5400000"/>
                </a:gradFill>
              </a:rPr>
              <a:t> </a:t>
            </a:r>
            <a:r>
              <a:rPr lang="en-US" altLang="zh-CN" sz="3600" b="1" dirty="0" smtClean="0">
                <a:ln w="0"/>
                <a:gradFill>
                  <a:gsLst>
                    <a:gs pos="21000">
                      <a:srgbClr val="53575C"/>
                    </a:gs>
                    <a:gs pos="88000">
                      <a:srgbClr val="C5C7CA"/>
                    </a:gs>
                  </a:gsLst>
                  <a:lin ang="5400000"/>
                </a:gradFill>
              </a:rPr>
              <a:t>vs.</a:t>
            </a:r>
            <a:r>
              <a:rPr lang="zh-CN" altLang="en-US" sz="3600" b="1" dirty="0" smtClean="0">
                <a:ln w="0"/>
                <a:gradFill>
                  <a:gsLst>
                    <a:gs pos="21000">
                      <a:srgbClr val="53575C"/>
                    </a:gs>
                    <a:gs pos="88000">
                      <a:srgbClr val="C5C7CA"/>
                    </a:gs>
                  </a:gsLst>
                  <a:lin ang="5400000"/>
                </a:gradFill>
              </a:rPr>
              <a:t> </a:t>
            </a:r>
            <a:r>
              <a:rPr lang="en-US" altLang="zh-CN" sz="3600" b="1" dirty="0" smtClean="0">
                <a:ln w="0"/>
                <a:gradFill>
                  <a:gsLst>
                    <a:gs pos="21000">
                      <a:srgbClr val="53575C"/>
                    </a:gs>
                    <a:gs pos="88000">
                      <a:srgbClr val="C5C7CA"/>
                    </a:gs>
                  </a:gsLst>
                  <a:lin ang="5400000"/>
                </a:gradFill>
              </a:rPr>
              <a:t>RF?</a:t>
            </a:r>
            <a:endParaRPr lang="en-US" sz="3600" b="1" dirty="0">
              <a:ln w="0"/>
              <a:gradFill>
                <a:gsLst>
                  <a:gs pos="21000">
                    <a:srgbClr val="53575C"/>
                  </a:gs>
                  <a:gs pos="88000">
                    <a:srgbClr val="C5C7CA"/>
                  </a:gs>
                </a:gsLst>
                <a:lin ang="5400000"/>
              </a:gradFill>
            </a:endParaRPr>
          </a:p>
        </p:txBody>
      </p:sp>
      <p:sp>
        <p:nvSpPr>
          <p:cNvPr id="16" name="Rectangle 15"/>
          <p:cNvSpPr/>
          <p:nvPr/>
        </p:nvSpPr>
        <p:spPr>
          <a:xfrm>
            <a:off x="8776702" y="2626879"/>
            <a:ext cx="3458095" cy="646331"/>
          </a:xfrm>
          <a:prstGeom prst="rect">
            <a:avLst/>
          </a:prstGeom>
          <a:noFill/>
        </p:spPr>
        <p:txBody>
          <a:bodyPr wrap="square" lIns="91440" tIns="45720" rIns="91440" bIns="45720">
            <a:spAutoFit/>
          </a:bodyPr>
          <a:lstStyle/>
          <a:p>
            <a:pPr algn="ctr"/>
            <a:r>
              <a:rPr lang="en-US" altLang="zh-CN" sz="36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A:</a:t>
            </a:r>
            <a:r>
              <a:rPr lang="zh-CN" altLang="en-US" sz="36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r>
              <a:rPr lang="en-US" altLang="zh-CN" sz="36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Choose</a:t>
            </a:r>
            <a:r>
              <a:rPr lang="zh-CN" altLang="en-US" sz="36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r>
              <a:rPr lang="en-US" altLang="zh-CN" sz="36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all</a:t>
            </a:r>
            <a:endParaRPr lang="en-US" sz="3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8" name="Rectangle 17"/>
          <p:cNvSpPr/>
          <p:nvPr/>
        </p:nvSpPr>
        <p:spPr>
          <a:xfrm>
            <a:off x="8981865" y="4301616"/>
            <a:ext cx="2968763" cy="1477328"/>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altLang="zh-CN" sz="3600" b="1" dirty="0" smtClean="0">
                <a:ln/>
                <a:solidFill>
                  <a:schemeClr val="accent4"/>
                </a:solidFill>
              </a:rPr>
              <a:t>Better</a:t>
            </a:r>
            <a:r>
              <a:rPr lang="zh-CN" altLang="en-US" sz="3600" b="1" cap="none" spc="0" dirty="0" smtClean="0">
                <a:ln/>
                <a:solidFill>
                  <a:schemeClr val="accent4"/>
                </a:solidFill>
                <a:effectLst/>
              </a:rPr>
              <a:t> </a:t>
            </a:r>
            <a:r>
              <a:rPr lang="en-US" altLang="zh-CN" sz="3600" b="1" cap="none" spc="0" dirty="0" smtClean="0">
                <a:ln/>
                <a:solidFill>
                  <a:schemeClr val="accent4"/>
                </a:solidFill>
                <a:effectLst/>
              </a:rPr>
              <a:t>data</a:t>
            </a:r>
            <a:r>
              <a:rPr lang="zh-CN" altLang="en-US" sz="3600" b="1" cap="none" spc="0" dirty="0" smtClean="0">
                <a:ln/>
                <a:solidFill>
                  <a:schemeClr val="accent4"/>
                </a:solidFill>
                <a:effectLst/>
              </a:rPr>
              <a:t> </a:t>
            </a:r>
            <a:r>
              <a:rPr lang="en-US" altLang="zh-CN" sz="3600" b="1" cap="none" spc="0" dirty="0" smtClean="0">
                <a:ln/>
                <a:solidFill>
                  <a:schemeClr val="accent4"/>
                </a:solidFill>
                <a:effectLst/>
              </a:rPr>
              <a:t>is</a:t>
            </a:r>
            <a:r>
              <a:rPr lang="zh-CN" altLang="en-US" sz="3600" b="1" cap="none" spc="0" dirty="0" smtClean="0">
                <a:ln/>
                <a:solidFill>
                  <a:schemeClr val="accent4"/>
                </a:solidFill>
                <a:effectLst/>
              </a:rPr>
              <a:t> </a:t>
            </a:r>
            <a:r>
              <a:rPr lang="en-US" altLang="zh-CN" sz="3600" b="1" cap="none" spc="0" dirty="0" smtClean="0">
                <a:ln/>
                <a:solidFill>
                  <a:schemeClr val="accent4"/>
                </a:solidFill>
                <a:effectLst/>
              </a:rPr>
              <a:t>king</a:t>
            </a:r>
            <a:r>
              <a:rPr lang="zh-CN" altLang="en-US" sz="5400" b="1" cap="none" spc="0" dirty="0" smtClean="0">
                <a:ln/>
                <a:solidFill>
                  <a:schemeClr val="accent4"/>
                </a:solidFill>
                <a:effectLst/>
              </a:rPr>
              <a:t> </a:t>
            </a:r>
            <a:endParaRPr lang="en-US" sz="5400" b="1" cap="none" spc="0" dirty="0">
              <a:ln/>
              <a:solidFill>
                <a:schemeClr val="accent4"/>
              </a:solidFill>
              <a:effectLst/>
            </a:endParaRPr>
          </a:p>
        </p:txBody>
      </p:sp>
    </p:spTree>
    <p:extLst>
      <p:ext uri="{BB962C8B-B14F-4D97-AF65-F5344CB8AC3E}">
        <p14:creationId xmlns:p14="http://schemas.microsoft.com/office/powerpoint/2010/main" val="2109494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145">
                                          <p:stCondLst>
                                            <p:cond delay="0"/>
                                          </p:stCondLst>
                                        </p:cTn>
                                        <p:tgtEl>
                                          <p:spTgt spid="4"/>
                                        </p:tgtEl>
                                      </p:cBhvr>
                                    </p:animEffect>
                                    <p:anim calcmode="lin" valueType="num">
                                      <p:cBhvr>
                                        <p:cTn id="8" dur="456"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166"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166" tmFilter="0, 0; 0.125,0.2665; 0.25,0.4; 0.375,0.465; 0.5,0.5;  0.625,0.535; 0.75,0.6; 0.875,0.7335; 1,1">
                                          <p:stCondLst>
                                            <p:cond delay="166"/>
                                          </p:stCondLst>
                                        </p:cTn>
                                        <p:tgtEl>
                                          <p:spTgt spid="4"/>
                                        </p:tgtEl>
                                        <p:attrNameLst>
                                          <p:attrName>ppt_y</p:attrName>
                                        </p:attrNameLst>
                                      </p:cBhvr>
                                      <p:tavLst>
                                        <p:tav tm="0" fmla="#ppt_y-sin(pi*$)/9">
                                          <p:val>
                                            <p:fltVal val="0"/>
                                          </p:val>
                                        </p:tav>
                                        <p:tav tm="100000">
                                          <p:val>
                                            <p:fltVal val="1"/>
                                          </p:val>
                                        </p:tav>
                                      </p:tavLst>
                                    </p:anim>
                                    <p:anim calcmode="lin" valueType="num">
                                      <p:cBhvr>
                                        <p:cTn id="11" dur="83" tmFilter="0, 0; 0.125,0.2665; 0.25,0.4; 0.375,0.465; 0.5,0.5;  0.625,0.535; 0.75,0.6; 0.875,0.7335; 1,1">
                                          <p:stCondLst>
                                            <p:cond delay="331"/>
                                          </p:stCondLst>
                                        </p:cTn>
                                        <p:tgtEl>
                                          <p:spTgt spid="4"/>
                                        </p:tgtEl>
                                        <p:attrNameLst>
                                          <p:attrName>ppt_y</p:attrName>
                                        </p:attrNameLst>
                                      </p:cBhvr>
                                      <p:tavLst>
                                        <p:tav tm="0" fmla="#ppt_y-sin(pi*$)/27">
                                          <p:val>
                                            <p:fltVal val="0"/>
                                          </p:val>
                                        </p:tav>
                                        <p:tav tm="100000">
                                          <p:val>
                                            <p:fltVal val="1"/>
                                          </p:val>
                                        </p:tav>
                                      </p:tavLst>
                                    </p:anim>
                                    <p:anim calcmode="lin" valueType="num">
                                      <p:cBhvr>
                                        <p:cTn id="12" dur="41" tmFilter="0, 0; 0.125,0.2665; 0.25,0.4; 0.375,0.465; 0.5,0.5;  0.625,0.535; 0.75,0.6; 0.875,0.7335; 1,1">
                                          <p:stCondLst>
                                            <p:cond delay="414"/>
                                          </p:stCondLst>
                                        </p:cTn>
                                        <p:tgtEl>
                                          <p:spTgt spid="4"/>
                                        </p:tgtEl>
                                        <p:attrNameLst>
                                          <p:attrName>ppt_y</p:attrName>
                                        </p:attrNameLst>
                                      </p:cBhvr>
                                      <p:tavLst>
                                        <p:tav tm="0" fmla="#ppt_y-sin(pi*$)/81">
                                          <p:val>
                                            <p:fltVal val="0"/>
                                          </p:val>
                                        </p:tav>
                                        <p:tav tm="100000">
                                          <p:val>
                                            <p:fltVal val="1"/>
                                          </p:val>
                                        </p:tav>
                                      </p:tavLst>
                                    </p:anim>
                                    <p:animScale>
                                      <p:cBhvr>
                                        <p:cTn id="13" dur="7">
                                          <p:stCondLst>
                                            <p:cond delay="162"/>
                                          </p:stCondLst>
                                        </p:cTn>
                                        <p:tgtEl>
                                          <p:spTgt spid="4"/>
                                        </p:tgtEl>
                                      </p:cBhvr>
                                      <p:to x="100000" y="60000"/>
                                    </p:animScale>
                                    <p:animScale>
                                      <p:cBhvr>
                                        <p:cTn id="14" dur="41" decel="50000">
                                          <p:stCondLst>
                                            <p:cond delay="169"/>
                                          </p:stCondLst>
                                        </p:cTn>
                                        <p:tgtEl>
                                          <p:spTgt spid="4"/>
                                        </p:tgtEl>
                                      </p:cBhvr>
                                      <p:to x="100000" y="100000"/>
                                    </p:animScale>
                                    <p:animScale>
                                      <p:cBhvr>
                                        <p:cTn id="15" dur="7">
                                          <p:stCondLst>
                                            <p:cond delay="328"/>
                                          </p:stCondLst>
                                        </p:cTn>
                                        <p:tgtEl>
                                          <p:spTgt spid="4"/>
                                        </p:tgtEl>
                                      </p:cBhvr>
                                      <p:to x="100000" y="80000"/>
                                    </p:animScale>
                                    <p:animScale>
                                      <p:cBhvr>
                                        <p:cTn id="16" dur="41" decel="50000">
                                          <p:stCondLst>
                                            <p:cond delay="335"/>
                                          </p:stCondLst>
                                        </p:cTn>
                                        <p:tgtEl>
                                          <p:spTgt spid="4"/>
                                        </p:tgtEl>
                                      </p:cBhvr>
                                      <p:to x="100000" y="100000"/>
                                    </p:animScale>
                                    <p:animScale>
                                      <p:cBhvr>
                                        <p:cTn id="17" dur="7">
                                          <p:stCondLst>
                                            <p:cond delay="410"/>
                                          </p:stCondLst>
                                        </p:cTn>
                                        <p:tgtEl>
                                          <p:spTgt spid="4"/>
                                        </p:tgtEl>
                                      </p:cBhvr>
                                      <p:to x="100000" y="90000"/>
                                    </p:animScale>
                                    <p:animScale>
                                      <p:cBhvr>
                                        <p:cTn id="18" dur="41" decel="50000">
                                          <p:stCondLst>
                                            <p:cond delay="417"/>
                                          </p:stCondLst>
                                        </p:cTn>
                                        <p:tgtEl>
                                          <p:spTgt spid="4"/>
                                        </p:tgtEl>
                                      </p:cBhvr>
                                      <p:to x="100000" y="100000"/>
                                    </p:animScale>
                                    <p:animScale>
                                      <p:cBhvr>
                                        <p:cTn id="19" dur="7">
                                          <p:stCondLst>
                                            <p:cond delay="452"/>
                                          </p:stCondLst>
                                        </p:cTn>
                                        <p:tgtEl>
                                          <p:spTgt spid="4"/>
                                        </p:tgtEl>
                                      </p:cBhvr>
                                      <p:to x="100000" y="95000"/>
                                    </p:animScale>
                                    <p:animScale>
                                      <p:cBhvr>
                                        <p:cTn id="20" dur="41" decel="50000">
                                          <p:stCondLst>
                                            <p:cond delay="459"/>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6" grpId="0"/>
      <p:bldP spid="1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12192000" cy="859809"/>
          </a:xfrm>
          <a:prstGeom prst="rect">
            <a:avLst/>
          </a:prstGeom>
          <a:solidFill>
            <a:srgbClr val="00234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charset="0"/>
              </a:defRPr>
            </a:lvl2pPr>
            <a:lvl3pPr algn="ctr" rtl="0" eaLnBrk="0" fontAlgn="base" hangingPunct="0">
              <a:spcBef>
                <a:spcPct val="0"/>
              </a:spcBef>
              <a:spcAft>
                <a:spcPct val="0"/>
              </a:spcAft>
              <a:defRPr sz="4400">
                <a:solidFill>
                  <a:schemeClr val="bg1"/>
                </a:solidFill>
                <a:latin typeface="Arial" charset="0"/>
              </a:defRPr>
            </a:lvl3pPr>
            <a:lvl4pPr algn="ctr" rtl="0" eaLnBrk="0" fontAlgn="base" hangingPunct="0">
              <a:spcBef>
                <a:spcPct val="0"/>
              </a:spcBef>
              <a:spcAft>
                <a:spcPct val="0"/>
              </a:spcAft>
              <a:defRPr sz="4400">
                <a:solidFill>
                  <a:schemeClr val="bg1"/>
                </a:solidFill>
                <a:latin typeface="Arial" charset="0"/>
              </a:defRPr>
            </a:lvl4pPr>
            <a:lvl5pPr algn="ctr" rtl="0" eaLnBrk="0" fontAlgn="base" hangingPunct="0">
              <a:spcBef>
                <a:spcPct val="0"/>
              </a:spcBef>
              <a:spcAft>
                <a:spcPct val="0"/>
              </a:spcAft>
              <a:defRPr sz="4400">
                <a:solidFill>
                  <a:schemeClr val="bg1"/>
                </a:solidFill>
                <a:latin typeface="Arial" charset="0"/>
              </a:defRPr>
            </a:lvl5pPr>
            <a:lvl6pPr marL="457200" algn="ctr" rtl="0" fontAlgn="base">
              <a:spcBef>
                <a:spcPct val="0"/>
              </a:spcBef>
              <a:spcAft>
                <a:spcPct val="0"/>
              </a:spcAft>
              <a:defRPr sz="4400">
                <a:solidFill>
                  <a:schemeClr val="bg1"/>
                </a:solidFill>
                <a:latin typeface="Arial" charset="0"/>
              </a:defRPr>
            </a:lvl6pPr>
            <a:lvl7pPr marL="914400" algn="ctr" rtl="0" fontAlgn="base">
              <a:spcBef>
                <a:spcPct val="0"/>
              </a:spcBef>
              <a:spcAft>
                <a:spcPct val="0"/>
              </a:spcAft>
              <a:defRPr sz="4400">
                <a:solidFill>
                  <a:schemeClr val="bg1"/>
                </a:solidFill>
                <a:latin typeface="Arial" charset="0"/>
              </a:defRPr>
            </a:lvl7pPr>
            <a:lvl8pPr marL="1371600" algn="ctr" rtl="0" fontAlgn="base">
              <a:spcBef>
                <a:spcPct val="0"/>
              </a:spcBef>
              <a:spcAft>
                <a:spcPct val="0"/>
              </a:spcAft>
              <a:defRPr sz="4400">
                <a:solidFill>
                  <a:schemeClr val="bg1"/>
                </a:solidFill>
                <a:latin typeface="Arial" charset="0"/>
              </a:defRPr>
            </a:lvl8pPr>
            <a:lvl9pPr marL="1828800" algn="ctr" rtl="0" fontAlgn="base">
              <a:spcBef>
                <a:spcPct val="0"/>
              </a:spcBef>
              <a:spcAft>
                <a:spcPct val="0"/>
              </a:spcAft>
              <a:defRPr sz="4400">
                <a:solidFill>
                  <a:schemeClr val="bg1"/>
                </a:solidFill>
                <a:latin typeface="Arial" charset="0"/>
              </a:defRPr>
            </a:lvl9pPr>
          </a:lstStyle>
          <a:p>
            <a:pPr eaLnBrk="1" hangingPunct="1"/>
            <a:r>
              <a:rPr lang="en-US" altLang="zh-CN" b="1" kern="0" dirty="0" smtClean="0">
                <a:latin typeface="Arial" panose="020B0604020202020204" pitchFamily="34" charset="0"/>
                <a:ea typeface="宋体" panose="02010600030101010101" pitchFamily="2" charset="-122"/>
                <a:cs typeface="Arial" panose="020B0604020202020204" pitchFamily="34" charset="0"/>
              </a:rPr>
              <a:t>Feature</a:t>
            </a:r>
            <a:r>
              <a:rPr lang="zh-CN" altLang="en-US" b="1" kern="0" dirty="0" smtClean="0">
                <a:latin typeface="Arial" panose="020B0604020202020204" pitchFamily="34" charset="0"/>
                <a:ea typeface="宋体" panose="02010600030101010101" pitchFamily="2" charset="-122"/>
                <a:cs typeface="Arial" panose="020B0604020202020204" pitchFamily="34" charset="0"/>
              </a:rPr>
              <a:t> </a:t>
            </a:r>
            <a:r>
              <a:rPr lang="en-US" altLang="zh-CN" b="1" kern="0" dirty="0" smtClean="0">
                <a:latin typeface="Arial" panose="020B0604020202020204" pitchFamily="34" charset="0"/>
                <a:ea typeface="宋体" panose="02010600030101010101" pitchFamily="2" charset="-122"/>
                <a:cs typeface="Arial" panose="020B0604020202020204" pitchFamily="34" charset="0"/>
              </a:rPr>
              <a:t>Importance</a:t>
            </a:r>
            <a:endParaRPr lang="en-US" altLang="zh-CN" b="1" kern="0" dirty="0">
              <a:latin typeface="Arial" panose="020B0604020202020204" pitchFamily="34" charset="0"/>
              <a:ea typeface="宋体" panose="02010600030101010101" pitchFamily="2" charset="-122"/>
              <a:cs typeface="Arial" panose="020B0604020202020204" pitchFamily="34" charset="0"/>
            </a:endParaRPr>
          </a:p>
        </p:txBody>
      </p:sp>
      <p:pic>
        <p:nvPicPr>
          <p:cNvPr id="7" name="Picture 7" descr="CA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13925" y="6529387"/>
            <a:ext cx="237807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 name="图表 9"/>
          <p:cNvGraphicFramePr/>
          <p:nvPr>
            <p:extLst>
              <p:ext uri="{D42A27DB-BD31-4B8C-83A1-F6EECF244321}">
                <p14:modId xmlns:p14="http://schemas.microsoft.com/office/powerpoint/2010/main" val="1905031291"/>
              </p:ext>
            </p:extLst>
          </p:nvPr>
        </p:nvGraphicFramePr>
        <p:xfrm>
          <a:off x="443874" y="1475773"/>
          <a:ext cx="5341784" cy="4895501"/>
        </p:xfrm>
        <a:graphic>
          <a:graphicData uri="http://schemas.openxmlformats.org/drawingml/2006/chart">
            <c:chart xmlns:c="http://schemas.openxmlformats.org/drawingml/2006/chart" xmlns:r="http://schemas.openxmlformats.org/officeDocument/2006/relationships" r:id="rId4"/>
          </a:graphicData>
        </a:graphic>
      </p:graphicFrame>
      <p:pic>
        <p:nvPicPr>
          <p:cNvPr id="6" name="Picture 2" descr="The 25 most important features in logistic regression after LASS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96000" y="1207155"/>
            <a:ext cx="5257501" cy="5164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50996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ine 6"/>
          <p:cNvSpPr>
            <a:spLocks noChangeShapeType="1"/>
          </p:cNvSpPr>
          <p:nvPr/>
        </p:nvSpPr>
        <p:spPr bwMode="auto">
          <a:xfrm>
            <a:off x="-13648" y="633471"/>
            <a:ext cx="12205648" cy="0"/>
          </a:xfrm>
          <a:prstGeom prst="line">
            <a:avLst/>
          </a:prstGeom>
          <a:noFill/>
          <a:ln w="12700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kern="0">
              <a:solidFill>
                <a:sysClr val="windowText" lastClr="000000"/>
              </a:solidFill>
            </a:endParaRPr>
          </a:p>
        </p:txBody>
      </p:sp>
      <p:sp>
        <p:nvSpPr>
          <p:cNvPr id="5" name="Rectangle 2"/>
          <p:cNvSpPr txBox="1">
            <a:spLocks noChangeArrowheads="1"/>
          </p:cNvSpPr>
          <p:nvPr/>
        </p:nvSpPr>
        <p:spPr bwMode="auto">
          <a:xfrm>
            <a:off x="0" y="2"/>
            <a:ext cx="12192000" cy="574168"/>
          </a:xfrm>
          <a:prstGeom prst="rect">
            <a:avLst/>
          </a:prstGeom>
          <a:solidFill>
            <a:srgbClr val="00234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charset="0"/>
              </a:defRPr>
            </a:lvl2pPr>
            <a:lvl3pPr algn="ctr" rtl="0" eaLnBrk="0" fontAlgn="base" hangingPunct="0">
              <a:spcBef>
                <a:spcPct val="0"/>
              </a:spcBef>
              <a:spcAft>
                <a:spcPct val="0"/>
              </a:spcAft>
              <a:defRPr sz="4400">
                <a:solidFill>
                  <a:schemeClr val="bg1"/>
                </a:solidFill>
                <a:latin typeface="Arial" charset="0"/>
              </a:defRPr>
            </a:lvl3pPr>
            <a:lvl4pPr algn="ctr" rtl="0" eaLnBrk="0" fontAlgn="base" hangingPunct="0">
              <a:spcBef>
                <a:spcPct val="0"/>
              </a:spcBef>
              <a:spcAft>
                <a:spcPct val="0"/>
              </a:spcAft>
              <a:defRPr sz="4400">
                <a:solidFill>
                  <a:schemeClr val="bg1"/>
                </a:solidFill>
                <a:latin typeface="Arial" charset="0"/>
              </a:defRPr>
            </a:lvl4pPr>
            <a:lvl5pPr algn="ctr" rtl="0" eaLnBrk="0" fontAlgn="base" hangingPunct="0">
              <a:spcBef>
                <a:spcPct val="0"/>
              </a:spcBef>
              <a:spcAft>
                <a:spcPct val="0"/>
              </a:spcAft>
              <a:defRPr sz="4400">
                <a:solidFill>
                  <a:schemeClr val="bg1"/>
                </a:solidFill>
                <a:latin typeface="Arial" charset="0"/>
              </a:defRPr>
            </a:lvl5pPr>
            <a:lvl6pPr marL="457200" algn="ctr" rtl="0" fontAlgn="base">
              <a:spcBef>
                <a:spcPct val="0"/>
              </a:spcBef>
              <a:spcAft>
                <a:spcPct val="0"/>
              </a:spcAft>
              <a:defRPr sz="4400">
                <a:solidFill>
                  <a:schemeClr val="bg1"/>
                </a:solidFill>
                <a:latin typeface="Arial" charset="0"/>
              </a:defRPr>
            </a:lvl6pPr>
            <a:lvl7pPr marL="914400" algn="ctr" rtl="0" fontAlgn="base">
              <a:spcBef>
                <a:spcPct val="0"/>
              </a:spcBef>
              <a:spcAft>
                <a:spcPct val="0"/>
              </a:spcAft>
              <a:defRPr sz="4400">
                <a:solidFill>
                  <a:schemeClr val="bg1"/>
                </a:solidFill>
                <a:latin typeface="Arial" charset="0"/>
              </a:defRPr>
            </a:lvl7pPr>
            <a:lvl8pPr marL="1371600" algn="ctr" rtl="0" fontAlgn="base">
              <a:spcBef>
                <a:spcPct val="0"/>
              </a:spcBef>
              <a:spcAft>
                <a:spcPct val="0"/>
              </a:spcAft>
              <a:defRPr sz="4400">
                <a:solidFill>
                  <a:schemeClr val="bg1"/>
                </a:solidFill>
                <a:latin typeface="Arial" charset="0"/>
              </a:defRPr>
            </a:lvl8pPr>
            <a:lvl9pPr marL="1828800" algn="ctr" rtl="0" fontAlgn="base">
              <a:spcBef>
                <a:spcPct val="0"/>
              </a:spcBef>
              <a:spcAft>
                <a:spcPct val="0"/>
              </a:spcAft>
              <a:defRPr sz="4400">
                <a:solidFill>
                  <a:schemeClr val="bg1"/>
                </a:solidFill>
                <a:latin typeface="Arial" charset="0"/>
              </a:defRPr>
            </a:lvl9pPr>
          </a:lstStyle>
          <a:p>
            <a:pPr eaLnBrk="1" hangingPunct="1"/>
            <a:r>
              <a:rPr lang="en-US" altLang="zh-CN" b="1" kern="0" dirty="0" smtClean="0">
                <a:latin typeface="Arial" panose="020B0604020202020204" pitchFamily="34" charset="0"/>
                <a:ea typeface="宋体" panose="02010600030101010101" pitchFamily="2" charset="-122"/>
                <a:cs typeface="Arial" panose="020B0604020202020204" pitchFamily="34" charset="0"/>
              </a:rPr>
              <a:t>Fin</a:t>
            </a:r>
            <a:endParaRPr lang="en-US" altLang="zh-CN" b="1" kern="0" dirty="0">
              <a:latin typeface="Arial" panose="020B0604020202020204" pitchFamily="34" charset="0"/>
              <a:ea typeface="宋体" panose="02010600030101010101" pitchFamily="2" charset="-122"/>
              <a:cs typeface="Arial" panose="020B0604020202020204" pitchFamily="34" charset="0"/>
            </a:endParaRPr>
          </a:p>
        </p:txBody>
      </p:sp>
      <p:pic>
        <p:nvPicPr>
          <p:cNvPr id="7" name="Picture 7" descr="CA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13925" y="6529387"/>
            <a:ext cx="237807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4" cstate="print"/>
          <a:stretch>
            <a:fillRect/>
          </a:stretch>
        </p:blipFill>
        <p:spPr>
          <a:xfrm>
            <a:off x="3047662" y="2949991"/>
            <a:ext cx="4964505" cy="3908009"/>
          </a:xfrm>
          <a:prstGeom prst="rect">
            <a:avLst/>
          </a:prstGeom>
        </p:spPr>
      </p:pic>
      <p:sp>
        <p:nvSpPr>
          <p:cNvPr id="4" name="Rectangle 3"/>
          <p:cNvSpPr/>
          <p:nvPr/>
        </p:nvSpPr>
        <p:spPr>
          <a:xfrm>
            <a:off x="1019060" y="1570796"/>
            <a:ext cx="10552889" cy="769441"/>
          </a:xfrm>
          <a:prstGeom prst="rect">
            <a:avLst/>
          </a:prstGeom>
          <a:noFill/>
        </p:spPr>
        <p:txBody>
          <a:bodyPr wrap="none" lIns="91440" tIns="45720" rIns="91440" bIns="45720">
            <a:spAutoFit/>
          </a:bodyPr>
          <a:lstStyle/>
          <a:p>
            <a:pPr algn="ctr"/>
            <a:r>
              <a:rPr lang="en-US" altLang="zh-CN" sz="4400" b="1" cap="none" spc="0"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Thank</a:t>
            </a:r>
            <a:r>
              <a:rPr lang="zh-CN" altLang="en-US" sz="4400" b="1" cap="none" spc="0"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a:t>
            </a:r>
            <a:r>
              <a:rPr lang="en-US" altLang="zh-CN" sz="4400" b="1" cap="none" spc="0"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you</a:t>
            </a:r>
            <a:r>
              <a:rPr lang="zh-CN" altLang="en-US" sz="4400" b="1" cap="none" spc="0"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a:t>
            </a:r>
            <a:r>
              <a:rPr lang="en-US" altLang="zh-CN" sz="4400" b="1" cap="none" spc="0"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very</a:t>
            </a:r>
            <a:r>
              <a:rPr lang="zh-CN" altLang="en-US" sz="4400" b="1" cap="none" spc="0"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a:t>
            </a:r>
            <a:r>
              <a:rPr lang="en-US" altLang="zh-CN" sz="4400" b="1" cap="none" spc="0"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much</a:t>
            </a:r>
            <a:r>
              <a:rPr lang="zh-CN" altLang="en-US" sz="4400" b="1" cap="none" spc="0"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a:t>
            </a:r>
            <a:r>
              <a:rPr lang="en-US" altLang="zh-CN" sz="4400" b="1" cap="none" spc="0"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for</a:t>
            </a:r>
            <a:r>
              <a:rPr lang="zh-CN" altLang="en-US" sz="4400" b="1" cap="none" spc="0"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a:t>
            </a:r>
            <a:r>
              <a:rPr lang="en-US" altLang="zh-CN" sz="4400" b="1" cap="none" spc="0"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your</a:t>
            </a:r>
            <a:r>
              <a:rPr lang="zh-CN" altLang="en-US" sz="4400" b="1" cap="none" spc="0"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a:t>
            </a:r>
            <a:r>
              <a:rPr lang="en-US" altLang="zh-CN" sz="4400" b="1" cap="none" spc="0"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attention!</a:t>
            </a:r>
            <a:endParaRPr lang="en-US" sz="44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Tree>
    <p:extLst>
      <p:ext uri="{BB962C8B-B14F-4D97-AF65-F5344CB8AC3E}">
        <p14:creationId xmlns:p14="http://schemas.microsoft.com/office/powerpoint/2010/main" val="14880229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ine 6"/>
          <p:cNvSpPr>
            <a:spLocks noChangeShapeType="1"/>
          </p:cNvSpPr>
          <p:nvPr/>
        </p:nvSpPr>
        <p:spPr bwMode="auto">
          <a:xfrm>
            <a:off x="-13648" y="633471"/>
            <a:ext cx="12205648" cy="0"/>
          </a:xfrm>
          <a:prstGeom prst="line">
            <a:avLst/>
          </a:prstGeom>
          <a:noFill/>
          <a:ln w="12700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kern="0">
              <a:solidFill>
                <a:sysClr val="windowText" lastClr="000000"/>
              </a:solidFill>
            </a:endParaRPr>
          </a:p>
        </p:txBody>
      </p:sp>
      <p:sp>
        <p:nvSpPr>
          <p:cNvPr id="5" name="Rectangle 2"/>
          <p:cNvSpPr txBox="1">
            <a:spLocks noChangeArrowheads="1"/>
          </p:cNvSpPr>
          <p:nvPr/>
        </p:nvSpPr>
        <p:spPr bwMode="auto">
          <a:xfrm>
            <a:off x="0" y="1"/>
            <a:ext cx="12192000" cy="573206"/>
          </a:xfrm>
          <a:prstGeom prst="rect">
            <a:avLst/>
          </a:prstGeom>
          <a:solidFill>
            <a:srgbClr val="00234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charset="0"/>
              </a:defRPr>
            </a:lvl2pPr>
            <a:lvl3pPr algn="ctr" rtl="0" eaLnBrk="0" fontAlgn="base" hangingPunct="0">
              <a:spcBef>
                <a:spcPct val="0"/>
              </a:spcBef>
              <a:spcAft>
                <a:spcPct val="0"/>
              </a:spcAft>
              <a:defRPr sz="4400">
                <a:solidFill>
                  <a:schemeClr val="bg1"/>
                </a:solidFill>
                <a:latin typeface="Arial" charset="0"/>
              </a:defRPr>
            </a:lvl3pPr>
            <a:lvl4pPr algn="ctr" rtl="0" eaLnBrk="0" fontAlgn="base" hangingPunct="0">
              <a:spcBef>
                <a:spcPct val="0"/>
              </a:spcBef>
              <a:spcAft>
                <a:spcPct val="0"/>
              </a:spcAft>
              <a:defRPr sz="4400">
                <a:solidFill>
                  <a:schemeClr val="bg1"/>
                </a:solidFill>
                <a:latin typeface="Arial" charset="0"/>
              </a:defRPr>
            </a:lvl4pPr>
            <a:lvl5pPr algn="ctr" rtl="0" eaLnBrk="0" fontAlgn="base" hangingPunct="0">
              <a:spcBef>
                <a:spcPct val="0"/>
              </a:spcBef>
              <a:spcAft>
                <a:spcPct val="0"/>
              </a:spcAft>
              <a:defRPr sz="4400">
                <a:solidFill>
                  <a:schemeClr val="bg1"/>
                </a:solidFill>
                <a:latin typeface="Arial" charset="0"/>
              </a:defRPr>
            </a:lvl5pPr>
            <a:lvl6pPr marL="457200" algn="ctr" rtl="0" fontAlgn="base">
              <a:spcBef>
                <a:spcPct val="0"/>
              </a:spcBef>
              <a:spcAft>
                <a:spcPct val="0"/>
              </a:spcAft>
              <a:defRPr sz="4400">
                <a:solidFill>
                  <a:schemeClr val="bg1"/>
                </a:solidFill>
                <a:latin typeface="Arial" charset="0"/>
              </a:defRPr>
            </a:lvl6pPr>
            <a:lvl7pPr marL="914400" algn="ctr" rtl="0" fontAlgn="base">
              <a:spcBef>
                <a:spcPct val="0"/>
              </a:spcBef>
              <a:spcAft>
                <a:spcPct val="0"/>
              </a:spcAft>
              <a:defRPr sz="4400">
                <a:solidFill>
                  <a:schemeClr val="bg1"/>
                </a:solidFill>
                <a:latin typeface="Arial" charset="0"/>
              </a:defRPr>
            </a:lvl7pPr>
            <a:lvl8pPr marL="1371600" algn="ctr" rtl="0" fontAlgn="base">
              <a:spcBef>
                <a:spcPct val="0"/>
              </a:spcBef>
              <a:spcAft>
                <a:spcPct val="0"/>
              </a:spcAft>
              <a:defRPr sz="4400">
                <a:solidFill>
                  <a:schemeClr val="bg1"/>
                </a:solidFill>
                <a:latin typeface="Arial" charset="0"/>
              </a:defRPr>
            </a:lvl8pPr>
            <a:lvl9pPr marL="1828800" algn="ctr" rtl="0" fontAlgn="base">
              <a:spcBef>
                <a:spcPct val="0"/>
              </a:spcBef>
              <a:spcAft>
                <a:spcPct val="0"/>
              </a:spcAft>
              <a:defRPr sz="4400">
                <a:solidFill>
                  <a:schemeClr val="bg1"/>
                </a:solidFill>
                <a:latin typeface="Arial" charset="0"/>
              </a:defRPr>
            </a:lvl9pPr>
          </a:lstStyle>
          <a:p>
            <a:pPr eaLnBrk="1" hangingPunct="1"/>
            <a:r>
              <a:rPr lang="en-US" altLang="zh-CN" b="1" kern="0" dirty="0">
                <a:latin typeface="Arial" panose="020B0604020202020204" pitchFamily="34" charset="0"/>
                <a:ea typeface="宋体" panose="02010600030101010101" pitchFamily="2" charset="-122"/>
                <a:cs typeface="Arial" panose="020B0604020202020204" pitchFamily="34" charset="0"/>
              </a:rPr>
              <a:t>Introduction</a:t>
            </a:r>
          </a:p>
        </p:txBody>
      </p:sp>
      <p:pic>
        <p:nvPicPr>
          <p:cNvPr id="7" name="Picture 7" descr="CA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13925" y="6529387"/>
            <a:ext cx="237807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4" cstate="print"/>
          <a:stretch>
            <a:fillRect/>
          </a:stretch>
        </p:blipFill>
        <p:spPr>
          <a:xfrm>
            <a:off x="421753" y="1241606"/>
            <a:ext cx="7409548" cy="1852387"/>
          </a:xfrm>
          <a:prstGeom prst="rect">
            <a:avLst/>
          </a:prstGeom>
        </p:spPr>
      </p:pic>
      <p:sp>
        <p:nvSpPr>
          <p:cNvPr id="9" name="Rectangle 8"/>
          <p:cNvSpPr/>
          <p:nvPr/>
        </p:nvSpPr>
        <p:spPr>
          <a:xfrm>
            <a:off x="136480" y="685128"/>
            <a:ext cx="12205648" cy="523220"/>
          </a:xfrm>
          <a:prstGeom prst="rect">
            <a:avLst/>
          </a:prstGeom>
        </p:spPr>
        <p:txBody>
          <a:bodyPr wrap="square">
            <a:spAutoFit/>
          </a:bodyPr>
          <a:lstStyle/>
          <a:p>
            <a:pPr indent="-457200">
              <a:buFont typeface="Wingdings" panose="05000000000000000000" pitchFamily="2" charset="2"/>
              <a:buChar char="Ø"/>
            </a:pPr>
            <a:r>
              <a:rPr lang="en-US" altLang="zh-CN" sz="2800" dirty="0" smtClean="0">
                <a:latin typeface="Arial" panose="020B0604020202020204" pitchFamily="34" charset="0"/>
                <a:cs typeface="Arial" panose="020B0604020202020204" pitchFamily="34" charset="0"/>
              </a:rPr>
              <a:t>Project </a:t>
            </a:r>
            <a:r>
              <a:rPr lang="en-US" altLang="zh-CN" sz="2800" dirty="0">
                <a:latin typeface="Arial" panose="020B0604020202020204" pitchFamily="34" charset="0"/>
                <a:cs typeface="Arial" panose="020B0604020202020204" pitchFamily="34" charset="0"/>
              </a:rPr>
              <a:t>description</a:t>
            </a:r>
          </a:p>
        </p:txBody>
      </p:sp>
      <p:pic>
        <p:nvPicPr>
          <p:cNvPr id="4" name="Picture 3"/>
          <p:cNvPicPr>
            <a:picLocks noChangeAspect="1"/>
          </p:cNvPicPr>
          <p:nvPr/>
        </p:nvPicPr>
        <p:blipFill>
          <a:blip r:embed="rId5" cstate="print"/>
          <a:stretch>
            <a:fillRect/>
          </a:stretch>
        </p:blipFill>
        <p:spPr>
          <a:xfrm>
            <a:off x="3726804" y="3930264"/>
            <a:ext cx="8551025" cy="2464010"/>
          </a:xfrm>
          <a:prstGeom prst="rect">
            <a:avLst/>
          </a:prstGeom>
        </p:spPr>
      </p:pic>
      <p:pic>
        <p:nvPicPr>
          <p:cNvPr id="8" name="Picture 7"/>
          <p:cNvPicPr>
            <a:picLocks noChangeAspect="1"/>
          </p:cNvPicPr>
          <p:nvPr/>
        </p:nvPicPr>
        <p:blipFill>
          <a:blip r:embed="rId6" cstate="print"/>
          <a:stretch>
            <a:fillRect/>
          </a:stretch>
        </p:blipFill>
        <p:spPr>
          <a:xfrm>
            <a:off x="8116574" y="693736"/>
            <a:ext cx="3958716" cy="3101415"/>
          </a:xfrm>
          <a:prstGeom prst="rect">
            <a:avLst/>
          </a:prstGeom>
        </p:spPr>
      </p:pic>
      <p:sp>
        <p:nvSpPr>
          <p:cNvPr id="3" name="TextBox 2"/>
          <p:cNvSpPr txBox="1"/>
          <p:nvPr/>
        </p:nvSpPr>
        <p:spPr>
          <a:xfrm>
            <a:off x="136480" y="3127251"/>
            <a:ext cx="4039888" cy="3416320"/>
          </a:xfrm>
          <a:prstGeom prst="rect">
            <a:avLst/>
          </a:prstGeom>
          <a:noFill/>
        </p:spPr>
        <p:txBody>
          <a:bodyPr wrap="none" rtlCol="0">
            <a:spAutoFit/>
          </a:bodyPr>
          <a:lstStyle/>
          <a:p>
            <a:r>
              <a:rPr lang="en-US" altLang="zh-CN" sz="2000" b="1" dirty="0" smtClean="0">
                <a:latin typeface="Arial" charset="0"/>
                <a:ea typeface="Arial" charset="0"/>
                <a:cs typeface="Arial" charset="0"/>
              </a:rPr>
              <a:t>Research</a:t>
            </a:r>
            <a:r>
              <a:rPr lang="zh-CN" altLang="en-US" sz="2000" b="1" dirty="0" smtClean="0">
                <a:latin typeface="Arial" charset="0"/>
                <a:ea typeface="Arial" charset="0"/>
                <a:cs typeface="Arial" charset="0"/>
              </a:rPr>
              <a:t> </a:t>
            </a:r>
            <a:r>
              <a:rPr lang="en-US" altLang="zh-CN" sz="2000" b="1" dirty="0" smtClean="0">
                <a:latin typeface="Arial" charset="0"/>
                <a:ea typeface="Arial" charset="0"/>
                <a:cs typeface="Arial" charset="0"/>
              </a:rPr>
              <a:t>Goal:</a:t>
            </a:r>
          </a:p>
          <a:p>
            <a:endParaRPr lang="en-US" sz="2000" b="1" dirty="0" smtClean="0">
              <a:latin typeface="Arial" charset="0"/>
              <a:ea typeface="Arial" charset="0"/>
              <a:cs typeface="Arial" charset="0"/>
            </a:endParaRPr>
          </a:p>
          <a:p>
            <a:r>
              <a:rPr lang="en-US" altLang="zh-CN" sz="2000" b="1" u="sng" dirty="0" smtClean="0">
                <a:solidFill>
                  <a:srgbClr val="FF0000"/>
                </a:solidFill>
                <a:latin typeface="Arial" charset="0"/>
                <a:ea typeface="Arial" charset="0"/>
                <a:cs typeface="Arial" charset="0"/>
              </a:rPr>
              <a:t>Will</a:t>
            </a:r>
            <a:r>
              <a:rPr lang="zh-CN" altLang="en-US" sz="2000" b="1" u="sng" dirty="0" smtClean="0">
                <a:solidFill>
                  <a:srgbClr val="FF0000"/>
                </a:solidFill>
                <a:latin typeface="Arial" charset="0"/>
                <a:ea typeface="Arial" charset="0"/>
                <a:cs typeface="Arial" charset="0"/>
              </a:rPr>
              <a:t> </a:t>
            </a:r>
            <a:r>
              <a:rPr lang="en-US" altLang="zh-CN" sz="2000" b="1" u="sng" dirty="0" smtClean="0">
                <a:solidFill>
                  <a:srgbClr val="FF0000"/>
                </a:solidFill>
                <a:latin typeface="Arial" charset="0"/>
                <a:ea typeface="Arial" charset="0"/>
                <a:cs typeface="Arial" charset="0"/>
              </a:rPr>
              <a:t>the</a:t>
            </a:r>
            <a:r>
              <a:rPr lang="zh-CN" altLang="en-US" sz="2000" b="1" u="sng" dirty="0" smtClean="0">
                <a:solidFill>
                  <a:srgbClr val="FF0000"/>
                </a:solidFill>
                <a:latin typeface="Arial" charset="0"/>
                <a:ea typeface="Arial" charset="0"/>
                <a:cs typeface="Arial" charset="0"/>
              </a:rPr>
              <a:t> </a:t>
            </a:r>
            <a:r>
              <a:rPr lang="en-US" altLang="zh-CN" sz="2000" b="1" u="sng" dirty="0" smtClean="0">
                <a:solidFill>
                  <a:srgbClr val="FF0000"/>
                </a:solidFill>
                <a:latin typeface="Arial" charset="0"/>
                <a:ea typeface="Arial" charset="0"/>
                <a:cs typeface="Arial" charset="0"/>
              </a:rPr>
              <a:t>loan</a:t>
            </a:r>
            <a:r>
              <a:rPr lang="zh-CN" altLang="en-US" sz="2000" b="1" u="sng" dirty="0" smtClean="0">
                <a:solidFill>
                  <a:srgbClr val="FF0000"/>
                </a:solidFill>
                <a:latin typeface="Arial" charset="0"/>
                <a:ea typeface="Arial" charset="0"/>
                <a:cs typeface="Arial" charset="0"/>
              </a:rPr>
              <a:t> </a:t>
            </a:r>
            <a:r>
              <a:rPr lang="en-US" altLang="zh-CN" sz="2000" b="1" u="sng" dirty="0" smtClean="0">
                <a:solidFill>
                  <a:srgbClr val="FF0000"/>
                </a:solidFill>
                <a:latin typeface="Arial" charset="0"/>
                <a:ea typeface="Arial" charset="0"/>
                <a:cs typeface="Arial" charset="0"/>
              </a:rPr>
              <a:t>taker</a:t>
            </a:r>
            <a:r>
              <a:rPr lang="zh-CN" altLang="en-US" sz="2000" b="1" u="sng" dirty="0" smtClean="0">
                <a:solidFill>
                  <a:srgbClr val="FF0000"/>
                </a:solidFill>
                <a:latin typeface="Arial" charset="0"/>
                <a:ea typeface="Arial" charset="0"/>
                <a:cs typeface="Arial" charset="0"/>
              </a:rPr>
              <a:t> </a:t>
            </a:r>
            <a:r>
              <a:rPr lang="en-US" altLang="zh-CN" sz="2000" b="1" u="sng" dirty="0" smtClean="0">
                <a:solidFill>
                  <a:srgbClr val="FF0000"/>
                </a:solidFill>
                <a:latin typeface="Arial" charset="0"/>
                <a:ea typeface="Arial" charset="0"/>
                <a:cs typeface="Arial" charset="0"/>
              </a:rPr>
              <a:t>default?</a:t>
            </a:r>
          </a:p>
          <a:p>
            <a:endParaRPr lang="en-US" altLang="zh-CN" sz="2000" b="1" dirty="0">
              <a:latin typeface="Arial" charset="0"/>
              <a:ea typeface="Arial" charset="0"/>
              <a:cs typeface="Arial" charset="0"/>
            </a:endParaRPr>
          </a:p>
          <a:p>
            <a:r>
              <a:rPr lang="en-US" altLang="zh-CN" sz="2000" b="1" dirty="0" smtClean="0">
                <a:solidFill>
                  <a:srgbClr val="0070C0"/>
                </a:solidFill>
                <a:latin typeface="Arial" charset="0"/>
                <a:ea typeface="Arial" charset="0"/>
                <a:cs typeface="Arial" charset="0"/>
              </a:rPr>
              <a:t>Y/N</a:t>
            </a:r>
          </a:p>
          <a:p>
            <a:endParaRPr lang="en-US" altLang="zh-CN" sz="2000" b="1" dirty="0">
              <a:latin typeface="Arial" charset="0"/>
              <a:ea typeface="Arial" charset="0"/>
              <a:cs typeface="Arial" charset="0"/>
            </a:endParaRPr>
          </a:p>
          <a:p>
            <a:r>
              <a:rPr lang="en-US" altLang="zh-CN" sz="2000" b="1" dirty="0" smtClean="0">
                <a:latin typeface="Arial" charset="0"/>
                <a:ea typeface="Arial" charset="0"/>
                <a:cs typeface="Arial" charset="0"/>
              </a:rPr>
              <a:t>Prioritize</a:t>
            </a:r>
            <a:r>
              <a:rPr lang="zh-CN" altLang="en-US" sz="2000" b="1" dirty="0" smtClean="0">
                <a:latin typeface="Arial" charset="0"/>
                <a:ea typeface="Arial" charset="0"/>
                <a:cs typeface="Arial" charset="0"/>
              </a:rPr>
              <a:t> </a:t>
            </a:r>
            <a:r>
              <a:rPr lang="en-US" altLang="zh-CN" sz="2000" b="1" dirty="0" smtClean="0">
                <a:latin typeface="Arial" charset="0"/>
                <a:ea typeface="Arial" charset="0"/>
                <a:cs typeface="Arial" charset="0"/>
              </a:rPr>
              <a:t>on</a:t>
            </a:r>
            <a:r>
              <a:rPr lang="zh-CN" altLang="en-US" sz="2000" b="1" dirty="0" smtClean="0">
                <a:latin typeface="Arial" charset="0"/>
                <a:ea typeface="Arial" charset="0"/>
                <a:cs typeface="Arial" charset="0"/>
              </a:rPr>
              <a:t> </a:t>
            </a:r>
            <a:r>
              <a:rPr lang="en-US" altLang="zh-CN" sz="2000" b="1" dirty="0" smtClean="0">
                <a:latin typeface="Arial" charset="0"/>
                <a:ea typeface="Arial" charset="0"/>
                <a:cs typeface="Arial" charset="0"/>
              </a:rPr>
              <a:t>default</a:t>
            </a:r>
            <a:r>
              <a:rPr lang="zh-CN" altLang="en-US" sz="2000" b="1" dirty="0" smtClean="0">
                <a:latin typeface="Arial" charset="0"/>
                <a:ea typeface="Arial" charset="0"/>
                <a:cs typeface="Arial" charset="0"/>
              </a:rPr>
              <a:t> </a:t>
            </a:r>
            <a:r>
              <a:rPr lang="en-US" altLang="zh-CN" sz="2000" b="1" dirty="0" smtClean="0">
                <a:latin typeface="Arial" charset="0"/>
                <a:ea typeface="Arial" charset="0"/>
                <a:cs typeface="Arial" charset="0"/>
              </a:rPr>
              <a:t>case</a:t>
            </a:r>
            <a:r>
              <a:rPr lang="zh-CN" altLang="en-US" sz="2000" b="1" dirty="0" smtClean="0">
                <a:latin typeface="Arial" charset="0"/>
                <a:ea typeface="Arial" charset="0"/>
                <a:cs typeface="Arial" charset="0"/>
              </a:rPr>
              <a:t> </a:t>
            </a:r>
            <a:r>
              <a:rPr lang="en-US" altLang="zh-CN" sz="2000" b="1" dirty="0" smtClean="0">
                <a:latin typeface="Arial" charset="0"/>
                <a:ea typeface="Arial" charset="0"/>
                <a:cs typeface="Arial" charset="0"/>
              </a:rPr>
              <a:t>recall,</a:t>
            </a:r>
          </a:p>
          <a:p>
            <a:r>
              <a:rPr lang="en-US" altLang="zh-CN" sz="2000" b="1" dirty="0" smtClean="0">
                <a:latin typeface="Arial" charset="0"/>
                <a:ea typeface="Arial" charset="0"/>
                <a:cs typeface="Arial" charset="0"/>
              </a:rPr>
              <a:t>F-score</a:t>
            </a:r>
            <a:r>
              <a:rPr lang="zh-CN" altLang="en-US" sz="2000" b="1" dirty="0" smtClean="0">
                <a:latin typeface="Arial" charset="0"/>
                <a:ea typeface="Arial" charset="0"/>
                <a:cs typeface="Arial" charset="0"/>
              </a:rPr>
              <a:t> </a:t>
            </a:r>
            <a:r>
              <a:rPr lang="en-US" altLang="zh-CN" sz="2000" b="1" dirty="0" smtClean="0">
                <a:latin typeface="Arial" charset="0"/>
                <a:ea typeface="Arial" charset="0"/>
                <a:cs typeface="Arial" charset="0"/>
              </a:rPr>
              <a:t>and</a:t>
            </a:r>
            <a:r>
              <a:rPr lang="zh-CN" altLang="en-US" sz="2000" b="1" dirty="0" smtClean="0">
                <a:latin typeface="Arial" charset="0"/>
                <a:ea typeface="Arial" charset="0"/>
                <a:cs typeface="Arial" charset="0"/>
              </a:rPr>
              <a:t> </a:t>
            </a:r>
            <a:r>
              <a:rPr lang="en-US" altLang="zh-CN" sz="2000" b="1" dirty="0" smtClean="0">
                <a:latin typeface="Arial" charset="0"/>
                <a:ea typeface="Arial" charset="0"/>
                <a:cs typeface="Arial" charset="0"/>
              </a:rPr>
              <a:t>overall</a:t>
            </a:r>
            <a:r>
              <a:rPr lang="zh-CN" altLang="en-US" sz="2000" b="1" dirty="0" smtClean="0">
                <a:latin typeface="Arial" charset="0"/>
                <a:ea typeface="Arial" charset="0"/>
                <a:cs typeface="Arial" charset="0"/>
              </a:rPr>
              <a:t> </a:t>
            </a:r>
            <a:r>
              <a:rPr lang="en-US" altLang="zh-CN" sz="2000" b="1" dirty="0" smtClean="0">
                <a:latin typeface="Arial" charset="0"/>
                <a:ea typeface="Arial" charset="0"/>
                <a:cs typeface="Arial" charset="0"/>
              </a:rPr>
              <a:t>accuracy.</a:t>
            </a:r>
          </a:p>
          <a:p>
            <a:endParaRPr lang="en-US" sz="2000" b="1" dirty="0">
              <a:latin typeface="Arial" charset="0"/>
              <a:ea typeface="Arial" charset="0"/>
              <a:cs typeface="Arial" charset="0"/>
            </a:endParaRPr>
          </a:p>
          <a:p>
            <a:endParaRPr lang="en-US" dirty="0" smtClean="0"/>
          </a:p>
          <a:p>
            <a:endParaRPr lang="en-US" dirty="0"/>
          </a:p>
        </p:txBody>
      </p:sp>
    </p:spTree>
    <p:extLst>
      <p:ext uri="{BB962C8B-B14F-4D97-AF65-F5344CB8AC3E}">
        <p14:creationId xmlns:p14="http://schemas.microsoft.com/office/powerpoint/2010/main" val="1474672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ine 6"/>
          <p:cNvSpPr>
            <a:spLocks noChangeShapeType="1"/>
          </p:cNvSpPr>
          <p:nvPr/>
        </p:nvSpPr>
        <p:spPr bwMode="auto">
          <a:xfrm>
            <a:off x="-13648" y="633471"/>
            <a:ext cx="12205648" cy="0"/>
          </a:xfrm>
          <a:prstGeom prst="line">
            <a:avLst/>
          </a:prstGeom>
          <a:noFill/>
          <a:ln w="12700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kern="0">
              <a:solidFill>
                <a:sysClr val="windowText" lastClr="000000"/>
              </a:solidFill>
            </a:endParaRPr>
          </a:p>
        </p:txBody>
      </p:sp>
      <p:sp>
        <p:nvSpPr>
          <p:cNvPr id="5" name="Rectangle 2"/>
          <p:cNvSpPr txBox="1">
            <a:spLocks noChangeArrowheads="1"/>
          </p:cNvSpPr>
          <p:nvPr/>
        </p:nvSpPr>
        <p:spPr bwMode="auto">
          <a:xfrm>
            <a:off x="0" y="1"/>
            <a:ext cx="12192000" cy="573206"/>
          </a:xfrm>
          <a:prstGeom prst="rect">
            <a:avLst/>
          </a:prstGeom>
          <a:solidFill>
            <a:srgbClr val="00234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charset="0"/>
              </a:defRPr>
            </a:lvl2pPr>
            <a:lvl3pPr algn="ctr" rtl="0" eaLnBrk="0" fontAlgn="base" hangingPunct="0">
              <a:spcBef>
                <a:spcPct val="0"/>
              </a:spcBef>
              <a:spcAft>
                <a:spcPct val="0"/>
              </a:spcAft>
              <a:defRPr sz="4400">
                <a:solidFill>
                  <a:schemeClr val="bg1"/>
                </a:solidFill>
                <a:latin typeface="Arial" charset="0"/>
              </a:defRPr>
            </a:lvl3pPr>
            <a:lvl4pPr algn="ctr" rtl="0" eaLnBrk="0" fontAlgn="base" hangingPunct="0">
              <a:spcBef>
                <a:spcPct val="0"/>
              </a:spcBef>
              <a:spcAft>
                <a:spcPct val="0"/>
              </a:spcAft>
              <a:defRPr sz="4400">
                <a:solidFill>
                  <a:schemeClr val="bg1"/>
                </a:solidFill>
                <a:latin typeface="Arial" charset="0"/>
              </a:defRPr>
            </a:lvl4pPr>
            <a:lvl5pPr algn="ctr" rtl="0" eaLnBrk="0" fontAlgn="base" hangingPunct="0">
              <a:spcBef>
                <a:spcPct val="0"/>
              </a:spcBef>
              <a:spcAft>
                <a:spcPct val="0"/>
              </a:spcAft>
              <a:defRPr sz="4400">
                <a:solidFill>
                  <a:schemeClr val="bg1"/>
                </a:solidFill>
                <a:latin typeface="Arial" charset="0"/>
              </a:defRPr>
            </a:lvl5pPr>
            <a:lvl6pPr marL="457200" algn="ctr" rtl="0" fontAlgn="base">
              <a:spcBef>
                <a:spcPct val="0"/>
              </a:spcBef>
              <a:spcAft>
                <a:spcPct val="0"/>
              </a:spcAft>
              <a:defRPr sz="4400">
                <a:solidFill>
                  <a:schemeClr val="bg1"/>
                </a:solidFill>
                <a:latin typeface="Arial" charset="0"/>
              </a:defRPr>
            </a:lvl6pPr>
            <a:lvl7pPr marL="914400" algn="ctr" rtl="0" fontAlgn="base">
              <a:spcBef>
                <a:spcPct val="0"/>
              </a:spcBef>
              <a:spcAft>
                <a:spcPct val="0"/>
              </a:spcAft>
              <a:defRPr sz="4400">
                <a:solidFill>
                  <a:schemeClr val="bg1"/>
                </a:solidFill>
                <a:latin typeface="Arial" charset="0"/>
              </a:defRPr>
            </a:lvl7pPr>
            <a:lvl8pPr marL="1371600" algn="ctr" rtl="0" fontAlgn="base">
              <a:spcBef>
                <a:spcPct val="0"/>
              </a:spcBef>
              <a:spcAft>
                <a:spcPct val="0"/>
              </a:spcAft>
              <a:defRPr sz="4400">
                <a:solidFill>
                  <a:schemeClr val="bg1"/>
                </a:solidFill>
                <a:latin typeface="Arial" charset="0"/>
              </a:defRPr>
            </a:lvl8pPr>
            <a:lvl9pPr marL="1828800" algn="ctr" rtl="0" fontAlgn="base">
              <a:spcBef>
                <a:spcPct val="0"/>
              </a:spcBef>
              <a:spcAft>
                <a:spcPct val="0"/>
              </a:spcAft>
              <a:defRPr sz="4400">
                <a:solidFill>
                  <a:schemeClr val="bg1"/>
                </a:solidFill>
                <a:latin typeface="Arial" charset="0"/>
              </a:defRPr>
            </a:lvl9pPr>
          </a:lstStyle>
          <a:p>
            <a:pPr eaLnBrk="1" hangingPunct="1"/>
            <a:r>
              <a:rPr lang="en-US" altLang="zh-CN" b="1" kern="0" dirty="0">
                <a:latin typeface="Arial" panose="020B0604020202020204" pitchFamily="34" charset="0"/>
                <a:ea typeface="宋体" panose="02010600030101010101" pitchFamily="2" charset="-122"/>
                <a:cs typeface="Arial" panose="020B0604020202020204" pitchFamily="34" charset="0"/>
              </a:rPr>
              <a:t>Introduction</a:t>
            </a:r>
          </a:p>
        </p:txBody>
      </p:sp>
      <p:pic>
        <p:nvPicPr>
          <p:cNvPr id="7" name="Picture 7" descr="CA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13925" y="6529387"/>
            <a:ext cx="237807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136480" y="685128"/>
            <a:ext cx="12205648" cy="523220"/>
          </a:xfrm>
          <a:prstGeom prst="rect">
            <a:avLst/>
          </a:prstGeom>
        </p:spPr>
        <p:txBody>
          <a:bodyPr wrap="square">
            <a:spAutoFit/>
          </a:bodyPr>
          <a:lstStyle/>
          <a:p>
            <a:pPr indent="-457200">
              <a:buFont typeface="Wingdings" panose="05000000000000000000" pitchFamily="2" charset="2"/>
              <a:buChar char="Ø"/>
            </a:pPr>
            <a:r>
              <a:rPr lang="en-US" altLang="zh-CN" sz="2800" dirty="0">
                <a:latin typeface="Arial" panose="020B0604020202020204" pitchFamily="34" charset="0"/>
                <a:cs typeface="Arial" panose="020B0604020202020204" pitchFamily="34" charset="0"/>
              </a:rPr>
              <a:t>Data representation</a:t>
            </a: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162" y="1953567"/>
            <a:ext cx="5810874" cy="4150624"/>
          </a:xfrm>
          <a:prstGeom prst="rect">
            <a:avLst/>
          </a:prstGeom>
        </p:spPr>
      </p:pic>
      <p:pic>
        <p:nvPicPr>
          <p:cNvPr id="1030" name="Picture 6" descr="https://www.kaggle.io/svf/308953/4027e77089f7ea6eebd9edc9fe9b22aa/__results___files/figure-html/unnamed-chunk-6-1.png"/>
          <p:cNvPicPr>
            <a:picLocks noChangeAspect="1" noChangeArrowheads="1"/>
          </p:cNvPicPr>
          <p:nvPr/>
        </p:nvPicPr>
        <p:blipFill rotWithShape="1">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b="8356"/>
          <a:stretch/>
        </p:blipFill>
        <p:spPr bwMode="auto">
          <a:xfrm>
            <a:off x="4601371" y="3445856"/>
            <a:ext cx="5212554" cy="341214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6" cstate="print">
            <a:clrChange>
              <a:clrFrom>
                <a:srgbClr val="FFFFFF"/>
              </a:clrFrom>
              <a:clrTo>
                <a:srgbClr val="FFFFFF">
                  <a:alpha val="0"/>
                </a:srgbClr>
              </a:clrTo>
            </a:clrChange>
          </a:blip>
          <a:stretch>
            <a:fillRect/>
          </a:stretch>
        </p:blipFill>
        <p:spPr>
          <a:xfrm>
            <a:off x="5334000" y="693736"/>
            <a:ext cx="6858000" cy="2962275"/>
          </a:xfrm>
          <a:prstGeom prst="rect">
            <a:avLst/>
          </a:prstGeom>
        </p:spPr>
      </p:pic>
    </p:spTree>
    <p:extLst>
      <p:ext uri="{BB962C8B-B14F-4D97-AF65-F5344CB8AC3E}">
        <p14:creationId xmlns:p14="http://schemas.microsoft.com/office/powerpoint/2010/main" val="14187406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ine 6"/>
          <p:cNvSpPr>
            <a:spLocks noChangeShapeType="1"/>
          </p:cNvSpPr>
          <p:nvPr/>
        </p:nvSpPr>
        <p:spPr bwMode="auto">
          <a:xfrm>
            <a:off x="-13648" y="633471"/>
            <a:ext cx="12205648" cy="0"/>
          </a:xfrm>
          <a:prstGeom prst="line">
            <a:avLst/>
          </a:prstGeom>
          <a:noFill/>
          <a:ln w="12700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kern="0">
              <a:solidFill>
                <a:sysClr val="windowText" lastClr="000000"/>
              </a:solidFill>
            </a:endParaRPr>
          </a:p>
        </p:txBody>
      </p:sp>
      <p:sp>
        <p:nvSpPr>
          <p:cNvPr id="5" name="Rectangle 2"/>
          <p:cNvSpPr txBox="1">
            <a:spLocks noChangeArrowheads="1"/>
          </p:cNvSpPr>
          <p:nvPr/>
        </p:nvSpPr>
        <p:spPr bwMode="auto">
          <a:xfrm>
            <a:off x="0" y="1"/>
            <a:ext cx="12192000" cy="573206"/>
          </a:xfrm>
          <a:prstGeom prst="rect">
            <a:avLst/>
          </a:prstGeom>
          <a:solidFill>
            <a:srgbClr val="00234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charset="0"/>
              </a:defRPr>
            </a:lvl2pPr>
            <a:lvl3pPr algn="ctr" rtl="0" eaLnBrk="0" fontAlgn="base" hangingPunct="0">
              <a:spcBef>
                <a:spcPct val="0"/>
              </a:spcBef>
              <a:spcAft>
                <a:spcPct val="0"/>
              </a:spcAft>
              <a:defRPr sz="4400">
                <a:solidFill>
                  <a:schemeClr val="bg1"/>
                </a:solidFill>
                <a:latin typeface="Arial" charset="0"/>
              </a:defRPr>
            </a:lvl3pPr>
            <a:lvl4pPr algn="ctr" rtl="0" eaLnBrk="0" fontAlgn="base" hangingPunct="0">
              <a:spcBef>
                <a:spcPct val="0"/>
              </a:spcBef>
              <a:spcAft>
                <a:spcPct val="0"/>
              </a:spcAft>
              <a:defRPr sz="4400">
                <a:solidFill>
                  <a:schemeClr val="bg1"/>
                </a:solidFill>
                <a:latin typeface="Arial" charset="0"/>
              </a:defRPr>
            </a:lvl4pPr>
            <a:lvl5pPr algn="ctr" rtl="0" eaLnBrk="0" fontAlgn="base" hangingPunct="0">
              <a:spcBef>
                <a:spcPct val="0"/>
              </a:spcBef>
              <a:spcAft>
                <a:spcPct val="0"/>
              </a:spcAft>
              <a:defRPr sz="4400">
                <a:solidFill>
                  <a:schemeClr val="bg1"/>
                </a:solidFill>
                <a:latin typeface="Arial" charset="0"/>
              </a:defRPr>
            </a:lvl5pPr>
            <a:lvl6pPr marL="457200" algn="ctr" rtl="0" fontAlgn="base">
              <a:spcBef>
                <a:spcPct val="0"/>
              </a:spcBef>
              <a:spcAft>
                <a:spcPct val="0"/>
              </a:spcAft>
              <a:defRPr sz="4400">
                <a:solidFill>
                  <a:schemeClr val="bg1"/>
                </a:solidFill>
                <a:latin typeface="Arial" charset="0"/>
              </a:defRPr>
            </a:lvl6pPr>
            <a:lvl7pPr marL="914400" algn="ctr" rtl="0" fontAlgn="base">
              <a:spcBef>
                <a:spcPct val="0"/>
              </a:spcBef>
              <a:spcAft>
                <a:spcPct val="0"/>
              </a:spcAft>
              <a:defRPr sz="4400">
                <a:solidFill>
                  <a:schemeClr val="bg1"/>
                </a:solidFill>
                <a:latin typeface="Arial" charset="0"/>
              </a:defRPr>
            </a:lvl7pPr>
            <a:lvl8pPr marL="1371600" algn="ctr" rtl="0" fontAlgn="base">
              <a:spcBef>
                <a:spcPct val="0"/>
              </a:spcBef>
              <a:spcAft>
                <a:spcPct val="0"/>
              </a:spcAft>
              <a:defRPr sz="4400">
                <a:solidFill>
                  <a:schemeClr val="bg1"/>
                </a:solidFill>
                <a:latin typeface="Arial" charset="0"/>
              </a:defRPr>
            </a:lvl8pPr>
            <a:lvl9pPr marL="1828800" algn="ctr" rtl="0" fontAlgn="base">
              <a:spcBef>
                <a:spcPct val="0"/>
              </a:spcBef>
              <a:spcAft>
                <a:spcPct val="0"/>
              </a:spcAft>
              <a:defRPr sz="4400">
                <a:solidFill>
                  <a:schemeClr val="bg1"/>
                </a:solidFill>
                <a:latin typeface="Arial" charset="0"/>
              </a:defRPr>
            </a:lvl9pPr>
          </a:lstStyle>
          <a:p>
            <a:pPr eaLnBrk="1" hangingPunct="1"/>
            <a:r>
              <a:rPr lang="en-US" altLang="zh-CN" b="1" kern="0" dirty="0">
                <a:latin typeface="Arial" panose="020B0604020202020204" pitchFamily="34" charset="0"/>
                <a:ea typeface="宋体" panose="02010600030101010101" pitchFamily="2" charset="-122"/>
                <a:cs typeface="Arial" panose="020B0604020202020204" pitchFamily="34" charset="0"/>
              </a:rPr>
              <a:t>Data Pre-processing</a:t>
            </a:r>
          </a:p>
        </p:txBody>
      </p:sp>
      <p:pic>
        <p:nvPicPr>
          <p:cNvPr id="7" name="Picture 7" descr="CA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13925" y="6529387"/>
            <a:ext cx="237807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150128" y="657828"/>
            <a:ext cx="12096464" cy="4493538"/>
          </a:xfrm>
          <a:prstGeom prst="rect">
            <a:avLst/>
          </a:prstGeom>
        </p:spPr>
        <p:txBody>
          <a:bodyPr wrap="square">
            <a:spAutoFit/>
          </a:bodyPr>
          <a:lstStyle/>
          <a:p>
            <a:pPr>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 </a:t>
            </a:r>
            <a:r>
              <a:rPr lang="en-US" altLang="zh-CN" sz="2200" b="1" dirty="0" smtClean="0">
                <a:latin typeface="Arial" panose="020B0604020202020204" pitchFamily="34" charset="0"/>
                <a:cs typeface="Arial" panose="020B0604020202020204" pitchFamily="34" charset="0"/>
              </a:rPr>
              <a:t>Original</a:t>
            </a:r>
            <a:r>
              <a:rPr lang="zh-CN" altLang="en-US" sz="2200" b="1" dirty="0" smtClean="0">
                <a:latin typeface="Arial" panose="020B0604020202020204" pitchFamily="34" charset="0"/>
                <a:cs typeface="Arial" panose="020B0604020202020204" pitchFamily="34" charset="0"/>
              </a:rPr>
              <a:t> </a:t>
            </a:r>
            <a:r>
              <a:rPr lang="en-US" altLang="zh-CN" sz="2200" b="1" dirty="0" smtClean="0">
                <a:latin typeface="Arial" panose="020B0604020202020204" pitchFamily="34" charset="0"/>
                <a:cs typeface="Arial" panose="020B0604020202020204" pitchFamily="34" charset="0"/>
              </a:rPr>
              <a:t>input size </a:t>
            </a:r>
            <a:r>
              <a:rPr lang="en-US" altLang="zh-CN" sz="2200" dirty="0" smtClean="0">
                <a:latin typeface="Arial" panose="020B0604020202020204" pitchFamily="34" charset="0"/>
                <a:cs typeface="Arial" panose="020B0604020202020204" pitchFamily="34" charset="0"/>
              </a:rPr>
              <a:t>is</a:t>
            </a:r>
            <a:r>
              <a:rPr lang="zh-CN" altLang="en-US" sz="2200" dirty="0" smtClean="0">
                <a:latin typeface="Arial" panose="020B0604020202020204" pitchFamily="34" charset="0"/>
                <a:cs typeface="Arial" panose="020B0604020202020204" pitchFamily="34" charset="0"/>
              </a:rPr>
              <a:t> </a:t>
            </a:r>
            <a:r>
              <a:rPr lang="en-US" altLang="zh-CN" sz="2200" dirty="0" smtClean="0">
                <a:solidFill>
                  <a:srgbClr val="7030A0"/>
                </a:solidFill>
                <a:latin typeface="Arial" panose="020B0604020202020204" pitchFamily="34" charset="0"/>
                <a:cs typeface="Arial" panose="020B0604020202020204" pitchFamily="34" charset="0"/>
              </a:rPr>
              <a:t>887,379</a:t>
            </a:r>
            <a:r>
              <a:rPr lang="zh-CN" altLang="en-US" sz="2200" dirty="0" smtClean="0">
                <a:solidFill>
                  <a:srgbClr val="7030A0"/>
                </a:solidFill>
                <a:latin typeface="Arial" panose="020B0604020202020204" pitchFamily="34" charset="0"/>
                <a:cs typeface="Arial" panose="020B0604020202020204" pitchFamily="34" charset="0"/>
              </a:rPr>
              <a:t> </a:t>
            </a:r>
            <a:r>
              <a:rPr lang="en-US" altLang="zh-CN" sz="2200" dirty="0" smtClean="0">
                <a:solidFill>
                  <a:srgbClr val="7030A0"/>
                </a:solidFill>
                <a:latin typeface="Arial" panose="020B0604020202020204" pitchFamily="34" charset="0"/>
                <a:cs typeface="Arial" panose="020B0604020202020204" pitchFamily="34" charset="0"/>
              </a:rPr>
              <a:t>×</a:t>
            </a:r>
            <a:r>
              <a:rPr lang="zh-CN" altLang="en-US" sz="2200" dirty="0" smtClean="0">
                <a:solidFill>
                  <a:srgbClr val="7030A0"/>
                </a:solidFill>
                <a:latin typeface="Arial" panose="020B0604020202020204" pitchFamily="34" charset="0"/>
                <a:cs typeface="Arial" panose="020B0604020202020204" pitchFamily="34" charset="0"/>
              </a:rPr>
              <a:t> </a:t>
            </a:r>
            <a:r>
              <a:rPr lang="en-US" altLang="zh-CN" sz="2200" dirty="0" smtClean="0">
                <a:solidFill>
                  <a:srgbClr val="7030A0"/>
                </a:solidFill>
                <a:latin typeface="Arial" panose="020B0604020202020204" pitchFamily="34" charset="0"/>
                <a:cs typeface="Arial" panose="020B0604020202020204" pitchFamily="34" charset="0"/>
              </a:rPr>
              <a:t>74</a:t>
            </a:r>
            <a:r>
              <a:rPr lang="en-US" altLang="zh-CN" sz="2200" dirty="0" smtClean="0">
                <a:latin typeface="Arial" panose="020B0604020202020204" pitchFamily="34" charset="0"/>
                <a:cs typeface="Arial" panose="020B0604020202020204" pitchFamily="34" charset="0"/>
              </a:rPr>
              <a:t>:</a:t>
            </a:r>
            <a:r>
              <a:rPr lang="zh-CN" altLang="en-US" sz="2200" dirty="0" smtClean="0">
                <a:latin typeface="Arial" panose="020B0604020202020204" pitchFamily="34" charset="0"/>
                <a:cs typeface="Arial" panose="020B0604020202020204" pitchFamily="34" charset="0"/>
              </a:rPr>
              <a:t> </a:t>
            </a:r>
            <a:endParaRPr lang="en-US" altLang="zh-CN" sz="2200" dirty="0">
              <a:latin typeface="Arial" panose="020B0604020202020204" pitchFamily="34" charset="0"/>
              <a:cs typeface="Arial" panose="020B0604020202020204" pitchFamily="34" charset="0"/>
            </a:endParaRPr>
          </a:p>
          <a:p>
            <a:pPr marL="571500" indent="-457200">
              <a:buFont typeface="+mj-lt"/>
              <a:buAutoNum type="arabicPeriod"/>
            </a:pPr>
            <a:r>
              <a:rPr lang="en-US" altLang="zh-CN" sz="2200" dirty="0" smtClean="0">
                <a:latin typeface="Arial" panose="020B0604020202020204" pitchFamily="34" charset="0"/>
                <a:cs typeface="Arial" panose="020B0604020202020204" pitchFamily="34" charset="0"/>
              </a:rPr>
              <a:t>Define</a:t>
            </a:r>
            <a:r>
              <a:rPr lang="zh-CN" altLang="en-US" sz="2200" dirty="0" smtClean="0">
                <a:latin typeface="Arial" panose="020B0604020202020204" pitchFamily="34" charset="0"/>
                <a:cs typeface="Arial" panose="020B0604020202020204" pitchFamily="34" charset="0"/>
              </a:rPr>
              <a:t> </a:t>
            </a:r>
            <a:r>
              <a:rPr lang="en-US" altLang="zh-CN" sz="2200" dirty="0" smtClean="0">
                <a:latin typeface="Arial" panose="020B0604020202020204" pitchFamily="34" charset="0"/>
                <a:cs typeface="Arial" panose="020B0604020202020204" pitchFamily="34" charset="0"/>
              </a:rPr>
              <a:t>Y</a:t>
            </a:r>
            <a:r>
              <a:rPr lang="zh-CN" altLang="en-US" sz="2200" dirty="0" smtClean="0">
                <a:latin typeface="Arial" panose="020B0604020202020204" pitchFamily="34" charset="0"/>
                <a:cs typeface="Arial" panose="020B0604020202020204" pitchFamily="34" charset="0"/>
              </a:rPr>
              <a:t> </a:t>
            </a:r>
            <a:r>
              <a:rPr lang="en-US" altLang="zh-CN" sz="2200" dirty="0" smtClean="0">
                <a:latin typeface="Arial" panose="020B0604020202020204" pitchFamily="34" charset="0"/>
                <a:cs typeface="Arial" panose="020B0604020202020204" pitchFamily="34" charset="0"/>
              </a:rPr>
              <a:t>labels</a:t>
            </a:r>
            <a:r>
              <a:rPr lang="zh-CN" altLang="en-US" sz="2200" dirty="0" smtClean="0">
                <a:latin typeface="Arial" panose="020B0604020202020204" pitchFamily="34" charset="0"/>
                <a:cs typeface="Arial" panose="020B0604020202020204" pitchFamily="34" charset="0"/>
              </a:rPr>
              <a:t> </a:t>
            </a:r>
            <a:r>
              <a:rPr lang="en-US" altLang="zh-CN" sz="2200" dirty="0" smtClean="0">
                <a:latin typeface="Arial" panose="020B0604020202020204" pitchFamily="34" charset="0"/>
                <a:cs typeface="Arial" panose="020B0604020202020204" pitchFamily="34" charset="0"/>
              </a:rPr>
              <a:t>and</a:t>
            </a:r>
            <a:r>
              <a:rPr lang="zh-CN" altLang="en-US" sz="2200" dirty="0" smtClean="0">
                <a:latin typeface="Arial" panose="020B0604020202020204" pitchFamily="34" charset="0"/>
                <a:cs typeface="Arial" panose="020B0604020202020204" pitchFamily="34" charset="0"/>
              </a:rPr>
              <a:t> </a:t>
            </a:r>
            <a:r>
              <a:rPr lang="en-US" altLang="zh-CN" sz="2200" dirty="0" smtClean="0">
                <a:latin typeface="Arial" panose="020B0604020202020204" pitchFamily="34" charset="0"/>
                <a:cs typeface="Arial" panose="020B0604020202020204" pitchFamily="34" charset="0"/>
              </a:rPr>
              <a:t>reconstruct</a:t>
            </a:r>
            <a:r>
              <a:rPr lang="zh-CN" altLang="en-US" sz="2200" dirty="0" smtClean="0">
                <a:latin typeface="Arial" panose="020B0604020202020204" pitchFamily="34" charset="0"/>
                <a:cs typeface="Arial" panose="020B0604020202020204" pitchFamily="34" charset="0"/>
              </a:rPr>
              <a:t> </a:t>
            </a:r>
            <a:r>
              <a:rPr lang="en-US" altLang="zh-CN" sz="2200" dirty="0" smtClean="0">
                <a:latin typeface="Arial" panose="020B0604020202020204" pitchFamily="34" charset="0"/>
                <a:cs typeface="Arial" panose="020B0604020202020204" pitchFamily="34" charset="0"/>
              </a:rPr>
              <a:t>the</a:t>
            </a:r>
            <a:r>
              <a:rPr lang="zh-CN" altLang="en-US" sz="2200" dirty="0" smtClean="0">
                <a:latin typeface="Arial" panose="020B0604020202020204" pitchFamily="34" charset="0"/>
                <a:cs typeface="Arial" panose="020B0604020202020204" pitchFamily="34" charset="0"/>
              </a:rPr>
              <a:t> </a:t>
            </a:r>
            <a:r>
              <a:rPr lang="en-US" altLang="zh-CN" sz="2200" dirty="0" smtClean="0">
                <a:latin typeface="Arial" panose="020B0604020202020204" pitchFamily="34" charset="0"/>
                <a:cs typeface="Arial" panose="020B0604020202020204" pitchFamily="34" charset="0"/>
              </a:rPr>
              <a:t>input</a:t>
            </a:r>
            <a:r>
              <a:rPr lang="zh-CN" altLang="en-US" sz="2200" dirty="0" smtClean="0">
                <a:latin typeface="Arial" panose="020B0604020202020204" pitchFamily="34" charset="0"/>
                <a:cs typeface="Arial" panose="020B0604020202020204" pitchFamily="34" charset="0"/>
              </a:rPr>
              <a:t> </a:t>
            </a:r>
            <a:r>
              <a:rPr lang="en-US" altLang="zh-CN" sz="2200" dirty="0" smtClean="0">
                <a:latin typeface="Arial" panose="020B0604020202020204" pitchFamily="34" charset="0"/>
                <a:cs typeface="Arial" panose="020B0604020202020204" pitchFamily="34" charset="0"/>
              </a:rPr>
              <a:t>matrix</a:t>
            </a:r>
            <a:r>
              <a:rPr lang="en-US" altLang="zh-CN" sz="2200" dirty="0">
                <a:latin typeface="Arial" panose="020B0604020202020204" pitchFamily="34" charset="0"/>
                <a:cs typeface="Arial" panose="020B0604020202020204" pitchFamily="34" charset="0"/>
              </a:rPr>
              <a:t>. </a:t>
            </a:r>
            <a:r>
              <a:rPr lang="en-US" altLang="zh-CN" sz="2200" dirty="0">
                <a:solidFill>
                  <a:srgbClr val="7030A0"/>
                </a:solidFill>
                <a:latin typeface="Arial" panose="020B0604020202020204" pitchFamily="34" charset="0"/>
                <a:cs typeface="Arial" panose="020B0604020202020204" pitchFamily="34" charset="0"/>
              </a:rPr>
              <a:t>(</a:t>
            </a:r>
            <a:r>
              <a:rPr lang="en-US" altLang="zh-CN" sz="2200" dirty="0" smtClean="0">
                <a:solidFill>
                  <a:srgbClr val="7030A0"/>
                </a:solidFill>
                <a:latin typeface="Arial" panose="020B0604020202020204" pitchFamily="34" charset="0"/>
                <a:cs typeface="Arial" panose="020B0604020202020204" pitchFamily="34" charset="0"/>
              </a:rPr>
              <a:t>878,983</a:t>
            </a:r>
            <a:r>
              <a:rPr lang="zh-CN" altLang="en-US" sz="2200" dirty="0" smtClean="0">
                <a:solidFill>
                  <a:srgbClr val="7030A0"/>
                </a:solidFill>
                <a:latin typeface="Arial" panose="020B0604020202020204" pitchFamily="34" charset="0"/>
                <a:cs typeface="Arial" panose="020B0604020202020204" pitchFamily="34" charset="0"/>
              </a:rPr>
              <a:t> </a:t>
            </a:r>
            <a:r>
              <a:rPr lang="en-US" altLang="zh-CN" sz="2200" dirty="0">
                <a:solidFill>
                  <a:srgbClr val="7030A0"/>
                </a:solidFill>
                <a:latin typeface="Arial" panose="020B0604020202020204" pitchFamily="34" charset="0"/>
                <a:cs typeface="Arial" panose="020B0604020202020204" pitchFamily="34" charset="0"/>
              </a:rPr>
              <a:t>×</a:t>
            </a:r>
            <a:r>
              <a:rPr lang="zh-CN" altLang="en-US" sz="2200" dirty="0">
                <a:solidFill>
                  <a:srgbClr val="7030A0"/>
                </a:solidFill>
                <a:latin typeface="Arial" panose="020B0604020202020204" pitchFamily="34" charset="0"/>
                <a:cs typeface="Arial" panose="020B0604020202020204" pitchFamily="34" charset="0"/>
              </a:rPr>
              <a:t> </a:t>
            </a:r>
            <a:r>
              <a:rPr lang="en-US" altLang="zh-CN" sz="2200" dirty="0">
                <a:solidFill>
                  <a:srgbClr val="7030A0"/>
                </a:solidFill>
                <a:latin typeface="Arial" panose="020B0604020202020204" pitchFamily="34" charset="0"/>
                <a:cs typeface="Arial" panose="020B0604020202020204" pitchFamily="34" charset="0"/>
              </a:rPr>
              <a:t>74)</a:t>
            </a:r>
          </a:p>
          <a:p>
            <a:pPr marL="571500" indent="-457200">
              <a:buFont typeface="+mj-lt"/>
              <a:buAutoNum type="arabicPeriod"/>
            </a:pPr>
            <a:endParaRPr lang="en-US" altLang="zh-CN" sz="2200" dirty="0" smtClean="0">
              <a:latin typeface="Arial" panose="020B0604020202020204" pitchFamily="34" charset="0"/>
              <a:cs typeface="Arial" panose="020B0604020202020204" pitchFamily="34" charset="0"/>
            </a:endParaRPr>
          </a:p>
          <a:p>
            <a:pPr marL="571500" indent="-457200">
              <a:buFont typeface="+mj-lt"/>
              <a:buAutoNum type="arabicPeriod"/>
            </a:pPr>
            <a:r>
              <a:rPr lang="en-US" altLang="zh-CN" sz="2200" dirty="0" smtClean="0">
                <a:latin typeface="Arial" panose="020B0604020202020204" pitchFamily="34" charset="0"/>
                <a:cs typeface="Arial" panose="020B0604020202020204" pitchFamily="34" charset="0"/>
              </a:rPr>
              <a:t>Feature</a:t>
            </a:r>
            <a:r>
              <a:rPr lang="zh-CN" altLang="en-US" sz="2200" dirty="0" smtClean="0">
                <a:latin typeface="Arial" panose="020B0604020202020204" pitchFamily="34" charset="0"/>
                <a:cs typeface="Arial" panose="020B0604020202020204" pitchFamily="34" charset="0"/>
              </a:rPr>
              <a:t> </a:t>
            </a:r>
            <a:r>
              <a:rPr lang="en-US" altLang="zh-CN" sz="2200" dirty="0" smtClean="0">
                <a:latin typeface="Arial" panose="020B0604020202020204" pitchFamily="34" charset="0"/>
                <a:cs typeface="Arial" panose="020B0604020202020204" pitchFamily="34" charset="0"/>
              </a:rPr>
              <a:t>selection,</a:t>
            </a:r>
            <a:r>
              <a:rPr lang="zh-CN" altLang="en-US" sz="2200" dirty="0" smtClean="0">
                <a:latin typeface="Arial" panose="020B0604020202020204" pitchFamily="34" charset="0"/>
                <a:cs typeface="Arial" panose="020B0604020202020204" pitchFamily="34" charset="0"/>
              </a:rPr>
              <a:t> </a:t>
            </a:r>
            <a:r>
              <a:rPr lang="en-US" altLang="zh-CN" sz="2200" dirty="0" smtClean="0">
                <a:latin typeface="Arial" panose="020B0604020202020204" pitchFamily="34" charset="0"/>
                <a:cs typeface="Arial" panose="020B0604020202020204" pitchFamily="34" charset="0"/>
              </a:rPr>
              <a:t>removing</a:t>
            </a:r>
            <a:r>
              <a:rPr lang="zh-CN" altLang="en-US" sz="2200" dirty="0" smtClean="0">
                <a:latin typeface="Arial" panose="020B0604020202020204" pitchFamily="34" charset="0"/>
                <a:cs typeface="Arial" panose="020B0604020202020204" pitchFamily="34" charset="0"/>
              </a:rPr>
              <a:t> </a:t>
            </a:r>
            <a:r>
              <a:rPr lang="en-US" altLang="zh-CN" sz="2200" dirty="0" smtClean="0">
                <a:latin typeface="Arial" panose="020B0604020202020204" pitchFamily="34" charset="0"/>
                <a:cs typeface="Arial" panose="020B0604020202020204" pitchFamily="34" charset="0"/>
              </a:rPr>
              <a:t>the</a:t>
            </a:r>
            <a:r>
              <a:rPr lang="zh-CN" altLang="en-US" sz="2200" dirty="0" smtClean="0">
                <a:latin typeface="Arial" panose="020B0604020202020204" pitchFamily="34" charset="0"/>
                <a:cs typeface="Arial" panose="020B0604020202020204" pitchFamily="34" charset="0"/>
              </a:rPr>
              <a:t> </a:t>
            </a:r>
            <a:r>
              <a:rPr lang="en-US" altLang="zh-CN" sz="2200" dirty="0" smtClean="0">
                <a:latin typeface="Arial" panose="020B0604020202020204" pitchFamily="34" charset="0"/>
                <a:cs typeface="Arial" panose="020B0604020202020204" pitchFamily="34" charset="0"/>
              </a:rPr>
              <a:t>redundant</a:t>
            </a:r>
            <a:r>
              <a:rPr lang="zh-CN" altLang="en-US" sz="2200" dirty="0" smtClean="0">
                <a:latin typeface="Arial" panose="020B0604020202020204" pitchFamily="34" charset="0"/>
                <a:cs typeface="Arial" panose="020B0604020202020204" pitchFamily="34" charset="0"/>
              </a:rPr>
              <a:t> </a:t>
            </a:r>
            <a:r>
              <a:rPr lang="en-US" altLang="zh-CN" sz="2200" dirty="0" smtClean="0">
                <a:latin typeface="Arial" panose="020B0604020202020204" pitchFamily="34" charset="0"/>
                <a:cs typeface="Arial" panose="020B0604020202020204" pitchFamily="34" charset="0"/>
              </a:rPr>
              <a:t>and</a:t>
            </a:r>
            <a:r>
              <a:rPr lang="zh-CN" altLang="en-US" sz="2200" dirty="0" smtClean="0">
                <a:latin typeface="Arial" panose="020B0604020202020204" pitchFamily="34" charset="0"/>
                <a:cs typeface="Arial" panose="020B0604020202020204" pitchFamily="34" charset="0"/>
              </a:rPr>
              <a:t> </a:t>
            </a:r>
            <a:r>
              <a:rPr lang="en-US" altLang="zh-CN" sz="2200" dirty="0" smtClean="0">
                <a:latin typeface="Arial" panose="020B0604020202020204" pitchFamily="34" charset="0"/>
                <a:cs typeface="Arial" panose="020B0604020202020204" pitchFamily="34" charset="0"/>
              </a:rPr>
              <a:t>irrelevant.</a:t>
            </a:r>
            <a:r>
              <a:rPr lang="zh-CN" altLang="en-US" sz="2200" dirty="0" smtClean="0">
                <a:latin typeface="Arial" panose="020B0604020202020204" pitchFamily="34" charset="0"/>
                <a:cs typeface="Arial" panose="020B0604020202020204" pitchFamily="34" charset="0"/>
              </a:rPr>
              <a:t> </a:t>
            </a:r>
            <a:r>
              <a:rPr lang="en-US" altLang="zh-CN" sz="2200" dirty="0">
                <a:solidFill>
                  <a:srgbClr val="7030A0"/>
                </a:solidFill>
                <a:latin typeface="Arial" panose="020B0604020202020204" pitchFamily="34" charset="0"/>
                <a:cs typeface="Arial" panose="020B0604020202020204" pitchFamily="34" charset="0"/>
              </a:rPr>
              <a:t>(878,983</a:t>
            </a:r>
            <a:r>
              <a:rPr lang="zh-CN" altLang="en-US" sz="2200" dirty="0" smtClean="0">
                <a:solidFill>
                  <a:srgbClr val="7030A0"/>
                </a:solidFill>
                <a:latin typeface="Arial" panose="020B0604020202020204" pitchFamily="34" charset="0"/>
                <a:cs typeface="Arial" panose="020B0604020202020204" pitchFamily="34" charset="0"/>
              </a:rPr>
              <a:t> </a:t>
            </a:r>
            <a:r>
              <a:rPr lang="en-US" altLang="zh-CN" sz="2200" dirty="0">
                <a:solidFill>
                  <a:srgbClr val="7030A0"/>
                </a:solidFill>
                <a:latin typeface="Arial" panose="020B0604020202020204" pitchFamily="34" charset="0"/>
                <a:cs typeface="Arial" panose="020B0604020202020204" pitchFamily="34" charset="0"/>
              </a:rPr>
              <a:t>×</a:t>
            </a:r>
            <a:r>
              <a:rPr lang="zh-CN" altLang="en-US" sz="2200" dirty="0">
                <a:solidFill>
                  <a:srgbClr val="7030A0"/>
                </a:solidFill>
                <a:latin typeface="Arial" panose="020B0604020202020204" pitchFamily="34" charset="0"/>
                <a:cs typeface="Arial" panose="020B0604020202020204" pitchFamily="34" charset="0"/>
              </a:rPr>
              <a:t> </a:t>
            </a:r>
            <a:r>
              <a:rPr lang="en-US" altLang="zh-CN" sz="2200" dirty="0">
                <a:solidFill>
                  <a:srgbClr val="7030A0"/>
                </a:solidFill>
                <a:latin typeface="Arial" panose="020B0604020202020204" pitchFamily="34" charset="0"/>
                <a:cs typeface="Arial" panose="020B0604020202020204" pitchFamily="34" charset="0"/>
              </a:rPr>
              <a:t>36)</a:t>
            </a:r>
          </a:p>
          <a:p>
            <a:pPr marL="571500" indent="-457200">
              <a:buFont typeface="+mj-lt"/>
              <a:buAutoNum type="arabicPeriod"/>
            </a:pPr>
            <a:endParaRPr lang="en-US" altLang="zh-CN" sz="2200" dirty="0" smtClean="0">
              <a:latin typeface="Arial" panose="020B0604020202020204" pitchFamily="34" charset="0"/>
              <a:cs typeface="Arial" panose="020B0604020202020204" pitchFamily="34" charset="0"/>
            </a:endParaRPr>
          </a:p>
          <a:p>
            <a:pPr marL="571500" indent="-457200">
              <a:buFont typeface="+mj-lt"/>
              <a:buAutoNum type="arabicPeriod"/>
            </a:pPr>
            <a:r>
              <a:rPr lang="en-US" altLang="zh-CN" sz="2200" dirty="0" smtClean="0">
                <a:latin typeface="Arial" panose="020B0604020202020204" pitchFamily="34" charset="0"/>
                <a:cs typeface="Arial" panose="020B0604020202020204" pitchFamily="34" charset="0"/>
              </a:rPr>
              <a:t>Converting</a:t>
            </a:r>
            <a:r>
              <a:rPr lang="zh-CN" altLang="en-US" sz="2200" dirty="0" smtClean="0">
                <a:latin typeface="Arial" panose="020B0604020202020204" pitchFamily="34" charset="0"/>
                <a:cs typeface="Arial" panose="020B0604020202020204" pitchFamily="34" charset="0"/>
              </a:rPr>
              <a:t> </a:t>
            </a:r>
            <a:r>
              <a:rPr lang="en-US" altLang="zh-CN" sz="2200" dirty="0" smtClean="0">
                <a:latin typeface="Arial" panose="020B0604020202020204" pitchFamily="34" charset="0"/>
                <a:cs typeface="Arial" panose="020B0604020202020204" pitchFamily="34" charset="0"/>
              </a:rPr>
              <a:t>“description”</a:t>
            </a:r>
            <a:r>
              <a:rPr lang="zh-CN" altLang="en-US" sz="2200" dirty="0" smtClean="0">
                <a:latin typeface="Arial" panose="020B0604020202020204" pitchFamily="34" charset="0"/>
                <a:cs typeface="Arial" panose="020B0604020202020204" pitchFamily="34" charset="0"/>
              </a:rPr>
              <a:t> </a:t>
            </a:r>
            <a:r>
              <a:rPr lang="en-US" altLang="zh-CN" sz="2200" dirty="0" smtClean="0">
                <a:latin typeface="Arial" panose="020B0604020202020204" pitchFamily="34" charset="0"/>
                <a:cs typeface="Arial" panose="020B0604020202020204" pitchFamily="34" charset="0"/>
              </a:rPr>
              <a:t>to</a:t>
            </a:r>
            <a:r>
              <a:rPr lang="zh-CN" altLang="en-US" sz="2200" dirty="0" smtClean="0">
                <a:latin typeface="Arial" panose="020B0604020202020204" pitchFamily="34" charset="0"/>
                <a:cs typeface="Arial" panose="020B0604020202020204" pitchFamily="34" charset="0"/>
              </a:rPr>
              <a:t> </a:t>
            </a:r>
            <a:r>
              <a:rPr lang="en-US" altLang="zh-CN" sz="2200" dirty="0" smtClean="0">
                <a:latin typeface="Arial" panose="020B0604020202020204" pitchFamily="34" charset="0"/>
                <a:cs typeface="Arial" panose="020B0604020202020204" pitchFamily="34" charset="0"/>
              </a:rPr>
              <a:t>string</a:t>
            </a:r>
            <a:r>
              <a:rPr lang="zh-CN" altLang="en-US" sz="2200" dirty="0" smtClean="0">
                <a:latin typeface="Arial" panose="020B0604020202020204" pitchFamily="34" charset="0"/>
                <a:cs typeface="Arial" panose="020B0604020202020204" pitchFamily="34" charset="0"/>
              </a:rPr>
              <a:t> </a:t>
            </a:r>
            <a:r>
              <a:rPr lang="en-US" altLang="zh-CN" sz="2200" dirty="0" smtClean="0">
                <a:latin typeface="Arial" panose="020B0604020202020204" pitchFamily="34" charset="0"/>
                <a:cs typeface="Arial" panose="020B0604020202020204" pitchFamily="34" charset="0"/>
              </a:rPr>
              <a:t>length.</a:t>
            </a:r>
            <a:r>
              <a:rPr lang="zh-CN" altLang="en-US" sz="2200" dirty="0" smtClean="0">
                <a:latin typeface="Arial" panose="020B0604020202020204" pitchFamily="34" charset="0"/>
                <a:cs typeface="Arial" panose="020B0604020202020204" pitchFamily="34" charset="0"/>
              </a:rPr>
              <a:t> </a:t>
            </a:r>
            <a:r>
              <a:rPr lang="en-US" altLang="zh-CN" sz="2200" dirty="0">
                <a:solidFill>
                  <a:srgbClr val="7030A0"/>
                </a:solidFill>
                <a:latin typeface="Arial" panose="020B0604020202020204" pitchFamily="34" charset="0"/>
                <a:cs typeface="Arial" panose="020B0604020202020204" pitchFamily="34" charset="0"/>
              </a:rPr>
              <a:t>(878,983</a:t>
            </a:r>
            <a:r>
              <a:rPr lang="zh-CN" altLang="en-US" sz="2200" dirty="0" smtClean="0">
                <a:solidFill>
                  <a:srgbClr val="7030A0"/>
                </a:solidFill>
                <a:latin typeface="Arial" panose="020B0604020202020204" pitchFamily="34" charset="0"/>
                <a:cs typeface="Arial" panose="020B0604020202020204" pitchFamily="34" charset="0"/>
              </a:rPr>
              <a:t> </a:t>
            </a:r>
            <a:r>
              <a:rPr lang="en-US" altLang="zh-CN" sz="2200" dirty="0">
                <a:solidFill>
                  <a:srgbClr val="7030A0"/>
                </a:solidFill>
                <a:latin typeface="Arial" panose="020B0604020202020204" pitchFamily="34" charset="0"/>
                <a:cs typeface="Arial" panose="020B0604020202020204" pitchFamily="34" charset="0"/>
              </a:rPr>
              <a:t>×</a:t>
            </a:r>
            <a:r>
              <a:rPr lang="zh-CN" altLang="en-US" sz="2200" dirty="0">
                <a:solidFill>
                  <a:srgbClr val="7030A0"/>
                </a:solidFill>
                <a:latin typeface="Arial" panose="020B0604020202020204" pitchFamily="34" charset="0"/>
                <a:cs typeface="Arial" panose="020B0604020202020204" pitchFamily="34" charset="0"/>
              </a:rPr>
              <a:t> </a:t>
            </a:r>
            <a:r>
              <a:rPr lang="en-US" altLang="zh-CN" sz="2200" dirty="0">
                <a:solidFill>
                  <a:srgbClr val="7030A0"/>
                </a:solidFill>
                <a:latin typeface="Arial" panose="020B0604020202020204" pitchFamily="34" charset="0"/>
                <a:cs typeface="Arial" panose="020B0604020202020204" pitchFamily="34" charset="0"/>
              </a:rPr>
              <a:t>36)</a:t>
            </a:r>
          </a:p>
          <a:p>
            <a:pPr marL="571500" indent="-457200">
              <a:buFont typeface="+mj-lt"/>
              <a:buAutoNum type="arabicPeriod"/>
            </a:pPr>
            <a:endParaRPr lang="en-US" altLang="zh-CN" sz="2200" dirty="0">
              <a:latin typeface="Arial" panose="020B0604020202020204" pitchFamily="34" charset="0"/>
              <a:cs typeface="Arial" panose="020B0604020202020204" pitchFamily="34" charset="0"/>
            </a:endParaRPr>
          </a:p>
          <a:p>
            <a:pPr marL="571500" indent="-457200">
              <a:buFont typeface="+mj-lt"/>
              <a:buAutoNum type="arabicPeriod"/>
            </a:pPr>
            <a:r>
              <a:rPr lang="en-US" altLang="zh-CN" sz="2200" dirty="0" smtClean="0">
                <a:latin typeface="Arial" panose="020B0604020202020204" pitchFamily="34" charset="0"/>
                <a:cs typeface="Arial" panose="020B0604020202020204" pitchFamily="34" charset="0"/>
              </a:rPr>
              <a:t>Remove</a:t>
            </a:r>
            <a:r>
              <a:rPr lang="zh-CN" altLang="en-US" sz="2200" dirty="0" smtClean="0">
                <a:latin typeface="Arial" panose="020B0604020202020204" pitchFamily="34" charset="0"/>
                <a:cs typeface="Arial" panose="020B0604020202020204" pitchFamily="34" charset="0"/>
              </a:rPr>
              <a:t> </a:t>
            </a:r>
            <a:r>
              <a:rPr lang="en-US" altLang="zh-CN" sz="2200" dirty="0" smtClean="0">
                <a:latin typeface="Arial" panose="020B0604020202020204" pitchFamily="34" charset="0"/>
                <a:cs typeface="Arial" panose="020B0604020202020204" pitchFamily="34" charset="0"/>
              </a:rPr>
              <a:t>joint</a:t>
            </a:r>
            <a:r>
              <a:rPr lang="zh-CN" altLang="en-US" sz="2200" dirty="0" smtClean="0">
                <a:latin typeface="Arial" panose="020B0604020202020204" pitchFamily="34" charset="0"/>
                <a:cs typeface="Arial" panose="020B0604020202020204" pitchFamily="34" charset="0"/>
              </a:rPr>
              <a:t> </a:t>
            </a:r>
            <a:r>
              <a:rPr lang="en-US" altLang="zh-CN" sz="2200" dirty="0" smtClean="0">
                <a:latin typeface="Arial" panose="020B0604020202020204" pitchFamily="34" charset="0"/>
                <a:cs typeface="Arial" panose="020B0604020202020204" pitchFamily="34" charset="0"/>
              </a:rPr>
              <a:t>applicants</a:t>
            </a:r>
            <a:r>
              <a:rPr lang="zh-CN" altLang="en-US" sz="2200" dirty="0" smtClean="0">
                <a:latin typeface="Arial" panose="020B0604020202020204" pitchFamily="34" charset="0"/>
                <a:cs typeface="Arial" panose="020B0604020202020204" pitchFamily="34" charset="0"/>
              </a:rPr>
              <a:t> </a:t>
            </a:r>
            <a:r>
              <a:rPr lang="en-US" altLang="zh-CN" sz="2200" dirty="0" smtClean="0">
                <a:latin typeface="Arial" panose="020B0604020202020204" pitchFamily="34" charset="0"/>
                <a:cs typeface="Arial" panose="020B0604020202020204" pitchFamily="34" charset="0"/>
              </a:rPr>
              <a:t>and</a:t>
            </a:r>
            <a:r>
              <a:rPr lang="zh-CN" altLang="en-US" sz="2200" dirty="0" smtClean="0">
                <a:latin typeface="Arial" panose="020B0604020202020204" pitchFamily="34" charset="0"/>
                <a:cs typeface="Arial" panose="020B0604020202020204" pitchFamily="34" charset="0"/>
              </a:rPr>
              <a:t> </a:t>
            </a:r>
            <a:r>
              <a:rPr lang="en-US" altLang="zh-CN" sz="2200" dirty="0" smtClean="0">
                <a:latin typeface="Arial" panose="020B0604020202020204" pitchFamily="34" charset="0"/>
                <a:cs typeface="Arial" panose="020B0604020202020204" pitchFamily="34" charset="0"/>
              </a:rPr>
              <a:t>rows</a:t>
            </a:r>
            <a:r>
              <a:rPr lang="zh-CN" altLang="en-US" sz="2200" dirty="0" smtClean="0">
                <a:latin typeface="Arial" panose="020B0604020202020204" pitchFamily="34" charset="0"/>
                <a:cs typeface="Arial" panose="020B0604020202020204" pitchFamily="34" charset="0"/>
              </a:rPr>
              <a:t> </a:t>
            </a:r>
            <a:r>
              <a:rPr lang="en-US" altLang="zh-CN" sz="2200" dirty="0" smtClean="0">
                <a:latin typeface="Arial" panose="020B0604020202020204" pitchFamily="34" charset="0"/>
                <a:cs typeface="Arial" panose="020B0604020202020204" pitchFamily="34" charset="0"/>
              </a:rPr>
              <a:t>with</a:t>
            </a:r>
            <a:r>
              <a:rPr lang="zh-CN" altLang="en-US" sz="2200" dirty="0" smtClean="0">
                <a:latin typeface="Arial" panose="020B0604020202020204" pitchFamily="34" charset="0"/>
                <a:cs typeface="Arial" panose="020B0604020202020204" pitchFamily="34" charset="0"/>
              </a:rPr>
              <a:t> </a:t>
            </a:r>
            <a:r>
              <a:rPr lang="en-US" altLang="zh-CN" sz="2200" dirty="0" smtClean="0">
                <a:latin typeface="Arial" panose="020B0604020202020204" pitchFamily="34" charset="0"/>
                <a:cs typeface="Arial" panose="020B0604020202020204" pitchFamily="34" charset="0"/>
              </a:rPr>
              <a:t>NA</a:t>
            </a:r>
            <a:r>
              <a:rPr lang="zh-CN" altLang="en-US" sz="2200" dirty="0" smtClean="0">
                <a:latin typeface="Arial" panose="020B0604020202020204" pitchFamily="34" charset="0"/>
                <a:cs typeface="Arial" panose="020B0604020202020204" pitchFamily="34" charset="0"/>
              </a:rPr>
              <a:t> </a:t>
            </a:r>
            <a:r>
              <a:rPr lang="en-US" altLang="zh-CN" sz="2200" dirty="0" smtClean="0">
                <a:latin typeface="Arial" panose="020B0604020202020204" pitchFamily="34" charset="0"/>
                <a:cs typeface="Arial" panose="020B0604020202020204" pitchFamily="34" charset="0"/>
              </a:rPr>
              <a:t>values</a:t>
            </a:r>
            <a:r>
              <a:rPr lang="en-US" altLang="zh-CN" sz="2200" dirty="0">
                <a:solidFill>
                  <a:srgbClr val="7030A0"/>
                </a:solidFill>
                <a:latin typeface="Arial" panose="020B0604020202020204" pitchFamily="34" charset="0"/>
                <a:cs typeface="Arial" panose="020B0604020202020204" pitchFamily="34" charset="0"/>
              </a:rPr>
              <a:t>.(877,860 ×</a:t>
            </a:r>
            <a:r>
              <a:rPr lang="zh-CN" altLang="en-US" sz="2200" dirty="0">
                <a:solidFill>
                  <a:srgbClr val="7030A0"/>
                </a:solidFill>
                <a:latin typeface="Arial" panose="020B0604020202020204" pitchFamily="34" charset="0"/>
                <a:cs typeface="Arial" panose="020B0604020202020204" pitchFamily="34" charset="0"/>
              </a:rPr>
              <a:t> </a:t>
            </a:r>
            <a:r>
              <a:rPr lang="en-US" altLang="zh-CN" sz="2200" dirty="0">
                <a:solidFill>
                  <a:srgbClr val="7030A0"/>
                </a:solidFill>
                <a:latin typeface="Arial" panose="020B0604020202020204" pitchFamily="34" charset="0"/>
                <a:cs typeface="Arial" panose="020B0604020202020204" pitchFamily="34" charset="0"/>
              </a:rPr>
              <a:t>35)</a:t>
            </a:r>
          </a:p>
          <a:p>
            <a:pPr marL="571500" indent="-457200">
              <a:buFont typeface="+mj-lt"/>
              <a:buAutoNum type="arabicPeriod"/>
            </a:pPr>
            <a:endParaRPr lang="en-US" altLang="zh-CN" sz="2200" dirty="0" smtClean="0">
              <a:latin typeface="Arial" panose="020B0604020202020204" pitchFamily="34" charset="0"/>
              <a:cs typeface="Arial" panose="020B0604020202020204" pitchFamily="34" charset="0"/>
            </a:endParaRPr>
          </a:p>
          <a:p>
            <a:pPr marL="571500" indent="-457200">
              <a:buFont typeface="+mj-lt"/>
              <a:buAutoNum type="arabicPeriod"/>
            </a:pPr>
            <a:r>
              <a:rPr lang="en-US" altLang="zh-CN" sz="2200" dirty="0" smtClean="0">
                <a:latin typeface="Arial" panose="020B0604020202020204" pitchFamily="34" charset="0"/>
                <a:cs typeface="Arial" panose="020B0604020202020204" pitchFamily="34" charset="0"/>
              </a:rPr>
              <a:t>Screen</a:t>
            </a:r>
            <a:r>
              <a:rPr lang="zh-CN" altLang="en-US" sz="2200" dirty="0" smtClean="0">
                <a:latin typeface="Arial" panose="020B0604020202020204" pitchFamily="34" charset="0"/>
                <a:cs typeface="Arial" panose="020B0604020202020204" pitchFamily="34" charset="0"/>
              </a:rPr>
              <a:t> </a:t>
            </a:r>
            <a:r>
              <a:rPr lang="en-US" altLang="zh-CN" sz="2200" dirty="0" smtClean="0">
                <a:latin typeface="Arial" panose="020B0604020202020204" pitchFamily="34" charset="0"/>
                <a:cs typeface="Arial" panose="020B0604020202020204" pitchFamily="34" charset="0"/>
              </a:rPr>
              <a:t>out</a:t>
            </a:r>
            <a:r>
              <a:rPr lang="zh-CN" altLang="en-US" sz="2200" dirty="0" smtClean="0">
                <a:latin typeface="Arial" panose="020B0604020202020204" pitchFamily="34" charset="0"/>
                <a:cs typeface="Arial" panose="020B0604020202020204" pitchFamily="34" charset="0"/>
              </a:rPr>
              <a:t> </a:t>
            </a:r>
            <a:r>
              <a:rPr lang="en-US" altLang="zh-CN" sz="2200" dirty="0" smtClean="0">
                <a:latin typeface="Arial" panose="020B0604020202020204" pitchFamily="34" charset="0"/>
                <a:cs typeface="Arial" panose="020B0604020202020204" pitchFamily="34" charset="0"/>
              </a:rPr>
              <a:t>features</a:t>
            </a:r>
            <a:r>
              <a:rPr lang="zh-CN" altLang="en-US" sz="2200" dirty="0" smtClean="0">
                <a:latin typeface="Arial" panose="020B0604020202020204" pitchFamily="34" charset="0"/>
                <a:cs typeface="Arial" panose="020B0604020202020204" pitchFamily="34" charset="0"/>
              </a:rPr>
              <a:t> </a:t>
            </a:r>
            <a:r>
              <a:rPr lang="en-US" altLang="zh-CN" sz="2200" dirty="0" smtClean="0">
                <a:latin typeface="Arial" panose="020B0604020202020204" pitchFamily="34" charset="0"/>
                <a:cs typeface="Arial" panose="020B0604020202020204" pitchFamily="34" charset="0"/>
              </a:rPr>
              <a:t>with</a:t>
            </a:r>
            <a:r>
              <a:rPr lang="zh-CN" altLang="en-US" sz="2200" dirty="0" smtClean="0">
                <a:latin typeface="Arial" panose="020B0604020202020204" pitchFamily="34" charset="0"/>
                <a:cs typeface="Arial" panose="020B0604020202020204" pitchFamily="34" charset="0"/>
              </a:rPr>
              <a:t> </a:t>
            </a:r>
            <a:r>
              <a:rPr lang="en-US" altLang="zh-CN" sz="2200" dirty="0" smtClean="0">
                <a:latin typeface="Arial" panose="020B0604020202020204" pitchFamily="34" charset="0"/>
                <a:cs typeface="Arial" panose="020B0604020202020204" pitchFamily="34" charset="0"/>
              </a:rPr>
              <a:t>high</a:t>
            </a:r>
            <a:r>
              <a:rPr lang="zh-CN" altLang="en-US" sz="2200" dirty="0" smtClean="0">
                <a:latin typeface="Arial" panose="020B0604020202020204" pitchFamily="34" charset="0"/>
                <a:cs typeface="Arial" panose="020B0604020202020204" pitchFamily="34" charset="0"/>
              </a:rPr>
              <a:t> </a:t>
            </a:r>
            <a:r>
              <a:rPr lang="en-US" altLang="zh-CN" sz="2200" dirty="0" smtClean="0">
                <a:latin typeface="Arial" panose="020B0604020202020204" pitchFamily="34" charset="0"/>
                <a:cs typeface="Arial" panose="020B0604020202020204" pitchFamily="34" charset="0"/>
              </a:rPr>
              <a:t>collinearity/multicollinearity</a:t>
            </a:r>
            <a:r>
              <a:rPr lang="en-US" altLang="zh-CN" sz="2200" dirty="0">
                <a:latin typeface="Arial" panose="020B0604020202020204" pitchFamily="34" charset="0"/>
                <a:cs typeface="Arial" panose="020B0604020202020204" pitchFamily="34" charset="0"/>
              </a:rPr>
              <a:t>. </a:t>
            </a:r>
            <a:r>
              <a:rPr lang="en-US" altLang="zh-CN" sz="2200" dirty="0">
                <a:solidFill>
                  <a:srgbClr val="7030A0"/>
                </a:solidFill>
                <a:latin typeface="Arial" panose="020B0604020202020204" pitchFamily="34" charset="0"/>
                <a:cs typeface="Arial" panose="020B0604020202020204" pitchFamily="34" charset="0"/>
              </a:rPr>
              <a:t>(877,860 ×</a:t>
            </a:r>
            <a:r>
              <a:rPr lang="zh-CN" altLang="en-US" sz="2200" dirty="0">
                <a:solidFill>
                  <a:srgbClr val="7030A0"/>
                </a:solidFill>
                <a:latin typeface="Arial" panose="020B0604020202020204" pitchFamily="34" charset="0"/>
                <a:cs typeface="Arial" panose="020B0604020202020204" pitchFamily="34" charset="0"/>
              </a:rPr>
              <a:t> </a:t>
            </a:r>
            <a:r>
              <a:rPr lang="en-US" altLang="zh-CN" sz="2200" dirty="0">
                <a:solidFill>
                  <a:srgbClr val="7030A0"/>
                </a:solidFill>
                <a:latin typeface="Arial" panose="020B0604020202020204" pitchFamily="34" charset="0"/>
                <a:cs typeface="Arial" panose="020B0604020202020204" pitchFamily="34" charset="0"/>
              </a:rPr>
              <a:t>32)</a:t>
            </a:r>
          </a:p>
          <a:p>
            <a:pPr marL="571500" indent="-457200">
              <a:buFont typeface="+mj-lt"/>
              <a:buAutoNum type="arabicPeriod"/>
            </a:pPr>
            <a:endParaRPr lang="en-US" altLang="zh-CN" sz="2200" dirty="0" smtClean="0">
              <a:latin typeface="Arial" panose="020B0604020202020204" pitchFamily="34" charset="0"/>
              <a:cs typeface="Arial" panose="020B0604020202020204" pitchFamily="34" charset="0"/>
            </a:endParaRPr>
          </a:p>
          <a:p>
            <a:pPr marL="571500" indent="-457200">
              <a:buFont typeface="+mj-lt"/>
              <a:buAutoNum type="arabicPeriod"/>
            </a:pPr>
            <a:r>
              <a:rPr lang="en-US" altLang="zh-CN" sz="2200" dirty="0" smtClean="0">
                <a:latin typeface="Arial" panose="020B0604020202020204" pitchFamily="34" charset="0"/>
                <a:cs typeface="Arial" panose="020B0604020202020204" pitchFamily="34" charset="0"/>
              </a:rPr>
              <a:t>Normalize</a:t>
            </a:r>
            <a:r>
              <a:rPr lang="zh-CN" altLang="en-US" sz="2200" dirty="0" smtClean="0">
                <a:latin typeface="Arial" panose="020B0604020202020204" pitchFamily="34" charset="0"/>
                <a:cs typeface="Arial" panose="020B0604020202020204" pitchFamily="34" charset="0"/>
              </a:rPr>
              <a:t> </a:t>
            </a:r>
            <a:r>
              <a:rPr lang="en-US" altLang="zh-CN" sz="2200" dirty="0" smtClean="0">
                <a:latin typeface="Arial" panose="020B0604020202020204" pitchFamily="34" charset="0"/>
                <a:cs typeface="Arial" panose="020B0604020202020204" pitchFamily="34" charset="0"/>
              </a:rPr>
              <a:t>all</a:t>
            </a:r>
            <a:r>
              <a:rPr lang="zh-CN" altLang="en-US" sz="2200" dirty="0" smtClean="0">
                <a:latin typeface="Arial" panose="020B0604020202020204" pitchFamily="34" charset="0"/>
                <a:cs typeface="Arial" panose="020B0604020202020204" pitchFamily="34" charset="0"/>
              </a:rPr>
              <a:t> </a:t>
            </a:r>
            <a:r>
              <a:rPr lang="en-US" altLang="zh-CN" sz="2200" dirty="0" smtClean="0">
                <a:latin typeface="Arial" panose="020B0604020202020204" pitchFamily="34" charset="0"/>
                <a:cs typeface="Arial" panose="020B0604020202020204" pitchFamily="34" charset="0"/>
              </a:rPr>
              <a:t>numeric.</a:t>
            </a:r>
            <a:r>
              <a:rPr lang="zh-CN" altLang="en-US" sz="2200" dirty="0" smtClean="0">
                <a:latin typeface="Arial" panose="020B0604020202020204" pitchFamily="34" charset="0"/>
                <a:cs typeface="Arial" panose="020B0604020202020204" pitchFamily="34" charset="0"/>
              </a:rPr>
              <a:t> </a:t>
            </a:r>
            <a:r>
              <a:rPr lang="en-US" altLang="zh-CN" sz="2200" dirty="0" smtClean="0">
                <a:latin typeface="Arial" panose="020B0604020202020204" pitchFamily="34" charset="0"/>
                <a:cs typeface="Arial" panose="020B0604020202020204" pitchFamily="34" charset="0"/>
              </a:rPr>
              <a:t>(Optional)</a:t>
            </a:r>
            <a:r>
              <a:rPr lang="zh-CN" altLang="en-US" sz="2200" dirty="0" smtClean="0">
                <a:latin typeface="Arial" panose="020B0604020202020204" pitchFamily="34" charset="0"/>
                <a:cs typeface="Arial" panose="020B0604020202020204" pitchFamily="34" charset="0"/>
              </a:rPr>
              <a:t> </a:t>
            </a:r>
            <a:r>
              <a:rPr lang="en-US" altLang="zh-CN" sz="2200" dirty="0" smtClean="0">
                <a:latin typeface="Arial" panose="020B0604020202020204" pitchFamily="34" charset="0"/>
                <a:cs typeface="Arial" panose="020B0604020202020204" pitchFamily="34" charset="0"/>
              </a:rPr>
              <a:t>Expand</a:t>
            </a:r>
            <a:r>
              <a:rPr lang="zh-CN" altLang="en-US" sz="2200" dirty="0" smtClean="0">
                <a:latin typeface="Arial" panose="020B0604020202020204" pitchFamily="34" charset="0"/>
                <a:cs typeface="Arial" panose="020B0604020202020204" pitchFamily="34" charset="0"/>
              </a:rPr>
              <a:t> </a:t>
            </a:r>
            <a:r>
              <a:rPr lang="en-US" altLang="zh-CN" sz="2200" dirty="0" smtClean="0">
                <a:latin typeface="Arial" panose="020B0604020202020204" pitchFamily="34" charset="0"/>
                <a:cs typeface="Arial" panose="020B0604020202020204" pitchFamily="34" charset="0"/>
              </a:rPr>
              <a:t>categorical</a:t>
            </a:r>
            <a:r>
              <a:rPr lang="zh-CN" altLang="en-US" sz="2200" dirty="0" smtClean="0">
                <a:latin typeface="Arial" panose="020B0604020202020204" pitchFamily="34" charset="0"/>
                <a:cs typeface="Arial" panose="020B0604020202020204" pitchFamily="34" charset="0"/>
              </a:rPr>
              <a:t> </a:t>
            </a:r>
            <a:r>
              <a:rPr lang="en-US" altLang="zh-CN" sz="2200" dirty="0" smtClean="0">
                <a:latin typeface="Arial" panose="020B0604020202020204" pitchFamily="34" charset="0"/>
                <a:cs typeface="Arial" panose="020B0604020202020204" pitchFamily="34" charset="0"/>
              </a:rPr>
              <a:t>to</a:t>
            </a:r>
            <a:r>
              <a:rPr lang="zh-CN" altLang="en-US" sz="2200" dirty="0" smtClean="0">
                <a:latin typeface="Arial" panose="020B0604020202020204" pitchFamily="34" charset="0"/>
                <a:cs typeface="Arial" panose="020B0604020202020204" pitchFamily="34" charset="0"/>
              </a:rPr>
              <a:t> </a:t>
            </a:r>
            <a:r>
              <a:rPr lang="en-US" altLang="zh-CN" sz="2200" dirty="0" smtClean="0">
                <a:latin typeface="Arial" panose="020B0604020202020204" pitchFamily="34" charset="0"/>
                <a:cs typeface="Arial" panose="020B0604020202020204" pitchFamily="34" charset="0"/>
              </a:rPr>
              <a:t>design</a:t>
            </a:r>
            <a:r>
              <a:rPr lang="zh-CN" altLang="en-US" sz="2200" dirty="0" smtClean="0">
                <a:latin typeface="Arial" panose="020B0604020202020204" pitchFamily="34" charset="0"/>
                <a:cs typeface="Arial" panose="020B0604020202020204" pitchFamily="34" charset="0"/>
              </a:rPr>
              <a:t> </a:t>
            </a:r>
            <a:r>
              <a:rPr lang="en-US" altLang="zh-CN" sz="2200" dirty="0" smtClean="0">
                <a:latin typeface="Arial" panose="020B0604020202020204" pitchFamily="34" charset="0"/>
                <a:cs typeface="Arial" panose="020B0604020202020204" pitchFamily="34" charset="0"/>
              </a:rPr>
              <a:t>matrix.</a:t>
            </a:r>
            <a:r>
              <a:rPr lang="zh-CN" altLang="en-US" sz="2200" dirty="0" smtClean="0">
                <a:latin typeface="Arial" panose="020B0604020202020204" pitchFamily="34" charset="0"/>
                <a:cs typeface="Arial" panose="020B0604020202020204" pitchFamily="34" charset="0"/>
              </a:rPr>
              <a:t> </a:t>
            </a:r>
            <a:r>
              <a:rPr lang="en-US" altLang="zh-CN" sz="2200" dirty="0">
                <a:solidFill>
                  <a:srgbClr val="7030A0"/>
                </a:solidFill>
                <a:latin typeface="Arial" panose="020B0604020202020204" pitchFamily="34" charset="0"/>
                <a:cs typeface="Arial" panose="020B0604020202020204" pitchFamily="34" charset="0"/>
              </a:rPr>
              <a:t>(877,860 ×</a:t>
            </a:r>
            <a:r>
              <a:rPr lang="zh-CN" altLang="en-US" sz="2200" dirty="0">
                <a:solidFill>
                  <a:srgbClr val="7030A0"/>
                </a:solidFill>
                <a:latin typeface="Arial" panose="020B0604020202020204" pitchFamily="34" charset="0"/>
                <a:cs typeface="Arial" panose="020B0604020202020204" pitchFamily="34" charset="0"/>
              </a:rPr>
              <a:t> </a:t>
            </a:r>
            <a:r>
              <a:rPr lang="en-US" altLang="zh-CN" sz="2200" dirty="0">
                <a:solidFill>
                  <a:srgbClr val="7030A0"/>
                </a:solidFill>
                <a:latin typeface="Arial" panose="020B0604020202020204" pitchFamily="34" charset="0"/>
                <a:cs typeface="Arial" panose="020B0604020202020204" pitchFamily="34" charset="0"/>
              </a:rPr>
              <a:t>141</a:t>
            </a:r>
            <a:r>
              <a:rPr lang="en-US" altLang="zh-CN" sz="2200" dirty="0" smtClean="0">
                <a:solidFill>
                  <a:srgbClr val="7030A0"/>
                </a:solidFill>
                <a:latin typeface="Arial" panose="020B0604020202020204" pitchFamily="34" charset="0"/>
                <a:cs typeface="Arial" panose="020B0604020202020204" pitchFamily="34" charset="0"/>
              </a:rPr>
              <a:t>)</a:t>
            </a:r>
            <a:r>
              <a:rPr lang="zh-CN" altLang="en-US" sz="2200" dirty="0" smtClean="0">
                <a:solidFill>
                  <a:srgbClr val="7030A0"/>
                </a:solidFill>
                <a:latin typeface="Arial" panose="020B0604020202020204" pitchFamily="34" charset="0"/>
                <a:cs typeface="Arial" panose="020B0604020202020204" pitchFamily="34" charset="0"/>
              </a:rPr>
              <a:t> </a:t>
            </a:r>
            <a:endParaRPr lang="en-US" altLang="zh-CN" sz="2200" dirty="0">
              <a:solidFill>
                <a:srgbClr val="7030A0"/>
              </a:solidFill>
              <a:latin typeface="Arial" panose="020B0604020202020204" pitchFamily="34" charset="0"/>
              <a:cs typeface="Arial" panose="020B0604020202020204" pitchFamily="34" charset="0"/>
            </a:endParaRPr>
          </a:p>
          <a:p>
            <a:pPr marL="571500" indent="-457200">
              <a:buFont typeface="+mj-lt"/>
              <a:buAutoNum type="arabicPeriod"/>
            </a:pPr>
            <a:endParaRPr lang="en-US" altLang="zh-CN" sz="2200" dirty="0">
              <a:latin typeface="Arial" panose="020B0604020202020204" pitchFamily="34" charset="0"/>
              <a:cs typeface="Arial" panose="020B0604020202020204" pitchFamily="34" charset="0"/>
            </a:endParaRPr>
          </a:p>
        </p:txBody>
      </p:sp>
      <p:pic>
        <p:nvPicPr>
          <p:cNvPr id="2050" name="Picture 2" descr="https://lh4.googleusercontent.com/r2Mrek3vdnpU2Asijxc5eJbl92cM7pkxtRvSif-foF8uqBy3IvjNYR1BkcFHjS85IgO3BfkLE425ExQz2IOFXeg6qHhdIMb6z2QZahRvI1H5QT1aojDI5JTJnab6ds2RnaRExFq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5195" t="23861" r="5724" b="6489"/>
          <a:stretch/>
        </p:blipFill>
        <p:spPr bwMode="auto">
          <a:xfrm>
            <a:off x="2765225" y="4695919"/>
            <a:ext cx="5485275" cy="2162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52344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12192000" cy="859809"/>
          </a:xfrm>
          <a:prstGeom prst="rect">
            <a:avLst/>
          </a:prstGeom>
          <a:solidFill>
            <a:srgbClr val="00234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charset="0"/>
              </a:defRPr>
            </a:lvl2pPr>
            <a:lvl3pPr algn="ctr" rtl="0" eaLnBrk="0" fontAlgn="base" hangingPunct="0">
              <a:spcBef>
                <a:spcPct val="0"/>
              </a:spcBef>
              <a:spcAft>
                <a:spcPct val="0"/>
              </a:spcAft>
              <a:defRPr sz="4400">
                <a:solidFill>
                  <a:schemeClr val="bg1"/>
                </a:solidFill>
                <a:latin typeface="Arial" charset="0"/>
              </a:defRPr>
            </a:lvl3pPr>
            <a:lvl4pPr algn="ctr" rtl="0" eaLnBrk="0" fontAlgn="base" hangingPunct="0">
              <a:spcBef>
                <a:spcPct val="0"/>
              </a:spcBef>
              <a:spcAft>
                <a:spcPct val="0"/>
              </a:spcAft>
              <a:defRPr sz="4400">
                <a:solidFill>
                  <a:schemeClr val="bg1"/>
                </a:solidFill>
                <a:latin typeface="Arial" charset="0"/>
              </a:defRPr>
            </a:lvl4pPr>
            <a:lvl5pPr algn="ctr" rtl="0" eaLnBrk="0" fontAlgn="base" hangingPunct="0">
              <a:spcBef>
                <a:spcPct val="0"/>
              </a:spcBef>
              <a:spcAft>
                <a:spcPct val="0"/>
              </a:spcAft>
              <a:defRPr sz="4400">
                <a:solidFill>
                  <a:schemeClr val="bg1"/>
                </a:solidFill>
                <a:latin typeface="Arial" charset="0"/>
              </a:defRPr>
            </a:lvl5pPr>
            <a:lvl6pPr marL="457200" algn="ctr" rtl="0" fontAlgn="base">
              <a:spcBef>
                <a:spcPct val="0"/>
              </a:spcBef>
              <a:spcAft>
                <a:spcPct val="0"/>
              </a:spcAft>
              <a:defRPr sz="4400">
                <a:solidFill>
                  <a:schemeClr val="bg1"/>
                </a:solidFill>
                <a:latin typeface="Arial" charset="0"/>
              </a:defRPr>
            </a:lvl6pPr>
            <a:lvl7pPr marL="914400" algn="ctr" rtl="0" fontAlgn="base">
              <a:spcBef>
                <a:spcPct val="0"/>
              </a:spcBef>
              <a:spcAft>
                <a:spcPct val="0"/>
              </a:spcAft>
              <a:defRPr sz="4400">
                <a:solidFill>
                  <a:schemeClr val="bg1"/>
                </a:solidFill>
                <a:latin typeface="Arial" charset="0"/>
              </a:defRPr>
            </a:lvl7pPr>
            <a:lvl8pPr marL="1371600" algn="ctr" rtl="0" fontAlgn="base">
              <a:spcBef>
                <a:spcPct val="0"/>
              </a:spcBef>
              <a:spcAft>
                <a:spcPct val="0"/>
              </a:spcAft>
              <a:defRPr sz="4400">
                <a:solidFill>
                  <a:schemeClr val="bg1"/>
                </a:solidFill>
                <a:latin typeface="Arial" charset="0"/>
              </a:defRPr>
            </a:lvl8pPr>
            <a:lvl9pPr marL="1828800" algn="ctr" rtl="0" fontAlgn="base">
              <a:spcBef>
                <a:spcPct val="0"/>
              </a:spcBef>
              <a:spcAft>
                <a:spcPct val="0"/>
              </a:spcAft>
              <a:defRPr sz="4400">
                <a:solidFill>
                  <a:schemeClr val="bg1"/>
                </a:solidFill>
                <a:latin typeface="Arial" charset="0"/>
              </a:defRPr>
            </a:lvl9pPr>
          </a:lstStyle>
          <a:p>
            <a:pPr eaLnBrk="1" hangingPunct="1"/>
            <a:r>
              <a:rPr lang="en-US" altLang="zh-CN" b="1" kern="0" dirty="0">
                <a:latin typeface="Arial" panose="020B0604020202020204" pitchFamily="34" charset="0"/>
                <a:ea typeface="宋体" panose="02010600030101010101" pitchFamily="2" charset="-122"/>
                <a:cs typeface="Arial" panose="020B0604020202020204" pitchFamily="34" charset="0"/>
              </a:rPr>
              <a:t>Naïve Bayes</a:t>
            </a:r>
          </a:p>
        </p:txBody>
      </p:sp>
      <p:sp>
        <p:nvSpPr>
          <p:cNvPr id="6" name="Line 6"/>
          <p:cNvSpPr>
            <a:spLocks noChangeShapeType="1"/>
          </p:cNvSpPr>
          <p:nvPr/>
        </p:nvSpPr>
        <p:spPr bwMode="auto">
          <a:xfrm>
            <a:off x="-13648" y="879135"/>
            <a:ext cx="12205648" cy="0"/>
          </a:xfrm>
          <a:prstGeom prst="line">
            <a:avLst/>
          </a:prstGeom>
          <a:noFill/>
          <a:ln w="12700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kern="0">
              <a:solidFill>
                <a:sysClr val="windowText" lastClr="000000"/>
              </a:solidFill>
            </a:endParaRPr>
          </a:p>
        </p:txBody>
      </p:sp>
      <p:pic>
        <p:nvPicPr>
          <p:cNvPr id="7" name="Picture 7" descr="CA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13925" y="6529387"/>
            <a:ext cx="237807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925386"/>
            <a:ext cx="12439650" cy="3139321"/>
          </a:xfrm>
          <a:prstGeom prst="rect">
            <a:avLst/>
          </a:prstGeom>
        </p:spPr>
        <p:txBody>
          <a:bodyPr wrap="square">
            <a:spAutoFit/>
          </a:bodyPr>
          <a:lstStyle/>
          <a:p>
            <a:pPr indent="-457200">
              <a:buFont typeface="Wingdings" panose="05000000000000000000" pitchFamily="2" charset="2"/>
              <a:buChar char="Ø"/>
            </a:pPr>
            <a:r>
              <a:rPr lang="en-US" altLang="zh-CN" sz="2800" dirty="0">
                <a:latin typeface="Arial" panose="020B0604020202020204" pitchFamily="34" charset="0"/>
                <a:cs typeface="Arial" panose="020B0604020202020204" pitchFamily="34" charset="0"/>
              </a:rPr>
              <a:t> </a:t>
            </a:r>
            <a:r>
              <a:rPr lang="en-US" altLang="zh-CN" sz="2400" dirty="0" smtClean="0">
                <a:latin typeface="Arial" panose="020B0604020202020204" pitchFamily="34" charset="0"/>
                <a:cs typeface="Arial" panose="020B0604020202020204" pitchFamily="34" charset="0"/>
              </a:rPr>
              <a:t>Why </a:t>
            </a:r>
            <a:r>
              <a:rPr lang="en-US" altLang="zh-CN" sz="2400" dirty="0">
                <a:latin typeface="Arial" panose="020B0604020202020204" pitchFamily="34" charset="0"/>
                <a:cs typeface="Arial" panose="020B0604020202020204" pitchFamily="34" charset="0"/>
              </a:rPr>
              <a:t>Naïve Bayes </a:t>
            </a:r>
            <a:r>
              <a:rPr lang="en-US" altLang="zh-CN" sz="2400" dirty="0" smtClean="0">
                <a:latin typeface="Arial" panose="020B0604020202020204" pitchFamily="34" charset="0"/>
                <a:cs typeface="Arial" panose="020B0604020202020204" pitchFamily="34" charset="0"/>
              </a:rPr>
              <a:t>classifier?</a:t>
            </a:r>
            <a:endParaRPr lang="en-US" altLang="zh-CN" sz="2400" dirty="0">
              <a:latin typeface="Arial" panose="020B0604020202020204" pitchFamily="34" charset="0"/>
              <a:cs typeface="Arial" panose="020B0604020202020204" pitchFamily="34" charset="0"/>
            </a:endParaRPr>
          </a:p>
          <a:p>
            <a:pPr marL="1028700" lvl="1" indent="-457200">
              <a:buFont typeface="+mj-lt"/>
              <a:buAutoNum type="arabicPeriod"/>
            </a:pPr>
            <a:r>
              <a:rPr lang="en-US" altLang="zh-CN" sz="1600" dirty="0" smtClean="0">
                <a:latin typeface="Arial" panose="020B0604020202020204" pitchFamily="34" charset="0"/>
                <a:cs typeface="Arial" panose="020B0604020202020204" pitchFamily="34" charset="0"/>
              </a:rPr>
              <a:t>Straightforward and fast, just “count”. </a:t>
            </a:r>
          </a:p>
          <a:p>
            <a:pPr marL="514350" indent="-514350">
              <a:buFont typeface="Wingdings" panose="05000000000000000000" pitchFamily="2" charset="2"/>
              <a:buChar char="Ø"/>
            </a:pPr>
            <a:r>
              <a:rPr lang="en-US" altLang="zh-CN" sz="2400" dirty="0">
                <a:latin typeface="Arial" panose="020B0604020202020204" pitchFamily="34" charset="0"/>
                <a:cs typeface="Arial" panose="020B0604020202020204" pitchFamily="34" charset="0"/>
              </a:rPr>
              <a:t>R-packages</a:t>
            </a:r>
          </a:p>
          <a:p>
            <a:pPr marL="1028700" lvl="1" indent="-457200">
              <a:buFont typeface="+mj-lt"/>
              <a:buAutoNum type="arabicPeriod"/>
            </a:pPr>
            <a:r>
              <a:rPr lang="fr-FR" altLang="zh-CN" sz="1600" dirty="0" smtClean="0">
                <a:latin typeface="Arial" panose="020B0604020202020204" pitchFamily="34" charset="0"/>
                <a:cs typeface="Arial" panose="020B0604020202020204" pitchFamily="34" charset="0"/>
              </a:rPr>
              <a:t>Library(</a:t>
            </a:r>
            <a:r>
              <a:rPr lang="en-US" altLang="zh-CN" sz="1600" dirty="0" smtClean="0">
                <a:latin typeface="Arial" panose="020B0604020202020204" pitchFamily="34" charset="0"/>
                <a:cs typeface="Arial" panose="020B0604020202020204" pitchFamily="34" charset="0"/>
              </a:rPr>
              <a:t>MASS</a:t>
            </a:r>
            <a:r>
              <a:rPr lang="fr-FR" altLang="zh-CN" sz="1600" dirty="0" smtClean="0">
                <a:latin typeface="Arial" panose="020B0604020202020204" pitchFamily="34" charset="0"/>
                <a:cs typeface="Arial" panose="020B0604020202020204" pitchFamily="34" charset="0"/>
              </a:rPr>
              <a:t>) </a:t>
            </a:r>
            <a:r>
              <a:rPr lang="fr-FR" altLang="zh-CN" sz="1600" dirty="0">
                <a:latin typeface="Arial" panose="020B0604020202020204" pitchFamily="34" charset="0"/>
                <a:cs typeface="Arial" panose="020B0604020202020204" pitchFamily="34" charset="0"/>
              </a:rPr>
              <a:t># for </a:t>
            </a:r>
            <a:r>
              <a:rPr lang="en-US" altLang="zh-CN" sz="1600" dirty="0" smtClean="0">
                <a:latin typeface="Arial" panose="020B0604020202020204" pitchFamily="34" charset="0"/>
                <a:cs typeface="Arial" panose="020B0604020202020204" pitchFamily="34" charset="0"/>
              </a:rPr>
              <a:t>Naïve Bayes </a:t>
            </a:r>
            <a:endParaRPr lang="fr-FR" altLang="zh-CN" sz="1600" dirty="0">
              <a:latin typeface="Arial" panose="020B0604020202020204" pitchFamily="34" charset="0"/>
              <a:cs typeface="Arial" panose="020B0604020202020204" pitchFamily="34" charset="0"/>
            </a:endParaRPr>
          </a:p>
          <a:p>
            <a:pPr marL="1028700" lvl="1" indent="-457200">
              <a:buFont typeface="+mj-lt"/>
              <a:buAutoNum type="arabicPeriod"/>
            </a:pPr>
            <a:r>
              <a:rPr lang="fr-FR" altLang="zh-CN" sz="1600" dirty="0">
                <a:latin typeface="Arial" panose="020B0604020202020204" pitchFamily="34" charset="0"/>
                <a:cs typeface="Arial" panose="020B0604020202020204" pitchFamily="34" charset="0"/>
              </a:rPr>
              <a:t>Library(caret) # for </a:t>
            </a:r>
            <a:r>
              <a:rPr lang="fr-FR" altLang="zh-CN" sz="1600" dirty="0" err="1">
                <a:latin typeface="Arial" panose="020B0604020202020204" pitchFamily="34" charset="0"/>
                <a:cs typeface="Arial" panose="020B0604020202020204" pitchFamily="34" charset="0"/>
              </a:rPr>
              <a:t>feature</a:t>
            </a:r>
            <a:r>
              <a:rPr lang="fr-FR" altLang="zh-CN" sz="1600" dirty="0">
                <a:latin typeface="Arial" panose="020B0604020202020204" pitchFamily="34" charset="0"/>
                <a:cs typeface="Arial" panose="020B0604020202020204" pitchFamily="34" charset="0"/>
              </a:rPr>
              <a:t> </a:t>
            </a:r>
            <a:r>
              <a:rPr lang="fr-FR" altLang="zh-CN" sz="1600" dirty="0" err="1">
                <a:latin typeface="Arial" panose="020B0604020202020204" pitchFamily="34" charset="0"/>
                <a:cs typeface="Arial" panose="020B0604020202020204" pitchFamily="34" charset="0"/>
              </a:rPr>
              <a:t>selection</a:t>
            </a:r>
            <a:endParaRPr lang="fr-FR" altLang="zh-CN" sz="1600" dirty="0">
              <a:latin typeface="Arial" panose="020B0604020202020204" pitchFamily="34" charset="0"/>
              <a:cs typeface="Arial" panose="020B0604020202020204" pitchFamily="34" charset="0"/>
            </a:endParaRPr>
          </a:p>
          <a:p>
            <a:pPr marL="1028700" lvl="1" indent="-457200">
              <a:buFont typeface="+mj-lt"/>
              <a:buAutoNum type="arabicPeriod"/>
            </a:pPr>
            <a:r>
              <a:rPr lang="fr-FR" altLang="zh-CN" sz="1600" dirty="0" smtClean="0">
                <a:latin typeface="Arial" panose="020B0604020202020204" pitchFamily="34" charset="0"/>
                <a:cs typeface="Arial" panose="020B0604020202020204" pitchFamily="34" charset="0"/>
              </a:rPr>
              <a:t>Library(</a:t>
            </a:r>
            <a:r>
              <a:rPr lang="fr-FR" altLang="zh-CN" sz="1600" dirty="0" err="1" smtClean="0">
                <a:latin typeface="Arial" panose="020B0604020202020204" pitchFamily="34" charset="0"/>
                <a:cs typeface="Arial" panose="020B0604020202020204" pitchFamily="34" charset="0"/>
              </a:rPr>
              <a:t>klaR</a:t>
            </a:r>
            <a:r>
              <a:rPr lang="fr-FR" altLang="zh-CN" sz="1600" dirty="0" smtClean="0">
                <a:latin typeface="Arial" panose="020B0604020202020204" pitchFamily="34" charset="0"/>
                <a:cs typeface="Arial" panose="020B0604020202020204" pitchFamily="34" charset="0"/>
              </a:rPr>
              <a:t>) </a:t>
            </a:r>
            <a:r>
              <a:rPr lang="fr-FR" altLang="zh-CN" sz="1600" dirty="0">
                <a:latin typeface="Arial" panose="020B0604020202020204" pitchFamily="34" charset="0"/>
                <a:cs typeface="Arial" panose="020B0604020202020204" pitchFamily="34" charset="0"/>
              </a:rPr>
              <a:t># for </a:t>
            </a:r>
            <a:r>
              <a:rPr lang="fr-FR" altLang="zh-CN" sz="1600" dirty="0" smtClean="0">
                <a:latin typeface="Arial" panose="020B0604020202020204" pitchFamily="34" charset="0"/>
                <a:cs typeface="Arial" panose="020B0604020202020204" pitchFamily="34" charset="0"/>
              </a:rPr>
              <a:t>classification</a:t>
            </a:r>
            <a:endParaRPr lang="en-US" altLang="zh-CN" sz="2800" dirty="0" smtClean="0">
              <a:solidFill>
                <a:prstClr val="black"/>
              </a:solidFill>
              <a:latin typeface="Arial" panose="020B0604020202020204" pitchFamily="34" charset="0"/>
              <a:cs typeface="Arial" panose="020B0604020202020204" pitchFamily="34" charset="0"/>
            </a:endParaRPr>
          </a:p>
          <a:p>
            <a:pPr lvl="0" indent="-457200">
              <a:buFont typeface="Wingdings" panose="05000000000000000000" pitchFamily="2" charset="2"/>
              <a:buChar char="Ø"/>
            </a:pPr>
            <a:r>
              <a:rPr lang="en-US" altLang="zh-CN" sz="2800" dirty="0" smtClean="0">
                <a:solidFill>
                  <a:prstClr val="black"/>
                </a:solidFill>
                <a:latin typeface="Arial" panose="020B0604020202020204" pitchFamily="34" charset="0"/>
                <a:cs typeface="Arial" panose="020B0604020202020204" pitchFamily="34" charset="0"/>
              </a:rPr>
              <a:t> </a:t>
            </a:r>
            <a:r>
              <a:rPr lang="en-US" altLang="zh-CN" sz="2400" dirty="0">
                <a:solidFill>
                  <a:prstClr val="black"/>
                </a:solidFill>
                <a:latin typeface="Arial" panose="020B0604020202020204" pitchFamily="34" charset="0"/>
                <a:cs typeface="Arial" panose="020B0604020202020204" pitchFamily="34" charset="0"/>
              </a:rPr>
              <a:t>Disadvantages of Naïve Bayes classifier</a:t>
            </a:r>
          </a:p>
          <a:p>
            <a:pPr marL="571500" indent="-457200">
              <a:buFont typeface="+mj-lt"/>
              <a:buAutoNum type="arabicPeriod"/>
            </a:pPr>
            <a:r>
              <a:rPr lang="en-US" altLang="zh-CN" sz="1600" dirty="0" smtClean="0">
                <a:solidFill>
                  <a:prstClr val="black"/>
                </a:solidFill>
                <a:latin typeface="Arial" panose="020B0604020202020204" pitchFamily="34" charset="0"/>
                <a:cs typeface="Arial" panose="020B0604020202020204" pitchFamily="34" charset="0"/>
              </a:rPr>
              <a:t>Overconfidence issue. </a:t>
            </a:r>
            <a:endParaRPr lang="en-US" altLang="zh-CN" sz="1600" dirty="0">
              <a:solidFill>
                <a:prstClr val="black"/>
              </a:solidFill>
              <a:latin typeface="Arial" panose="020B0604020202020204" pitchFamily="34" charset="0"/>
              <a:cs typeface="Arial" panose="020B0604020202020204" pitchFamily="34" charset="0"/>
            </a:endParaRPr>
          </a:p>
          <a:p>
            <a:pPr marL="571500" lvl="0" indent="-457200">
              <a:buFont typeface="+mj-lt"/>
              <a:buAutoNum type="arabicPeriod"/>
            </a:pPr>
            <a:r>
              <a:rPr lang="en-US" altLang="zh-CN" sz="1600" dirty="0" smtClean="0">
                <a:solidFill>
                  <a:prstClr val="black"/>
                </a:solidFill>
                <a:latin typeface="Arial" panose="020B0604020202020204" pitchFamily="34" charset="0"/>
                <a:cs typeface="Arial" panose="020B0604020202020204" pitchFamily="34" charset="0"/>
              </a:rPr>
              <a:t>Assumption doesn’t cope with this data well. </a:t>
            </a:r>
            <a:endParaRPr lang="en-US" altLang="zh-CN" sz="1600" dirty="0">
              <a:solidFill>
                <a:prstClr val="black"/>
              </a:solidFill>
              <a:latin typeface="Arial" panose="020B0604020202020204" pitchFamily="34" charset="0"/>
              <a:cs typeface="Arial" panose="020B0604020202020204" pitchFamily="34" charset="0"/>
            </a:endParaRPr>
          </a:p>
          <a:p>
            <a:pPr marL="114300"/>
            <a:endParaRPr lang="en-US" altLang="zh-CN" dirty="0">
              <a:latin typeface="Arial" panose="020B0604020202020204" pitchFamily="34" charset="0"/>
              <a:cs typeface="Arial" panose="020B0604020202020204" pitchFamily="34" charset="0"/>
            </a:endParaRPr>
          </a:p>
        </p:txBody>
      </p:sp>
      <p:graphicFrame>
        <p:nvGraphicFramePr>
          <p:cNvPr id="10" name="表格 15"/>
          <p:cNvGraphicFramePr>
            <a:graphicFrameLocks noGrp="1"/>
          </p:cNvGraphicFramePr>
          <p:nvPr>
            <p:extLst>
              <p:ext uri="{D42A27DB-BD31-4B8C-83A1-F6EECF244321}">
                <p14:modId xmlns:p14="http://schemas.microsoft.com/office/powerpoint/2010/main" val="1314174436"/>
              </p:ext>
            </p:extLst>
          </p:nvPr>
        </p:nvGraphicFramePr>
        <p:xfrm>
          <a:off x="598517" y="3836977"/>
          <a:ext cx="4978284" cy="2273808"/>
        </p:xfrm>
        <a:graphic>
          <a:graphicData uri="http://schemas.openxmlformats.org/drawingml/2006/table">
            <a:tbl>
              <a:tblPr firstRow="1" firstCol="1">
                <a:tableStyleId>{8FD4443E-F989-4FC4-A0C8-D5A2AF1F390B}</a:tableStyleId>
              </a:tblPr>
              <a:tblGrid>
                <a:gridCol w="1659428">
                  <a:extLst>
                    <a:ext uri="{9D8B030D-6E8A-4147-A177-3AD203B41FA5}">
                      <a16:colId xmlns="" xmlns:a16="http://schemas.microsoft.com/office/drawing/2014/main" val="20000"/>
                    </a:ext>
                  </a:extLst>
                </a:gridCol>
                <a:gridCol w="1659428">
                  <a:extLst>
                    <a:ext uri="{9D8B030D-6E8A-4147-A177-3AD203B41FA5}">
                      <a16:colId xmlns="" xmlns:a16="http://schemas.microsoft.com/office/drawing/2014/main" val="20001"/>
                    </a:ext>
                  </a:extLst>
                </a:gridCol>
                <a:gridCol w="1659428">
                  <a:extLst>
                    <a:ext uri="{9D8B030D-6E8A-4147-A177-3AD203B41FA5}">
                      <a16:colId xmlns="" xmlns:a16="http://schemas.microsoft.com/office/drawing/2014/main" val="20002"/>
                    </a:ext>
                  </a:extLst>
                </a:gridCol>
              </a:tblGrid>
              <a:tr h="724697">
                <a:tc>
                  <a:txBody>
                    <a:bodyPr/>
                    <a:lstStyle/>
                    <a:p>
                      <a:pPr algn="ctr">
                        <a:lnSpc>
                          <a:spcPct val="115000"/>
                        </a:lnSpc>
                        <a:spcAft>
                          <a:spcPts val="0"/>
                        </a:spcAft>
                      </a:pPr>
                      <a:endParaRPr lang="en-US" altLang="zh-CN" sz="1800" kern="1200" dirty="0">
                        <a:solidFill>
                          <a:sysClr val="windowText" lastClr="000000"/>
                        </a:solidFill>
                        <a:latin typeface="Arial" charset="0"/>
                        <a:ea typeface="Arial" charset="0"/>
                        <a:cs typeface="Arial" charset="0"/>
                      </a:endParaRPr>
                    </a:p>
                  </a:txBody>
                  <a:tcPr marL="63500" marR="63500" marT="63500" marB="63500" anchor="ctr"/>
                </a:tc>
                <a:tc>
                  <a:txBody>
                    <a:bodyPr/>
                    <a:lstStyle/>
                    <a:p>
                      <a:pPr algn="ctr">
                        <a:lnSpc>
                          <a:spcPct val="115000"/>
                        </a:lnSpc>
                        <a:spcAft>
                          <a:spcPts val="0"/>
                        </a:spcAft>
                      </a:pPr>
                      <a:r>
                        <a:rPr lang="en-US" altLang="zh-CN" sz="1800" kern="1200" dirty="0"/>
                        <a:t>Reference: False</a:t>
                      </a:r>
                      <a:endParaRPr lang="zh-CN" altLang="zh-CN" sz="1800" kern="1200" dirty="0">
                        <a:solidFill>
                          <a:sysClr val="windowText" lastClr="000000"/>
                        </a:solidFill>
                        <a:latin typeface="Arial" charset="0"/>
                        <a:ea typeface="Arial" charset="0"/>
                        <a:cs typeface="Arial" charset="0"/>
                      </a:endParaRPr>
                    </a:p>
                  </a:txBody>
                  <a:tcPr marL="63500" marR="63500" marT="63500" marB="63500" anchor="ctr"/>
                </a:tc>
                <a:tc>
                  <a:txBody>
                    <a:bodyPr/>
                    <a:lstStyle/>
                    <a:p>
                      <a:pPr algn="ctr">
                        <a:lnSpc>
                          <a:spcPct val="115000"/>
                        </a:lnSpc>
                        <a:spcAft>
                          <a:spcPts val="0"/>
                        </a:spcAft>
                      </a:pPr>
                      <a:r>
                        <a:rPr lang="en-US" altLang="zh-CN" sz="1800" kern="1200" dirty="0"/>
                        <a:t>Reference: True</a:t>
                      </a:r>
                      <a:endParaRPr lang="zh-CN" altLang="zh-CN" sz="1800" kern="1200" dirty="0">
                        <a:solidFill>
                          <a:sysClr val="windowText" lastClr="000000"/>
                        </a:solidFill>
                        <a:latin typeface="Arial" charset="0"/>
                        <a:ea typeface="Arial" charset="0"/>
                        <a:cs typeface="Arial" charset="0"/>
                      </a:endParaRPr>
                    </a:p>
                  </a:txBody>
                  <a:tcPr marL="63500" marR="63500" marT="63500" marB="63500" anchor="ctr"/>
                </a:tc>
                <a:extLst>
                  <a:ext uri="{0D108BD9-81ED-4DB2-BD59-A6C34878D82A}">
                    <a16:rowId xmlns="" xmlns:a16="http://schemas.microsoft.com/office/drawing/2014/main" val="10000"/>
                  </a:ext>
                </a:extLst>
              </a:tr>
              <a:tr h="724697">
                <a:tc>
                  <a:txBody>
                    <a:bodyPr/>
                    <a:lstStyle/>
                    <a:p>
                      <a:pPr algn="ctr">
                        <a:lnSpc>
                          <a:spcPct val="115000"/>
                        </a:lnSpc>
                        <a:spcAft>
                          <a:spcPts val="0"/>
                        </a:spcAft>
                      </a:pPr>
                      <a:r>
                        <a:rPr lang="en-US" altLang="zh-CN" sz="1800" b="1" kern="1200" dirty="0">
                          <a:latin typeface="Arial" charset="0"/>
                          <a:ea typeface="Arial" charset="0"/>
                          <a:cs typeface="Arial" charset="0"/>
                        </a:rPr>
                        <a:t>Prediction: Negative</a:t>
                      </a:r>
                      <a:endParaRPr lang="zh-CN" altLang="zh-CN" sz="1800" b="1" kern="1200" dirty="0">
                        <a:solidFill>
                          <a:sysClr val="windowText" lastClr="000000"/>
                        </a:solidFill>
                        <a:latin typeface="Arial" charset="0"/>
                        <a:ea typeface="Arial" charset="0"/>
                        <a:cs typeface="Arial" charset="0"/>
                      </a:endParaRPr>
                    </a:p>
                  </a:txBody>
                  <a:tcPr marL="63500" marR="63500" marT="63500" marB="63500" anchor="ctr"/>
                </a:tc>
                <a:tc>
                  <a:txBody>
                    <a:bodyPr/>
                    <a:lstStyle/>
                    <a:p>
                      <a:pPr algn="ctr">
                        <a:lnSpc>
                          <a:spcPct val="115000"/>
                        </a:lnSpc>
                        <a:spcAft>
                          <a:spcPts val="0"/>
                        </a:spcAft>
                      </a:pPr>
                      <a:r>
                        <a:rPr lang="en-US" altLang="zh-CN" sz="1800" b="1" kern="1200" dirty="0">
                          <a:latin typeface="Arial" charset="0"/>
                          <a:ea typeface="Arial" charset="0"/>
                          <a:cs typeface="Arial" charset="0"/>
                        </a:rPr>
                        <a:t>6366</a:t>
                      </a:r>
                      <a:endParaRPr lang="zh-CN" altLang="zh-CN" sz="1800" b="1" kern="1200" dirty="0">
                        <a:solidFill>
                          <a:sysClr val="windowText" lastClr="000000"/>
                        </a:solidFill>
                        <a:latin typeface="Arial" charset="0"/>
                        <a:ea typeface="Arial" charset="0"/>
                        <a:cs typeface="Arial" charset="0"/>
                      </a:endParaRPr>
                    </a:p>
                  </a:txBody>
                  <a:tcPr marL="63500" marR="63500" marT="63500" marB="63500" anchor="ctr"/>
                </a:tc>
                <a:tc>
                  <a:txBody>
                    <a:bodyPr/>
                    <a:lstStyle/>
                    <a:p>
                      <a:pPr algn="ctr">
                        <a:lnSpc>
                          <a:spcPct val="115000"/>
                        </a:lnSpc>
                        <a:spcAft>
                          <a:spcPts val="0"/>
                        </a:spcAft>
                      </a:pPr>
                      <a:r>
                        <a:rPr lang="en-US" altLang="zh-CN" sz="1800" b="1" kern="1200" dirty="0">
                          <a:latin typeface="Arial" charset="0"/>
                          <a:ea typeface="Arial" charset="0"/>
                          <a:cs typeface="Arial" charset="0"/>
                        </a:rPr>
                        <a:t>16845</a:t>
                      </a:r>
                      <a:endParaRPr lang="zh-CN" altLang="zh-CN" sz="1800" b="1" kern="1200" dirty="0">
                        <a:solidFill>
                          <a:sysClr val="windowText" lastClr="000000"/>
                        </a:solidFill>
                        <a:latin typeface="Arial" charset="0"/>
                        <a:ea typeface="Arial" charset="0"/>
                        <a:cs typeface="Arial" charset="0"/>
                      </a:endParaRPr>
                    </a:p>
                  </a:txBody>
                  <a:tcPr marL="63500" marR="63500" marT="63500" marB="63500" anchor="ctr"/>
                </a:tc>
                <a:extLst>
                  <a:ext uri="{0D108BD9-81ED-4DB2-BD59-A6C34878D82A}">
                    <a16:rowId xmlns="" xmlns:a16="http://schemas.microsoft.com/office/drawing/2014/main" val="10001"/>
                  </a:ext>
                </a:extLst>
              </a:tr>
              <a:tr h="724697">
                <a:tc>
                  <a:txBody>
                    <a:bodyPr/>
                    <a:lstStyle/>
                    <a:p>
                      <a:pPr algn="ctr">
                        <a:lnSpc>
                          <a:spcPct val="115000"/>
                        </a:lnSpc>
                        <a:spcAft>
                          <a:spcPts val="0"/>
                        </a:spcAft>
                      </a:pPr>
                      <a:r>
                        <a:rPr lang="en-US" altLang="zh-CN" sz="1800" b="1" kern="1200" dirty="0">
                          <a:latin typeface="Arial" charset="0"/>
                          <a:ea typeface="Arial" charset="0"/>
                          <a:cs typeface="Arial" charset="0"/>
                        </a:rPr>
                        <a:t>Prediction: Positive</a:t>
                      </a:r>
                      <a:endParaRPr lang="zh-CN" altLang="zh-CN" sz="1800" b="1" kern="1200" dirty="0">
                        <a:solidFill>
                          <a:sysClr val="windowText" lastClr="000000"/>
                        </a:solidFill>
                        <a:latin typeface="Arial" charset="0"/>
                        <a:ea typeface="Arial" charset="0"/>
                        <a:cs typeface="Arial" charset="0"/>
                      </a:endParaRPr>
                    </a:p>
                  </a:txBody>
                  <a:tcPr marL="63500" marR="63500" marT="63500" marB="63500" anchor="ctr"/>
                </a:tc>
                <a:tc>
                  <a:txBody>
                    <a:bodyPr/>
                    <a:lstStyle/>
                    <a:p>
                      <a:pPr algn="ctr">
                        <a:lnSpc>
                          <a:spcPct val="115000"/>
                        </a:lnSpc>
                        <a:spcAft>
                          <a:spcPts val="0"/>
                        </a:spcAft>
                      </a:pPr>
                      <a:r>
                        <a:rPr lang="en-US" altLang="zh-CN" sz="1800" b="1" kern="1200" dirty="0">
                          <a:latin typeface="Arial" charset="0"/>
                          <a:ea typeface="Arial" charset="0"/>
                          <a:cs typeface="Arial" charset="0"/>
                        </a:rPr>
                        <a:t>5511</a:t>
                      </a:r>
                      <a:endParaRPr lang="zh-CN" altLang="zh-CN" sz="1800" b="1" kern="1200" dirty="0">
                        <a:solidFill>
                          <a:sysClr val="windowText" lastClr="000000"/>
                        </a:solidFill>
                        <a:latin typeface="Arial" charset="0"/>
                        <a:ea typeface="Arial" charset="0"/>
                        <a:cs typeface="Arial" charset="0"/>
                      </a:endParaRPr>
                    </a:p>
                  </a:txBody>
                  <a:tcPr marL="63500" marR="63500" marT="63500" marB="63500" anchor="ctr"/>
                </a:tc>
                <a:tc>
                  <a:txBody>
                    <a:bodyPr/>
                    <a:lstStyle/>
                    <a:p>
                      <a:pPr algn="ctr">
                        <a:lnSpc>
                          <a:spcPct val="108000"/>
                        </a:lnSpc>
                        <a:spcAft>
                          <a:spcPts val="0"/>
                        </a:spcAft>
                      </a:pPr>
                      <a:r>
                        <a:rPr lang="en-US" altLang="zh-CN" sz="1800" b="1" kern="1200" dirty="0">
                          <a:latin typeface="Arial" charset="0"/>
                          <a:ea typeface="Arial" charset="0"/>
                          <a:cs typeface="Arial" charset="0"/>
                        </a:rPr>
                        <a:t>133864</a:t>
                      </a:r>
                      <a:endParaRPr lang="zh-CN" altLang="zh-CN" sz="1800" b="1" kern="1200" dirty="0">
                        <a:solidFill>
                          <a:sysClr val="windowText" lastClr="000000"/>
                        </a:solidFill>
                        <a:latin typeface="Arial" charset="0"/>
                        <a:ea typeface="Arial" charset="0"/>
                        <a:cs typeface="Arial" charset="0"/>
                      </a:endParaRPr>
                    </a:p>
                  </a:txBody>
                  <a:tcPr marL="63500" marR="63500" marT="63500" marB="63500" anchor="ctr"/>
                </a:tc>
                <a:extLst>
                  <a:ext uri="{0D108BD9-81ED-4DB2-BD59-A6C34878D82A}">
                    <a16:rowId xmlns="" xmlns:a16="http://schemas.microsoft.com/office/drawing/2014/main" val="10002"/>
                  </a:ext>
                </a:extLst>
              </a:tr>
            </a:tbl>
          </a:graphicData>
        </a:graphic>
      </p:graphicFrame>
      <p:sp>
        <p:nvSpPr>
          <p:cNvPr id="12" name="Rectangle 11"/>
          <p:cNvSpPr/>
          <p:nvPr/>
        </p:nvSpPr>
        <p:spPr>
          <a:xfrm>
            <a:off x="4509256" y="6293583"/>
            <a:ext cx="3159839" cy="400110"/>
          </a:xfrm>
          <a:prstGeom prst="rect">
            <a:avLst/>
          </a:prstGeom>
        </p:spPr>
        <p:txBody>
          <a:bodyPr wrap="none">
            <a:spAutoFit/>
          </a:bodyPr>
          <a:lstStyle/>
          <a:p>
            <a:r>
              <a:rPr lang="en-US" altLang="zh-CN" sz="2000" dirty="0">
                <a:solidFill>
                  <a:prstClr val="black"/>
                </a:solidFill>
                <a:latin typeface="Arial" panose="020B0604020202020204" pitchFamily="34" charset="0"/>
                <a:cs typeface="Arial" panose="020B0604020202020204" pitchFamily="34" charset="0"/>
              </a:rPr>
              <a:t>Overall </a:t>
            </a:r>
            <a:r>
              <a:rPr lang="en-US" altLang="zh-CN" sz="2000" dirty="0" smtClean="0">
                <a:solidFill>
                  <a:prstClr val="black"/>
                </a:solidFill>
                <a:latin typeface="Arial" panose="020B0604020202020204" pitchFamily="34" charset="0"/>
                <a:cs typeface="Arial" panose="020B0604020202020204" pitchFamily="34" charset="0"/>
              </a:rPr>
              <a:t>accuracy</a:t>
            </a:r>
            <a:r>
              <a:rPr lang="zh-CN" altLang="en-US" sz="2000" b="1" dirty="0">
                <a:solidFill>
                  <a:prstClr val="black"/>
                </a:solidFill>
                <a:latin typeface="Arial" panose="020B0604020202020204" pitchFamily="34" charset="0"/>
                <a:cs typeface="Arial" panose="020B0604020202020204" pitchFamily="34" charset="0"/>
              </a:rPr>
              <a:t> </a:t>
            </a:r>
            <a:r>
              <a:rPr lang="en-US" altLang="zh-CN" sz="2000" dirty="0" smtClean="0">
                <a:solidFill>
                  <a:prstClr val="black"/>
                </a:solidFill>
                <a:latin typeface="Arial" panose="020B0604020202020204" pitchFamily="34" charset="0"/>
                <a:cs typeface="Arial" panose="020B0604020202020204" pitchFamily="34" charset="0"/>
              </a:rPr>
              <a:t>is</a:t>
            </a:r>
            <a:r>
              <a:rPr lang="en-US" altLang="zh-CN" sz="2000" b="1" dirty="0" smtClean="0">
                <a:solidFill>
                  <a:prstClr val="black"/>
                </a:solidFill>
                <a:latin typeface="Arial" panose="020B0604020202020204" pitchFamily="34" charset="0"/>
                <a:cs typeface="Arial" panose="020B0604020202020204" pitchFamily="34" charset="0"/>
              </a:rPr>
              <a:t> </a:t>
            </a:r>
            <a:r>
              <a:rPr lang="en-US" altLang="zh-CN" sz="2000" b="1" u="sng" dirty="0">
                <a:solidFill>
                  <a:srgbClr val="FF0000"/>
                </a:solidFill>
                <a:latin typeface="Arial" panose="020B0604020202020204" pitchFamily="34" charset="0"/>
                <a:cs typeface="Arial" panose="020B0604020202020204" pitchFamily="34" charset="0"/>
              </a:rPr>
              <a:t>0.862</a:t>
            </a:r>
            <a:r>
              <a:rPr lang="en-US" altLang="zh-CN" sz="2000" b="1" dirty="0">
                <a:solidFill>
                  <a:prstClr val="black"/>
                </a:solidFill>
                <a:latin typeface="Arial" panose="020B0604020202020204" pitchFamily="34" charset="0"/>
                <a:cs typeface="Arial" panose="020B0604020202020204" pitchFamily="34" charset="0"/>
              </a:rPr>
              <a:t> </a:t>
            </a:r>
            <a:endParaRPr lang="zh-CN" altLang="en-US" sz="1400" b="1" dirty="0"/>
          </a:p>
        </p:txBody>
      </p:sp>
      <p:graphicFrame>
        <p:nvGraphicFramePr>
          <p:cNvPr id="9" name="Table 8"/>
          <p:cNvGraphicFramePr>
            <a:graphicFrameLocks noGrp="1"/>
          </p:cNvGraphicFramePr>
          <p:nvPr>
            <p:extLst>
              <p:ext uri="{D42A27DB-BD31-4B8C-83A1-F6EECF244321}">
                <p14:modId xmlns:p14="http://schemas.microsoft.com/office/powerpoint/2010/main" val="22214028"/>
              </p:ext>
            </p:extLst>
          </p:nvPr>
        </p:nvGraphicFramePr>
        <p:xfrm>
          <a:off x="6882938" y="3756619"/>
          <a:ext cx="4472247" cy="2293946"/>
        </p:xfrm>
        <a:graphic>
          <a:graphicData uri="http://schemas.openxmlformats.org/drawingml/2006/table">
            <a:tbl>
              <a:tblPr firstRow="1" firstCol="1">
                <a:tableStyleId>{85BE263C-DBD7-4A20-BB59-AAB30ACAA65A}</a:tableStyleId>
              </a:tblPr>
              <a:tblGrid>
                <a:gridCol w="1490749">
                  <a:extLst>
                    <a:ext uri="{9D8B030D-6E8A-4147-A177-3AD203B41FA5}">
                      <a16:colId xmlns="" xmlns:a16="http://schemas.microsoft.com/office/drawing/2014/main" val="1522338842"/>
                    </a:ext>
                  </a:extLst>
                </a:gridCol>
                <a:gridCol w="1490749">
                  <a:extLst>
                    <a:ext uri="{9D8B030D-6E8A-4147-A177-3AD203B41FA5}">
                      <a16:colId xmlns="" xmlns:a16="http://schemas.microsoft.com/office/drawing/2014/main" val="2715298094"/>
                    </a:ext>
                  </a:extLst>
                </a:gridCol>
                <a:gridCol w="1490749">
                  <a:extLst>
                    <a:ext uri="{9D8B030D-6E8A-4147-A177-3AD203B41FA5}">
                      <a16:colId xmlns="" xmlns:a16="http://schemas.microsoft.com/office/drawing/2014/main" val="1980341260"/>
                    </a:ext>
                  </a:extLst>
                </a:gridCol>
              </a:tblGrid>
              <a:tr h="819788">
                <a:tc>
                  <a:txBody>
                    <a:bodyPr/>
                    <a:lstStyle/>
                    <a:p>
                      <a:pPr marL="0" algn="ctr" defTabSz="914400" rtl="0" eaLnBrk="1" latinLnBrk="0" hangingPunct="1">
                        <a:lnSpc>
                          <a:spcPct val="108000"/>
                        </a:lnSpc>
                        <a:spcAft>
                          <a:spcPts val="0"/>
                        </a:spcAft>
                      </a:pPr>
                      <a:endParaRPr lang="en-US" altLang="zh-CN" sz="1800" b="1" kern="1200" dirty="0">
                        <a:solidFill>
                          <a:schemeClr val="dk1"/>
                        </a:solidFill>
                        <a:latin typeface="Arial" charset="0"/>
                        <a:ea typeface="Arial" charset="0"/>
                        <a:cs typeface="Arial" charset="0"/>
                      </a:endParaRPr>
                    </a:p>
                  </a:txBody>
                  <a:tcPr marL="63500" marR="63500" marT="63500" marB="63500" anchor="ctr"/>
                </a:tc>
                <a:tc>
                  <a:txBody>
                    <a:bodyPr/>
                    <a:lstStyle/>
                    <a:p>
                      <a:pPr algn="ctr">
                        <a:lnSpc>
                          <a:spcPct val="115000"/>
                        </a:lnSpc>
                        <a:spcAft>
                          <a:spcPts val="0"/>
                        </a:spcAft>
                      </a:pPr>
                      <a:r>
                        <a:rPr lang="en-US" altLang="zh-CN" sz="1800" kern="1200" dirty="0">
                          <a:solidFill>
                            <a:schemeClr val="tx1"/>
                          </a:solidFill>
                        </a:rPr>
                        <a:t>Reference: False</a:t>
                      </a:r>
                      <a:endParaRPr lang="zh-CN" altLang="zh-CN" sz="1800" kern="1200" dirty="0">
                        <a:solidFill>
                          <a:schemeClr val="tx1"/>
                        </a:solidFill>
                        <a:latin typeface="Arial" charset="0"/>
                        <a:ea typeface="Arial" charset="0"/>
                        <a:cs typeface="Arial" charset="0"/>
                      </a:endParaRPr>
                    </a:p>
                  </a:txBody>
                  <a:tcPr marL="63500" marR="63500" marT="63500" marB="63500" anchor="ctr"/>
                </a:tc>
                <a:tc>
                  <a:txBody>
                    <a:bodyPr/>
                    <a:lstStyle/>
                    <a:p>
                      <a:pPr algn="ctr">
                        <a:lnSpc>
                          <a:spcPct val="115000"/>
                        </a:lnSpc>
                        <a:spcAft>
                          <a:spcPts val="0"/>
                        </a:spcAft>
                      </a:pPr>
                      <a:r>
                        <a:rPr lang="en-US" altLang="zh-CN" sz="1800" kern="1200" dirty="0">
                          <a:solidFill>
                            <a:schemeClr val="tx1"/>
                          </a:solidFill>
                        </a:rPr>
                        <a:t>Reference: True</a:t>
                      </a:r>
                      <a:endParaRPr lang="zh-CN" altLang="zh-CN" sz="1800" kern="1200" dirty="0">
                        <a:solidFill>
                          <a:schemeClr val="tx1"/>
                        </a:solidFill>
                        <a:latin typeface="Arial" charset="0"/>
                        <a:ea typeface="Arial" charset="0"/>
                        <a:cs typeface="Arial" charset="0"/>
                      </a:endParaRPr>
                    </a:p>
                  </a:txBody>
                  <a:tcPr marL="63500" marR="63500" marT="63500" marB="63500" anchor="ctr"/>
                </a:tc>
                <a:extLst>
                  <a:ext uri="{0D108BD9-81ED-4DB2-BD59-A6C34878D82A}">
                    <a16:rowId xmlns="" xmlns:a16="http://schemas.microsoft.com/office/drawing/2014/main" val="1435535079"/>
                  </a:ext>
                </a:extLst>
              </a:tr>
              <a:tr h="491386">
                <a:tc>
                  <a:txBody>
                    <a:bodyPr/>
                    <a:lstStyle/>
                    <a:p>
                      <a:pPr marL="0" algn="ctr" defTabSz="914400" rtl="0" eaLnBrk="1" latinLnBrk="0" hangingPunct="1">
                        <a:lnSpc>
                          <a:spcPct val="108000"/>
                        </a:lnSpc>
                        <a:spcAft>
                          <a:spcPts val="0"/>
                        </a:spcAft>
                      </a:pPr>
                      <a:r>
                        <a:rPr lang="en-US" altLang="zh-CN" sz="1800" kern="1200" dirty="0">
                          <a:solidFill>
                            <a:schemeClr val="tx1"/>
                          </a:solidFill>
                        </a:rPr>
                        <a:t>Precision</a:t>
                      </a:r>
                      <a:endParaRPr lang="zh-CN" altLang="en-US" sz="1800" b="1" kern="1200" dirty="0">
                        <a:solidFill>
                          <a:schemeClr val="tx1"/>
                        </a:solidFill>
                        <a:latin typeface="Arial" charset="0"/>
                        <a:ea typeface="Arial" charset="0"/>
                        <a:cs typeface="Arial" charset="0"/>
                      </a:endParaRPr>
                    </a:p>
                  </a:txBody>
                  <a:tcPr marL="63500" marR="63500" marT="63500" marB="63500" anchor="ctr"/>
                </a:tc>
                <a:tc>
                  <a:txBody>
                    <a:bodyPr/>
                    <a:lstStyle/>
                    <a:p>
                      <a:pPr marL="0" algn="ctr" defTabSz="914400" rtl="0" eaLnBrk="1" fontAlgn="b" latinLnBrk="0" hangingPunct="1">
                        <a:lnSpc>
                          <a:spcPct val="108000"/>
                        </a:lnSpc>
                        <a:spcAft>
                          <a:spcPts val="0"/>
                        </a:spcAft>
                      </a:pPr>
                      <a:r>
                        <a:rPr lang="en-US" altLang="zh-CN" sz="1800" b="1" kern="1200" dirty="0">
                          <a:latin typeface="Arial" charset="0"/>
                          <a:ea typeface="Arial" charset="0"/>
                          <a:cs typeface="Arial" charset="0"/>
                        </a:rPr>
                        <a:t>0.254</a:t>
                      </a:r>
                      <a:endParaRPr lang="en-US" altLang="zh-CN" sz="1800" b="1" kern="1200" dirty="0">
                        <a:solidFill>
                          <a:schemeClr val="dk1"/>
                        </a:solidFill>
                        <a:latin typeface="Arial" charset="0"/>
                        <a:ea typeface="Arial" charset="0"/>
                        <a:cs typeface="Arial" charset="0"/>
                      </a:endParaRPr>
                    </a:p>
                  </a:txBody>
                  <a:tcPr marL="9525" marR="9525" marT="9525" marB="0" anchor="b"/>
                </a:tc>
                <a:tc>
                  <a:txBody>
                    <a:bodyPr/>
                    <a:lstStyle/>
                    <a:p>
                      <a:pPr marL="0" algn="ctr" defTabSz="914400" rtl="0" eaLnBrk="1" fontAlgn="b" latinLnBrk="0" hangingPunct="1">
                        <a:lnSpc>
                          <a:spcPct val="108000"/>
                        </a:lnSpc>
                        <a:spcAft>
                          <a:spcPts val="0"/>
                        </a:spcAft>
                      </a:pPr>
                      <a:r>
                        <a:rPr lang="en-US" altLang="zh-CN" sz="1800" b="1" kern="1200" dirty="0">
                          <a:latin typeface="Arial" charset="0"/>
                          <a:ea typeface="Arial" charset="0"/>
                          <a:cs typeface="Arial" charset="0"/>
                        </a:rPr>
                        <a:t>0.959</a:t>
                      </a:r>
                      <a:endParaRPr lang="en-US" altLang="zh-CN" sz="1800" b="1" kern="1200" dirty="0">
                        <a:solidFill>
                          <a:schemeClr val="dk1"/>
                        </a:solidFill>
                        <a:latin typeface="Arial" charset="0"/>
                        <a:ea typeface="Arial" charset="0"/>
                        <a:cs typeface="Arial" charset="0"/>
                      </a:endParaRPr>
                    </a:p>
                  </a:txBody>
                  <a:tcPr marL="9525" marR="9525" marT="9525" marB="0" anchor="b"/>
                </a:tc>
                <a:extLst>
                  <a:ext uri="{0D108BD9-81ED-4DB2-BD59-A6C34878D82A}">
                    <a16:rowId xmlns="" xmlns:a16="http://schemas.microsoft.com/office/drawing/2014/main" val="2518908916"/>
                  </a:ext>
                </a:extLst>
              </a:tr>
              <a:tr h="491386">
                <a:tc>
                  <a:txBody>
                    <a:bodyPr/>
                    <a:lstStyle/>
                    <a:p>
                      <a:pPr marL="0" algn="ctr" defTabSz="914400" rtl="0" eaLnBrk="1" latinLnBrk="0" hangingPunct="1">
                        <a:lnSpc>
                          <a:spcPct val="108000"/>
                        </a:lnSpc>
                        <a:spcAft>
                          <a:spcPts val="0"/>
                        </a:spcAft>
                      </a:pPr>
                      <a:r>
                        <a:rPr lang="en-US" altLang="zh-CN" sz="1800" kern="1200" dirty="0">
                          <a:solidFill>
                            <a:schemeClr val="tx1"/>
                          </a:solidFill>
                        </a:rPr>
                        <a:t>Recall</a:t>
                      </a:r>
                      <a:endParaRPr lang="zh-CN" altLang="en-US" sz="1800" b="1" kern="1200" dirty="0">
                        <a:solidFill>
                          <a:schemeClr val="tx1"/>
                        </a:solidFill>
                        <a:latin typeface="Arial" charset="0"/>
                        <a:ea typeface="Arial" charset="0"/>
                        <a:cs typeface="Arial" charset="0"/>
                      </a:endParaRPr>
                    </a:p>
                  </a:txBody>
                  <a:tcPr marL="63500" marR="63500" marT="63500" marB="63500" anchor="ctr"/>
                </a:tc>
                <a:tc>
                  <a:txBody>
                    <a:bodyPr/>
                    <a:lstStyle/>
                    <a:p>
                      <a:pPr marL="0" algn="ctr" defTabSz="914400" rtl="0" eaLnBrk="1" fontAlgn="b" latinLnBrk="0" hangingPunct="1">
                        <a:lnSpc>
                          <a:spcPct val="108000"/>
                        </a:lnSpc>
                        <a:spcAft>
                          <a:spcPts val="0"/>
                        </a:spcAft>
                      </a:pPr>
                      <a:r>
                        <a:rPr lang="en-US" altLang="zh-CN" sz="1800" b="1" kern="1200" dirty="0">
                          <a:solidFill>
                            <a:srgbClr val="FF0000"/>
                          </a:solidFill>
                          <a:latin typeface="Arial" charset="0"/>
                          <a:ea typeface="Arial" charset="0"/>
                          <a:cs typeface="Arial" charset="0"/>
                        </a:rPr>
                        <a:t>0.524</a:t>
                      </a:r>
                    </a:p>
                  </a:txBody>
                  <a:tcPr marL="9525" marR="9525" marT="9525" marB="0" anchor="b"/>
                </a:tc>
                <a:tc>
                  <a:txBody>
                    <a:bodyPr/>
                    <a:lstStyle/>
                    <a:p>
                      <a:pPr marL="0" algn="ctr" defTabSz="914400" rtl="0" eaLnBrk="1" fontAlgn="b" latinLnBrk="0" hangingPunct="1">
                        <a:lnSpc>
                          <a:spcPct val="108000"/>
                        </a:lnSpc>
                        <a:spcAft>
                          <a:spcPts val="0"/>
                        </a:spcAft>
                      </a:pPr>
                      <a:r>
                        <a:rPr lang="en-US" altLang="zh-CN" sz="1800" b="1" kern="1200" dirty="0">
                          <a:latin typeface="Arial" charset="0"/>
                          <a:ea typeface="Arial" charset="0"/>
                          <a:cs typeface="Arial" charset="0"/>
                        </a:rPr>
                        <a:t>0.759</a:t>
                      </a:r>
                      <a:endParaRPr lang="en-US" altLang="zh-CN" sz="1800" b="1" kern="1200" dirty="0">
                        <a:solidFill>
                          <a:schemeClr val="dk1"/>
                        </a:solidFill>
                        <a:latin typeface="Arial" charset="0"/>
                        <a:ea typeface="Arial" charset="0"/>
                        <a:cs typeface="Arial" charset="0"/>
                      </a:endParaRPr>
                    </a:p>
                  </a:txBody>
                  <a:tcPr marL="9525" marR="9525" marT="9525" marB="0" anchor="b"/>
                </a:tc>
                <a:extLst>
                  <a:ext uri="{0D108BD9-81ED-4DB2-BD59-A6C34878D82A}">
                    <a16:rowId xmlns="" xmlns:a16="http://schemas.microsoft.com/office/drawing/2014/main" val="2811498061"/>
                  </a:ext>
                </a:extLst>
              </a:tr>
              <a:tr h="491386">
                <a:tc>
                  <a:txBody>
                    <a:bodyPr/>
                    <a:lstStyle/>
                    <a:p>
                      <a:pPr marL="0" algn="ctr" defTabSz="914400" rtl="0" eaLnBrk="1" latinLnBrk="0" hangingPunct="1">
                        <a:lnSpc>
                          <a:spcPct val="108000"/>
                        </a:lnSpc>
                        <a:spcAft>
                          <a:spcPts val="0"/>
                        </a:spcAft>
                      </a:pPr>
                      <a:r>
                        <a:rPr lang="en-US" altLang="zh-CN" sz="1800" kern="1200" dirty="0" smtClean="0">
                          <a:solidFill>
                            <a:schemeClr val="tx1"/>
                          </a:solidFill>
                        </a:rPr>
                        <a:t>F-score</a:t>
                      </a:r>
                      <a:endParaRPr lang="zh-CN" altLang="en-US" sz="1800" b="1" kern="1200" dirty="0">
                        <a:solidFill>
                          <a:schemeClr val="tx1"/>
                        </a:solidFill>
                        <a:latin typeface="Arial" charset="0"/>
                        <a:ea typeface="Arial" charset="0"/>
                        <a:cs typeface="Arial" charset="0"/>
                      </a:endParaRPr>
                    </a:p>
                  </a:txBody>
                  <a:tcPr marL="63500" marR="63500" marT="63500" marB="63500" anchor="ctr"/>
                </a:tc>
                <a:tc>
                  <a:txBody>
                    <a:bodyPr/>
                    <a:lstStyle/>
                    <a:p>
                      <a:pPr marL="0" algn="ctr" defTabSz="914400" rtl="0" eaLnBrk="1" fontAlgn="b" latinLnBrk="0" hangingPunct="1">
                        <a:lnSpc>
                          <a:spcPct val="108000"/>
                        </a:lnSpc>
                        <a:spcAft>
                          <a:spcPts val="0"/>
                        </a:spcAft>
                      </a:pPr>
                      <a:r>
                        <a:rPr lang="en-US" altLang="zh-CN" sz="1800" b="1" kern="1200" dirty="0">
                          <a:solidFill>
                            <a:srgbClr val="FF0000"/>
                          </a:solidFill>
                          <a:latin typeface="Arial" charset="0"/>
                          <a:ea typeface="Arial" charset="0"/>
                          <a:cs typeface="Arial" charset="0"/>
                        </a:rPr>
                        <a:t>0.342</a:t>
                      </a:r>
                    </a:p>
                  </a:txBody>
                  <a:tcPr marL="9525" marR="9525" marT="9525" marB="0" anchor="b"/>
                </a:tc>
                <a:tc>
                  <a:txBody>
                    <a:bodyPr/>
                    <a:lstStyle/>
                    <a:p>
                      <a:pPr marL="0" algn="ctr" defTabSz="914400" rtl="0" eaLnBrk="1" fontAlgn="b" latinLnBrk="0" hangingPunct="1">
                        <a:lnSpc>
                          <a:spcPct val="108000"/>
                        </a:lnSpc>
                        <a:spcAft>
                          <a:spcPts val="0"/>
                        </a:spcAft>
                      </a:pPr>
                      <a:r>
                        <a:rPr lang="en-US" altLang="zh-CN" sz="1800" b="1" kern="1200" dirty="0">
                          <a:latin typeface="Arial" charset="0"/>
                          <a:ea typeface="Arial" charset="0"/>
                          <a:cs typeface="Arial" charset="0"/>
                        </a:rPr>
                        <a:t>0.847</a:t>
                      </a:r>
                      <a:endParaRPr lang="en-US" altLang="zh-CN" sz="1800" b="1" kern="1200" dirty="0">
                        <a:solidFill>
                          <a:schemeClr val="dk1"/>
                        </a:solidFill>
                        <a:latin typeface="Arial" charset="0"/>
                        <a:ea typeface="Arial" charset="0"/>
                        <a:cs typeface="Arial" charset="0"/>
                      </a:endParaRPr>
                    </a:p>
                  </a:txBody>
                  <a:tcPr marL="9525" marR="9525" marT="9525" marB="0" anchor="b"/>
                </a:tc>
                <a:extLst>
                  <a:ext uri="{0D108BD9-81ED-4DB2-BD59-A6C34878D82A}">
                    <a16:rowId xmlns="" xmlns:a16="http://schemas.microsoft.com/office/drawing/2014/main" val="575170777"/>
                  </a:ext>
                </a:extLst>
              </a:tr>
            </a:tbl>
          </a:graphicData>
        </a:graphic>
      </p:graphicFrame>
      <p:pic>
        <p:nvPicPr>
          <p:cNvPr id="2" name="Picture 1" descr="Screen Clippi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68325" y="1900481"/>
            <a:ext cx="4948466" cy="790490"/>
          </a:xfrm>
          <a:prstGeom prst="rect">
            <a:avLst/>
          </a:prstGeom>
        </p:spPr>
      </p:pic>
      <p:sp>
        <p:nvSpPr>
          <p:cNvPr id="3" name="TextBox 2"/>
          <p:cNvSpPr txBox="1"/>
          <p:nvPr/>
        </p:nvSpPr>
        <p:spPr>
          <a:xfrm>
            <a:off x="70791" y="6488668"/>
            <a:ext cx="2606804" cy="369332"/>
          </a:xfrm>
          <a:prstGeom prst="rect">
            <a:avLst/>
          </a:prstGeom>
          <a:noFill/>
        </p:spPr>
        <p:txBody>
          <a:bodyPr wrap="none" rtlCol="0">
            <a:spAutoFit/>
          </a:bodyPr>
          <a:lstStyle/>
          <a:p>
            <a:r>
              <a:rPr lang="en-US" altLang="zh-CN" dirty="0" smtClean="0"/>
              <a:t>Courtesy of Prof. </a:t>
            </a:r>
            <a:r>
              <a:rPr lang="en-US" altLang="zh-CN" dirty="0" err="1" smtClean="0"/>
              <a:t>Ziebart</a:t>
            </a:r>
            <a:endParaRPr lang="zh-CN" altLang="en-US" dirty="0"/>
          </a:p>
        </p:txBody>
      </p:sp>
    </p:spTree>
    <p:extLst>
      <p:ext uri="{BB962C8B-B14F-4D97-AF65-F5344CB8AC3E}">
        <p14:creationId xmlns:p14="http://schemas.microsoft.com/office/powerpoint/2010/main" val="4383225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9835" t="32979" r="8367" b="19101"/>
          <a:stretch/>
        </p:blipFill>
        <p:spPr>
          <a:xfrm>
            <a:off x="6905667" y="1175185"/>
            <a:ext cx="4479679" cy="2447368"/>
          </a:xfrm>
          <a:prstGeom prst="rect">
            <a:avLst/>
          </a:prstGeom>
        </p:spPr>
      </p:pic>
      <p:sp>
        <p:nvSpPr>
          <p:cNvPr id="5" name="Rectangle 2"/>
          <p:cNvSpPr txBox="1">
            <a:spLocks noChangeArrowheads="1"/>
          </p:cNvSpPr>
          <p:nvPr/>
        </p:nvSpPr>
        <p:spPr bwMode="auto">
          <a:xfrm>
            <a:off x="0" y="0"/>
            <a:ext cx="12192000" cy="859809"/>
          </a:xfrm>
          <a:prstGeom prst="rect">
            <a:avLst/>
          </a:prstGeom>
          <a:solidFill>
            <a:srgbClr val="00234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charset="0"/>
              </a:defRPr>
            </a:lvl2pPr>
            <a:lvl3pPr algn="ctr" rtl="0" eaLnBrk="0" fontAlgn="base" hangingPunct="0">
              <a:spcBef>
                <a:spcPct val="0"/>
              </a:spcBef>
              <a:spcAft>
                <a:spcPct val="0"/>
              </a:spcAft>
              <a:defRPr sz="4400">
                <a:solidFill>
                  <a:schemeClr val="bg1"/>
                </a:solidFill>
                <a:latin typeface="Arial" charset="0"/>
              </a:defRPr>
            </a:lvl3pPr>
            <a:lvl4pPr algn="ctr" rtl="0" eaLnBrk="0" fontAlgn="base" hangingPunct="0">
              <a:spcBef>
                <a:spcPct val="0"/>
              </a:spcBef>
              <a:spcAft>
                <a:spcPct val="0"/>
              </a:spcAft>
              <a:defRPr sz="4400">
                <a:solidFill>
                  <a:schemeClr val="bg1"/>
                </a:solidFill>
                <a:latin typeface="Arial" charset="0"/>
              </a:defRPr>
            </a:lvl4pPr>
            <a:lvl5pPr algn="ctr" rtl="0" eaLnBrk="0" fontAlgn="base" hangingPunct="0">
              <a:spcBef>
                <a:spcPct val="0"/>
              </a:spcBef>
              <a:spcAft>
                <a:spcPct val="0"/>
              </a:spcAft>
              <a:defRPr sz="4400">
                <a:solidFill>
                  <a:schemeClr val="bg1"/>
                </a:solidFill>
                <a:latin typeface="Arial" charset="0"/>
              </a:defRPr>
            </a:lvl5pPr>
            <a:lvl6pPr marL="457200" algn="ctr" rtl="0" fontAlgn="base">
              <a:spcBef>
                <a:spcPct val="0"/>
              </a:spcBef>
              <a:spcAft>
                <a:spcPct val="0"/>
              </a:spcAft>
              <a:defRPr sz="4400">
                <a:solidFill>
                  <a:schemeClr val="bg1"/>
                </a:solidFill>
                <a:latin typeface="Arial" charset="0"/>
              </a:defRPr>
            </a:lvl6pPr>
            <a:lvl7pPr marL="914400" algn="ctr" rtl="0" fontAlgn="base">
              <a:spcBef>
                <a:spcPct val="0"/>
              </a:spcBef>
              <a:spcAft>
                <a:spcPct val="0"/>
              </a:spcAft>
              <a:defRPr sz="4400">
                <a:solidFill>
                  <a:schemeClr val="bg1"/>
                </a:solidFill>
                <a:latin typeface="Arial" charset="0"/>
              </a:defRPr>
            </a:lvl7pPr>
            <a:lvl8pPr marL="1371600" algn="ctr" rtl="0" fontAlgn="base">
              <a:spcBef>
                <a:spcPct val="0"/>
              </a:spcBef>
              <a:spcAft>
                <a:spcPct val="0"/>
              </a:spcAft>
              <a:defRPr sz="4400">
                <a:solidFill>
                  <a:schemeClr val="bg1"/>
                </a:solidFill>
                <a:latin typeface="Arial" charset="0"/>
              </a:defRPr>
            </a:lvl8pPr>
            <a:lvl9pPr marL="1828800" algn="ctr" rtl="0" fontAlgn="base">
              <a:spcBef>
                <a:spcPct val="0"/>
              </a:spcBef>
              <a:spcAft>
                <a:spcPct val="0"/>
              </a:spcAft>
              <a:defRPr sz="4400">
                <a:solidFill>
                  <a:schemeClr val="bg1"/>
                </a:solidFill>
                <a:latin typeface="Arial" charset="0"/>
              </a:defRPr>
            </a:lvl9pPr>
          </a:lstStyle>
          <a:p>
            <a:pPr eaLnBrk="1" hangingPunct="1"/>
            <a:r>
              <a:rPr lang="en-US" altLang="zh-CN" b="1" kern="0" dirty="0">
                <a:latin typeface="Arial" panose="020B0604020202020204" pitchFamily="34" charset="0"/>
                <a:ea typeface="宋体" panose="02010600030101010101" pitchFamily="2" charset="-122"/>
                <a:cs typeface="Arial" panose="020B0604020202020204" pitchFamily="34" charset="0"/>
              </a:rPr>
              <a:t>Logistic regression</a:t>
            </a:r>
          </a:p>
        </p:txBody>
      </p:sp>
      <p:sp>
        <p:nvSpPr>
          <p:cNvPr id="6" name="Line 6"/>
          <p:cNvSpPr>
            <a:spLocks noChangeShapeType="1"/>
          </p:cNvSpPr>
          <p:nvPr/>
        </p:nvSpPr>
        <p:spPr bwMode="auto">
          <a:xfrm>
            <a:off x="-13648" y="879135"/>
            <a:ext cx="12205648" cy="0"/>
          </a:xfrm>
          <a:prstGeom prst="line">
            <a:avLst/>
          </a:prstGeom>
          <a:noFill/>
          <a:ln w="12700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kern="0">
              <a:solidFill>
                <a:sysClr val="windowText" lastClr="000000"/>
              </a:solidFill>
            </a:endParaRPr>
          </a:p>
        </p:txBody>
      </p:sp>
      <p:pic>
        <p:nvPicPr>
          <p:cNvPr id="7" name="Picture 7" descr="CAM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813925" y="6529387"/>
            <a:ext cx="237807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136480" y="944436"/>
            <a:ext cx="12205648" cy="3539430"/>
          </a:xfrm>
          <a:prstGeom prst="rect">
            <a:avLst/>
          </a:prstGeom>
        </p:spPr>
        <p:txBody>
          <a:bodyPr wrap="square">
            <a:spAutoFit/>
          </a:bodyPr>
          <a:lstStyle/>
          <a:p>
            <a:pPr indent="-457200">
              <a:buFont typeface="Wingdings" panose="05000000000000000000" pitchFamily="2" charset="2"/>
              <a:buChar char="Ø"/>
            </a:pPr>
            <a:r>
              <a:rPr lang="en-US" altLang="zh-CN" sz="2400" dirty="0" smtClean="0">
                <a:latin typeface="Arial" panose="020B0604020202020204" pitchFamily="34" charset="0"/>
                <a:cs typeface="Arial" panose="020B0604020202020204" pitchFamily="34" charset="0"/>
              </a:rPr>
              <a:t>Why Logistic Regression?</a:t>
            </a:r>
            <a:r>
              <a:rPr lang="en-US" altLang="zh-CN" sz="2000" dirty="0">
                <a:latin typeface="Arial" panose="020B0604020202020204" pitchFamily="34" charset="0"/>
                <a:cs typeface="Arial" panose="020B0604020202020204" pitchFamily="34" charset="0"/>
              </a:rPr>
              <a:t>	</a:t>
            </a:r>
          </a:p>
          <a:p>
            <a:pPr marL="800100" lvl="1" indent="-342900">
              <a:buFont typeface="+mj-lt"/>
              <a:buAutoNum type="arabicPeriod"/>
            </a:pPr>
            <a:r>
              <a:rPr lang="en-US" altLang="zh-CN" sz="1600" dirty="0" smtClean="0">
                <a:latin typeface="Arial" panose="020B0604020202020204" pitchFamily="34" charset="0"/>
                <a:cs typeface="Arial" panose="020B0604020202020204" pitchFamily="34" charset="0"/>
              </a:rPr>
              <a:t>  </a:t>
            </a:r>
            <a:r>
              <a:rPr lang="en-US" altLang="zh-CN" dirty="0" smtClean="0">
                <a:latin typeface="Arial" panose="020B0604020202020204" pitchFamily="34" charset="0"/>
                <a:cs typeface="Arial" panose="020B0604020202020204" pitchFamily="34" charset="0"/>
              </a:rPr>
              <a:t>Nice probabilistic interpretation.</a:t>
            </a:r>
          </a:p>
          <a:p>
            <a:pPr marL="800100" lvl="1" indent="-342900">
              <a:buFont typeface="+mj-lt"/>
              <a:buAutoNum type="arabicPeriod"/>
            </a:pPr>
            <a:r>
              <a:rPr lang="en-US" altLang="zh-CN" dirty="0">
                <a:latin typeface="Arial" panose="020B0604020202020204" pitchFamily="34" charset="0"/>
                <a:cs typeface="Arial" panose="020B0604020202020204" pitchFamily="34" charset="0"/>
              </a:rPr>
              <a:t> </a:t>
            </a:r>
            <a:r>
              <a:rPr lang="en-US" altLang="zh-CN" dirty="0" smtClean="0">
                <a:latin typeface="Arial" panose="020B0604020202020204" pitchFamily="34" charset="0"/>
                <a:cs typeface="Arial" panose="020B0604020202020204" pitchFamily="34" charset="0"/>
              </a:rPr>
              <a:t> Easy to incorporate new data.</a:t>
            </a:r>
          </a:p>
          <a:p>
            <a:pPr marL="800100" lvl="1" indent="-342900">
              <a:buFont typeface="+mj-lt"/>
              <a:buAutoNum type="arabicPeriod"/>
            </a:pPr>
            <a:r>
              <a:rPr lang="en-US" altLang="zh-CN" dirty="0" smtClean="0">
                <a:latin typeface="Arial" panose="020B0604020202020204" pitchFamily="34" charset="0"/>
                <a:cs typeface="Arial" panose="020B0604020202020204" pitchFamily="34" charset="0"/>
              </a:rPr>
              <a:t>  Lots of regularization methods. (We used LASSO)</a:t>
            </a:r>
          </a:p>
          <a:p>
            <a:pPr marL="514350" indent="-514350">
              <a:buFont typeface="Wingdings" panose="05000000000000000000" pitchFamily="2" charset="2"/>
              <a:buChar char="Ø"/>
            </a:pPr>
            <a:r>
              <a:rPr lang="en-US" altLang="zh-CN" sz="2400" dirty="0" smtClean="0">
                <a:latin typeface="Arial" panose="020B0604020202020204" pitchFamily="34" charset="0"/>
                <a:cs typeface="Arial" panose="020B0604020202020204" pitchFamily="34" charset="0"/>
              </a:rPr>
              <a:t>R-packages</a:t>
            </a:r>
            <a:endParaRPr lang="en-US" altLang="zh-CN" sz="2400" dirty="0">
              <a:latin typeface="Arial" panose="020B0604020202020204" pitchFamily="34" charset="0"/>
              <a:cs typeface="Arial" panose="020B0604020202020204" pitchFamily="34" charset="0"/>
            </a:endParaRPr>
          </a:p>
          <a:p>
            <a:pPr marL="914400" lvl="1" indent="-342900">
              <a:buFont typeface="+mj-lt"/>
              <a:buAutoNum type="arabicPeriod"/>
            </a:pPr>
            <a:r>
              <a:rPr lang="fr-FR" altLang="zh-CN" dirty="0" smtClean="0">
                <a:latin typeface="Arial" panose="020B0604020202020204" pitchFamily="34" charset="0"/>
                <a:cs typeface="Arial" panose="020B0604020202020204" pitchFamily="34" charset="0"/>
              </a:rPr>
              <a:t>Library(</a:t>
            </a:r>
            <a:r>
              <a:rPr lang="en-US" altLang="zh-CN" dirty="0" err="1" smtClean="0">
                <a:latin typeface="Arial" panose="020B0604020202020204" pitchFamily="34" charset="0"/>
                <a:cs typeface="Arial" panose="020B0604020202020204" pitchFamily="34" charset="0"/>
              </a:rPr>
              <a:t>glmnet</a:t>
            </a:r>
            <a:r>
              <a:rPr lang="fr-FR" altLang="zh-CN" dirty="0" smtClean="0">
                <a:latin typeface="Arial" panose="020B0604020202020204" pitchFamily="34" charset="0"/>
                <a:cs typeface="Arial" panose="020B0604020202020204" pitchFamily="34" charset="0"/>
              </a:rPr>
              <a:t>) # for </a:t>
            </a:r>
            <a:r>
              <a:rPr lang="en-US" altLang="zh-CN" dirty="0" smtClean="0">
                <a:latin typeface="Arial" panose="020B0604020202020204" pitchFamily="34" charset="0"/>
                <a:cs typeface="Arial" panose="020B0604020202020204" pitchFamily="34" charset="0"/>
              </a:rPr>
              <a:t>logistic regression and</a:t>
            </a:r>
            <a:r>
              <a:rPr lang="fr-FR" altLang="zh-CN" dirty="0" smtClean="0">
                <a:latin typeface="Arial" panose="020B0604020202020204" pitchFamily="34" charset="0"/>
                <a:cs typeface="Arial" panose="020B0604020202020204" pitchFamily="34" charset="0"/>
              </a:rPr>
              <a:t> </a:t>
            </a:r>
            <a:r>
              <a:rPr lang="fr-FR" altLang="zh-CN" dirty="0" err="1" smtClean="0">
                <a:latin typeface="Arial" panose="020B0604020202020204" pitchFamily="34" charset="0"/>
                <a:cs typeface="Arial" panose="020B0604020202020204" pitchFamily="34" charset="0"/>
              </a:rPr>
              <a:t>regularization</a:t>
            </a:r>
            <a:endParaRPr lang="fr-FR" altLang="zh-CN" dirty="0" smtClean="0">
              <a:latin typeface="Arial" panose="020B0604020202020204" pitchFamily="34" charset="0"/>
              <a:cs typeface="Arial" panose="020B0604020202020204" pitchFamily="34" charset="0"/>
            </a:endParaRPr>
          </a:p>
          <a:p>
            <a:pPr marL="914400" lvl="1" indent="-342900">
              <a:buFont typeface="+mj-lt"/>
              <a:buAutoNum type="arabicPeriod"/>
            </a:pPr>
            <a:r>
              <a:rPr lang="fr-FR" altLang="zh-CN" dirty="0" smtClean="0">
                <a:latin typeface="Arial" panose="020B0604020202020204" pitchFamily="34" charset="0"/>
                <a:cs typeface="Arial" panose="020B0604020202020204" pitchFamily="34" charset="0"/>
              </a:rPr>
              <a:t>Library(caret) # for </a:t>
            </a:r>
            <a:r>
              <a:rPr lang="fr-FR" altLang="zh-CN" dirty="0" err="1" smtClean="0">
                <a:latin typeface="Arial" panose="020B0604020202020204" pitchFamily="34" charset="0"/>
                <a:cs typeface="Arial" panose="020B0604020202020204" pitchFamily="34" charset="0"/>
              </a:rPr>
              <a:t>feature</a:t>
            </a:r>
            <a:r>
              <a:rPr lang="fr-FR" altLang="zh-CN" dirty="0" smtClean="0">
                <a:latin typeface="Arial" panose="020B0604020202020204" pitchFamily="34" charset="0"/>
                <a:cs typeface="Arial" panose="020B0604020202020204" pitchFamily="34" charset="0"/>
              </a:rPr>
              <a:t> </a:t>
            </a:r>
            <a:r>
              <a:rPr lang="fr-FR" altLang="zh-CN" dirty="0" err="1" smtClean="0">
                <a:latin typeface="Arial" panose="020B0604020202020204" pitchFamily="34" charset="0"/>
                <a:cs typeface="Arial" panose="020B0604020202020204" pitchFamily="34" charset="0"/>
              </a:rPr>
              <a:t>selection</a:t>
            </a:r>
            <a:endParaRPr lang="fr-FR" altLang="zh-CN" dirty="0" smtClean="0">
              <a:latin typeface="Arial" panose="020B0604020202020204" pitchFamily="34" charset="0"/>
              <a:cs typeface="Arial" panose="020B0604020202020204" pitchFamily="34" charset="0"/>
            </a:endParaRPr>
          </a:p>
          <a:p>
            <a:pPr marL="914400" lvl="1" indent="-342900">
              <a:buFont typeface="+mj-lt"/>
              <a:buAutoNum type="arabicPeriod"/>
            </a:pPr>
            <a:r>
              <a:rPr lang="fr-FR" altLang="zh-CN" dirty="0" smtClean="0">
                <a:latin typeface="Arial" panose="020B0604020202020204" pitchFamily="34" charset="0"/>
                <a:cs typeface="Arial" panose="020B0604020202020204" pitchFamily="34" charset="0"/>
              </a:rPr>
              <a:t>Library(ROCR) # for ROC </a:t>
            </a:r>
            <a:r>
              <a:rPr lang="fr-FR" altLang="zh-CN" dirty="0" err="1" smtClean="0">
                <a:latin typeface="Arial" panose="020B0604020202020204" pitchFamily="34" charset="0"/>
                <a:cs typeface="Arial" panose="020B0604020202020204" pitchFamily="34" charset="0"/>
              </a:rPr>
              <a:t>curve</a:t>
            </a:r>
            <a:r>
              <a:rPr lang="fr-FR" altLang="zh-CN" dirty="0" smtClean="0">
                <a:latin typeface="Arial" panose="020B0604020202020204" pitchFamily="34" charset="0"/>
                <a:cs typeface="Arial" panose="020B0604020202020204" pitchFamily="34" charset="0"/>
              </a:rPr>
              <a:t> </a:t>
            </a:r>
          </a:p>
          <a:p>
            <a:pPr marL="400050" indent="-285750">
              <a:buFont typeface="Wingdings" panose="05000000000000000000" pitchFamily="2" charset="2"/>
              <a:buChar char="Ø"/>
            </a:pPr>
            <a:r>
              <a:rPr lang="en-US" altLang="zh-CN" sz="2400" dirty="0">
                <a:latin typeface="Arial" panose="020B0604020202020204" pitchFamily="34" charset="0"/>
                <a:cs typeface="Arial" panose="020B0604020202020204" pitchFamily="34" charset="0"/>
              </a:rPr>
              <a:t>Preliminary</a:t>
            </a:r>
            <a:r>
              <a:rPr lang="fr-FR" altLang="zh-CN" sz="2400" dirty="0">
                <a:latin typeface="Arial" panose="020B0604020202020204" pitchFamily="34" charset="0"/>
                <a:cs typeface="Arial" panose="020B0604020202020204" pitchFamily="34" charset="0"/>
              </a:rPr>
              <a:t> </a:t>
            </a:r>
            <a:r>
              <a:rPr lang="en-US" altLang="zh-CN" sz="2400" dirty="0" smtClean="0">
                <a:latin typeface="Arial" panose="020B0604020202020204" pitchFamily="34" charset="0"/>
                <a:cs typeface="Arial" panose="020B0604020202020204" pitchFamily="34" charset="0"/>
              </a:rPr>
              <a:t>results (cut-off = 0.5</a:t>
            </a:r>
            <a:r>
              <a:rPr lang="en-US" altLang="zh-CN" dirty="0" smtClean="0">
                <a:latin typeface="Arial" panose="020B0604020202020204" pitchFamily="34" charset="0"/>
                <a:cs typeface="Arial" panose="020B0604020202020204" pitchFamily="34" charset="0"/>
              </a:rPr>
              <a:t>)</a:t>
            </a:r>
            <a:endParaRPr lang="en-US" altLang="zh-CN" sz="2800" dirty="0">
              <a:latin typeface="Arial" panose="020B0604020202020204" pitchFamily="34" charset="0"/>
              <a:cs typeface="Arial" panose="020B0604020202020204" pitchFamily="34" charset="0"/>
            </a:endParaRPr>
          </a:p>
          <a:p>
            <a:pPr marL="400050" indent="-285750">
              <a:buFont typeface="Wingdings" panose="05000000000000000000" pitchFamily="2" charset="2"/>
              <a:buChar char="Ø"/>
            </a:pPr>
            <a:endParaRPr lang="en-US" altLang="zh-CN" sz="2800" dirty="0">
              <a:latin typeface="Arial" panose="020B0604020202020204" pitchFamily="34" charset="0"/>
              <a:cs typeface="Arial" panose="020B0604020202020204" pitchFamily="34" charset="0"/>
            </a:endParaRPr>
          </a:p>
          <a:p>
            <a:pPr marL="400050" indent="-285750">
              <a:buFont typeface="Wingdings" panose="05000000000000000000" pitchFamily="2" charset="2"/>
              <a:buChar char="Ø"/>
            </a:pPr>
            <a:endParaRPr lang="en-US" altLang="zh-CN" sz="16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68907497"/>
              </p:ext>
            </p:extLst>
          </p:nvPr>
        </p:nvGraphicFramePr>
        <p:xfrm>
          <a:off x="461080" y="4043071"/>
          <a:ext cx="5025321" cy="1912620"/>
        </p:xfrm>
        <a:graphic>
          <a:graphicData uri="http://schemas.openxmlformats.org/drawingml/2006/table">
            <a:tbl>
              <a:tblPr firstRow="1" firstCol="1">
                <a:tableStyleId>{8FD4443E-F989-4FC4-A0C8-D5A2AF1F390B}</a:tableStyleId>
              </a:tblPr>
              <a:tblGrid>
                <a:gridCol w="1675107"/>
                <a:gridCol w="1675107"/>
                <a:gridCol w="1675107"/>
              </a:tblGrid>
              <a:tr h="576580">
                <a:tc>
                  <a:txBody>
                    <a:bodyPr/>
                    <a:lstStyle/>
                    <a:p>
                      <a:pPr rtl="0" fontAlgn="t">
                        <a:spcBef>
                          <a:spcPts val="0"/>
                        </a:spcBef>
                        <a:spcAft>
                          <a:spcPts val="0"/>
                        </a:spcAft>
                      </a:pPr>
                      <a:r>
                        <a:rPr lang="zh-CN" altLang="en-US" sz="1800" b="1" dirty="0">
                          <a:effectLst/>
                          <a:latin typeface="Arial" charset="0"/>
                          <a:ea typeface="Arial" charset="0"/>
                          <a:cs typeface="Arial" charset="0"/>
                        </a:rPr>
                        <a:t/>
                      </a:r>
                      <a:br>
                        <a:rPr lang="zh-CN" altLang="en-US" sz="1800" b="1" dirty="0">
                          <a:effectLst/>
                          <a:latin typeface="Arial" charset="0"/>
                          <a:ea typeface="Arial" charset="0"/>
                          <a:cs typeface="Arial" charset="0"/>
                        </a:rPr>
                      </a:br>
                      <a:endParaRPr lang="zh-CN" altLang="en-US" sz="1800" b="1" dirty="0">
                        <a:effectLst/>
                        <a:latin typeface="Arial" charset="0"/>
                        <a:ea typeface="Arial" charset="0"/>
                        <a:cs typeface="Arial" charset="0"/>
                      </a:endParaRPr>
                    </a:p>
                  </a:txBody>
                  <a:tcPr marL="44450" marR="44450" marT="44450" marB="44450"/>
                </a:tc>
                <a:tc>
                  <a:txBody>
                    <a:bodyPr/>
                    <a:lstStyle/>
                    <a:p>
                      <a:pPr rtl="0" fontAlgn="t">
                        <a:spcBef>
                          <a:spcPts val="0"/>
                        </a:spcBef>
                        <a:spcAft>
                          <a:spcPts val="0"/>
                        </a:spcAft>
                      </a:pPr>
                      <a:r>
                        <a:rPr lang="en-US" sz="1800" b="1" u="none" strike="noStrike" dirty="0">
                          <a:effectLst/>
                          <a:latin typeface="Arial" charset="0"/>
                          <a:ea typeface="Arial" charset="0"/>
                          <a:cs typeface="Arial" charset="0"/>
                        </a:rPr>
                        <a:t>Reference: False</a:t>
                      </a:r>
                      <a:endParaRPr lang="en-US" sz="1800" b="1" dirty="0">
                        <a:effectLst/>
                        <a:latin typeface="Arial" charset="0"/>
                        <a:ea typeface="Arial" charset="0"/>
                        <a:cs typeface="Arial" charset="0"/>
                      </a:endParaRPr>
                    </a:p>
                  </a:txBody>
                  <a:tcPr marL="44450" marR="44450" marT="44450" marB="44450"/>
                </a:tc>
                <a:tc>
                  <a:txBody>
                    <a:bodyPr/>
                    <a:lstStyle/>
                    <a:p>
                      <a:pPr rtl="0" fontAlgn="t">
                        <a:spcBef>
                          <a:spcPts val="0"/>
                        </a:spcBef>
                        <a:spcAft>
                          <a:spcPts val="0"/>
                        </a:spcAft>
                      </a:pPr>
                      <a:r>
                        <a:rPr lang="en-US" sz="1800" b="1" u="none" strike="noStrike">
                          <a:effectLst/>
                          <a:latin typeface="Arial" charset="0"/>
                          <a:ea typeface="Arial" charset="0"/>
                          <a:cs typeface="Arial" charset="0"/>
                        </a:rPr>
                        <a:t>Reference: True</a:t>
                      </a:r>
                      <a:endParaRPr lang="en-US" sz="1800" b="1">
                        <a:effectLst/>
                        <a:latin typeface="Arial" charset="0"/>
                        <a:ea typeface="Arial" charset="0"/>
                        <a:cs typeface="Arial" charset="0"/>
                      </a:endParaRPr>
                    </a:p>
                  </a:txBody>
                  <a:tcPr marL="44450" marR="44450" marT="44450" marB="44450"/>
                </a:tc>
              </a:tr>
              <a:tr h="576580">
                <a:tc>
                  <a:txBody>
                    <a:bodyPr/>
                    <a:lstStyle/>
                    <a:p>
                      <a:pPr rtl="0" fontAlgn="t">
                        <a:spcBef>
                          <a:spcPts val="0"/>
                        </a:spcBef>
                        <a:spcAft>
                          <a:spcPts val="0"/>
                        </a:spcAft>
                      </a:pPr>
                      <a:r>
                        <a:rPr lang="en-US" sz="1800" b="1" u="none" strike="noStrike" dirty="0">
                          <a:effectLst/>
                          <a:latin typeface="Arial" charset="0"/>
                          <a:ea typeface="Arial" charset="0"/>
                          <a:cs typeface="Arial" charset="0"/>
                        </a:rPr>
                        <a:t>Prediction: Negative</a:t>
                      </a:r>
                      <a:endParaRPr lang="en-US" sz="1800" b="1" dirty="0">
                        <a:solidFill>
                          <a:schemeClr val="tx1"/>
                        </a:solidFill>
                        <a:effectLst/>
                        <a:latin typeface="Arial" charset="0"/>
                        <a:ea typeface="Arial" charset="0"/>
                        <a:cs typeface="Arial" charset="0"/>
                      </a:endParaRPr>
                    </a:p>
                  </a:txBody>
                  <a:tcPr marL="44450" marR="44450" marT="44450" marB="44450"/>
                </a:tc>
                <a:tc>
                  <a:txBody>
                    <a:bodyPr/>
                    <a:lstStyle/>
                    <a:p>
                      <a:pPr rtl="0" fontAlgn="t">
                        <a:spcBef>
                          <a:spcPts val="0"/>
                        </a:spcBef>
                        <a:spcAft>
                          <a:spcPts val="0"/>
                        </a:spcAft>
                      </a:pPr>
                      <a:r>
                        <a:rPr lang="en-US" altLang="zh-CN" sz="1800" b="1" u="none" strike="noStrike" dirty="0">
                          <a:effectLst/>
                          <a:latin typeface="Arial" charset="0"/>
                          <a:ea typeface="Arial" charset="0"/>
                          <a:cs typeface="Arial" charset="0"/>
                        </a:rPr>
                        <a:t>646</a:t>
                      </a:r>
                      <a:endParaRPr lang="zh-CN" altLang="en-US" sz="1800" b="1" dirty="0">
                        <a:solidFill>
                          <a:schemeClr val="tx1"/>
                        </a:solidFill>
                        <a:effectLst/>
                        <a:latin typeface="Arial" charset="0"/>
                        <a:ea typeface="Arial" charset="0"/>
                        <a:cs typeface="Arial" charset="0"/>
                      </a:endParaRPr>
                    </a:p>
                  </a:txBody>
                  <a:tcPr marL="44450" marR="44450" marT="44450" marB="44450"/>
                </a:tc>
                <a:tc>
                  <a:txBody>
                    <a:bodyPr/>
                    <a:lstStyle/>
                    <a:p>
                      <a:pPr rtl="0" fontAlgn="t">
                        <a:spcBef>
                          <a:spcPts val="0"/>
                        </a:spcBef>
                        <a:spcAft>
                          <a:spcPts val="0"/>
                        </a:spcAft>
                      </a:pPr>
                      <a:r>
                        <a:rPr lang="en-US" altLang="zh-CN" sz="1800" b="1" u="none" strike="noStrike" dirty="0">
                          <a:effectLst/>
                          <a:latin typeface="Arial" charset="0"/>
                          <a:ea typeface="Arial" charset="0"/>
                          <a:cs typeface="Arial" charset="0"/>
                        </a:rPr>
                        <a:t>5181</a:t>
                      </a:r>
                      <a:endParaRPr lang="zh-CN" altLang="en-US" sz="1800" b="1" dirty="0">
                        <a:solidFill>
                          <a:schemeClr val="tx1"/>
                        </a:solidFill>
                        <a:effectLst/>
                        <a:latin typeface="Arial" charset="0"/>
                        <a:ea typeface="Arial" charset="0"/>
                        <a:cs typeface="Arial" charset="0"/>
                      </a:endParaRPr>
                    </a:p>
                  </a:txBody>
                  <a:tcPr marL="44450" marR="44450" marT="44450" marB="44450"/>
                </a:tc>
              </a:tr>
              <a:tr h="576580">
                <a:tc>
                  <a:txBody>
                    <a:bodyPr/>
                    <a:lstStyle/>
                    <a:p>
                      <a:pPr rtl="0" fontAlgn="t">
                        <a:spcBef>
                          <a:spcPts val="0"/>
                        </a:spcBef>
                        <a:spcAft>
                          <a:spcPts val="0"/>
                        </a:spcAft>
                      </a:pPr>
                      <a:r>
                        <a:rPr lang="en-US" sz="1800" b="1" u="none" strike="noStrike">
                          <a:effectLst/>
                          <a:latin typeface="Arial" charset="0"/>
                          <a:ea typeface="Arial" charset="0"/>
                          <a:cs typeface="Arial" charset="0"/>
                        </a:rPr>
                        <a:t>Prediction: Positive</a:t>
                      </a:r>
                      <a:endParaRPr lang="en-US" sz="1800" b="1">
                        <a:solidFill>
                          <a:schemeClr val="tx1"/>
                        </a:solidFill>
                        <a:effectLst/>
                        <a:latin typeface="Arial" charset="0"/>
                        <a:ea typeface="Arial" charset="0"/>
                        <a:cs typeface="Arial" charset="0"/>
                      </a:endParaRPr>
                    </a:p>
                  </a:txBody>
                  <a:tcPr marL="44450" marR="44450" marT="44450" marB="44450"/>
                </a:tc>
                <a:tc>
                  <a:txBody>
                    <a:bodyPr/>
                    <a:lstStyle/>
                    <a:p>
                      <a:pPr rtl="0" fontAlgn="t">
                        <a:spcBef>
                          <a:spcPts val="0"/>
                        </a:spcBef>
                        <a:spcAft>
                          <a:spcPts val="0"/>
                        </a:spcAft>
                      </a:pPr>
                      <a:r>
                        <a:rPr lang="en-US" altLang="zh-CN" sz="1800" b="1" u="none" strike="noStrike" dirty="0">
                          <a:effectLst/>
                          <a:latin typeface="Arial" charset="0"/>
                          <a:ea typeface="Arial" charset="0"/>
                          <a:cs typeface="Arial" charset="0"/>
                        </a:rPr>
                        <a:t>11707</a:t>
                      </a:r>
                      <a:endParaRPr lang="zh-CN" altLang="en-US" sz="1800" b="1" dirty="0">
                        <a:solidFill>
                          <a:schemeClr val="tx1"/>
                        </a:solidFill>
                        <a:effectLst/>
                        <a:latin typeface="Arial" charset="0"/>
                        <a:ea typeface="Arial" charset="0"/>
                        <a:cs typeface="Arial" charset="0"/>
                      </a:endParaRPr>
                    </a:p>
                  </a:txBody>
                  <a:tcPr marL="44450" marR="44450" marT="44450" marB="44450"/>
                </a:tc>
                <a:tc>
                  <a:txBody>
                    <a:bodyPr/>
                    <a:lstStyle/>
                    <a:p>
                      <a:pPr rtl="0" fontAlgn="t">
                        <a:spcBef>
                          <a:spcPts val="0"/>
                        </a:spcBef>
                        <a:spcAft>
                          <a:spcPts val="0"/>
                        </a:spcAft>
                      </a:pPr>
                      <a:r>
                        <a:rPr lang="en-US" altLang="zh-CN" sz="1800" b="1" u="none" strike="noStrike" dirty="0">
                          <a:effectLst/>
                          <a:latin typeface="Arial" charset="0"/>
                          <a:ea typeface="Arial" charset="0"/>
                          <a:cs typeface="Arial" charset="0"/>
                        </a:rPr>
                        <a:t>158038</a:t>
                      </a:r>
                      <a:endParaRPr lang="zh-CN" altLang="en-US" sz="1800" b="1" dirty="0">
                        <a:solidFill>
                          <a:schemeClr val="tx1"/>
                        </a:solidFill>
                        <a:effectLst/>
                        <a:latin typeface="Arial" charset="0"/>
                        <a:ea typeface="Arial" charset="0"/>
                        <a:cs typeface="Arial" charset="0"/>
                      </a:endParaRPr>
                    </a:p>
                  </a:txBody>
                  <a:tcPr marL="44450" marR="44450" marT="44450" marB="44450"/>
                </a:tc>
              </a:tr>
            </a:tbl>
          </a:graphicData>
        </a:graphic>
      </p:graphicFrame>
      <p:sp>
        <p:nvSpPr>
          <p:cNvPr id="9" name="Rectangle 2"/>
          <p:cNvSpPr>
            <a:spLocks noChangeArrowheads="1"/>
          </p:cNvSpPr>
          <p:nvPr/>
        </p:nvSpPr>
        <p:spPr bwMode="auto">
          <a:xfrm>
            <a:off x="461080" y="404291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anose="020B0604020202020204" pitchFamily="34" charset="0"/>
              </a:rPr>
              <a:t/>
            </a:r>
            <a:br>
              <a:rPr kumimoji="0" lang="zh-CN" altLang="zh-CN" sz="1800" b="0" i="0" u="none" strike="noStrike" cap="none" normalizeH="0" baseline="0" smtClean="0">
                <a:ln>
                  <a:noFill/>
                </a:ln>
                <a:solidFill>
                  <a:schemeClr val="tx1"/>
                </a:solidFill>
                <a:effectLst/>
                <a:latin typeface="Arial" panose="020B0604020202020204" pitchFamily="34" charset="0"/>
              </a:rPr>
            </a:br>
            <a:endParaRPr kumimoji="0" lang="zh-CN" altLang="zh-CN"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0" name="Rectangle 9"/>
          <p:cNvSpPr/>
          <p:nvPr/>
        </p:nvSpPr>
        <p:spPr>
          <a:xfrm>
            <a:off x="3790519" y="6147123"/>
            <a:ext cx="4988270" cy="954107"/>
          </a:xfrm>
          <a:prstGeom prst="rect">
            <a:avLst/>
          </a:prstGeom>
        </p:spPr>
        <p:txBody>
          <a:bodyPr wrap="square">
            <a:spAutoFit/>
          </a:bodyPr>
          <a:lstStyle/>
          <a:p>
            <a:r>
              <a:rPr lang="en-US" altLang="zh-CN" sz="2000" dirty="0" smtClean="0">
                <a:solidFill>
                  <a:srgbClr val="000000"/>
                </a:solidFill>
                <a:latin typeface="Arial" panose="020B0604020202020204" pitchFamily="34" charset="0"/>
              </a:rPr>
              <a:t>Overall </a:t>
            </a:r>
            <a:r>
              <a:rPr lang="en-US" altLang="zh-CN" sz="2000" dirty="0">
                <a:solidFill>
                  <a:srgbClr val="000000"/>
                </a:solidFill>
                <a:latin typeface="Arial" panose="020B0604020202020204" pitchFamily="34" charset="0"/>
              </a:rPr>
              <a:t>accuracy is </a:t>
            </a:r>
            <a:r>
              <a:rPr lang="en-US" altLang="zh-CN" sz="2000" b="1" u="sng" dirty="0">
                <a:solidFill>
                  <a:srgbClr val="FF0000"/>
                </a:solidFill>
                <a:latin typeface="Arial" charset="0"/>
                <a:ea typeface="Arial" charset="0"/>
                <a:cs typeface="Arial" charset="0"/>
              </a:rPr>
              <a:t>0.904</a:t>
            </a:r>
            <a:endParaRPr lang="en-US" altLang="zh-CN" sz="2000" b="1" dirty="0">
              <a:solidFill>
                <a:srgbClr val="FF0000"/>
              </a:solidFill>
              <a:latin typeface="Arial" charset="0"/>
              <a:ea typeface="Arial" charset="0"/>
              <a:cs typeface="Arial" charset="0"/>
            </a:endParaRPr>
          </a:p>
          <a:p>
            <a:r>
              <a:rPr lang="en-US" altLang="zh-CN" dirty="0"/>
              <a:t/>
            </a:r>
            <a:br>
              <a:rPr lang="en-US" altLang="zh-CN" dirty="0"/>
            </a:br>
            <a:endParaRPr lang="zh-CN" altLang="en-US" dirty="0"/>
          </a:p>
        </p:txBody>
      </p:sp>
      <p:graphicFrame>
        <p:nvGraphicFramePr>
          <p:cNvPr id="11" name="Table 10"/>
          <p:cNvGraphicFramePr>
            <a:graphicFrameLocks noGrp="1"/>
          </p:cNvGraphicFramePr>
          <p:nvPr>
            <p:extLst>
              <p:ext uri="{D42A27DB-BD31-4B8C-83A1-F6EECF244321}">
                <p14:modId xmlns:p14="http://schemas.microsoft.com/office/powerpoint/2010/main" val="830578224"/>
              </p:ext>
            </p:extLst>
          </p:nvPr>
        </p:nvGraphicFramePr>
        <p:xfrm>
          <a:off x="6284654" y="4037195"/>
          <a:ext cx="4289136" cy="1885717"/>
        </p:xfrm>
        <a:graphic>
          <a:graphicData uri="http://schemas.openxmlformats.org/drawingml/2006/table">
            <a:tbl>
              <a:tblPr firstRow="1" firstCol="1">
                <a:tableStyleId>{85BE263C-DBD7-4A20-BB59-AAB30ACAA65A}</a:tableStyleId>
              </a:tblPr>
              <a:tblGrid>
                <a:gridCol w="1429712"/>
                <a:gridCol w="1429712"/>
                <a:gridCol w="1429712"/>
              </a:tblGrid>
              <a:tr h="693292">
                <a:tc>
                  <a:txBody>
                    <a:bodyPr/>
                    <a:lstStyle/>
                    <a:p>
                      <a:pPr rtl="0" fontAlgn="t">
                        <a:spcBef>
                          <a:spcPts val="0"/>
                        </a:spcBef>
                        <a:spcAft>
                          <a:spcPts val="0"/>
                        </a:spcAft>
                      </a:pPr>
                      <a:r>
                        <a:rPr lang="zh-CN" altLang="en-US" sz="1800" b="1" dirty="0">
                          <a:effectLst/>
                          <a:latin typeface="Arial" charset="0"/>
                          <a:ea typeface="Arial" charset="0"/>
                          <a:cs typeface="Arial" charset="0"/>
                        </a:rPr>
                        <a:t/>
                      </a:r>
                      <a:br>
                        <a:rPr lang="zh-CN" altLang="en-US" sz="1800" b="1" dirty="0">
                          <a:effectLst/>
                          <a:latin typeface="Arial" charset="0"/>
                          <a:ea typeface="Arial" charset="0"/>
                          <a:cs typeface="Arial" charset="0"/>
                        </a:rPr>
                      </a:br>
                      <a:endParaRPr lang="zh-CN" altLang="en-US" sz="1800" b="1" dirty="0">
                        <a:effectLst/>
                        <a:latin typeface="Arial" charset="0"/>
                        <a:ea typeface="Arial" charset="0"/>
                        <a:cs typeface="Arial" charset="0"/>
                      </a:endParaRPr>
                    </a:p>
                  </a:txBody>
                  <a:tcPr marL="44450" marR="44450" marT="44450" marB="44450"/>
                </a:tc>
                <a:tc>
                  <a:txBody>
                    <a:bodyPr/>
                    <a:lstStyle/>
                    <a:p>
                      <a:pPr rtl="0" fontAlgn="t">
                        <a:spcBef>
                          <a:spcPts val="0"/>
                        </a:spcBef>
                        <a:spcAft>
                          <a:spcPts val="0"/>
                        </a:spcAft>
                      </a:pPr>
                      <a:r>
                        <a:rPr lang="en-US" sz="1800" b="1" u="none" strike="noStrike" dirty="0">
                          <a:solidFill>
                            <a:schemeClr val="tx1"/>
                          </a:solidFill>
                          <a:effectLst/>
                          <a:latin typeface="Arial" charset="0"/>
                          <a:ea typeface="Arial" charset="0"/>
                          <a:cs typeface="Arial" charset="0"/>
                        </a:rPr>
                        <a:t>Reference: False</a:t>
                      </a:r>
                      <a:endParaRPr lang="en-US" sz="1800" b="1" dirty="0">
                        <a:solidFill>
                          <a:schemeClr val="tx1"/>
                        </a:solidFill>
                        <a:effectLst/>
                        <a:latin typeface="Arial" charset="0"/>
                        <a:ea typeface="Arial" charset="0"/>
                        <a:cs typeface="Arial" charset="0"/>
                      </a:endParaRPr>
                    </a:p>
                  </a:txBody>
                  <a:tcPr marL="44450" marR="44450" marT="44450" marB="44450"/>
                </a:tc>
                <a:tc>
                  <a:txBody>
                    <a:bodyPr/>
                    <a:lstStyle/>
                    <a:p>
                      <a:pPr rtl="0" fontAlgn="t">
                        <a:spcBef>
                          <a:spcPts val="0"/>
                        </a:spcBef>
                        <a:spcAft>
                          <a:spcPts val="0"/>
                        </a:spcAft>
                      </a:pPr>
                      <a:r>
                        <a:rPr lang="en-US" sz="1800" b="1" u="none" strike="noStrike" dirty="0">
                          <a:solidFill>
                            <a:schemeClr val="tx1"/>
                          </a:solidFill>
                          <a:effectLst/>
                          <a:latin typeface="Arial" charset="0"/>
                          <a:ea typeface="Arial" charset="0"/>
                          <a:cs typeface="Arial" charset="0"/>
                        </a:rPr>
                        <a:t>Reference: True</a:t>
                      </a:r>
                      <a:endParaRPr lang="en-US" sz="1800" b="1" dirty="0">
                        <a:solidFill>
                          <a:schemeClr val="tx1"/>
                        </a:solidFill>
                        <a:effectLst/>
                        <a:latin typeface="Arial" charset="0"/>
                        <a:ea typeface="Arial" charset="0"/>
                        <a:cs typeface="Arial" charset="0"/>
                      </a:endParaRPr>
                    </a:p>
                  </a:txBody>
                  <a:tcPr marL="44450" marR="44450" marT="44450" marB="44450"/>
                </a:tc>
              </a:tr>
              <a:tr h="397475">
                <a:tc>
                  <a:txBody>
                    <a:bodyPr/>
                    <a:lstStyle/>
                    <a:p>
                      <a:pPr rtl="0" fontAlgn="t">
                        <a:spcBef>
                          <a:spcPts val="0"/>
                        </a:spcBef>
                        <a:spcAft>
                          <a:spcPts val="0"/>
                        </a:spcAft>
                      </a:pPr>
                      <a:r>
                        <a:rPr lang="en-US" sz="1800" b="1" u="none" strike="noStrike" dirty="0">
                          <a:solidFill>
                            <a:schemeClr val="tx1"/>
                          </a:solidFill>
                          <a:effectLst/>
                          <a:latin typeface="Arial" charset="0"/>
                          <a:ea typeface="Arial" charset="0"/>
                          <a:cs typeface="Arial" charset="0"/>
                        </a:rPr>
                        <a:t>Precision</a:t>
                      </a:r>
                      <a:endParaRPr lang="en-US" sz="1800" b="1" dirty="0">
                        <a:solidFill>
                          <a:schemeClr val="tx1"/>
                        </a:solidFill>
                        <a:effectLst/>
                        <a:latin typeface="Arial" charset="0"/>
                        <a:ea typeface="Arial" charset="0"/>
                        <a:cs typeface="Arial" charset="0"/>
                      </a:endParaRPr>
                    </a:p>
                  </a:txBody>
                  <a:tcPr marL="44450" marR="44450" marT="44450" marB="44450"/>
                </a:tc>
                <a:tc>
                  <a:txBody>
                    <a:bodyPr/>
                    <a:lstStyle/>
                    <a:p>
                      <a:pPr rtl="0" fontAlgn="t">
                        <a:spcBef>
                          <a:spcPts val="0"/>
                        </a:spcBef>
                        <a:spcAft>
                          <a:spcPts val="0"/>
                        </a:spcAft>
                      </a:pPr>
                      <a:r>
                        <a:rPr lang="en-US" altLang="zh-CN" sz="1800" b="1" u="none" strike="noStrike" dirty="0">
                          <a:effectLst/>
                          <a:latin typeface="Arial" charset="0"/>
                          <a:ea typeface="Arial" charset="0"/>
                          <a:cs typeface="Arial" charset="0"/>
                        </a:rPr>
                        <a:t>0.111</a:t>
                      </a:r>
                      <a:endParaRPr lang="zh-CN" altLang="en-US" sz="1800" b="1" dirty="0">
                        <a:effectLst/>
                        <a:latin typeface="Arial" charset="0"/>
                        <a:ea typeface="Arial" charset="0"/>
                        <a:cs typeface="Arial" charset="0"/>
                      </a:endParaRPr>
                    </a:p>
                  </a:txBody>
                  <a:tcPr marL="44450" marR="44450" marT="44450" marB="44450"/>
                </a:tc>
                <a:tc>
                  <a:txBody>
                    <a:bodyPr/>
                    <a:lstStyle/>
                    <a:p>
                      <a:pPr rtl="0" fontAlgn="t">
                        <a:spcBef>
                          <a:spcPts val="0"/>
                        </a:spcBef>
                        <a:spcAft>
                          <a:spcPts val="0"/>
                        </a:spcAft>
                      </a:pPr>
                      <a:r>
                        <a:rPr lang="en-US" altLang="zh-CN" sz="1800" b="1" u="none" strike="noStrike" dirty="0">
                          <a:effectLst/>
                          <a:latin typeface="Arial" charset="0"/>
                          <a:ea typeface="Arial" charset="0"/>
                          <a:cs typeface="Arial" charset="0"/>
                        </a:rPr>
                        <a:t>0.931</a:t>
                      </a:r>
                      <a:endParaRPr lang="zh-CN" altLang="en-US" sz="1800" b="1" dirty="0">
                        <a:effectLst/>
                        <a:latin typeface="Arial" charset="0"/>
                        <a:ea typeface="Arial" charset="0"/>
                        <a:cs typeface="Arial" charset="0"/>
                      </a:endParaRPr>
                    </a:p>
                  </a:txBody>
                  <a:tcPr marL="44450" marR="44450" marT="44450" marB="44450"/>
                </a:tc>
              </a:tr>
              <a:tr h="397475">
                <a:tc>
                  <a:txBody>
                    <a:bodyPr/>
                    <a:lstStyle/>
                    <a:p>
                      <a:pPr rtl="0" fontAlgn="t">
                        <a:spcBef>
                          <a:spcPts val="0"/>
                        </a:spcBef>
                        <a:spcAft>
                          <a:spcPts val="0"/>
                        </a:spcAft>
                      </a:pPr>
                      <a:r>
                        <a:rPr lang="en-US" sz="1800" b="1" u="none" strike="noStrike" dirty="0">
                          <a:solidFill>
                            <a:schemeClr val="tx1"/>
                          </a:solidFill>
                          <a:effectLst/>
                          <a:latin typeface="Arial" charset="0"/>
                          <a:ea typeface="Arial" charset="0"/>
                          <a:cs typeface="Arial" charset="0"/>
                        </a:rPr>
                        <a:t>Recall</a:t>
                      </a:r>
                      <a:endParaRPr lang="en-US" sz="1800" b="1" dirty="0">
                        <a:solidFill>
                          <a:schemeClr val="tx1"/>
                        </a:solidFill>
                        <a:effectLst/>
                        <a:latin typeface="Arial" charset="0"/>
                        <a:ea typeface="Arial" charset="0"/>
                        <a:cs typeface="Arial" charset="0"/>
                      </a:endParaRPr>
                    </a:p>
                  </a:txBody>
                  <a:tcPr marL="44450" marR="44450" marT="44450" marB="44450"/>
                </a:tc>
                <a:tc>
                  <a:txBody>
                    <a:bodyPr/>
                    <a:lstStyle/>
                    <a:p>
                      <a:pPr rtl="0" fontAlgn="t">
                        <a:spcBef>
                          <a:spcPts val="0"/>
                        </a:spcBef>
                        <a:spcAft>
                          <a:spcPts val="0"/>
                        </a:spcAft>
                      </a:pPr>
                      <a:r>
                        <a:rPr lang="en-US" altLang="zh-CN" sz="1800" b="1" u="none" strike="noStrike" dirty="0">
                          <a:solidFill>
                            <a:srgbClr val="FF0000"/>
                          </a:solidFill>
                          <a:effectLst/>
                          <a:latin typeface="Arial" charset="0"/>
                          <a:ea typeface="Arial" charset="0"/>
                          <a:cs typeface="Arial" charset="0"/>
                        </a:rPr>
                        <a:t>0.052</a:t>
                      </a:r>
                      <a:endParaRPr lang="zh-CN" altLang="en-US" sz="1800" b="1" dirty="0">
                        <a:solidFill>
                          <a:srgbClr val="FF0000"/>
                        </a:solidFill>
                        <a:effectLst/>
                        <a:latin typeface="Arial" charset="0"/>
                        <a:ea typeface="Arial" charset="0"/>
                        <a:cs typeface="Arial" charset="0"/>
                      </a:endParaRPr>
                    </a:p>
                  </a:txBody>
                  <a:tcPr marL="44450" marR="44450" marT="44450" marB="44450"/>
                </a:tc>
                <a:tc>
                  <a:txBody>
                    <a:bodyPr/>
                    <a:lstStyle/>
                    <a:p>
                      <a:pPr rtl="0" fontAlgn="t">
                        <a:spcBef>
                          <a:spcPts val="0"/>
                        </a:spcBef>
                        <a:spcAft>
                          <a:spcPts val="0"/>
                        </a:spcAft>
                      </a:pPr>
                      <a:r>
                        <a:rPr lang="en-US" altLang="zh-CN" sz="1800" b="1" u="none" strike="noStrike" dirty="0">
                          <a:effectLst/>
                          <a:latin typeface="Arial" charset="0"/>
                          <a:ea typeface="Arial" charset="0"/>
                          <a:cs typeface="Arial" charset="0"/>
                        </a:rPr>
                        <a:t>0.968</a:t>
                      </a:r>
                      <a:endParaRPr lang="zh-CN" altLang="en-US" sz="1800" b="1" dirty="0">
                        <a:effectLst/>
                        <a:latin typeface="Arial" charset="0"/>
                        <a:ea typeface="Arial" charset="0"/>
                        <a:cs typeface="Arial" charset="0"/>
                      </a:endParaRPr>
                    </a:p>
                  </a:txBody>
                  <a:tcPr marL="44450" marR="44450" marT="44450" marB="44450"/>
                </a:tc>
              </a:tr>
              <a:tr h="397475">
                <a:tc>
                  <a:txBody>
                    <a:bodyPr/>
                    <a:lstStyle/>
                    <a:p>
                      <a:pPr rtl="0" fontAlgn="t">
                        <a:spcBef>
                          <a:spcPts val="0"/>
                        </a:spcBef>
                        <a:spcAft>
                          <a:spcPts val="0"/>
                        </a:spcAft>
                      </a:pPr>
                      <a:r>
                        <a:rPr lang="en-US" sz="1800" b="1" u="none" strike="noStrike" dirty="0">
                          <a:solidFill>
                            <a:schemeClr val="tx1"/>
                          </a:solidFill>
                          <a:effectLst/>
                          <a:latin typeface="Arial" charset="0"/>
                          <a:ea typeface="Arial" charset="0"/>
                          <a:cs typeface="Arial" charset="0"/>
                        </a:rPr>
                        <a:t>F-score</a:t>
                      </a:r>
                      <a:endParaRPr lang="en-US" sz="1800" b="1" dirty="0">
                        <a:solidFill>
                          <a:schemeClr val="tx1"/>
                        </a:solidFill>
                        <a:effectLst/>
                        <a:latin typeface="Arial" charset="0"/>
                        <a:ea typeface="Arial" charset="0"/>
                        <a:cs typeface="Arial" charset="0"/>
                      </a:endParaRPr>
                    </a:p>
                  </a:txBody>
                  <a:tcPr marL="44450" marR="44450" marT="44450" marB="44450"/>
                </a:tc>
                <a:tc>
                  <a:txBody>
                    <a:bodyPr/>
                    <a:lstStyle/>
                    <a:p>
                      <a:pPr rtl="0" fontAlgn="t">
                        <a:spcBef>
                          <a:spcPts val="0"/>
                        </a:spcBef>
                        <a:spcAft>
                          <a:spcPts val="0"/>
                        </a:spcAft>
                      </a:pPr>
                      <a:r>
                        <a:rPr lang="en-US" altLang="zh-CN" sz="1800" b="1" u="none" strike="noStrike" dirty="0">
                          <a:solidFill>
                            <a:srgbClr val="FF0000"/>
                          </a:solidFill>
                          <a:effectLst/>
                          <a:latin typeface="Arial" charset="0"/>
                          <a:ea typeface="Arial" charset="0"/>
                          <a:cs typeface="Arial" charset="0"/>
                        </a:rPr>
                        <a:t>0.071</a:t>
                      </a:r>
                      <a:endParaRPr lang="zh-CN" altLang="en-US" sz="1800" b="1" dirty="0">
                        <a:solidFill>
                          <a:srgbClr val="FF0000"/>
                        </a:solidFill>
                        <a:effectLst/>
                        <a:latin typeface="Arial" charset="0"/>
                        <a:ea typeface="Arial" charset="0"/>
                        <a:cs typeface="Arial" charset="0"/>
                      </a:endParaRPr>
                    </a:p>
                  </a:txBody>
                  <a:tcPr marL="44450" marR="44450" marT="44450" marB="44450"/>
                </a:tc>
                <a:tc>
                  <a:txBody>
                    <a:bodyPr/>
                    <a:lstStyle/>
                    <a:p>
                      <a:pPr rtl="0" fontAlgn="t">
                        <a:spcBef>
                          <a:spcPts val="0"/>
                        </a:spcBef>
                        <a:spcAft>
                          <a:spcPts val="0"/>
                        </a:spcAft>
                      </a:pPr>
                      <a:r>
                        <a:rPr lang="en-US" altLang="zh-CN" sz="1800" b="1" u="none" strike="noStrike" dirty="0">
                          <a:effectLst/>
                          <a:latin typeface="Arial" charset="0"/>
                          <a:ea typeface="Arial" charset="0"/>
                          <a:cs typeface="Arial" charset="0"/>
                        </a:rPr>
                        <a:t>0.949</a:t>
                      </a:r>
                      <a:endParaRPr lang="zh-CN" altLang="en-US" sz="1800" b="1" dirty="0">
                        <a:effectLst/>
                        <a:latin typeface="Arial" charset="0"/>
                        <a:ea typeface="Arial" charset="0"/>
                        <a:cs typeface="Arial" charset="0"/>
                      </a:endParaRPr>
                    </a:p>
                  </a:txBody>
                  <a:tcPr marL="44450" marR="44450" marT="44450" marB="44450"/>
                </a:tc>
              </a:tr>
            </a:tbl>
          </a:graphicData>
        </a:graphic>
      </p:graphicFrame>
      <p:sp>
        <p:nvSpPr>
          <p:cNvPr id="12" name="Rectangle 3"/>
          <p:cNvSpPr>
            <a:spLocks noChangeArrowheads="1"/>
          </p:cNvSpPr>
          <p:nvPr/>
        </p:nvSpPr>
        <p:spPr bwMode="auto">
          <a:xfrm>
            <a:off x="6243052" y="404370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anose="020B0604020202020204" pitchFamily="34" charset="0"/>
              </a:rPr>
              <a:t/>
            </a:r>
            <a:br>
              <a:rPr kumimoji="0" lang="zh-CN" altLang="zh-CN" sz="1800" b="0" i="0" u="none" strike="noStrike" cap="none" normalizeH="0" baseline="0" smtClean="0">
                <a:ln>
                  <a:noFill/>
                </a:ln>
                <a:solidFill>
                  <a:schemeClr val="tx1"/>
                </a:solidFill>
                <a:effectLst/>
                <a:latin typeface="Arial" panose="020B0604020202020204" pitchFamily="34" charset="0"/>
              </a:rPr>
            </a:br>
            <a:endParaRPr kumimoji="0" lang="zh-CN" altLang="zh-CN"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3" name="Rectangle 2"/>
          <p:cNvSpPr/>
          <p:nvPr/>
        </p:nvSpPr>
        <p:spPr>
          <a:xfrm>
            <a:off x="6929844" y="5961663"/>
            <a:ext cx="3392275" cy="338554"/>
          </a:xfrm>
          <a:prstGeom prst="rect">
            <a:avLst/>
          </a:prstGeom>
        </p:spPr>
        <p:txBody>
          <a:bodyPr wrap="none">
            <a:spAutoFit/>
          </a:bodyPr>
          <a:lstStyle/>
          <a:p>
            <a:r>
              <a:rPr lang="en-US" altLang="zh-CN" sz="1600" b="1" dirty="0" smtClean="0">
                <a:latin typeface="Arial" charset="0"/>
                <a:ea typeface="Arial" charset="0"/>
                <a:cs typeface="Arial" charset="0"/>
              </a:rPr>
              <a:t> </a:t>
            </a:r>
            <a:r>
              <a:rPr lang="en-US" altLang="zh-CN" sz="1600" b="1" dirty="0">
                <a:latin typeface="Arial" charset="0"/>
                <a:ea typeface="Arial" charset="0"/>
                <a:cs typeface="Arial" charset="0"/>
              </a:rPr>
              <a:t>L1 regularization (LASSO) here. </a:t>
            </a:r>
            <a:endParaRPr lang="zh-CN" altLang="en-US" sz="1600" b="1" dirty="0">
              <a:latin typeface="Arial" charset="0"/>
              <a:ea typeface="Arial" charset="0"/>
              <a:cs typeface="Arial" charset="0"/>
            </a:endParaRPr>
          </a:p>
        </p:txBody>
      </p:sp>
      <p:sp>
        <p:nvSpPr>
          <p:cNvPr id="13" name="TextBox 12"/>
          <p:cNvSpPr txBox="1"/>
          <p:nvPr/>
        </p:nvSpPr>
        <p:spPr>
          <a:xfrm>
            <a:off x="70791" y="6488668"/>
            <a:ext cx="2606804" cy="369332"/>
          </a:xfrm>
          <a:prstGeom prst="rect">
            <a:avLst/>
          </a:prstGeom>
          <a:noFill/>
        </p:spPr>
        <p:txBody>
          <a:bodyPr wrap="none" rtlCol="0">
            <a:spAutoFit/>
          </a:bodyPr>
          <a:lstStyle/>
          <a:p>
            <a:r>
              <a:rPr lang="en-US" altLang="zh-CN" dirty="0" smtClean="0"/>
              <a:t>Courtesy of Prof. </a:t>
            </a:r>
            <a:r>
              <a:rPr lang="en-US" altLang="zh-CN" dirty="0" err="1" smtClean="0"/>
              <a:t>Ziebart</a:t>
            </a:r>
            <a:endParaRPr lang="zh-CN" altLang="en-US" dirty="0"/>
          </a:p>
        </p:txBody>
      </p:sp>
    </p:spTree>
    <p:extLst>
      <p:ext uri="{BB962C8B-B14F-4D97-AF65-F5344CB8AC3E}">
        <p14:creationId xmlns:p14="http://schemas.microsoft.com/office/powerpoint/2010/main" val="16641356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12192000" cy="859809"/>
          </a:xfrm>
          <a:prstGeom prst="rect">
            <a:avLst/>
          </a:prstGeom>
          <a:solidFill>
            <a:srgbClr val="00234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charset="0"/>
              </a:defRPr>
            </a:lvl2pPr>
            <a:lvl3pPr algn="ctr" rtl="0" eaLnBrk="0" fontAlgn="base" hangingPunct="0">
              <a:spcBef>
                <a:spcPct val="0"/>
              </a:spcBef>
              <a:spcAft>
                <a:spcPct val="0"/>
              </a:spcAft>
              <a:defRPr sz="4400">
                <a:solidFill>
                  <a:schemeClr val="bg1"/>
                </a:solidFill>
                <a:latin typeface="Arial" charset="0"/>
              </a:defRPr>
            </a:lvl3pPr>
            <a:lvl4pPr algn="ctr" rtl="0" eaLnBrk="0" fontAlgn="base" hangingPunct="0">
              <a:spcBef>
                <a:spcPct val="0"/>
              </a:spcBef>
              <a:spcAft>
                <a:spcPct val="0"/>
              </a:spcAft>
              <a:defRPr sz="4400">
                <a:solidFill>
                  <a:schemeClr val="bg1"/>
                </a:solidFill>
                <a:latin typeface="Arial" charset="0"/>
              </a:defRPr>
            </a:lvl4pPr>
            <a:lvl5pPr algn="ctr" rtl="0" eaLnBrk="0" fontAlgn="base" hangingPunct="0">
              <a:spcBef>
                <a:spcPct val="0"/>
              </a:spcBef>
              <a:spcAft>
                <a:spcPct val="0"/>
              </a:spcAft>
              <a:defRPr sz="4400">
                <a:solidFill>
                  <a:schemeClr val="bg1"/>
                </a:solidFill>
                <a:latin typeface="Arial" charset="0"/>
              </a:defRPr>
            </a:lvl5pPr>
            <a:lvl6pPr marL="457200" algn="ctr" rtl="0" fontAlgn="base">
              <a:spcBef>
                <a:spcPct val="0"/>
              </a:spcBef>
              <a:spcAft>
                <a:spcPct val="0"/>
              </a:spcAft>
              <a:defRPr sz="4400">
                <a:solidFill>
                  <a:schemeClr val="bg1"/>
                </a:solidFill>
                <a:latin typeface="Arial" charset="0"/>
              </a:defRPr>
            </a:lvl6pPr>
            <a:lvl7pPr marL="914400" algn="ctr" rtl="0" fontAlgn="base">
              <a:spcBef>
                <a:spcPct val="0"/>
              </a:spcBef>
              <a:spcAft>
                <a:spcPct val="0"/>
              </a:spcAft>
              <a:defRPr sz="4400">
                <a:solidFill>
                  <a:schemeClr val="bg1"/>
                </a:solidFill>
                <a:latin typeface="Arial" charset="0"/>
              </a:defRPr>
            </a:lvl7pPr>
            <a:lvl8pPr marL="1371600" algn="ctr" rtl="0" fontAlgn="base">
              <a:spcBef>
                <a:spcPct val="0"/>
              </a:spcBef>
              <a:spcAft>
                <a:spcPct val="0"/>
              </a:spcAft>
              <a:defRPr sz="4400">
                <a:solidFill>
                  <a:schemeClr val="bg1"/>
                </a:solidFill>
                <a:latin typeface="Arial" charset="0"/>
              </a:defRPr>
            </a:lvl8pPr>
            <a:lvl9pPr marL="1828800" algn="ctr" rtl="0" fontAlgn="base">
              <a:spcBef>
                <a:spcPct val="0"/>
              </a:spcBef>
              <a:spcAft>
                <a:spcPct val="0"/>
              </a:spcAft>
              <a:defRPr sz="4400">
                <a:solidFill>
                  <a:schemeClr val="bg1"/>
                </a:solidFill>
                <a:latin typeface="Arial" charset="0"/>
              </a:defRPr>
            </a:lvl9pPr>
          </a:lstStyle>
          <a:p>
            <a:pPr eaLnBrk="1" hangingPunct="1"/>
            <a:r>
              <a:rPr lang="en-US" altLang="zh-CN" b="1" kern="0" dirty="0">
                <a:latin typeface="Arial" panose="020B0604020202020204" pitchFamily="34" charset="0"/>
                <a:ea typeface="宋体" panose="02010600030101010101" pitchFamily="2" charset="-122"/>
                <a:cs typeface="Arial" panose="020B0604020202020204" pitchFamily="34" charset="0"/>
              </a:rPr>
              <a:t>Logistic regression</a:t>
            </a:r>
          </a:p>
        </p:txBody>
      </p:sp>
      <p:sp>
        <p:nvSpPr>
          <p:cNvPr id="6" name="Line 6"/>
          <p:cNvSpPr>
            <a:spLocks noChangeShapeType="1"/>
          </p:cNvSpPr>
          <p:nvPr/>
        </p:nvSpPr>
        <p:spPr bwMode="auto">
          <a:xfrm>
            <a:off x="-13648" y="879135"/>
            <a:ext cx="12205648" cy="0"/>
          </a:xfrm>
          <a:prstGeom prst="line">
            <a:avLst/>
          </a:prstGeom>
          <a:noFill/>
          <a:ln w="12700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kern="0">
              <a:solidFill>
                <a:sysClr val="windowText" lastClr="000000"/>
              </a:solidFill>
            </a:endParaRPr>
          </a:p>
        </p:txBody>
      </p:sp>
      <p:pic>
        <p:nvPicPr>
          <p:cNvPr id="7" name="Picture 7" descr="CA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13925" y="6529387"/>
            <a:ext cx="237807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230532" y="1012362"/>
            <a:ext cx="10731818" cy="3785652"/>
          </a:xfrm>
          <a:prstGeom prst="rect">
            <a:avLst/>
          </a:prstGeom>
        </p:spPr>
        <p:txBody>
          <a:bodyPr wrap="square">
            <a:spAutoFit/>
          </a:bodyPr>
          <a:lstStyle/>
          <a:p>
            <a:pPr indent="-457200">
              <a:buFont typeface="Wingdings" panose="05000000000000000000" pitchFamily="2" charset="2"/>
              <a:buChar char="Ø"/>
            </a:pPr>
            <a:r>
              <a:rPr lang="en-US" altLang="zh-CN" sz="2400" dirty="0">
                <a:latin typeface="Arial" panose="020B0604020202020204" pitchFamily="34" charset="0"/>
                <a:cs typeface="Arial" panose="020B0604020202020204" pitchFamily="34" charset="0"/>
              </a:rPr>
              <a:t>ROC curve 	</a:t>
            </a:r>
          </a:p>
          <a:p>
            <a:pPr indent="-457200">
              <a:buFont typeface="Wingdings" panose="05000000000000000000" pitchFamily="2" charset="2"/>
              <a:buChar char="Ø"/>
            </a:pPr>
            <a:endParaRPr lang="en-US" altLang="zh-CN" sz="2800" dirty="0" smtClean="0">
              <a:latin typeface="Arial" panose="020B0604020202020204" pitchFamily="34" charset="0"/>
              <a:cs typeface="Arial" panose="020B0604020202020204" pitchFamily="34" charset="0"/>
            </a:endParaRPr>
          </a:p>
          <a:p>
            <a:pPr indent="-457200">
              <a:buFont typeface="Wingdings" panose="05000000000000000000" pitchFamily="2" charset="2"/>
              <a:buChar char="Ø"/>
            </a:pPr>
            <a:endParaRPr lang="en-US" altLang="zh-CN" sz="2800" dirty="0">
              <a:latin typeface="Arial" panose="020B0604020202020204" pitchFamily="34" charset="0"/>
              <a:cs typeface="Arial" panose="020B0604020202020204" pitchFamily="34" charset="0"/>
            </a:endParaRPr>
          </a:p>
          <a:p>
            <a:pPr indent="-457200">
              <a:buFont typeface="Wingdings" panose="05000000000000000000" pitchFamily="2" charset="2"/>
              <a:buChar char="Ø"/>
            </a:pPr>
            <a:endParaRPr lang="en-US" altLang="zh-CN" sz="2800" dirty="0" smtClean="0">
              <a:latin typeface="Arial" panose="020B0604020202020204" pitchFamily="34" charset="0"/>
              <a:cs typeface="Arial" panose="020B0604020202020204" pitchFamily="34" charset="0"/>
            </a:endParaRPr>
          </a:p>
          <a:p>
            <a:pPr indent="-457200">
              <a:buFont typeface="Wingdings" panose="05000000000000000000" pitchFamily="2" charset="2"/>
              <a:buChar char="Ø"/>
            </a:pPr>
            <a:endParaRPr lang="en-US" altLang="zh-CN" sz="2800" dirty="0">
              <a:latin typeface="Arial" panose="020B0604020202020204" pitchFamily="34" charset="0"/>
              <a:cs typeface="Arial" panose="020B0604020202020204" pitchFamily="34" charset="0"/>
            </a:endParaRPr>
          </a:p>
          <a:p>
            <a:endParaRPr lang="en-US" altLang="zh-CN" sz="2800" dirty="0">
              <a:latin typeface="Arial" panose="020B0604020202020204" pitchFamily="34" charset="0"/>
              <a:cs typeface="Arial" panose="020B0604020202020204" pitchFamily="34" charset="0"/>
            </a:endParaRPr>
          </a:p>
          <a:p>
            <a:pPr marL="400050" indent="-285750">
              <a:buFont typeface="Wingdings" panose="05000000000000000000" pitchFamily="2" charset="2"/>
              <a:buChar char="Ø"/>
            </a:pPr>
            <a:endParaRPr lang="en-US" altLang="zh-CN" sz="2400" dirty="0" smtClean="0">
              <a:latin typeface="Arial" panose="020B0604020202020204" pitchFamily="34" charset="0"/>
              <a:cs typeface="Arial" panose="020B0604020202020204" pitchFamily="34" charset="0"/>
            </a:endParaRPr>
          </a:p>
          <a:p>
            <a:pPr marL="400050" indent="-285750">
              <a:buFont typeface="Wingdings" panose="05000000000000000000" pitchFamily="2" charset="2"/>
              <a:buChar char="Ø"/>
            </a:pPr>
            <a:r>
              <a:rPr lang="en-US" altLang="zh-CN" sz="2400" dirty="0" smtClean="0">
                <a:latin typeface="Arial" panose="020B0604020202020204" pitchFamily="34" charset="0"/>
                <a:cs typeface="Arial" panose="020B0604020202020204" pitchFamily="34" charset="0"/>
              </a:rPr>
              <a:t>Optimized</a:t>
            </a:r>
            <a:r>
              <a:rPr lang="fr-FR" altLang="zh-CN" sz="2400" dirty="0" smtClean="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results (cut-off = </a:t>
            </a:r>
            <a:r>
              <a:rPr lang="en-US" altLang="zh-CN" sz="2400" dirty="0" smtClean="0">
                <a:latin typeface="Arial" panose="020B0604020202020204" pitchFamily="34" charset="0"/>
                <a:cs typeface="Arial" panose="020B0604020202020204" pitchFamily="34" charset="0"/>
              </a:rPr>
              <a:t>0.924)</a:t>
            </a:r>
            <a:endParaRPr lang="en-US" altLang="zh-CN" sz="2400" dirty="0">
              <a:latin typeface="Arial" panose="020B0604020202020204" pitchFamily="34" charset="0"/>
              <a:cs typeface="Arial" panose="020B0604020202020204" pitchFamily="34" charset="0"/>
            </a:endParaRPr>
          </a:p>
          <a:p>
            <a:endParaRPr lang="en-US" altLang="zh-CN" sz="2800" dirty="0">
              <a:latin typeface="Arial" panose="020B0604020202020204" pitchFamily="34" charset="0"/>
              <a:cs typeface="Arial" panose="020B0604020202020204" pitchFamily="34" charset="0"/>
            </a:endParaRPr>
          </a:p>
        </p:txBody>
      </p:sp>
      <p:pic>
        <p:nvPicPr>
          <p:cNvPr id="2052" name="Picture 4" descr="ROC curve 412project.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3415" r="811" b="4030"/>
          <a:stretch/>
        </p:blipFill>
        <p:spPr bwMode="auto">
          <a:xfrm>
            <a:off x="2853545" y="1129766"/>
            <a:ext cx="4076299" cy="283267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109525" y="1595408"/>
            <a:ext cx="2199467" cy="2862322"/>
          </a:xfrm>
          <a:prstGeom prst="rect">
            <a:avLst/>
          </a:prstGeom>
          <a:noFill/>
        </p:spPr>
        <p:txBody>
          <a:bodyPr wrap="square" rtlCol="0">
            <a:spAutoFit/>
          </a:bodyPr>
          <a:lstStyle/>
          <a:p>
            <a:r>
              <a:rPr lang="en-US" altLang="zh-CN" b="1" dirty="0" smtClean="0">
                <a:latin typeface="Arial" charset="0"/>
                <a:ea typeface="Arial" charset="0"/>
                <a:cs typeface="Arial" charset="0"/>
              </a:rPr>
              <a:t>Closest point to (0,1), </a:t>
            </a:r>
            <a:r>
              <a:rPr lang="en-US" altLang="zh-CN" b="1" dirty="0" err="1" smtClean="0">
                <a:latin typeface="Arial" charset="0"/>
                <a:ea typeface="Arial" charset="0"/>
                <a:cs typeface="Arial" charset="0"/>
              </a:rPr>
              <a:t>tpr</a:t>
            </a:r>
            <a:r>
              <a:rPr lang="en-US" altLang="zh-CN" b="1" dirty="0" smtClean="0">
                <a:latin typeface="Arial" charset="0"/>
                <a:ea typeface="Arial" charset="0"/>
                <a:cs typeface="Arial" charset="0"/>
              </a:rPr>
              <a:t> = 0.906 while </a:t>
            </a:r>
            <a:r>
              <a:rPr lang="en-US" altLang="zh-CN" b="1" dirty="0" err="1" smtClean="0">
                <a:latin typeface="Arial" charset="0"/>
                <a:ea typeface="Arial" charset="0"/>
                <a:cs typeface="Arial" charset="0"/>
              </a:rPr>
              <a:t>fpr</a:t>
            </a:r>
            <a:r>
              <a:rPr lang="en-US" altLang="zh-CN" b="1" dirty="0" smtClean="0">
                <a:latin typeface="Arial" charset="0"/>
                <a:ea typeface="Arial" charset="0"/>
                <a:cs typeface="Arial" charset="0"/>
              </a:rPr>
              <a:t> = 0.192. </a:t>
            </a:r>
          </a:p>
          <a:p>
            <a:r>
              <a:rPr lang="en-US" altLang="zh-CN" b="1" dirty="0" smtClean="0">
                <a:latin typeface="Arial" charset="0"/>
                <a:ea typeface="Arial" charset="0"/>
                <a:cs typeface="Arial" charset="0"/>
              </a:rPr>
              <a:t>Optimal cut-off value is 0.924</a:t>
            </a:r>
          </a:p>
          <a:p>
            <a:r>
              <a:rPr lang="en-US" altLang="zh-CN" b="1" dirty="0" smtClean="0">
                <a:latin typeface="Arial" charset="0"/>
                <a:ea typeface="Arial" charset="0"/>
                <a:cs typeface="Arial" charset="0"/>
              </a:rPr>
              <a:t>AUC = 0.919</a:t>
            </a:r>
            <a:endParaRPr lang="en-US" altLang="zh-CN" b="1" dirty="0">
              <a:latin typeface="Arial" charset="0"/>
              <a:ea typeface="Arial" charset="0"/>
              <a:cs typeface="Arial" charset="0"/>
            </a:endParaRPr>
          </a:p>
          <a:p>
            <a:endParaRPr lang="en-US" altLang="zh-CN" b="1" dirty="0" smtClean="0">
              <a:latin typeface="Arial" charset="0"/>
              <a:ea typeface="Arial" charset="0"/>
              <a:cs typeface="Arial" charset="0"/>
            </a:endParaRPr>
          </a:p>
          <a:p>
            <a:r>
              <a:rPr lang="en-US" altLang="zh-CN" b="1" dirty="0" smtClean="0">
                <a:latin typeface="Arial" charset="0"/>
                <a:ea typeface="Arial" charset="0"/>
                <a:cs typeface="Arial" charset="0"/>
              </a:rPr>
              <a:t>We used L1 regularization (LASSO) here. </a:t>
            </a:r>
            <a:endParaRPr lang="zh-CN" altLang="en-US" b="1" dirty="0">
              <a:latin typeface="Arial" charset="0"/>
              <a:ea typeface="Arial" charset="0"/>
              <a:cs typeface="Arial"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092195700"/>
              </p:ext>
            </p:extLst>
          </p:nvPr>
        </p:nvGraphicFramePr>
        <p:xfrm>
          <a:off x="569495" y="4522645"/>
          <a:ext cx="4717785" cy="1912620"/>
        </p:xfrm>
        <a:graphic>
          <a:graphicData uri="http://schemas.openxmlformats.org/drawingml/2006/table">
            <a:tbl>
              <a:tblPr firstRow="1" firstCol="1">
                <a:tableStyleId>{8FD4443E-F989-4FC4-A0C8-D5A2AF1F390B}</a:tableStyleId>
              </a:tblPr>
              <a:tblGrid>
                <a:gridCol w="1572595"/>
                <a:gridCol w="1572595"/>
                <a:gridCol w="1572595"/>
              </a:tblGrid>
              <a:tr h="0">
                <a:tc>
                  <a:txBody>
                    <a:bodyPr/>
                    <a:lstStyle/>
                    <a:p>
                      <a:pPr rtl="0" fontAlgn="t">
                        <a:spcBef>
                          <a:spcPts val="0"/>
                        </a:spcBef>
                        <a:spcAft>
                          <a:spcPts val="0"/>
                        </a:spcAft>
                      </a:pPr>
                      <a:r>
                        <a:rPr lang="zh-CN" altLang="en-US" sz="1800" b="1" dirty="0">
                          <a:effectLst/>
                          <a:latin typeface="Arial" charset="0"/>
                          <a:ea typeface="Arial" charset="0"/>
                          <a:cs typeface="Arial" charset="0"/>
                        </a:rPr>
                        <a:t/>
                      </a:r>
                      <a:br>
                        <a:rPr lang="zh-CN" altLang="en-US" sz="1800" b="1" dirty="0">
                          <a:effectLst/>
                          <a:latin typeface="Arial" charset="0"/>
                          <a:ea typeface="Arial" charset="0"/>
                          <a:cs typeface="Arial" charset="0"/>
                        </a:rPr>
                      </a:br>
                      <a:endParaRPr lang="zh-CN" altLang="en-US" sz="1800" b="1" dirty="0">
                        <a:effectLst/>
                        <a:latin typeface="Arial" charset="0"/>
                        <a:ea typeface="Arial" charset="0"/>
                        <a:cs typeface="Arial" charset="0"/>
                      </a:endParaRPr>
                    </a:p>
                  </a:txBody>
                  <a:tcPr marL="44450" marR="44450" marT="44450" marB="44450"/>
                </a:tc>
                <a:tc>
                  <a:txBody>
                    <a:bodyPr/>
                    <a:lstStyle/>
                    <a:p>
                      <a:pPr rtl="0" fontAlgn="t">
                        <a:spcBef>
                          <a:spcPts val="0"/>
                        </a:spcBef>
                        <a:spcAft>
                          <a:spcPts val="0"/>
                        </a:spcAft>
                      </a:pPr>
                      <a:r>
                        <a:rPr lang="en-US" sz="1800" b="1" u="none" strike="noStrike" dirty="0">
                          <a:effectLst/>
                          <a:latin typeface="Arial" charset="0"/>
                          <a:ea typeface="Arial" charset="0"/>
                          <a:cs typeface="Arial" charset="0"/>
                        </a:rPr>
                        <a:t>Reference: False</a:t>
                      </a:r>
                      <a:endParaRPr lang="en-US" sz="1800" b="1" dirty="0">
                        <a:effectLst/>
                        <a:latin typeface="Arial" charset="0"/>
                        <a:ea typeface="Arial" charset="0"/>
                        <a:cs typeface="Arial" charset="0"/>
                      </a:endParaRPr>
                    </a:p>
                  </a:txBody>
                  <a:tcPr marL="44450" marR="44450" marT="44450" marB="44450"/>
                </a:tc>
                <a:tc>
                  <a:txBody>
                    <a:bodyPr/>
                    <a:lstStyle/>
                    <a:p>
                      <a:pPr rtl="0" fontAlgn="t">
                        <a:spcBef>
                          <a:spcPts val="0"/>
                        </a:spcBef>
                        <a:spcAft>
                          <a:spcPts val="0"/>
                        </a:spcAft>
                      </a:pPr>
                      <a:r>
                        <a:rPr lang="en-US" sz="1800" b="1" u="none" strike="noStrike">
                          <a:effectLst/>
                          <a:latin typeface="Arial" charset="0"/>
                          <a:ea typeface="Arial" charset="0"/>
                          <a:cs typeface="Arial" charset="0"/>
                        </a:rPr>
                        <a:t>Reference: True</a:t>
                      </a:r>
                      <a:endParaRPr lang="en-US" sz="1800" b="1">
                        <a:effectLst/>
                        <a:latin typeface="Arial" charset="0"/>
                        <a:ea typeface="Arial" charset="0"/>
                        <a:cs typeface="Arial" charset="0"/>
                      </a:endParaRPr>
                    </a:p>
                  </a:txBody>
                  <a:tcPr marL="44450" marR="44450" marT="44450" marB="44450"/>
                </a:tc>
              </a:tr>
              <a:tr h="0">
                <a:tc>
                  <a:txBody>
                    <a:bodyPr/>
                    <a:lstStyle/>
                    <a:p>
                      <a:pPr rtl="0" fontAlgn="t">
                        <a:spcBef>
                          <a:spcPts val="0"/>
                        </a:spcBef>
                        <a:spcAft>
                          <a:spcPts val="0"/>
                        </a:spcAft>
                      </a:pPr>
                      <a:r>
                        <a:rPr lang="en-US" sz="1800" b="1" u="none" strike="noStrike" dirty="0">
                          <a:effectLst/>
                          <a:latin typeface="Arial" charset="0"/>
                          <a:ea typeface="Arial" charset="0"/>
                          <a:cs typeface="Arial" charset="0"/>
                        </a:rPr>
                        <a:t>Prediction: Negative</a:t>
                      </a:r>
                      <a:endParaRPr lang="en-US" sz="1800" b="1" dirty="0">
                        <a:effectLst/>
                        <a:latin typeface="Arial" charset="0"/>
                        <a:ea typeface="Arial" charset="0"/>
                        <a:cs typeface="Arial" charset="0"/>
                      </a:endParaRPr>
                    </a:p>
                  </a:txBody>
                  <a:tcPr marL="44450" marR="44450" marT="44450" marB="44450"/>
                </a:tc>
                <a:tc>
                  <a:txBody>
                    <a:bodyPr/>
                    <a:lstStyle/>
                    <a:p>
                      <a:pPr rtl="0" fontAlgn="t">
                        <a:spcBef>
                          <a:spcPts val="0"/>
                        </a:spcBef>
                        <a:spcAft>
                          <a:spcPts val="0"/>
                        </a:spcAft>
                      </a:pPr>
                      <a:r>
                        <a:rPr lang="en-US" altLang="zh-CN" sz="1800" b="1" u="none" strike="noStrike" dirty="0">
                          <a:effectLst/>
                          <a:latin typeface="Arial" charset="0"/>
                          <a:ea typeface="Arial" charset="0"/>
                          <a:cs typeface="Arial" charset="0"/>
                        </a:rPr>
                        <a:t>10066</a:t>
                      </a:r>
                      <a:endParaRPr lang="zh-CN" altLang="en-US" sz="1800" b="1" dirty="0">
                        <a:effectLst/>
                        <a:latin typeface="Arial" charset="0"/>
                        <a:ea typeface="Arial" charset="0"/>
                        <a:cs typeface="Arial" charset="0"/>
                      </a:endParaRPr>
                    </a:p>
                  </a:txBody>
                  <a:tcPr marL="44450" marR="44450" marT="44450" marB="44450"/>
                </a:tc>
                <a:tc>
                  <a:txBody>
                    <a:bodyPr/>
                    <a:lstStyle/>
                    <a:p>
                      <a:pPr rtl="0" fontAlgn="t">
                        <a:spcBef>
                          <a:spcPts val="0"/>
                        </a:spcBef>
                        <a:spcAft>
                          <a:spcPts val="0"/>
                        </a:spcAft>
                      </a:pPr>
                      <a:r>
                        <a:rPr lang="en-US" altLang="zh-CN" sz="1800" b="1" u="none" strike="noStrike" dirty="0">
                          <a:effectLst/>
                          <a:latin typeface="Arial" charset="0"/>
                          <a:ea typeface="Arial" charset="0"/>
                          <a:cs typeface="Arial" charset="0"/>
                        </a:rPr>
                        <a:t>15306</a:t>
                      </a:r>
                      <a:endParaRPr lang="zh-CN" altLang="en-US" sz="1800" b="1" dirty="0">
                        <a:effectLst/>
                        <a:latin typeface="Arial" charset="0"/>
                        <a:ea typeface="Arial" charset="0"/>
                        <a:cs typeface="Arial" charset="0"/>
                      </a:endParaRPr>
                    </a:p>
                  </a:txBody>
                  <a:tcPr marL="44450" marR="44450" marT="44450" marB="44450"/>
                </a:tc>
              </a:tr>
              <a:tr h="0">
                <a:tc>
                  <a:txBody>
                    <a:bodyPr/>
                    <a:lstStyle/>
                    <a:p>
                      <a:pPr rtl="0" fontAlgn="t">
                        <a:spcBef>
                          <a:spcPts val="0"/>
                        </a:spcBef>
                        <a:spcAft>
                          <a:spcPts val="0"/>
                        </a:spcAft>
                      </a:pPr>
                      <a:r>
                        <a:rPr lang="en-US" sz="1800" b="1" u="none" strike="noStrike">
                          <a:effectLst/>
                          <a:latin typeface="Arial" charset="0"/>
                          <a:ea typeface="Arial" charset="0"/>
                          <a:cs typeface="Arial" charset="0"/>
                        </a:rPr>
                        <a:t>Prediction: Positive</a:t>
                      </a:r>
                      <a:endParaRPr lang="en-US" sz="1800" b="1">
                        <a:effectLst/>
                        <a:latin typeface="Arial" charset="0"/>
                        <a:ea typeface="Arial" charset="0"/>
                        <a:cs typeface="Arial" charset="0"/>
                      </a:endParaRPr>
                    </a:p>
                  </a:txBody>
                  <a:tcPr marL="44450" marR="44450" marT="44450" marB="44450"/>
                </a:tc>
                <a:tc>
                  <a:txBody>
                    <a:bodyPr/>
                    <a:lstStyle/>
                    <a:p>
                      <a:pPr rtl="0" fontAlgn="t">
                        <a:spcBef>
                          <a:spcPts val="0"/>
                        </a:spcBef>
                        <a:spcAft>
                          <a:spcPts val="0"/>
                        </a:spcAft>
                      </a:pPr>
                      <a:r>
                        <a:rPr lang="en-US" altLang="zh-CN" sz="1800" b="1" u="none" strike="noStrike" dirty="0">
                          <a:effectLst/>
                          <a:latin typeface="Arial" charset="0"/>
                          <a:ea typeface="Arial" charset="0"/>
                          <a:cs typeface="Arial" charset="0"/>
                        </a:rPr>
                        <a:t>2390</a:t>
                      </a:r>
                      <a:endParaRPr lang="zh-CN" altLang="en-US" sz="1800" b="1" dirty="0">
                        <a:effectLst/>
                        <a:latin typeface="Arial" charset="0"/>
                        <a:ea typeface="Arial" charset="0"/>
                        <a:cs typeface="Arial" charset="0"/>
                      </a:endParaRPr>
                    </a:p>
                  </a:txBody>
                  <a:tcPr marL="44450" marR="44450" marT="44450" marB="44450"/>
                </a:tc>
                <a:tc>
                  <a:txBody>
                    <a:bodyPr/>
                    <a:lstStyle/>
                    <a:p>
                      <a:pPr rtl="0" fontAlgn="t">
                        <a:spcBef>
                          <a:spcPts val="0"/>
                        </a:spcBef>
                        <a:spcAft>
                          <a:spcPts val="0"/>
                        </a:spcAft>
                      </a:pPr>
                      <a:r>
                        <a:rPr lang="en-US" altLang="zh-CN" sz="1800" b="1" u="none" strike="noStrike" dirty="0">
                          <a:effectLst/>
                          <a:latin typeface="Arial" charset="0"/>
                          <a:ea typeface="Arial" charset="0"/>
                          <a:cs typeface="Arial" charset="0"/>
                        </a:rPr>
                        <a:t>147810</a:t>
                      </a:r>
                      <a:endParaRPr lang="zh-CN" altLang="en-US" sz="1800" b="1" dirty="0">
                        <a:effectLst/>
                        <a:latin typeface="Arial" charset="0"/>
                        <a:ea typeface="Arial" charset="0"/>
                        <a:cs typeface="Arial" charset="0"/>
                      </a:endParaRPr>
                    </a:p>
                  </a:txBody>
                  <a:tcPr marL="44450" marR="44450" marT="44450" marB="44450"/>
                </a:tc>
              </a:tr>
            </a:tbl>
          </a:graphicData>
        </a:graphic>
      </p:graphicFrame>
      <p:sp>
        <p:nvSpPr>
          <p:cNvPr id="9" name="Rectangle 5"/>
          <p:cNvSpPr>
            <a:spLocks noChangeArrowheads="1"/>
          </p:cNvSpPr>
          <p:nvPr/>
        </p:nvSpPr>
        <p:spPr bwMode="auto">
          <a:xfrm>
            <a:off x="569495" y="406544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anose="020B0604020202020204" pitchFamily="34" charset="0"/>
              </a:rPr>
              <a:t/>
            </a:r>
            <a:br>
              <a:rPr kumimoji="0" lang="zh-CN" altLang="zh-CN" sz="1800" b="0" i="0" u="none" strike="noStrike" cap="none" normalizeH="0" baseline="0" smtClean="0">
                <a:ln>
                  <a:noFill/>
                </a:ln>
                <a:solidFill>
                  <a:schemeClr val="tx1"/>
                </a:solidFill>
                <a:effectLst/>
                <a:latin typeface="Arial" panose="020B0604020202020204" pitchFamily="34" charset="0"/>
              </a:rPr>
            </a:br>
            <a:endParaRPr kumimoji="0" lang="zh-CN" altLang="zh-CN"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235958952"/>
              </p:ext>
            </p:extLst>
          </p:nvPr>
        </p:nvGraphicFramePr>
        <p:xfrm>
          <a:off x="5991727" y="4502023"/>
          <a:ext cx="5130702" cy="1830497"/>
        </p:xfrm>
        <a:graphic>
          <a:graphicData uri="http://schemas.openxmlformats.org/drawingml/2006/table">
            <a:tbl>
              <a:tblPr firstRow="1" firstCol="1">
                <a:tableStyleId>{85BE263C-DBD7-4A20-BB59-AAB30ACAA65A}</a:tableStyleId>
              </a:tblPr>
              <a:tblGrid>
                <a:gridCol w="1710234"/>
                <a:gridCol w="1710234"/>
                <a:gridCol w="1710234"/>
              </a:tblGrid>
              <a:tr h="673655">
                <a:tc>
                  <a:txBody>
                    <a:bodyPr/>
                    <a:lstStyle/>
                    <a:p>
                      <a:pPr rtl="0" fontAlgn="t">
                        <a:spcBef>
                          <a:spcPts val="0"/>
                        </a:spcBef>
                        <a:spcAft>
                          <a:spcPts val="0"/>
                        </a:spcAft>
                      </a:pPr>
                      <a:r>
                        <a:rPr lang="zh-CN" altLang="en-US" sz="1800" b="1" dirty="0">
                          <a:effectLst/>
                          <a:latin typeface="Arial" charset="0"/>
                          <a:ea typeface="Arial" charset="0"/>
                          <a:cs typeface="Arial" charset="0"/>
                        </a:rPr>
                        <a:t/>
                      </a:r>
                      <a:br>
                        <a:rPr lang="zh-CN" altLang="en-US" sz="1800" b="1" dirty="0">
                          <a:effectLst/>
                          <a:latin typeface="Arial" charset="0"/>
                          <a:ea typeface="Arial" charset="0"/>
                          <a:cs typeface="Arial" charset="0"/>
                        </a:rPr>
                      </a:br>
                      <a:endParaRPr lang="zh-CN" altLang="en-US" sz="1800" b="1" dirty="0">
                        <a:effectLst/>
                        <a:latin typeface="Arial" charset="0"/>
                        <a:ea typeface="Arial" charset="0"/>
                        <a:cs typeface="Arial" charset="0"/>
                      </a:endParaRPr>
                    </a:p>
                  </a:txBody>
                  <a:tcPr marL="44450" marR="44450" marT="44450" marB="44450"/>
                </a:tc>
                <a:tc>
                  <a:txBody>
                    <a:bodyPr/>
                    <a:lstStyle/>
                    <a:p>
                      <a:pPr rtl="0" fontAlgn="t">
                        <a:spcBef>
                          <a:spcPts val="0"/>
                        </a:spcBef>
                        <a:spcAft>
                          <a:spcPts val="0"/>
                        </a:spcAft>
                      </a:pPr>
                      <a:r>
                        <a:rPr lang="en-US" sz="1800" b="1" u="none" strike="noStrike" dirty="0">
                          <a:solidFill>
                            <a:schemeClr val="tx1"/>
                          </a:solidFill>
                          <a:effectLst/>
                          <a:latin typeface="Arial" charset="0"/>
                          <a:ea typeface="Arial" charset="0"/>
                          <a:cs typeface="Arial" charset="0"/>
                        </a:rPr>
                        <a:t>Reference: False</a:t>
                      </a:r>
                      <a:endParaRPr lang="en-US" sz="1800" b="1" dirty="0">
                        <a:solidFill>
                          <a:schemeClr val="tx1"/>
                        </a:solidFill>
                        <a:effectLst/>
                        <a:latin typeface="Arial" charset="0"/>
                        <a:ea typeface="Arial" charset="0"/>
                        <a:cs typeface="Arial" charset="0"/>
                      </a:endParaRPr>
                    </a:p>
                  </a:txBody>
                  <a:tcPr marL="44450" marR="44450" marT="44450" marB="44450"/>
                </a:tc>
                <a:tc>
                  <a:txBody>
                    <a:bodyPr/>
                    <a:lstStyle/>
                    <a:p>
                      <a:pPr rtl="0" fontAlgn="t">
                        <a:spcBef>
                          <a:spcPts val="0"/>
                        </a:spcBef>
                        <a:spcAft>
                          <a:spcPts val="0"/>
                        </a:spcAft>
                      </a:pPr>
                      <a:r>
                        <a:rPr lang="en-US" sz="1800" b="1" u="none" strike="noStrike" dirty="0">
                          <a:solidFill>
                            <a:schemeClr val="tx1"/>
                          </a:solidFill>
                          <a:effectLst/>
                          <a:latin typeface="Arial" charset="0"/>
                          <a:ea typeface="Arial" charset="0"/>
                          <a:cs typeface="Arial" charset="0"/>
                        </a:rPr>
                        <a:t>Reference: True</a:t>
                      </a:r>
                      <a:endParaRPr lang="en-US" sz="1800" b="1" dirty="0">
                        <a:solidFill>
                          <a:schemeClr val="tx1"/>
                        </a:solidFill>
                        <a:effectLst/>
                        <a:latin typeface="Arial" charset="0"/>
                        <a:ea typeface="Arial" charset="0"/>
                        <a:cs typeface="Arial" charset="0"/>
                      </a:endParaRPr>
                    </a:p>
                  </a:txBody>
                  <a:tcPr marL="44450" marR="44450" marT="44450" marB="44450"/>
                </a:tc>
              </a:tr>
              <a:tr h="385614">
                <a:tc>
                  <a:txBody>
                    <a:bodyPr/>
                    <a:lstStyle/>
                    <a:p>
                      <a:pPr rtl="0" fontAlgn="t">
                        <a:spcBef>
                          <a:spcPts val="0"/>
                        </a:spcBef>
                        <a:spcAft>
                          <a:spcPts val="0"/>
                        </a:spcAft>
                      </a:pPr>
                      <a:r>
                        <a:rPr lang="en-US" sz="1800" b="1" u="none" strike="noStrike" dirty="0">
                          <a:solidFill>
                            <a:schemeClr val="tx1"/>
                          </a:solidFill>
                          <a:effectLst/>
                          <a:latin typeface="Arial" charset="0"/>
                          <a:ea typeface="Arial" charset="0"/>
                          <a:cs typeface="Arial" charset="0"/>
                        </a:rPr>
                        <a:t>Precision</a:t>
                      </a:r>
                      <a:endParaRPr lang="en-US" sz="1800" b="1" dirty="0">
                        <a:solidFill>
                          <a:schemeClr val="tx1"/>
                        </a:solidFill>
                        <a:effectLst/>
                        <a:latin typeface="Arial" charset="0"/>
                        <a:ea typeface="Arial" charset="0"/>
                        <a:cs typeface="Arial" charset="0"/>
                      </a:endParaRPr>
                    </a:p>
                  </a:txBody>
                  <a:tcPr marL="44450" marR="44450" marT="44450" marB="44450"/>
                </a:tc>
                <a:tc>
                  <a:txBody>
                    <a:bodyPr/>
                    <a:lstStyle/>
                    <a:p>
                      <a:pPr rtl="0" fontAlgn="t">
                        <a:spcBef>
                          <a:spcPts val="0"/>
                        </a:spcBef>
                        <a:spcAft>
                          <a:spcPts val="0"/>
                        </a:spcAft>
                      </a:pPr>
                      <a:r>
                        <a:rPr lang="en-US" altLang="zh-CN" sz="1800" b="1" u="none" strike="noStrike" dirty="0">
                          <a:effectLst/>
                          <a:latin typeface="Arial" charset="0"/>
                          <a:ea typeface="Arial" charset="0"/>
                          <a:cs typeface="Arial" charset="0"/>
                        </a:rPr>
                        <a:t>0.397</a:t>
                      </a:r>
                      <a:endParaRPr lang="zh-CN" altLang="en-US" sz="1800" b="1" dirty="0">
                        <a:effectLst/>
                        <a:latin typeface="Arial" charset="0"/>
                        <a:ea typeface="Arial" charset="0"/>
                        <a:cs typeface="Arial" charset="0"/>
                      </a:endParaRPr>
                    </a:p>
                  </a:txBody>
                  <a:tcPr marL="44450" marR="44450" marT="44450" marB="44450"/>
                </a:tc>
                <a:tc>
                  <a:txBody>
                    <a:bodyPr/>
                    <a:lstStyle/>
                    <a:p>
                      <a:pPr rtl="0" fontAlgn="t">
                        <a:spcBef>
                          <a:spcPts val="0"/>
                        </a:spcBef>
                        <a:spcAft>
                          <a:spcPts val="0"/>
                        </a:spcAft>
                      </a:pPr>
                      <a:r>
                        <a:rPr lang="en-US" altLang="zh-CN" sz="1800" b="1" u="none" strike="noStrike" dirty="0">
                          <a:effectLst/>
                          <a:latin typeface="Arial" charset="0"/>
                          <a:ea typeface="Arial" charset="0"/>
                          <a:cs typeface="Arial" charset="0"/>
                        </a:rPr>
                        <a:t>0.984</a:t>
                      </a:r>
                      <a:endParaRPr lang="zh-CN" altLang="en-US" sz="1800" b="1" dirty="0">
                        <a:effectLst/>
                        <a:latin typeface="Arial" charset="0"/>
                        <a:ea typeface="Arial" charset="0"/>
                        <a:cs typeface="Arial" charset="0"/>
                      </a:endParaRPr>
                    </a:p>
                  </a:txBody>
                  <a:tcPr marL="44450" marR="44450" marT="44450" marB="44450"/>
                </a:tc>
              </a:tr>
              <a:tr h="385614">
                <a:tc>
                  <a:txBody>
                    <a:bodyPr/>
                    <a:lstStyle/>
                    <a:p>
                      <a:pPr rtl="0" fontAlgn="t">
                        <a:spcBef>
                          <a:spcPts val="0"/>
                        </a:spcBef>
                        <a:spcAft>
                          <a:spcPts val="0"/>
                        </a:spcAft>
                      </a:pPr>
                      <a:r>
                        <a:rPr lang="en-US" sz="1800" b="1" u="none" strike="noStrike" dirty="0">
                          <a:solidFill>
                            <a:schemeClr val="tx1"/>
                          </a:solidFill>
                          <a:effectLst/>
                          <a:latin typeface="Arial" charset="0"/>
                          <a:ea typeface="Arial" charset="0"/>
                          <a:cs typeface="Arial" charset="0"/>
                        </a:rPr>
                        <a:t>Recall</a:t>
                      </a:r>
                      <a:endParaRPr lang="en-US" sz="1800" b="1" dirty="0">
                        <a:solidFill>
                          <a:schemeClr val="tx1"/>
                        </a:solidFill>
                        <a:effectLst/>
                        <a:latin typeface="Arial" charset="0"/>
                        <a:ea typeface="Arial" charset="0"/>
                        <a:cs typeface="Arial" charset="0"/>
                      </a:endParaRPr>
                    </a:p>
                  </a:txBody>
                  <a:tcPr marL="44450" marR="44450" marT="44450" marB="44450"/>
                </a:tc>
                <a:tc>
                  <a:txBody>
                    <a:bodyPr/>
                    <a:lstStyle/>
                    <a:p>
                      <a:pPr rtl="0" fontAlgn="t">
                        <a:spcBef>
                          <a:spcPts val="0"/>
                        </a:spcBef>
                        <a:spcAft>
                          <a:spcPts val="0"/>
                        </a:spcAft>
                      </a:pPr>
                      <a:r>
                        <a:rPr lang="en-US" altLang="zh-CN" sz="1800" b="1" u="none" strike="noStrike" dirty="0">
                          <a:solidFill>
                            <a:srgbClr val="FF0000"/>
                          </a:solidFill>
                          <a:effectLst/>
                          <a:latin typeface="Arial" charset="0"/>
                          <a:ea typeface="Arial" charset="0"/>
                          <a:cs typeface="Arial" charset="0"/>
                        </a:rPr>
                        <a:t>0.808</a:t>
                      </a:r>
                      <a:endParaRPr lang="zh-CN" altLang="en-US" sz="1800" b="1" dirty="0">
                        <a:solidFill>
                          <a:srgbClr val="FF0000"/>
                        </a:solidFill>
                        <a:effectLst/>
                        <a:latin typeface="Arial" charset="0"/>
                        <a:ea typeface="Arial" charset="0"/>
                        <a:cs typeface="Arial" charset="0"/>
                      </a:endParaRPr>
                    </a:p>
                  </a:txBody>
                  <a:tcPr marL="44450" marR="44450" marT="44450" marB="44450"/>
                </a:tc>
                <a:tc>
                  <a:txBody>
                    <a:bodyPr/>
                    <a:lstStyle/>
                    <a:p>
                      <a:pPr rtl="0" fontAlgn="t">
                        <a:spcBef>
                          <a:spcPts val="0"/>
                        </a:spcBef>
                        <a:spcAft>
                          <a:spcPts val="0"/>
                        </a:spcAft>
                      </a:pPr>
                      <a:r>
                        <a:rPr lang="en-US" altLang="zh-CN" sz="1800" b="1" u="none" strike="noStrike" dirty="0">
                          <a:effectLst/>
                          <a:latin typeface="Arial" charset="0"/>
                          <a:ea typeface="Arial" charset="0"/>
                          <a:cs typeface="Arial" charset="0"/>
                        </a:rPr>
                        <a:t>0.906</a:t>
                      </a:r>
                      <a:endParaRPr lang="zh-CN" altLang="en-US" sz="1800" b="1" dirty="0">
                        <a:effectLst/>
                        <a:latin typeface="Arial" charset="0"/>
                        <a:ea typeface="Arial" charset="0"/>
                        <a:cs typeface="Arial" charset="0"/>
                      </a:endParaRPr>
                    </a:p>
                  </a:txBody>
                  <a:tcPr marL="44450" marR="44450" marT="44450" marB="44450"/>
                </a:tc>
              </a:tr>
              <a:tr h="385614">
                <a:tc>
                  <a:txBody>
                    <a:bodyPr/>
                    <a:lstStyle/>
                    <a:p>
                      <a:pPr rtl="0" fontAlgn="t">
                        <a:spcBef>
                          <a:spcPts val="0"/>
                        </a:spcBef>
                        <a:spcAft>
                          <a:spcPts val="0"/>
                        </a:spcAft>
                      </a:pPr>
                      <a:r>
                        <a:rPr lang="en-US" sz="1800" b="1" u="none" strike="noStrike" dirty="0">
                          <a:solidFill>
                            <a:schemeClr val="tx1"/>
                          </a:solidFill>
                          <a:effectLst/>
                          <a:latin typeface="Arial" charset="0"/>
                          <a:ea typeface="Arial" charset="0"/>
                          <a:cs typeface="Arial" charset="0"/>
                        </a:rPr>
                        <a:t>F-score</a:t>
                      </a:r>
                      <a:endParaRPr lang="en-US" sz="1800" b="1" dirty="0">
                        <a:solidFill>
                          <a:schemeClr val="tx1"/>
                        </a:solidFill>
                        <a:effectLst/>
                        <a:latin typeface="Arial" charset="0"/>
                        <a:ea typeface="Arial" charset="0"/>
                        <a:cs typeface="Arial" charset="0"/>
                      </a:endParaRPr>
                    </a:p>
                  </a:txBody>
                  <a:tcPr marL="44450" marR="44450" marT="44450" marB="44450"/>
                </a:tc>
                <a:tc>
                  <a:txBody>
                    <a:bodyPr/>
                    <a:lstStyle/>
                    <a:p>
                      <a:pPr rtl="0" fontAlgn="t">
                        <a:spcBef>
                          <a:spcPts val="0"/>
                        </a:spcBef>
                        <a:spcAft>
                          <a:spcPts val="0"/>
                        </a:spcAft>
                      </a:pPr>
                      <a:r>
                        <a:rPr lang="en-US" altLang="zh-CN" sz="1800" b="1" u="none" strike="noStrike" dirty="0">
                          <a:solidFill>
                            <a:srgbClr val="FF0000"/>
                          </a:solidFill>
                          <a:effectLst/>
                          <a:latin typeface="Arial" charset="0"/>
                          <a:ea typeface="Arial" charset="0"/>
                          <a:cs typeface="Arial" charset="0"/>
                        </a:rPr>
                        <a:t>0.532</a:t>
                      </a:r>
                      <a:endParaRPr lang="zh-CN" altLang="en-US" sz="1800" b="1" dirty="0">
                        <a:solidFill>
                          <a:srgbClr val="FF0000"/>
                        </a:solidFill>
                        <a:effectLst/>
                        <a:latin typeface="Arial" charset="0"/>
                        <a:ea typeface="Arial" charset="0"/>
                        <a:cs typeface="Arial" charset="0"/>
                      </a:endParaRPr>
                    </a:p>
                  </a:txBody>
                  <a:tcPr marL="44450" marR="44450" marT="44450" marB="44450"/>
                </a:tc>
                <a:tc>
                  <a:txBody>
                    <a:bodyPr/>
                    <a:lstStyle/>
                    <a:p>
                      <a:pPr rtl="0" fontAlgn="t">
                        <a:spcBef>
                          <a:spcPts val="0"/>
                        </a:spcBef>
                        <a:spcAft>
                          <a:spcPts val="0"/>
                        </a:spcAft>
                      </a:pPr>
                      <a:r>
                        <a:rPr lang="en-US" altLang="zh-CN" sz="1800" b="1" u="none" strike="noStrike" dirty="0">
                          <a:effectLst/>
                          <a:latin typeface="Arial" charset="0"/>
                          <a:ea typeface="Arial" charset="0"/>
                          <a:cs typeface="Arial" charset="0"/>
                        </a:rPr>
                        <a:t>0.943</a:t>
                      </a:r>
                      <a:endParaRPr lang="zh-CN" altLang="en-US" sz="1800" b="1" dirty="0">
                        <a:effectLst/>
                        <a:latin typeface="Arial" charset="0"/>
                        <a:ea typeface="Arial" charset="0"/>
                        <a:cs typeface="Arial" charset="0"/>
                      </a:endParaRPr>
                    </a:p>
                  </a:txBody>
                  <a:tcPr marL="44450" marR="44450" marT="44450" marB="44450"/>
                </a:tc>
              </a:tr>
            </a:tbl>
          </a:graphicData>
        </a:graphic>
      </p:graphicFrame>
      <p:sp>
        <p:nvSpPr>
          <p:cNvPr id="11" name="Rectangle 6"/>
          <p:cNvSpPr>
            <a:spLocks noChangeArrowheads="1"/>
          </p:cNvSpPr>
          <p:nvPr/>
        </p:nvSpPr>
        <p:spPr bwMode="auto">
          <a:xfrm>
            <a:off x="5991727" y="4068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chemeClr val="tx1"/>
                </a:solidFill>
                <a:effectLst/>
                <a:latin typeface="Arial" panose="020B0604020202020204" pitchFamily="34" charset="0"/>
              </a:rPr>
              <a:t/>
            </a:r>
            <a:br>
              <a:rPr kumimoji="0" lang="zh-CN" altLang="zh-CN" sz="1800" b="0" i="0" u="none" strike="noStrike" cap="none" normalizeH="0" baseline="0" smtClean="0">
                <a:ln>
                  <a:noFill/>
                </a:ln>
                <a:solidFill>
                  <a:schemeClr val="tx1"/>
                </a:solidFill>
                <a:effectLst/>
                <a:latin typeface="Arial" panose="020B0604020202020204" pitchFamily="34" charset="0"/>
              </a:rPr>
            </a:br>
            <a:endParaRPr kumimoji="0" lang="zh-CN" altLang="zh-CN"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2" name="Rectangle 11"/>
          <p:cNvSpPr/>
          <p:nvPr/>
        </p:nvSpPr>
        <p:spPr>
          <a:xfrm>
            <a:off x="3890376" y="6446158"/>
            <a:ext cx="3062057" cy="400110"/>
          </a:xfrm>
          <a:prstGeom prst="rect">
            <a:avLst/>
          </a:prstGeom>
        </p:spPr>
        <p:txBody>
          <a:bodyPr wrap="none">
            <a:spAutoFit/>
          </a:bodyPr>
          <a:lstStyle/>
          <a:p>
            <a:r>
              <a:rPr lang="en-US" altLang="zh-CN" sz="2000" dirty="0">
                <a:solidFill>
                  <a:srgbClr val="000000"/>
                </a:solidFill>
                <a:latin typeface="Arial" panose="020B0604020202020204" pitchFamily="34" charset="0"/>
              </a:rPr>
              <a:t>Overall accuracy is </a:t>
            </a:r>
            <a:r>
              <a:rPr lang="en-US" altLang="zh-CN" sz="2000" b="1" u="sng" dirty="0" smtClean="0">
                <a:solidFill>
                  <a:srgbClr val="FF0000"/>
                </a:solidFill>
                <a:latin typeface="Arial" panose="020B0604020202020204" pitchFamily="34" charset="0"/>
              </a:rPr>
              <a:t>0.899</a:t>
            </a:r>
            <a:endParaRPr lang="en-US" altLang="zh-CN" sz="2000" b="1" dirty="0">
              <a:solidFill>
                <a:srgbClr val="FF0000"/>
              </a:solidFill>
            </a:endParaRPr>
          </a:p>
        </p:txBody>
      </p:sp>
      <p:sp>
        <p:nvSpPr>
          <p:cNvPr id="13" name="Rectangle 12"/>
          <p:cNvSpPr/>
          <p:nvPr/>
        </p:nvSpPr>
        <p:spPr>
          <a:xfrm>
            <a:off x="6929844" y="6270007"/>
            <a:ext cx="3392275" cy="338554"/>
          </a:xfrm>
          <a:prstGeom prst="rect">
            <a:avLst/>
          </a:prstGeom>
        </p:spPr>
        <p:txBody>
          <a:bodyPr wrap="none">
            <a:spAutoFit/>
          </a:bodyPr>
          <a:lstStyle/>
          <a:p>
            <a:r>
              <a:rPr lang="en-US" altLang="zh-CN" sz="1600" b="1" dirty="0" smtClean="0">
                <a:latin typeface="Arial" charset="0"/>
                <a:ea typeface="Arial" charset="0"/>
                <a:cs typeface="Arial" charset="0"/>
              </a:rPr>
              <a:t> </a:t>
            </a:r>
            <a:r>
              <a:rPr lang="en-US" altLang="zh-CN" sz="1600" b="1" dirty="0">
                <a:latin typeface="Arial" charset="0"/>
                <a:ea typeface="Arial" charset="0"/>
                <a:cs typeface="Arial" charset="0"/>
              </a:rPr>
              <a:t>L1 regularization (LASSO) here. </a:t>
            </a:r>
            <a:endParaRPr lang="zh-CN" altLang="en-US" sz="1600" b="1" dirty="0">
              <a:latin typeface="Arial" charset="0"/>
              <a:ea typeface="Arial" charset="0"/>
              <a:cs typeface="Arial" charset="0"/>
            </a:endParaRPr>
          </a:p>
        </p:txBody>
      </p:sp>
    </p:spTree>
    <p:extLst>
      <p:ext uri="{BB962C8B-B14F-4D97-AF65-F5344CB8AC3E}">
        <p14:creationId xmlns:p14="http://schemas.microsoft.com/office/powerpoint/2010/main" val="12299804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12192000" cy="859809"/>
          </a:xfrm>
          <a:prstGeom prst="rect">
            <a:avLst/>
          </a:prstGeom>
          <a:solidFill>
            <a:srgbClr val="00234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charset="0"/>
              </a:defRPr>
            </a:lvl2pPr>
            <a:lvl3pPr algn="ctr" rtl="0" eaLnBrk="0" fontAlgn="base" hangingPunct="0">
              <a:spcBef>
                <a:spcPct val="0"/>
              </a:spcBef>
              <a:spcAft>
                <a:spcPct val="0"/>
              </a:spcAft>
              <a:defRPr sz="4400">
                <a:solidFill>
                  <a:schemeClr val="bg1"/>
                </a:solidFill>
                <a:latin typeface="Arial" charset="0"/>
              </a:defRPr>
            </a:lvl3pPr>
            <a:lvl4pPr algn="ctr" rtl="0" eaLnBrk="0" fontAlgn="base" hangingPunct="0">
              <a:spcBef>
                <a:spcPct val="0"/>
              </a:spcBef>
              <a:spcAft>
                <a:spcPct val="0"/>
              </a:spcAft>
              <a:defRPr sz="4400">
                <a:solidFill>
                  <a:schemeClr val="bg1"/>
                </a:solidFill>
                <a:latin typeface="Arial" charset="0"/>
              </a:defRPr>
            </a:lvl4pPr>
            <a:lvl5pPr algn="ctr" rtl="0" eaLnBrk="0" fontAlgn="base" hangingPunct="0">
              <a:spcBef>
                <a:spcPct val="0"/>
              </a:spcBef>
              <a:spcAft>
                <a:spcPct val="0"/>
              </a:spcAft>
              <a:defRPr sz="4400">
                <a:solidFill>
                  <a:schemeClr val="bg1"/>
                </a:solidFill>
                <a:latin typeface="Arial" charset="0"/>
              </a:defRPr>
            </a:lvl5pPr>
            <a:lvl6pPr marL="457200" algn="ctr" rtl="0" fontAlgn="base">
              <a:spcBef>
                <a:spcPct val="0"/>
              </a:spcBef>
              <a:spcAft>
                <a:spcPct val="0"/>
              </a:spcAft>
              <a:defRPr sz="4400">
                <a:solidFill>
                  <a:schemeClr val="bg1"/>
                </a:solidFill>
                <a:latin typeface="Arial" charset="0"/>
              </a:defRPr>
            </a:lvl6pPr>
            <a:lvl7pPr marL="914400" algn="ctr" rtl="0" fontAlgn="base">
              <a:spcBef>
                <a:spcPct val="0"/>
              </a:spcBef>
              <a:spcAft>
                <a:spcPct val="0"/>
              </a:spcAft>
              <a:defRPr sz="4400">
                <a:solidFill>
                  <a:schemeClr val="bg1"/>
                </a:solidFill>
                <a:latin typeface="Arial" charset="0"/>
              </a:defRPr>
            </a:lvl7pPr>
            <a:lvl8pPr marL="1371600" algn="ctr" rtl="0" fontAlgn="base">
              <a:spcBef>
                <a:spcPct val="0"/>
              </a:spcBef>
              <a:spcAft>
                <a:spcPct val="0"/>
              </a:spcAft>
              <a:defRPr sz="4400">
                <a:solidFill>
                  <a:schemeClr val="bg1"/>
                </a:solidFill>
                <a:latin typeface="Arial" charset="0"/>
              </a:defRPr>
            </a:lvl8pPr>
            <a:lvl9pPr marL="1828800" algn="ctr" rtl="0" fontAlgn="base">
              <a:spcBef>
                <a:spcPct val="0"/>
              </a:spcBef>
              <a:spcAft>
                <a:spcPct val="0"/>
              </a:spcAft>
              <a:defRPr sz="4400">
                <a:solidFill>
                  <a:schemeClr val="bg1"/>
                </a:solidFill>
                <a:latin typeface="Arial" charset="0"/>
              </a:defRPr>
            </a:lvl9pPr>
          </a:lstStyle>
          <a:p>
            <a:pPr eaLnBrk="1" hangingPunct="1"/>
            <a:r>
              <a:rPr lang="en-US" altLang="zh-CN" b="1" kern="0" dirty="0" smtClean="0">
                <a:latin typeface="Arial" panose="020B0604020202020204" pitchFamily="34" charset="0"/>
                <a:ea typeface="宋体" panose="02010600030101010101" pitchFamily="2" charset="-122"/>
                <a:cs typeface="Arial" panose="020B0604020202020204" pitchFamily="34" charset="0"/>
              </a:rPr>
              <a:t>Model-Based Boosting</a:t>
            </a:r>
            <a:endParaRPr lang="en-US" altLang="zh-CN" b="1" kern="0" dirty="0">
              <a:latin typeface="Arial" panose="020B0604020202020204" pitchFamily="34" charset="0"/>
              <a:ea typeface="宋体" panose="02010600030101010101" pitchFamily="2" charset="-122"/>
              <a:cs typeface="Arial" panose="020B0604020202020204" pitchFamily="34" charset="0"/>
            </a:endParaRPr>
          </a:p>
        </p:txBody>
      </p:sp>
      <p:sp>
        <p:nvSpPr>
          <p:cNvPr id="6" name="Line 6"/>
          <p:cNvSpPr>
            <a:spLocks noChangeShapeType="1"/>
          </p:cNvSpPr>
          <p:nvPr/>
        </p:nvSpPr>
        <p:spPr bwMode="auto">
          <a:xfrm>
            <a:off x="-13648" y="879135"/>
            <a:ext cx="12205648" cy="0"/>
          </a:xfrm>
          <a:prstGeom prst="line">
            <a:avLst/>
          </a:prstGeom>
          <a:noFill/>
          <a:ln w="12700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kern="0">
              <a:solidFill>
                <a:sysClr val="windowText" lastClr="000000"/>
              </a:solidFill>
            </a:endParaRPr>
          </a:p>
        </p:txBody>
      </p:sp>
      <p:pic>
        <p:nvPicPr>
          <p:cNvPr id="7" name="Picture 7" descr="CA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13925" y="6529387"/>
            <a:ext cx="237807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136480" y="944436"/>
            <a:ext cx="11903120" cy="5324535"/>
          </a:xfrm>
          <a:prstGeom prst="rect">
            <a:avLst/>
          </a:prstGeom>
        </p:spPr>
        <p:txBody>
          <a:bodyPr wrap="square">
            <a:spAutoFit/>
          </a:bodyPr>
          <a:lstStyle/>
          <a:p>
            <a:pPr indent="-457200">
              <a:buFont typeface="Wingdings" panose="05000000000000000000" pitchFamily="2" charset="2"/>
              <a:buChar char="Ø"/>
            </a:pPr>
            <a:r>
              <a:rPr lang="en-US" altLang="zh-CN" sz="3200" dirty="0">
                <a:latin typeface="Arial" panose="020B0604020202020204" pitchFamily="34" charset="0"/>
                <a:cs typeface="Arial" panose="020B0604020202020204" pitchFamily="34" charset="0"/>
              </a:rPr>
              <a:t>Top Challenge in Statistical </a:t>
            </a:r>
            <a:r>
              <a:rPr lang="en-US" altLang="zh-CN" sz="3200" dirty="0" smtClean="0">
                <a:latin typeface="Arial" panose="020B0604020202020204" pitchFamily="34" charset="0"/>
                <a:cs typeface="Arial" panose="020B0604020202020204" pitchFamily="34" charset="0"/>
              </a:rPr>
              <a:t>Research:</a:t>
            </a:r>
          </a:p>
          <a:p>
            <a:pPr algn="ctr"/>
            <a:r>
              <a:rPr lang="en-US" altLang="zh-CN" sz="3200" dirty="0" smtClean="0">
                <a:latin typeface="Arial" panose="020B0604020202020204" pitchFamily="34" charset="0"/>
                <a:cs typeface="Arial" panose="020B0604020202020204" pitchFamily="34" charset="0"/>
              </a:rPr>
              <a:t>Little Idea about the True </a:t>
            </a:r>
            <a:r>
              <a:rPr lang="en-US" altLang="zh-CN" sz="3200" dirty="0">
                <a:latin typeface="Arial" panose="020B0604020202020204" pitchFamily="34" charset="0"/>
                <a:cs typeface="Arial" panose="020B0604020202020204" pitchFamily="34" charset="0"/>
              </a:rPr>
              <a:t>Data Generating </a:t>
            </a:r>
            <a:r>
              <a:rPr lang="en-US" altLang="zh-CN" sz="3200" dirty="0" smtClean="0">
                <a:latin typeface="Arial" panose="020B0604020202020204" pitchFamily="34" charset="0"/>
                <a:cs typeface="Arial" panose="020B0604020202020204" pitchFamily="34" charset="0"/>
              </a:rPr>
              <a:t>Process</a:t>
            </a:r>
          </a:p>
          <a:p>
            <a:r>
              <a:rPr lang="en-US" altLang="zh-CN" sz="3200" dirty="0" smtClean="0">
                <a:latin typeface="Arial" panose="020B0604020202020204" pitchFamily="34" charset="0"/>
                <a:cs typeface="Arial" panose="020B0604020202020204" pitchFamily="34" charset="0"/>
              </a:rPr>
              <a:t>E.g., in logistic regression</a:t>
            </a:r>
            <a:endParaRPr lang="en-US" altLang="zh-CN" sz="3200" dirty="0">
              <a:latin typeface="Arial" panose="020B0604020202020204" pitchFamily="34" charset="0"/>
              <a:cs typeface="Arial" panose="020B0604020202020204" pitchFamily="34" charset="0"/>
            </a:endParaRPr>
          </a:p>
          <a:p>
            <a:pPr lvl="2" indent="-457200">
              <a:buFont typeface="Wingdings" panose="05000000000000000000" pitchFamily="2" charset="2"/>
              <a:buChar char="Ø"/>
            </a:pPr>
            <a:r>
              <a:rPr lang="en-US" altLang="zh-CN" sz="3200" dirty="0" smtClean="0">
                <a:latin typeface="Arial" panose="020B0604020202020204" pitchFamily="34" charset="0"/>
                <a:cs typeface="Arial" panose="020B0604020202020204" pitchFamily="34" charset="0"/>
              </a:rPr>
              <a:t>Function form: why not logistic with nonlinear functions of features?</a:t>
            </a:r>
          </a:p>
          <a:p>
            <a:pPr lvl="2" indent="-457200">
              <a:buFont typeface="Wingdings" panose="05000000000000000000" pitchFamily="2" charset="2"/>
              <a:buChar char="Ø"/>
            </a:pPr>
            <a:r>
              <a:rPr lang="en-US" altLang="zh-CN" sz="3200" dirty="0" smtClean="0">
                <a:latin typeface="Arial" panose="020B0604020202020204" pitchFamily="34" charset="0"/>
                <a:cs typeface="Arial" panose="020B0604020202020204" pitchFamily="34" charset="0"/>
              </a:rPr>
              <a:t>Variables: which feature to be included?</a:t>
            </a:r>
          </a:p>
          <a:p>
            <a:pPr lvl="2" indent="-457200">
              <a:buFont typeface="Wingdings" panose="05000000000000000000" pitchFamily="2" charset="2"/>
              <a:buChar char="Ø"/>
            </a:pPr>
            <a:endParaRPr lang="en-US" altLang="zh-CN" sz="3200" dirty="0">
              <a:latin typeface="Arial" panose="020B0604020202020204" pitchFamily="34" charset="0"/>
              <a:cs typeface="Arial" panose="020B0604020202020204" pitchFamily="34" charset="0"/>
            </a:endParaRPr>
          </a:p>
          <a:p>
            <a:pPr indent="-457200">
              <a:buFont typeface="Wingdings" panose="05000000000000000000" pitchFamily="2" charset="2"/>
              <a:buChar char="Ø"/>
            </a:pPr>
            <a:r>
              <a:rPr lang="en-US" altLang="zh-CN" sz="3200" dirty="0" smtClean="0">
                <a:latin typeface="Arial" panose="020B0604020202020204" pitchFamily="34" charset="0"/>
                <a:cs typeface="Arial" panose="020B0604020202020204" pitchFamily="34" charset="0"/>
              </a:rPr>
              <a:t>Solution: Component-Wise Gradient Boosting</a:t>
            </a:r>
            <a:endParaRPr lang="en-US" altLang="zh-CN" sz="3200" dirty="0">
              <a:latin typeface="Arial" panose="020B0604020202020204" pitchFamily="34" charset="0"/>
              <a:cs typeface="Arial" panose="020B0604020202020204" pitchFamily="34" charset="0"/>
            </a:endParaRPr>
          </a:p>
          <a:p>
            <a:pPr marL="571500" lvl="1"/>
            <a:endParaRPr lang="en-US" altLang="zh-CN" sz="2800" dirty="0" smtClean="0">
              <a:latin typeface="Arial" panose="020B0604020202020204" pitchFamily="34" charset="0"/>
              <a:cs typeface="Arial" panose="020B0604020202020204" pitchFamily="34" charset="0"/>
            </a:endParaRPr>
          </a:p>
          <a:p>
            <a:pPr marL="571500" lvl="1"/>
            <a:r>
              <a:rPr lang="en-US" altLang="zh-CN" sz="2800" dirty="0" smtClean="0">
                <a:latin typeface="Arial" panose="020B0604020202020204" pitchFamily="34" charset="0"/>
                <a:cs typeface="Arial" panose="020B0604020202020204" pitchFamily="34" charset="0"/>
              </a:rPr>
              <a:t>Prediction Accuracy Optimization and Functional Form and Variable Selection at the Same Time.</a:t>
            </a:r>
          </a:p>
        </p:txBody>
      </p:sp>
    </p:spTree>
    <p:extLst>
      <p:ext uri="{BB962C8B-B14F-4D97-AF65-F5344CB8AC3E}">
        <p14:creationId xmlns:p14="http://schemas.microsoft.com/office/powerpoint/2010/main" val="17660873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12192000" cy="859809"/>
          </a:xfrm>
          <a:prstGeom prst="rect">
            <a:avLst/>
          </a:prstGeom>
          <a:solidFill>
            <a:srgbClr val="00234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charset="0"/>
              </a:defRPr>
            </a:lvl2pPr>
            <a:lvl3pPr algn="ctr" rtl="0" eaLnBrk="0" fontAlgn="base" hangingPunct="0">
              <a:spcBef>
                <a:spcPct val="0"/>
              </a:spcBef>
              <a:spcAft>
                <a:spcPct val="0"/>
              </a:spcAft>
              <a:defRPr sz="4400">
                <a:solidFill>
                  <a:schemeClr val="bg1"/>
                </a:solidFill>
                <a:latin typeface="Arial" charset="0"/>
              </a:defRPr>
            </a:lvl3pPr>
            <a:lvl4pPr algn="ctr" rtl="0" eaLnBrk="0" fontAlgn="base" hangingPunct="0">
              <a:spcBef>
                <a:spcPct val="0"/>
              </a:spcBef>
              <a:spcAft>
                <a:spcPct val="0"/>
              </a:spcAft>
              <a:defRPr sz="4400">
                <a:solidFill>
                  <a:schemeClr val="bg1"/>
                </a:solidFill>
                <a:latin typeface="Arial" charset="0"/>
              </a:defRPr>
            </a:lvl4pPr>
            <a:lvl5pPr algn="ctr" rtl="0" eaLnBrk="0" fontAlgn="base" hangingPunct="0">
              <a:spcBef>
                <a:spcPct val="0"/>
              </a:spcBef>
              <a:spcAft>
                <a:spcPct val="0"/>
              </a:spcAft>
              <a:defRPr sz="4400">
                <a:solidFill>
                  <a:schemeClr val="bg1"/>
                </a:solidFill>
                <a:latin typeface="Arial" charset="0"/>
              </a:defRPr>
            </a:lvl5pPr>
            <a:lvl6pPr marL="457200" algn="ctr" rtl="0" fontAlgn="base">
              <a:spcBef>
                <a:spcPct val="0"/>
              </a:spcBef>
              <a:spcAft>
                <a:spcPct val="0"/>
              </a:spcAft>
              <a:defRPr sz="4400">
                <a:solidFill>
                  <a:schemeClr val="bg1"/>
                </a:solidFill>
                <a:latin typeface="Arial" charset="0"/>
              </a:defRPr>
            </a:lvl6pPr>
            <a:lvl7pPr marL="914400" algn="ctr" rtl="0" fontAlgn="base">
              <a:spcBef>
                <a:spcPct val="0"/>
              </a:spcBef>
              <a:spcAft>
                <a:spcPct val="0"/>
              </a:spcAft>
              <a:defRPr sz="4400">
                <a:solidFill>
                  <a:schemeClr val="bg1"/>
                </a:solidFill>
                <a:latin typeface="Arial" charset="0"/>
              </a:defRPr>
            </a:lvl7pPr>
            <a:lvl8pPr marL="1371600" algn="ctr" rtl="0" fontAlgn="base">
              <a:spcBef>
                <a:spcPct val="0"/>
              </a:spcBef>
              <a:spcAft>
                <a:spcPct val="0"/>
              </a:spcAft>
              <a:defRPr sz="4400">
                <a:solidFill>
                  <a:schemeClr val="bg1"/>
                </a:solidFill>
                <a:latin typeface="Arial" charset="0"/>
              </a:defRPr>
            </a:lvl8pPr>
            <a:lvl9pPr marL="1828800" algn="ctr" rtl="0" fontAlgn="base">
              <a:spcBef>
                <a:spcPct val="0"/>
              </a:spcBef>
              <a:spcAft>
                <a:spcPct val="0"/>
              </a:spcAft>
              <a:defRPr sz="4400">
                <a:solidFill>
                  <a:schemeClr val="bg1"/>
                </a:solidFill>
                <a:latin typeface="Arial" charset="0"/>
              </a:defRPr>
            </a:lvl9pPr>
          </a:lstStyle>
          <a:p>
            <a:pPr eaLnBrk="1" hangingPunct="1"/>
            <a:r>
              <a:rPr lang="en-US" altLang="zh-CN" b="1" kern="0" dirty="0">
                <a:latin typeface="Arial" panose="020B0604020202020204" pitchFamily="34" charset="0"/>
                <a:ea typeface="宋体" panose="02010600030101010101" pitchFamily="2" charset="-122"/>
                <a:cs typeface="Arial" panose="020B0604020202020204" pitchFamily="34" charset="0"/>
              </a:rPr>
              <a:t>Model-Based Boosting</a:t>
            </a:r>
          </a:p>
        </p:txBody>
      </p:sp>
      <p:sp>
        <p:nvSpPr>
          <p:cNvPr id="6" name="Line 6"/>
          <p:cNvSpPr>
            <a:spLocks noChangeShapeType="1"/>
          </p:cNvSpPr>
          <p:nvPr/>
        </p:nvSpPr>
        <p:spPr bwMode="auto">
          <a:xfrm>
            <a:off x="-13648" y="879135"/>
            <a:ext cx="12205648" cy="0"/>
          </a:xfrm>
          <a:prstGeom prst="line">
            <a:avLst/>
          </a:prstGeom>
          <a:noFill/>
          <a:ln w="12700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kern="0">
              <a:solidFill>
                <a:sysClr val="windowText" lastClr="000000"/>
              </a:solidFill>
            </a:endParaRPr>
          </a:p>
        </p:txBody>
      </p:sp>
      <p:pic>
        <p:nvPicPr>
          <p:cNvPr id="7" name="Picture 7" descr="CA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13925" y="6529387"/>
            <a:ext cx="237807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136480" y="944436"/>
            <a:ext cx="12205648" cy="5509200"/>
          </a:xfrm>
          <a:prstGeom prst="rect">
            <a:avLst/>
          </a:prstGeom>
        </p:spPr>
        <p:txBody>
          <a:bodyPr wrap="square">
            <a:spAutoFit/>
          </a:bodyPr>
          <a:lstStyle/>
          <a:p>
            <a:pPr indent="-457200">
              <a:buFont typeface="Wingdings" panose="05000000000000000000" pitchFamily="2" charset="2"/>
              <a:buChar char="Ø"/>
            </a:pPr>
            <a:r>
              <a:rPr lang="en-US" altLang="zh-CN" sz="3200" dirty="0">
                <a:latin typeface="Arial" panose="020B0604020202020204" pitchFamily="34" charset="0"/>
                <a:cs typeface="Arial" panose="020B0604020202020204" pitchFamily="34" charset="0"/>
              </a:rPr>
              <a:t> </a:t>
            </a:r>
            <a:r>
              <a:rPr lang="en-US" altLang="zh-CN" sz="3200" dirty="0" smtClean="0">
                <a:latin typeface="Arial" panose="020B0604020202020204" pitchFamily="34" charset="0"/>
                <a:cs typeface="Arial" panose="020B0604020202020204" pitchFamily="34" charset="0"/>
              </a:rPr>
              <a:t>Specific Implementation</a:t>
            </a:r>
          </a:p>
          <a:p>
            <a:pPr lvl="2" indent="-457200">
              <a:buFont typeface="Wingdings" panose="05000000000000000000" pitchFamily="2" charset="2"/>
              <a:buChar char="Ø"/>
            </a:pPr>
            <a:r>
              <a:rPr lang="en-US" altLang="zh-CN" sz="3200" dirty="0" smtClean="0">
                <a:latin typeface="Arial" panose="020B0604020202020204" pitchFamily="34" charset="0"/>
                <a:cs typeface="Arial" panose="020B0604020202020204" pitchFamily="34" charset="0"/>
              </a:rPr>
              <a:t>Base model is logistic regression.</a:t>
            </a:r>
          </a:p>
          <a:p>
            <a:pPr lvl="2" indent="-457200">
              <a:buFont typeface="Wingdings" panose="05000000000000000000" pitchFamily="2" charset="2"/>
              <a:buChar char="Ø"/>
            </a:pPr>
            <a:r>
              <a:rPr lang="en-US" altLang="zh-CN" sz="3200" dirty="0" smtClean="0">
                <a:latin typeface="Arial" panose="020B0604020202020204" pitchFamily="34" charset="0"/>
                <a:cs typeface="Arial" panose="020B0604020202020204" pitchFamily="34" charset="0"/>
              </a:rPr>
              <a:t>Each continuous feature --&gt; logistic with penalized spline.</a:t>
            </a:r>
            <a:endParaRPr lang="en-US" altLang="zh-CN" sz="3200" dirty="0">
              <a:latin typeface="Arial" panose="020B0604020202020204" pitchFamily="34" charset="0"/>
              <a:cs typeface="Arial" panose="020B0604020202020204" pitchFamily="34" charset="0"/>
            </a:endParaRPr>
          </a:p>
          <a:p>
            <a:pPr lvl="2" indent="-457200">
              <a:buFont typeface="Wingdings" panose="05000000000000000000" pitchFamily="2" charset="2"/>
              <a:buChar char="Ø"/>
            </a:pPr>
            <a:r>
              <a:rPr lang="en-US" altLang="zh-CN" sz="3200" dirty="0" smtClean="0">
                <a:latin typeface="Arial" panose="020B0604020202020204" pitchFamily="34" charset="0"/>
                <a:cs typeface="Arial" panose="020B0604020202020204" pitchFamily="34" charset="0"/>
              </a:rPr>
              <a:t>All discrete features --&gt; logistic with ridge regression. </a:t>
            </a:r>
          </a:p>
          <a:p>
            <a:pPr lvl="2" indent="-457200">
              <a:buFont typeface="Wingdings" panose="05000000000000000000" pitchFamily="2" charset="2"/>
              <a:buChar char="Ø"/>
            </a:pPr>
            <a:r>
              <a:rPr lang="en-US" altLang="zh-CN" sz="3200" dirty="0" smtClean="0">
                <a:latin typeface="Arial" panose="020B0604020202020204" pitchFamily="34" charset="0"/>
                <a:cs typeface="Arial" panose="020B0604020202020204" pitchFamily="34" charset="0"/>
              </a:rPr>
              <a:t>Gradient descend to minimize the negative binomial likelihood.</a:t>
            </a:r>
          </a:p>
          <a:p>
            <a:pPr lvl="2" indent="-457200">
              <a:buFont typeface="Wingdings" panose="05000000000000000000" pitchFamily="2" charset="2"/>
              <a:buChar char="Ø"/>
            </a:pPr>
            <a:r>
              <a:rPr lang="en-US" altLang="zh-CN" sz="3200" dirty="0" smtClean="0">
                <a:latin typeface="Arial" panose="020B0604020202020204" pitchFamily="34" charset="0"/>
                <a:cs typeface="Arial" panose="020B0604020202020204" pitchFamily="34" charset="0"/>
              </a:rPr>
              <a:t>In each step, the gradient of the model that minimizes the objective among all models in that step is chosen.</a:t>
            </a:r>
          </a:p>
          <a:p>
            <a:pPr lvl="2" indent="-457200">
              <a:buFont typeface="Wingdings" panose="05000000000000000000" pitchFamily="2" charset="2"/>
              <a:buChar char="Ø"/>
            </a:pPr>
            <a:r>
              <a:rPr lang="en-US" altLang="zh-CN" sz="3200" dirty="0" smtClean="0">
                <a:latin typeface="Arial" panose="020B0604020202020204" pitchFamily="34" charset="0"/>
                <a:cs typeface="Arial" panose="020B0604020202020204" pitchFamily="34" charset="0"/>
              </a:rPr>
              <a:t>Optimal stop to avoid overfitting: 5-fold Cross Validation</a:t>
            </a:r>
          </a:p>
          <a:p>
            <a:pPr lvl="2" indent="-457200">
              <a:buFont typeface="Wingdings" panose="05000000000000000000" pitchFamily="2" charset="2"/>
              <a:buChar char="Ø"/>
            </a:pPr>
            <a:r>
              <a:rPr lang="en-US" altLang="zh-CN" sz="3200" dirty="0" smtClean="0">
                <a:latin typeface="Arial" panose="020B0604020202020204" pitchFamily="34" charset="0"/>
                <a:cs typeface="Arial" panose="020B0604020202020204" pitchFamily="34" charset="0"/>
              </a:rPr>
              <a:t>R-package: mboost</a:t>
            </a:r>
          </a:p>
          <a:p>
            <a:pPr marL="0" lvl="2" indent="-457200">
              <a:buFont typeface="Wingdings" panose="05000000000000000000" pitchFamily="2" charset="2"/>
              <a:buChar char="Ø"/>
            </a:pPr>
            <a:r>
              <a:rPr lang="en-US" altLang="zh-CN" sz="3200" dirty="0">
                <a:latin typeface="Arial" panose="020B0604020202020204" pitchFamily="34" charset="0"/>
                <a:cs typeface="Arial" panose="020B0604020202020204" pitchFamily="34" charset="0"/>
              </a:rPr>
              <a:t>Disadvantage: High </a:t>
            </a:r>
            <a:r>
              <a:rPr lang="en-US" altLang="zh-CN" sz="3200" dirty="0" smtClean="0">
                <a:latin typeface="Arial" panose="020B0604020202020204" pitchFamily="34" charset="0"/>
                <a:cs typeface="Arial" panose="020B0604020202020204" pitchFamily="34" charset="0"/>
              </a:rPr>
              <a:t>Computational Cost</a:t>
            </a:r>
            <a:endParaRPr lang="en-US" altLang="zh-CN"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382133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3992</TotalTime>
  <Words>2297</Words>
  <Application>Microsoft Office PowerPoint</Application>
  <PresentationFormat>Widescreen</PresentationFormat>
  <Paragraphs>402</Paragraphs>
  <Slides>15</Slides>
  <Notes>15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宋体</vt:lpstr>
      <vt:lpstr>等线</vt:lpstr>
      <vt:lpstr>等线 Light</vt:lpstr>
      <vt:lpstr>Arial</vt:lpstr>
      <vt:lpstr>Times New Roman</vt:lpstr>
      <vt:lpstr>Wingdings</vt:lpstr>
      <vt:lpstr>Office Theme</vt:lpstr>
      <vt:lpstr>Default Design</vt:lpstr>
      <vt:lpstr>Analyzing Lending Club Loan Data: To default, or not, this is the question.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 presentation 1</dc:title>
  <dc:creator>He, Haiyang</dc:creator>
  <cp:lastModifiedBy>Xiaohan Liu</cp:lastModifiedBy>
  <cp:revision>112</cp:revision>
  <dcterms:created xsi:type="dcterms:W3CDTF">2016-10-31T06:37:52Z</dcterms:created>
  <dcterms:modified xsi:type="dcterms:W3CDTF">2016-11-29T09:00:24Z</dcterms:modified>
</cp:coreProperties>
</file>