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Sheet1!$C$4:$C$9</c:f>
              <c:numCache>
                <c:formatCode>General</c:formatCode>
                <c:ptCount val="6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</c:numCache>
            </c:numRef>
          </c:cat>
          <c:val>
            <c:numRef>
              <c:f>Sheet1!$D$4:$D$9</c:f>
              <c:numCache>
                <c:formatCode>General</c:formatCode>
                <c:ptCount val="6"/>
                <c:pt idx="0">
                  <c:v>0.71671</c:v>
                </c:pt>
                <c:pt idx="1">
                  <c:v>0.72637</c:v>
                </c:pt>
                <c:pt idx="2">
                  <c:v>0.73009</c:v>
                </c:pt>
                <c:pt idx="3">
                  <c:v>0.73109</c:v>
                </c:pt>
                <c:pt idx="4">
                  <c:v>0.7313</c:v>
                </c:pt>
                <c:pt idx="5">
                  <c:v>0.7314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2276928"/>
        <c:axId val="785605856"/>
      </c:lineChart>
      <c:catAx>
        <c:axId val="782276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Number</a:t>
                </a:r>
                <a:r>
                  <a:rPr lang="en-US" sz="1400" b="1" baseline="0"/>
                  <a:t> of trees</a:t>
                </a:r>
              </a:p>
            </c:rich>
          </c:tx>
          <c:layout>
            <c:manualLayout>
              <c:xMode val="edge"/>
              <c:yMode val="edge"/>
              <c:x val="0.401351837533334"/>
              <c:y val="0.922415458937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605856"/>
        <c:crosses val="autoZero"/>
        <c:auto val="1"/>
        <c:lblAlgn val="ctr"/>
        <c:lblOffset val="100"/>
        <c:noMultiLvlLbl val="0"/>
      </c:catAx>
      <c:valAx>
        <c:axId val="7856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27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Sheet1!$C$14:$C$15</c:f>
              <c:strCache>
                <c:ptCount val="2"/>
                <c:pt idx="0">
                  <c:v>sqrt</c:v>
                </c:pt>
                <c:pt idx="1">
                  <c:v>log2</c:v>
                </c:pt>
              </c:strCache>
            </c:strRef>
          </c:cat>
          <c:val>
            <c:numRef>
              <c:f>Sheet1!$D$14:$D$15</c:f>
              <c:numCache>
                <c:formatCode>General</c:formatCode>
                <c:ptCount val="2"/>
                <c:pt idx="0">
                  <c:v>0.722941546197</c:v>
                </c:pt>
                <c:pt idx="1">
                  <c:v>0.73588937775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3307616"/>
        <c:axId val="722481440"/>
      </c:barChart>
      <c:catAx>
        <c:axId val="72330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Max</a:t>
                </a:r>
                <a:r>
                  <a:rPr lang="en-US" sz="1400" b="1" baseline="0"/>
                  <a:t> features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481440"/>
        <c:crosses val="autoZero"/>
        <c:auto val="1"/>
        <c:lblAlgn val="ctr"/>
        <c:lblOffset val="100"/>
        <c:noMultiLvlLbl val="0"/>
      </c:catAx>
      <c:valAx>
        <c:axId val="72248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30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Sheet1!$D$22:$D$26</c:f>
              <c:numCache>
                <c:formatCode>General</c:formatCode>
                <c:ptCount val="5"/>
                <c:pt idx="0">
                  <c:v>0.73588937775</c:v>
                </c:pt>
                <c:pt idx="1">
                  <c:v>0.587303582652</c:v>
                </c:pt>
                <c:pt idx="2">
                  <c:v>0.559019484601</c:v>
                </c:pt>
                <c:pt idx="3">
                  <c:v>0.529101194217</c:v>
                </c:pt>
                <c:pt idx="4">
                  <c:v>0.4974230044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6006976"/>
        <c:axId val="725273904"/>
      </c:lineChart>
      <c:catAx>
        <c:axId val="746006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baseline="0"/>
                  <a:t>min_samples_leaf</a:t>
                </a:r>
              </a:p>
            </c:rich>
          </c:tx>
          <c:layout>
            <c:manualLayout>
              <c:xMode val="edge"/>
              <c:yMode val="edge"/>
              <c:x val="0.401351837533334"/>
              <c:y val="0.922415458937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273904"/>
        <c:crosses val="autoZero"/>
        <c:auto val="1"/>
        <c:lblAlgn val="ctr"/>
        <c:lblOffset val="100"/>
        <c:noMultiLvlLbl val="0"/>
      </c:catAx>
      <c:valAx>
        <c:axId val="72527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00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Performance</a:t>
            </a:r>
          </a:p>
        </c:rich>
      </c:tx>
      <c:layout>
        <c:manualLayout>
          <c:xMode val="edge"/>
          <c:yMode val="edge"/>
          <c:x val="0.408356481481481"/>
          <c:y val="0.03231017770597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Sheet1!$B$1:$B$9</c:f>
              <c:numCache>
                <c:formatCode>General</c:formatCode>
                <c:ptCount val="9"/>
                <c:pt idx="0">
                  <c:v>100.0</c:v>
                </c:pt>
                <c:pt idx="1">
                  <c:v>150.0</c:v>
                </c:pt>
                <c:pt idx="2">
                  <c:v>200.0</c:v>
                </c:pt>
                <c:pt idx="3">
                  <c:v>250.0</c:v>
                </c:pt>
                <c:pt idx="4">
                  <c:v>300.0</c:v>
                </c:pt>
                <c:pt idx="5">
                  <c:v>350.0</c:v>
                </c:pt>
                <c:pt idx="6">
                  <c:v>400.0</c:v>
                </c:pt>
                <c:pt idx="7">
                  <c:v>450.0</c:v>
                </c:pt>
                <c:pt idx="8">
                  <c:v>500.0</c:v>
                </c:pt>
              </c:numCache>
            </c:numRef>
          </c:cat>
          <c:val>
            <c:numRef>
              <c:f>Sheet1!$C$1:$C$9</c:f>
              <c:numCache>
                <c:formatCode>General</c:formatCode>
                <c:ptCount val="9"/>
                <c:pt idx="0">
                  <c:v>0.653048397234</c:v>
                </c:pt>
                <c:pt idx="1">
                  <c:v>0.697674418605</c:v>
                </c:pt>
                <c:pt idx="2">
                  <c:v>0.713764927718</c:v>
                </c:pt>
                <c:pt idx="3">
                  <c:v>0.728346951603</c:v>
                </c:pt>
                <c:pt idx="4">
                  <c:v>0.733626649906</c:v>
                </c:pt>
                <c:pt idx="5">
                  <c:v>0.730609679447</c:v>
                </c:pt>
                <c:pt idx="6">
                  <c:v>0.733123821496</c:v>
                </c:pt>
                <c:pt idx="7">
                  <c:v>0.737649277184</c:v>
                </c:pt>
                <c:pt idx="8">
                  <c:v>0.737272155877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5697696"/>
        <c:axId val="744153520"/>
      </c:lineChart>
      <c:catAx>
        <c:axId val="78569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Max depth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153520"/>
        <c:crosses val="autoZero"/>
        <c:auto val="1"/>
        <c:lblAlgn val="ctr"/>
        <c:lblOffset val="100"/>
        <c:noMultiLvlLbl val="0"/>
      </c:catAx>
      <c:valAx>
        <c:axId val="74415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6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1CF68-9D7E-E344-97FE-C252C7E9296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A685F-EC29-064A-A077-CB0EE146B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9AE-BC70-B64B-95B5-6F6646BB3F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1994-ADF9-B84A-9F64-77F2AFFA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9AE-BC70-B64B-95B5-6F6646BB3F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1994-ADF9-B84A-9F64-77F2AFFA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9AE-BC70-B64B-95B5-6F6646BB3F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1994-ADF9-B84A-9F64-77F2AFFA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4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9AE-BC70-B64B-95B5-6F6646BB3F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1994-ADF9-B84A-9F64-77F2AFFA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9AE-BC70-B64B-95B5-6F6646BB3F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1994-ADF9-B84A-9F64-77F2AFFA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9AE-BC70-B64B-95B5-6F6646BB3F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1994-ADF9-B84A-9F64-77F2AFFA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9AE-BC70-B64B-95B5-6F6646BB3F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1994-ADF9-B84A-9F64-77F2AFFA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9AE-BC70-B64B-95B5-6F6646BB3F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1994-ADF9-B84A-9F64-77F2AFFA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9AE-BC70-B64B-95B5-6F6646BB3F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1994-ADF9-B84A-9F64-77F2AFFA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9AE-BC70-B64B-95B5-6F6646BB3F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1994-ADF9-B84A-9F64-77F2AFFA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99AE-BC70-B64B-95B5-6F6646BB3F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1994-ADF9-B84A-9F64-77F2AFFA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999AE-BC70-B64B-95B5-6F6646BB3F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1994-ADF9-B84A-9F64-77F2AFFA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(parameter tuning)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trees</a:t>
            </a:r>
          </a:p>
          <a:p>
            <a:pPr lvl="1"/>
            <a:r>
              <a:rPr lang="en-US" dirty="0" smtClean="0"/>
              <a:t>Higher number of trees</a:t>
            </a:r>
          </a:p>
          <a:p>
            <a:pPr lvl="2"/>
            <a:r>
              <a:rPr lang="en-US" dirty="0" smtClean="0"/>
              <a:t>Better performance</a:t>
            </a:r>
          </a:p>
          <a:p>
            <a:pPr lvl="2"/>
            <a:r>
              <a:rPr lang="en-US" dirty="0" smtClean="0"/>
              <a:t>Lower speed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Max_features</a:t>
            </a:r>
            <a:endParaRPr lang="en-US" dirty="0" smtClean="0"/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 (</a:t>
            </a:r>
            <a:r>
              <a:rPr lang="en-US" dirty="0" err="1" smtClean="0"/>
              <a:t>max_features</a:t>
            </a:r>
            <a:r>
              <a:rPr lang="en-US" dirty="0" smtClean="0"/>
              <a:t>=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n_features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Log2 (</a:t>
            </a:r>
            <a:r>
              <a:rPr lang="en-US" dirty="0" err="1" smtClean="0"/>
              <a:t>max_features</a:t>
            </a:r>
            <a:r>
              <a:rPr lang="en-US" dirty="0" smtClean="0"/>
              <a:t>=</a:t>
            </a:r>
            <a:r>
              <a:rPr lang="en-US" dirty="0" smtClean="0"/>
              <a:t>log2</a:t>
            </a:r>
            <a:r>
              <a:rPr lang="en-US" dirty="0" smtClean="0"/>
              <a:t>(</a:t>
            </a:r>
            <a:r>
              <a:rPr lang="en-US" dirty="0" err="1" smtClean="0"/>
              <a:t>n_features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None </a:t>
            </a:r>
            <a:r>
              <a:rPr lang="en-US" dirty="0" smtClean="0"/>
              <a:t>(</a:t>
            </a:r>
            <a:r>
              <a:rPr lang="en-US" dirty="0" err="1" smtClean="0"/>
              <a:t>max_features</a:t>
            </a:r>
            <a:r>
              <a:rPr lang="en-US" dirty="0" smtClean="0"/>
              <a:t>=</a:t>
            </a:r>
            <a:r>
              <a:rPr lang="en-US" dirty="0" err="1" smtClean="0"/>
              <a:t>n_features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102422"/>
              </p:ext>
            </p:extLst>
          </p:nvPr>
        </p:nvGraphicFramePr>
        <p:xfrm>
          <a:off x="6367346" y="1388423"/>
          <a:ext cx="5138699" cy="2648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782620"/>
              </p:ext>
            </p:extLst>
          </p:nvPr>
        </p:nvGraphicFramePr>
        <p:xfrm>
          <a:off x="6367346" y="4001294"/>
          <a:ext cx="5138699" cy="2308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08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(parameter tuning)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 samples leaf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max_depth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683570"/>
              </p:ext>
            </p:extLst>
          </p:nvPr>
        </p:nvGraphicFramePr>
        <p:xfrm>
          <a:off x="6367346" y="1522609"/>
          <a:ext cx="4599723" cy="222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314786"/>
            <a:ext cx="45162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The minimum number of samples </a:t>
            </a:r>
          </a:p>
          <a:p>
            <a:pPr lvl="1"/>
            <a:r>
              <a:rPr lang="en-US" sz="2000" dirty="0" smtClean="0"/>
              <a:t>required to split an internal node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545747"/>
            <a:ext cx="54445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The maximum depth of the tree. </a:t>
            </a:r>
          </a:p>
          <a:p>
            <a:pPr lvl="1"/>
            <a:r>
              <a:rPr lang="en-US" sz="2000" dirty="0" smtClean="0"/>
              <a:t>If None, then nodes are expanded until all leaves are pure or until all leaves contain less than </a:t>
            </a:r>
            <a:r>
              <a:rPr lang="en-US" sz="2000" dirty="0" err="1" smtClean="0"/>
              <a:t>min_samples_split</a:t>
            </a:r>
            <a:r>
              <a:rPr lang="en-US" sz="2000" dirty="0" smtClean="0"/>
              <a:t> samples</a:t>
            </a:r>
          </a:p>
          <a:p>
            <a:endParaRPr lang="en-US" sz="20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190480"/>
              </p:ext>
            </p:extLst>
          </p:nvPr>
        </p:nvGraphicFramePr>
        <p:xfrm>
          <a:off x="6367346" y="3886009"/>
          <a:ext cx="5141022" cy="2736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32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91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Random Forest (parameter tuning)</vt:lpstr>
      <vt:lpstr>Random Forest (parameter tuning)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Xia, Congying</dc:creator>
  <cp:lastModifiedBy>Xia, Congying</cp:lastModifiedBy>
  <cp:revision>9</cp:revision>
  <dcterms:created xsi:type="dcterms:W3CDTF">2017-04-23T19:57:35Z</dcterms:created>
  <dcterms:modified xsi:type="dcterms:W3CDTF">2017-04-23T23:34:05Z</dcterms:modified>
</cp:coreProperties>
</file>