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3" r:id="rId2"/>
    <p:sldId id="284" r:id="rId3"/>
    <p:sldId id="257" r:id="rId4"/>
    <p:sldId id="289" r:id="rId5"/>
    <p:sldId id="285" r:id="rId6"/>
    <p:sldId id="263" r:id="rId7"/>
    <p:sldId id="264" r:id="rId8"/>
    <p:sldId id="306" r:id="rId9"/>
    <p:sldId id="307" r:id="rId10"/>
    <p:sldId id="290" r:id="rId11"/>
    <p:sldId id="308" r:id="rId12"/>
    <p:sldId id="309" r:id="rId13"/>
    <p:sldId id="310" r:id="rId14"/>
    <p:sldId id="316" r:id="rId15"/>
    <p:sldId id="311" r:id="rId16"/>
    <p:sldId id="312" r:id="rId17"/>
    <p:sldId id="313" r:id="rId18"/>
    <p:sldId id="314" r:id="rId19"/>
    <p:sldId id="286" r:id="rId20"/>
    <p:sldId id="291" r:id="rId21"/>
    <p:sldId id="292" r:id="rId22"/>
    <p:sldId id="294" r:id="rId23"/>
    <p:sldId id="295" r:id="rId24"/>
    <p:sldId id="305" r:id="rId25"/>
    <p:sldId id="31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, Congying" initials="XC" lastIdx="2" clrIdx="0">
    <p:extLst/>
  </p:cmAuthor>
  <p:cmAuthor id="2" name="Xia, Congying" initials="XC [2]" lastIdx="1" clrIdx="1">
    <p:extLst/>
  </p:cmAuthor>
  <p:cmAuthor id="3" name="Xia, Congying" initials="XC [3]" lastIdx="1" clrIdx="2">
    <p:extLst/>
  </p:cmAuthor>
  <p:cmAuthor id="4" name="Xia, Congying" initials="XC [2] [2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80399"/>
  </p:normalViewPr>
  <p:slideViewPr>
    <p:cSldViewPr snapToGrid="0" snapToObjects="1">
      <p:cViewPr varScale="1">
        <p:scale>
          <a:sx n="84" d="100"/>
          <a:sy n="84" d="100"/>
        </p:scale>
        <p:origin x="1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Lichao_Sun/Desktop/Course/CS412/project/resul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Sheet1!$C$4:$C$9</c:f>
              <c:numCache>
                <c:formatCode>General</c:formatCode>
                <c:ptCount val="6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</c:numCache>
            </c:numRef>
          </c:cat>
          <c:val>
            <c:numRef>
              <c:f>Sheet1!$D$4:$D$9</c:f>
              <c:numCache>
                <c:formatCode>General</c:formatCode>
                <c:ptCount val="6"/>
                <c:pt idx="0">
                  <c:v>0.71671</c:v>
                </c:pt>
                <c:pt idx="1">
                  <c:v>0.72637</c:v>
                </c:pt>
                <c:pt idx="2">
                  <c:v>0.73009</c:v>
                </c:pt>
                <c:pt idx="3">
                  <c:v>0.73109</c:v>
                </c:pt>
                <c:pt idx="4">
                  <c:v>0.7313</c:v>
                </c:pt>
                <c:pt idx="5">
                  <c:v>0.7314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094736"/>
        <c:axId val="728466016"/>
      </c:lineChart>
      <c:catAx>
        <c:axId val="421094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</a:t>
                </a:r>
                <a:r>
                  <a:rPr lang="en-US" sz="1400" b="1" baseline="0"/>
                  <a:t> of trees</a:t>
                </a:r>
              </a:p>
            </c:rich>
          </c:tx>
          <c:layout>
            <c:manualLayout>
              <c:xMode val="edge"/>
              <c:yMode val="edge"/>
              <c:x val="0.401351837533334"/>
              <c:y val="0.922415458937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66016"/>
        <c:crosses val="autoZero"/>
        <c:auto val="1"/>
        <c:lblAlgn val="ctr"/>
        <c:lblOffset val="100"/>
        <c:noMultiLvlLbl val="0"/>
      </c:catAx>
      <c:valAx>
        <c:axId val="72846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09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Sheet1!$C$14:$C$15</c:f>
              <c:strCache>
                <c:ptCount val="2"/>
                <c:pt idx="0">
                  <c:v>sqrt</c:v>
                </c:pt>
                <c:pt idx="1">
                  <c:v>log2</c:v>
                </c:pt>
              </c:strCache>
            </c:strRef>
          </c:cat>
          <c:val>
            <c:numRef>
              <c:f>Sheet1!$D$14:$D$15</c:f>
              <c:numCache>
                <c:formatCode>General</c:formatCode>
                <c:ptCount val="2"/>
                <c:pt idx="0">
                  <c:v>0.722941546197</c:v>
                </c:pt>
                <c:pt idx="1">
                  <c:v>0.73588937775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004896"/>
        <c:axId val="420784848"/>
      </c:barChart>
      <c:catAx>
        <c:axId val="42100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Max</a:t>
                </a:r>
                <a:r>
                  <a:rPr lang="en-US" sz="1400" b="1" baseline="0"/>
                  <a:t>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784848"/>
        <c:crosses val="autoZero"/>
        <c:auto val="1"/>
        <c:lblAlgn val="ctr"/>
        <c:lblOffset val="100"/>
        <c:noMultiLvlLbl val="0"/>
      </c:catAx>
      <c:valAx>
        <c:axId val="42078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00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Sheet1!$D$22:$D$26</c:f>
              <c:numCache>
                <c:formatCode>General</c:formatCode>
                <c:ptCount val="5"/>
                <c:pt idx="0">
                  <c:v>0.73588937775</c:v>
                </c:pt>
                <c:pt idx="1">
                  <c:v>0.587303582652</c:v>
                </c:pt>
                <c:pt idx="2">
                  <c:v>0.559019484601</c:v>
                </c:pt>
                <c:pt idx="3">
                  <c:v>0.529101194217</c:v>
                </c:pt>
                <c:pt idx="4">
                  <c:v>0.4974230044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812016"/>
        <c:axId val="383076432"/>
      </c:lineChart>
      <c:catAx>
        <c:axId val="88381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baseline="0"/>
                  <a:t>min_samples_leaf</a:t>
                </a:r>
              </a:p>
            </c:rich>
          </c:tx>
          <c:layout>
            <c:manualLayout>
              <c:xMode val="edge"/>
              <c:yMode val="edge"/>
              <c:x val="0.401351837533334"/>
              <c:y val="0.922415458937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76432"/>
        <c:crosses val="autoZero"/>
        <c:auto val="1"/>
        <c:lblAlgn val="ctr"/>
        <c:lblOffset val="100"/>
        <c:noMultiLvlLbl val="0"/>
      </c:catAx>
      <c:valAx>
        <c:axId val="38307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8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Performance</a:t>
            </a:r>
          </a:p>
        </c:rich>
      </c:tx>
      <c:layout>
        <c:manualLayout>
          <c:xMode val="edge"/>
          <c:yMode val="edge"/>
          <c:x val="0.408356481481481"/>
          <c:y val="0.0323101777059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Sheet1!$B$1:$B$9</c:f>
              <c:numCache>
                <c:formatCode>General</c:formatCode>
                <c:ptCount val="9"/>
                <c:pt idx="0">
                  <c:v>100.0</c:v>
                </c:pt>
                <c:pt idx="1">
                  <c:v>150.0</c:v>
                </c:pt>
                <c:pt idx="2">
                  <c:v>200.0</c:v>
                </c:pt>
                <c:pt idx="3">
                  <c:v>250.0</c:v>
                </c:pt>
                <c:pt idx="4">
                  <c:v>300.0</c:v>
                </c:pt>
                <c:pt idx="5">
                  <c:v>350.0</c:v>
                </c:pt>
                <c:pt idx="6">
                  <c:v>400.0</c:v>
                </c:pt>
                <c:pt idx="7">
                  <c:v>450.0</c:v>
                </c:pt>
                <c:pt idx="8">
                  <c:v>500.0</c:v>
                </c:pt>
              </c:numCache>
            </c:numRef>
          </c:cat>
          <c:val>
            <c:numRef>
              <c:f>Sheet1!$C$1:$C$9</c:f>
              <c:numCache>
                <c:formatCode>General</c:formatCode>
                <c:ptCount val="9"/>
                <c:pt idx="0">
                  <c:v>0.653048397234</c:v>
                </c:pt>
                <c:pt idx="1">
                  <c:v>0.697674418605</c:v>
                </c:pt>
                <c:pt idx="2">
                  <c:v>0.713764927718</c:v>
                </c:pt>
                <c:pt idx="3">
                  <c:v>0.728346951603</c:v>
                </c:pt>
                <c:pt idx="4">
                  <c:v>0.733626649906</c:v>
                </c:pt>
                <c:pt idx="5">
                  <c:v>0.730609679447</c:v>
                </c:pt>
                <c:pt idx="6">
                  <c:v>0.733123821496</c:v>
                </c:pt>
                <c:pt idx="7">
                  <c:v>0.737649277184</c:v>
                </c:pt>
                <c:pt idx="8">
                  <c:v>0.737272155877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3862080"/>
        <c:axId val="915347968"/>
      </c:lineChart>
      <c:catAx>
        <c:axId val="72386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Max depth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347968"/>
        <c:crosses val="autoZero"/>
        <c:auto val="1"/>
        <c:lblAlgn val="ctr"/>
        <c:lblOffset val="100"/>
        <c:noMultiLvlLbl val="0"/>
      </c:catAx>
      <c:valAx>
        <c:axId val="91534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86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Train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Sheet1!$G$2:$G$5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xVal>
          <c:yVal>
            <c:numRef>
              <c:f>Sheet1!$H$2:$H$5</c:f>
              <c:numCache>
                <c:formatCode>General</c:formatCode>
                <c:ptCount val="4"/>
                <c:pt idx="0">
                  <c:v>0.874827152734</c:v>
                </c:pt>
                <c:pt idx="1">
                  <c:v>0.904431175361</c:v>
                </c:pt>
                <c:pt idx="2">
                  <c:v>0.93331238215</c:v>
                </c:pt>
                <c:pt idx="3">
                  <c:v>0.933123821496</c:v>
                </c:pt>
              </c:numCache>
            </c:numRef>
          </c:yVal>
          <c:smooth val="0"/>
        </c:ser>
        <c:ser>
          <c:idx val="1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Sheet1!$G$2:$G$5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0.751194367614</c:v>
                </c:pt>
                <c:pt idx="1">
                  <c:v>0.758109127483</c:v>
                </c:pt>
                <c:pt idx="2">
                  <c:v>0.764018104099</c:v>
                </c:pt>
                <c:pt idx="3">
                  <c:v>0.764395272819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354096"/>
        <c:axId val="421566272"/>
      </c:scatterChart>
      <c:valAx>
        <c:axId val="88735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Interation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566272"/>
        <c:crosses val="autoZero"/>
        <c:crossBetween val="midCat"/>
      </c:valAx>
      <c:valAx>
        <c:axId val="421566272"/>
        <c:scaling>
          <c:orientation val="minMax"/>
          <c:max val="0.95"/>
          <c:min val="0.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354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Sheet1!$J$8:$J$12</c:f>
              <c:strCache>
                <c:ptCount val="5"/>
                <c:pt idx="0">
                  <c:v>Random Forest</c:v>
                </c:pt>
                <c:pt idx="1">
                  <c:v>Naïve Bayes</c:v>
                </c:pt>
                <c:pt idx="2">
                  <c:v>SVM</c:v>
                </c:pt>
                <c:pt idx="3">
                  <c:v>LDA</c:v>
                </c:pt>
                <c:pt idx="4">
                  <c:v>Neural Network</c:v>
                </c:pt>
              </c:strCache>
            </c:strRef>
          </c:cat>
          <c:val>
            <c:numRef>
              <c:f>Sheet1!$K$8:$K$12</c:f>
              <c:numCache>
                <c:formatCode>0.00%</c:formatCode>
                <c:ptCount val="5"/>
                <c:pt idx="0">
                  <c:v>0.73727</c:v>
                </c:pt>
                <c:pt idx="1">
                  <c:v>0.76295</c:v>
                </c:pt>
                <c:pt idx="2">
                  <c:v>0.77383</c:v>
                </c:pt>
                <c:pt idx="4">
                  <c:v>0.78909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19855296"/>
        <c:axId val="419891888"/>
      </c:barChart>
      <c:catAx>
        <c:axId val="4198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891888"/>
        <c:crosses val="autoZero"/>
        <c:auto val="1"/>
        <c:lblAlgn val="ctr"/>
        <c:lblOffset val="100"/>
        <c:noMultiLvlLbl val="0"/>
      </c:catAx>
      <c:valAx>
        <c:axId val="419891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crossAx val="4198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24T15:55:16.134" idx="1">
    <p:pos x="7602" y="134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4-24T15:55:16.134" idx="1">
    <p:pos x="7602" y="134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0E02C-CED7-FD4B-8118-B8B726E846E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FCFB5-F408-534B-89F8-813AB699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Our project is about a competition named \What's Cooking?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Kaggle1</a:t>
            </a:r>
          </a:p>
          <a:p>
            <a:endParaRPr lang="en-US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www.kaggle.com</a:t>
            </a:r>
            <a:r>
              <a:rPr kumimoji="1" lang="en-US" altLang="zh-CN" dirty="0" smtClean="0"/>
              <a:t>/c/</a:t>
            </a:r>
            <a:r>
              <a:rPr kumimoji="1" lang="en-US" altLang="zh-CN" dirty="0" err="1" smtClean="0"/>
              <a:t>whats</a:t>
            </a:r>
            <a:r>
              <a:rPr kumimoji="1" lang="en-US" altLang="zh-CN" dirty="0" smtClean="0"/>
              <a:t>-cooking</a:t>
            </a:r>
          </a:p>
          <a:p>
            <a:endParaRPr kumimoji="1"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61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baseline="0" dirty="0" smtClean="0"/>
              <a:t> 3 cuisine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20 classes and the</a:t>
            </a:r>
            <a:r>
              <a:rPr lang="en-US" baseline="0" dirty="0" smtClean="0"/>
              <a:t> </a:t>
            </a:r>
            <a:r>
              <a:rPr lang="en-US" dirty="0" smtClean="0"/>
              <a:t>areas of ROC curves are around 0.89 to 0.99. It suggests each class</a:t>
            </a:r>
            <a:r>
              <a:rPr lang="en-US" altLang="zh-CN" dirty="0" smtClean="0"/>
              <a:t>ifiers</a:t>
            </a:r>
            <a:r>
              <a:rPr lang="en-US" dirty="0" smtClean="0"/>
              <a:t> will</a:t>
            </a:r>
            <a:r>
              <a:rPr lang="en-US" baseline="0" dirty="0" smtClean="0"/>
              <a:t> perform</a:t>
            </a:r>
            <a:r>
              <a:rPr lang="en-US" dirty="0" smtClean="0"/>
              <a:t> well at some cutoffs. This figure only shows ROC curves of first three classes, since it is difficult to distinguish 20 curves together.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The minimum number of samples required to split an internal node </a:t>
            </a:r>
            <a:r>
              <a:rPr lang="en-US" altLang="zh-CN" dirty="0" smtClean="0"/>
              <a:t>Roc Curve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LDA + KNN</a:t>
            </a:r>
          </a:p>
          <a:p>
            <a:pPr marL="0" indent="0">
              <a:buNone/>
            </a:pPr>
            <a:r>
              <a:rPr lang="en-US" sz="1200" dirty="0" smtClean="0"/>
              <a:t>Change the unsupervised -&gt; supervised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LDA + KNN</a:t>
            </a:r>
          </a:p>
          <a:p>
            <a:pPr marL="0" indent="0">
              <a:buNone/>
            </a:pPr>
            <a:r>
              <a:rPr lang="en-US" sz="1200" smtClean="0"/>
              <a:t>Change the unsupervised -&gt; supervised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What’s Cooking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Eatable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2930" y="4230069"/>
            <a:ext cx="6305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 Huang, Ye Liu, </a:t>
            </a:r>
            <a:r>
              <a:rPr lang="en-US" sz="3200" dirty="0" err="1" smtClean="0"/>
              <a:t>Lichao</a:t>
            </a:r>
            <a:r>
              <a:rPr lang="en-US" sz="3200" dirty="0" smtClean="0"/>
              <a:t> Sun</a:t>
            </a:r>
          </a:p>
          <a:p>
            <a:pPr algn="ctr"/>
            <a:r>
              <a:rPr lang="en-US" sz="3200" dirty="0" smtClean="0"/>
              <a:t>Zhu Wang, Congying Xia, Fan Zhu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1341" y="3140649"/>
            <a:ext cx="840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CS 412 : Introduction to Machine Learning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204234" y="5547134"/>
            <a:ext cx="229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Apr 27, 2017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10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Naïve Bayes</a:t>
            </a:r>
            <a:endParaRPr kumimoji="1" lang="zh-CN" altLang="en-US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7" y="1867098"/>
            <a:ext cx="4598060" cy="324431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5645"/>
              </p:ext>
            </p:extLst>
          </p:nvPr>
        </p:nvGraphicFramePr>
        <p:xfrm>
          <a:off x="284163" y="5380292"/>
          <a:ext cx="8288336" cy="114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84">
                  <a:extLst>
                    <a:ext uri="{9D8B030D-6E8A-4147-A177-3AD203B41FA5}">
                      <a16:colId xmlns="" xmlns:a16="http://schemas.microsoft.com/office/drawing/2014/main" val="3241015510"/>
                    </a:ext>
                  </a:extLst>
                </a:gridCol>
                <a:gridCol w="2072084">
                  <a:extLst>
                    <a:ext uri="{9D8B030D-6E8A-4147-A177-3AD203B41FA5}">
                      <a16:colId xmlns="" xmlns:a16="http://schemas.microsoft.com/office/drawing/2014/main" val="405444374"/>
                    </a:ext>
                  </a:extLst>
                </a:gridCol>
                <a:gridCol w="2072084">
                  <a:extLst>
                    <a:ext uri="{9D8B030D-6E8A-4147-A177-3AD203B41FA5}">
                      <a16:colId xmlns="" xmlns:a16="http://schemas.microsoft.com/office/drawing/2014/main" val="2117610532"/>
                    </a:ext>
                  </a:extLst>
                </a:gridCol>
                <a:gridCol w="2072084">
                  <a:extLst>
                    <a:ext uri="{9D8B030D-6E8A-4147-A177-3AD203B41FA5}">
                      <a16:colId xmlns="" xmlns:a16="http://schemas.microsoft.com/office/drawing/2014/main" val="136502157"/>
                    </a:ext>
                  </a:extLst>
                </a:gridCol>
              </a:tblGrid>
              <a:tr h="5004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F-score(micro)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F-score(macro)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85722009"/>
                  </a:ext>
                </a:extLst>
              </a:tr>
              <a:tr h="362129"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0.826601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0.826601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0.788229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250688218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r>
                        <a:rPr lang="en-US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0.762946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0.762946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0.685015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4574784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57786" y="2331919"/>
            <a:ext cx="3414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5-fold cross-validation to tune smoothing parameter alpha, we got alpha=0.125 to build model.</a:t>
            </a:r>
          </a:p>
          <a:p>
            <a:endParaRPr lang="en-US" dirty="0"/>
          </a:p>
          <a:p>
            <a:r>
              <a:rPr lang="en-US" dirty="0"/>
              <a:t>There are 20 classes and the areas of ROC curves are around 0.89 to 0.99.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163"/>
            <a:ext cx="7076747" cy="3992563"/>
          </a:xfrm>
        </p:spPr>
        <p:txBody>
          <a:bodyPr>
            <a:normAutofit/>
          </a:bodyPr>
          <a:lstStyle/>
          <a:p>
            <a:r>
              <a:rPr lang="en-US" dirty="0" err="1"/>
              <a:t>max_iter</a:t>
            </a:r>
            <a:endParaRPr lang="en-US" dirty="0" smtClean="0"/>
          </a:p>
          <a:p>
            <a:pPr lvl="1"/>
            <a:r>
              <a:rPr lang="en-US" dirty="0"/>
              <a:t>The maximum number of iterations to be run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571206" y="3266694"/>
          <a:ext cx="4286250" cy="278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6573" y="3414714"/>
          <a:ext cx="3738726" cy="225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42"/>
                <a:gridCol w="1246242"/>
                <a:gridCol w="1246242"/>
              </a:tblGrid>
              <a:tr h="2940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 err="1" smtClean="0">
                          <a:effectLst/>
                        </a:rPr>
                        <a:t>Max_Iter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48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 dirty="0">
                          <a:effectLst/>
                        </a:rPr>
                        <a:t>0.874827153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>
                          <a:effectLst/>
                        </a:rPr>
                        <a:t>0.751194368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48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 dirty="0">
                          <a:effectLst/>
                        </a:rPr>
                        <a:t>0.904431175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0.758109127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489166"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>
                          <a:effectLst/>
                        </a:rPr>
                        <a:t>100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>
                          <a:effectLst/>
                        </a:rPr>
                        <a:t>0.933312382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0.764018104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489166"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>
                          <a:effectLst/>
                        </a:rPr>
                        <a:t>1000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>
                          <a:effectLst/>
                        </a:rPr>
                        <a:t>0.933123821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u="none" strike="noStrike" dirty="0">
                          <a:effectLst/>
                        </a:rPr>
                        <a:t>0.764395273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44" y="2133601"/>
            <a:ext cx="7076747" cy="577142"/>
          </a:xfrm>
        </p:spPr>
        <p:txBody>
          <a:bodyPr/>
          <a:lstStyle/>
          <a:p>
            <a:r>
              <a:rPr lang="en-US" altLang="zh-CN" dirty="0" smtClean="0"/>
              <a:t>C:</a:t>
            </a:r>
            <a:r>
              <a:rPr lang="zh-CN" altLang="en-US" dirty="0" smtClean="0"/>
              <a:t> </a:t>
            </a:r>
            <a:r>
              <a:rPr lang="en-US" dirty="0"/>
              <a:t>Penalty parameter C of the error term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3206" y="5029931"/>
          <a:ext cx="6096000" cy="1403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loss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499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 smtClean="0">
                          <a:effectLst/>
                        </a:rPr>
                        <a:t>0.9085167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0.7725672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squred_hing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0.9331238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0.7643953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3206" y="27650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</a:rPr>
                        <a:t>0.5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 smtClean="0">
                          <a:effectLst/>
                        </a:rPr>
                        <a:t>0.9221873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0.7738245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0.9331238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0.7643952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u="none" strike="noStrike" dirty="0" smtClean="0">
                          <a:effectLst/>
                        </a:rPr>
                        <a:t>0.9403834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0.7523259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770044" y="4350599"/>
            <a:ext cx="7076747" cy="57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Loss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‘hinge’ or ‘</a:t>
            </a:r>
            <a:r>
              <a:rPr lang="en-US" dirty="0" err="1"/>
              <a:t>squared_hinge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02" y="2011681"/>
            <a:ext cx="8088206" cy="5667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Roc Curve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7103" y="6167437"/>
            <a:ext cx="8088206" cy="56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78435" y="2578418"/>
            <a:ext cx="5785541" cy="40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Latent </a:t>
            </a:r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moothed_L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34" y="1990639"/>
            <a:ext cx="3730190" cy="1842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5" y="3967123"/>
            <a:ext cx="8342245" cy="2890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53" y="2448580"/>
            <a:ext cx="387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Unsupervised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68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All-purpose flour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Baking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Flour tortillas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99155" y="4025364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DA_topic_wor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5"/>
          <a:stretch/>
        </p:blipFill>
        <p:spPr>
          <a:xfrm>
            <a:off x="422539" y="2582139"/>
            <a:ext cx="8297333" cy="34021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4163" y="1983395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4163" y="1983395"/>
            <a:ext cx="8229600" cy="498732"/>
          </a:xfrm>
        </p:spPr>
        <p:txBody>
          <a:bodyPr>
            <a:normAutofit/>
          </a:bodyPr>
          <a:lstStyle/>
          <a:p>
            <a:r>
              <a:rPr lang="en-US" dirty="0"/>
              <a:t>Most probable topics in five of the docs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 descr="LDA_doc_topi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575095"/>
            <a:ext cx="6500813" cy="41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 + KNN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4163" y="1983395"/>
            <a:ext cx="8229600" cy="498732"/>
          </a:xfrm>
        </p:spPr>
        <p:txBody>
          <a:bodyPr>
            <a:normAutofit/>
          </a:bodyPr>
          <a:lstStyle/>
          <a:p>
            <a:r>
              <a:rPr lang="en-US" dirty="0" smtClean="0"/>
              <a:t>Unsupervised -&gt; 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18646" y="2022242"/>
            <a:ext cx="4839604" cy="4320949"/>
            <a:chOff x="3971021" y="1265005"/>
            <a:chExt cx="4839604" cy="43209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65005"/>
              <a:ext cx="3476625" cy="4320949"/>
            </a:xfrm>
            <a:prstGeom prst="rect">
              <a:avLst/>
            </a:prstGeom>
          </p:spPr>
        </p:pic>
        <p:sp>
          <p:nvSpPr>
            <p:cNvPr id="8" name="Left Brace 7"/>
            <p:cNvSpPr/>
            <p:nvPr/>
          </p:nvSpPr>
          <p:spPr>
            <a:xfrm>
              <a:off x="5210175" y="4171014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5212751" y="3136692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5210175" y="2123017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5210175" y="1670652"/>
              <a:ext cx="444864" cy="387309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2071" y="1716846"/>
              <a:ext cx="133696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4</a:t>
              </a:r>
              <a:r>
                <a:rPr lang="en-US" altLang="zh-CN" sz="1350" b="1" baseline="30000" dirty="0"/>
                <a:t>th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82071" y="2458621"/>
              <a:ext cx="13371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3</a:t>
              </a:r>
              <a:r>
                <a:rPr lang="en-US" altLang="zh-CN" sz="1350" b="1" baseline="30000" dirty="0"/>
                <a:t>rd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1021" y="3459992"/>
              <a:ext cx="135941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2</a:t>
              </a:r>
              <a:r>
                <a:rPr lang="en-US" altLang="zh-CN" sz="1350" b="1" baseline="30000" dirty="0"/>
                <a:t>nd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383" y="4517351"/>
              <a:ext cx="131965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1</a:t>
              </a:r>
              <a:r>
                <a:rPr lang="en-US" altLang="zh-CN" sz="1350" b="1" baseline="30000" dirty="0"/>
                <a:t>st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9" y="2943928"/>
            <a:ext cx="2847809" cy="1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Project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886350"/>
            <a:ext cx="7132204" cy="4823731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dirty="0" err="1" smtClean="0"/>
              <a:t>Kaggle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Goal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recipe ingredients to predict the </a:t>
            </a:r>
            <a:r>
              <a:rPr lang="en-US" dirty="0" smtClean="0"/>
              <a:t>cuisine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Training data</a:t>
            </a:r>
          </a:p>
          <a:p>
            <a:pPr lvl="3"/>
            <a:r>
              <a:rPr lang="en-US" dirty="0" smtClean="0"/>
              <a:t>39774 </a:t>
            </a:r>
            <a:r>
              <a:rPr lang="en-US" dirty="0"/>
              <a:t>recipes </a:t>
            </a:r>
            <a:r>
              <a:rPr lang="en-US" dirty="0" smtClean="0"/>
              <a:t>and </a:t>
            </a:r>
            <a:r>
              <a:rPr lang="en-US" dirty="0"/>
              <a:t>20 kinds of </a:t>
            </a:r>
            <a:r>
              <a:rPr lang="en-US" dirty="0" smtClean="0"/>
              <a:t>cuisines</a:t>
            </a:r>
          </a:p>
          <a:p>
            <a:pPr lvl="3"/>
            <a:r>
              <a:rPr lang="en-US" dirty="0" smtClean="0"/>
              <a:t>Recipe id</a:t>
            </a:r>
          </a:p>
          <a:p>
            <a:pPr lvl="3"/>
            <a:r>
              <a:rPr lang="en-US" dirty="0" smtClean="0"/>
              <a:t>type of cuisine</a:t>
            </a:r>
          </a:p>
          <a:p>
            <a:pPr lvl="3"/>
            <a:r>
              <a:rPr lang="en-US" dirty="0" smtClean="0"/>
              <a:t>list of ingredients of each</a:t>
            </a:r>
          </a:p>
          <a:p>
            <a:pPr lvl="2"/>
            <a:r>
              <a:rPr lang="en-US" dirty="0" smtClean="0"/>
              <a:t>Testing data</a:t>
            </a:r>
          </a:p>
          <a:p>
            <a:pPr lvl="3"/>
            <a:r>
              <a:rPr lang="en-US" dirty="0"/>
              <a:t>Recipe </a:t>
            </a:r>
            <a:r>
              <a:rPr lang="en-US" dirty="0" smtClean="0"/>
              <a:t>id</a:t>
            </a:r>
          </a:p>
          <a:p>
            <a:pPr lvl="3"/>
            <a:r>
              <a:rPr lang="en-US" dirty="0"/>
              <a:t>list of ingredients of </a:t>
            </a:r>
            <a:r>
              <a:rPr lang="en-US" dirty="0" smtClean="0"/>
              <a:t>each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kumimoji="1"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r="14143"/>
          <a:stretch/>
        </p:blipFill>
        <p:spPr>
          <a:xfrm>
            <a:off x="5926791" y="4620586"/>
            <a:ext cx="293145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1" y="2039835"/>
            <a:ext cx="5776519" cy="43323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57" y="2723894"/>
            <a:ext cx="339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Batch-norm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3644"/>
              </p:ext>
            </p:extLst>
          </p:nvPr>
        </p:nvGraphicFramePr>
        <p:xfrm>
          <a:off x="284165" y="3637198"/>
          <a:ext cx="2964266" cy="1291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68"/>
                <a:gridCol w="1088459"/>
                <a:gridCol w="1093939"/>
              </a:tblGrid>
              <a:tr h="389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908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0.987010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0.043150</a:t>
                      </a:r>
                      <a:endParaRPr lang="en-US" dirty="0"/>
                    </a:p>
                  </a:txBody>
                  <a:tcPr/>
                </a:tc>
              </a:tr>
              <a:tr h="4116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0.789090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1.269093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3182" y="2452431"/>
            <a:ext cx="29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 Batch-norm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 with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89" y="2090737"/>
            <a:ext cx="5525411" cy="412432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18624"/>
              </p:ext>
            </p:extLst>
          </p:nvPr>
        </p:nvGraphicFramePr>
        <p:xfrm>
          <a:off x="540187" y="3748008"/>
          <a:ext cx="3061820" cy="136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00"/>
                <a:gridCol w="1124280"/>
                <a:gridCol w="1129940"/>
              </a:tblGrid>
              <a:tr h="4146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Accuracy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Loss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1795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Train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0.780003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s-IS" altLang="zh-CN" sz="1800" dirty="0" smtClean="0"/>
                        <a:t>0.726374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3434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Test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0.741327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0.855012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57" y="2723894"/>
            <a:ext cx="381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Batch-norm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without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38" y="2000249"/>
            <a:ext cx="5255262" cy="394144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38169"/>
              </p:ext>
            </p:extLst>
          </p:nvPr>
        </p:nvGraphicFramePr>
        <p:xfrm>
          <a:off x="564156" y="3555138"/>
          <a:ext cx="2921993" cy="11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18"/>
                <a:gridCol w="1072937"/>
                <a:gridCol w="1078338"/>
              </a:tblGrid>
              <a:tr h="39254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Accuracy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Loss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Train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0.999609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s-IS" altLang="zh-CN" sz="1800" dirty="0" smtClean="0"/>
                        <a:t>0.001691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9254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Test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0.754651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1.096316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/>
              <a:t>Comparison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effects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Batch-norm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Dropout</a:t>
            </a:r>
            <a:endParaRPr kumimoji="1" lang="zh-CN" alt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32229"/>
              </p:ext>
            </p:extLst>
          </p:nvPr>
        </p:nvGraphicFramePr>
        <p:xfrm>
          <a:off x="921876" y="2329497"/>
          <a:ext cx="6907675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240"/>
                <a:gridCol w="1713501"/>
                <a:gridCol w="1755295"/>
                <a:gridCol w="1685639"/>
              </a:tblGrid>
              <a:tr h="107787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Batch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Normalization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Dropout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Train</a:t>
                      </a:r>
                      <a:r>
                        <a:rPr lang="zh-CN" altLang="en-US" sz="1800" dirty="0" smtClean="0">
                          <a:latin typeface="+mn-lt"/>
                        </a:rPr>
                        <a:t> </a:t>
                      </a:r>
                      <a:r>
                        <a:rPr lang="en-US" altLang="zh-CN" sz="1800" dirty="0" smtClean="0">
                          <a:latin typeface="+mn-lt"/>
                        </a:rPr>
                        <a:t>Accuracy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Test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Accuracy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0.987010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0.789090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0.780003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latin typeface="+mn-lt"/>
                        </a:rPr>
                        <a:t>0.741327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0.999609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0.754651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cs-CZ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0.999497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altLang="zh-CN" sz="1800" dirty="0" smtClean="0">
                          <a:latin typeface="+mn-lt"/>
                        </a:rPr>
                        <a:t>0.746858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7626" y="5809494"/>
            <a:ext cx="290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Batch-norm: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faster</a:t>
            </a:r>
            <a:r>
              <a:rPr lang="zh-CN" altLang="en-US" b="1" dirty="0" smtClean="0"/>
              <a:t> </a:t>
            </a:r>
            <a:r>
              <a:rPr lang="en-US" altLang="zh-CN" b="1" dirty="0"/>
              <a:t>convergence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1206" y="5809494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Dropout:</a:t>
            </a:r>
            <a:r>
              <a:rPr lang="zh-CN" altLang="en-US" b="1" dirty="0"/>
              <a:t> 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reduce</a:t>
            </a:r>
            <a:r>
              <a:rPr lang="zh-CN" altLang="en-US" b="1" dirty="0" smtClean="0"/>
              <a:t> </a:t>
            </a:r>
            <a:r>
              <a:rPr lang="en-US" altLang="zh-CN" b="1" dirty="0"/>
              <a:t>over-fitting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7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491586"/>
              </p:ext>
            </p:extLst>
          </p:nvPr>
        </p:nvGraphicFramePr>
        <p:xfrm>
          <a:off x="1556542" y="2386012"/>
          <a:ext cx="5872957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7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163" y="3410248"/>
            <a:ext cx="8510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0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reen Shot 2017-04-23 at 9.49.4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1" y="2090790"/>
            <a:ext cx="7411720" cy="46008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737178"/>
            <a:ext cx="7076747" cy="3992563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sz="2000" dirty="0" smtClean="0"/>
              <a:t>   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Italian (7838)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Mexican (6438)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</a:t>
            </a:r>
            <a:r>
              <a:rPr kumimoji="1" lang="en-US" altLang="zh-CN" sz="2000" dirty="0" err="1" smtClean="0"/>
              <a:t>Southern_US</a:t>
            </a:r>
            <a:r>
              <a:rPr kumimoji="1" lang="en-US" altLang="zh-CN" sz="2000" dirty="0" smtClean="0"/>
              <a:t> (4320)</a:t>
            </a:r>
          </a:p>
          <a:p>
            <a:pPr lvl="2"/>
            <a:endParaRPr kumimoji="1" lang="en-US" altLang="zh-CN" dirty="0" smtClean="0"/>
          </a:p>
          <a:p>
            <a:pPr marL="914400" lvl="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9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Introdution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938355"/>
            <a:ext cx="4182201" cy="399256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K-means Clusters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visualize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</a:t>
            </a:r>
          </a:p>
          <a:p>
            <a:pPr lvl="1"/>
            <a:r>
              <a:rPr kumimoji="1" lang="en-US" altLang="zh-CN" dirty="0" err="1" smtClean="0"/>
              <a:t>Tf-idf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cuisine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documents</a:t>
            </a:r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: </a:t>
            </a:r>
            <a:r>
              <a:rPr kumimoji="1" lang="en-US" altLang="zh-CN" dirty="0" smtClean="0"/>
              <a:t>reduced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2-Dimensentions</a:t>
            </a:r>
          </a:p>
          <a:p>
            <a:pPr lvl="1"/>
            <a:r>
              <a:rPr kumimoji="1" lang="en-US" altLang="zh-CN" dirty="0" smtClean="0"/>
              <a:t>K-means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</a:p>
          <a:p>
            <a:pPr lvl="1"/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bubbles: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Jaccard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Similarity(</a:t>
            </a:r>
            <a:r>
              <a:rPr kumimoji="1" lang="en-US" altLang="zh-CN" dirty="0"/>
              <a:t>one </a:t>
            </a:r>
            <a:r>
              <a:rPr kumimoji="1" lang="en-US" altLang="zh-CN" dirty="0" err="1" smtClean="0"/>
              <a:t>v.s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the other cuisines in its cluster)</a:t>
            </a:r>
            <a:endParaRPr kumimoji="1" lang="zh-CN" altLang="en-US" dirty="0"/>
          </a:p>
        </p:txBody>
      </p:sp>
      <p:pic>
        <p:nvPicPr>
          <p:cNvPr id="4" name="图片 3" descr="pca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2" r="18473"/>
          <a:stretch/>
        </p:blipFill>
        <p:spPr>
          <a:xfrm>
            <a:off x="4569412" y="2041142"/>
            <a:ext cx="4280010" cy="41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089" y="2133600"/>
            <a:ext cx="7076747" cy="3992563"/>
          </a:xfrm>
        </p:spPr>
        <p:txBody>
          <a:bodyPr/>
          <a:lstStyle/>
          <a:p>
            <a:r>
              <a:rPr kumimoji="1" lang="en-US" altLang="zh-CN" dirty="0" smtClean="0"/>
              <a:t>Ingredients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1000</a:t>
            </a:r>
            <a:endParaRPr kumimoji="1" lang="zh-CN" altLang="en-US" dirty="0"/>
          </a:p>
        </p:txBody>
      </p:sp>
      <p:pic>
        <p:nvPicPr>
          <p:cNvPr id="4" name="图片 3" descr="word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51" y="2719729"/>
            <a:ext cx="3964097" cy="37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588964"/>
            <a:ext cx="8574087" cy="967840"/>
          </a:xfrm>
        </p:spPr>
        <p:txBody>
          <a:bodyPr/>
          <a:lstStyle/>
          <a:p>
            <a:pPr algn="l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73" y="1885095"/>
            <a:ext cx="8668788" cy="3992563"/>
          </a:xfrm>
        </p:spPr>
        <p:txBody>
          <a:bodyPr/>
          <a:lstStyle/>
          <a:p>
            <a:r>
              <a:rPr kumimoji="1" lang="en-US" altLang="zh-CN" dirty="0" smtClean="0"/>
              <a:t>Data representation</a:t>
            </a:r>
          </a:p>
          <a:p>
            <a:pPr lvl="1"/>
            <a:r>
              <a:rPr kumimoji="1" lang="en-US" altLang="zh-CN" dirty="0" smtClean="0"/>
              <a:t>Focus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b="1" i="1" dirty="0" smtClean="0">
                <a:solidFill>
                  <a:schemeClr val="accent4">
                    <a:lumMod val="75000"/>
                  </a:schemeClr>
                </a:solidFill>
              </a:rPr>
              <a:t>Italian</a:t>
            </a:r>
            <a:r>
              <a:rPr kumimoji="1"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/>
              <a:t>cuisine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ingredient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</a:p>
          <a:p>
            <a:pPr lvl="2"/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stop-words,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stemming</a:t>
            </a:r>
          </a:p>
          <a:p>
            <a:pPr marL="914400" lvl="2" indent="0">
              <a:buNone/>
            </a:pPr>
            <a:endParaRPr kumimoji="1" lang="en-US" altLang="zh-CN" dirty="0" smtClean="0"/>
          </a:p>
          <a:p>
            <a:pPr marL="914400" lvl="2" indent="0">
              <a:buNone/>
            </a:pPr>
            <a:endParaRPr kumimoji="1" lang="zh-CN" altLang="en-US" dirty="0"/>
          </a:p>
        </p:txBody>
      </p:sp>
      <p:pic>
        <p:nvPicPr>
          <p:cNvPr id="4" name="图片 3" descr="italian_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7" y="3167810"/>
            <a:ext cx="3808259" cy="3417528"/>
          </a:xfrm>
          <a:prstGeom prst="rect">
            <a:avLst/>
          </a:prstGeom>
        </p:spPr>
      </p:pic>
      <p:pic>
        <p:nvPicPr>
          <p:cNvPr id="5" name="图片 4" descr="modular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11" y="3112586"/>
            <a:ext cx="3237575" cy="36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328320"/>
            <a:ext cx="4182201" cy="3992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Random Forest</a:t>
            </a:r>
          </a:p>
          <a:p>
            <a:r>
              <a:rPr kumimoji="1" lang="en-US" altLang="zh-CN" dirty="0" smtClean="0"/>
              <a:t>Naïve Bayes</a:t>
            </a:r>
          </a:p>
          <a:p>
            <a:r>
              <a:rPr kumimoji="1" lang="en-US" altLang="zh-CN" dirty="0" smtClean="0"/>
              <a:t>SVM</a:t>
            </a:r>
          </a:p>
          <a:p>
            <a:r>
              <a:rPr kumimoji="1" lang="en-US" altLang="zh-CN" dirty="0" smtClean="0"/>
              <a:t>LDA</a:t>
            </a:r>
          </a:p>
          <a:p>
            <a:r>
              <a:rPr kumimoji="1" lang="en-US" altLang="zh-CN" dirty="0" smtClean="0"/>
              <a:t>Neural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48" y="2784288"/>
            <a:ext cx="5240402" cy="23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441214"/>
            <a:ext cx="4471988" cy="15810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Max_features</a:t>
            </a:r>
            <a:endParaRPr lang="en-US" dirty="0" smtClean="0"/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 -&gt;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n_features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Log2 -&gt; log2(</a:t>
            </a:r>
            <a:r>
              <a:rPr lang="en-US" dirty="0" err="1" smtClean="0"/>
              <a:t>n_features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None -&gt; </a:t>
            </a:r>
            <a:r>
              <a:rPr lang="en-US" dirty="0" err="1" smtClean="0"/>
              <a:t>n_features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4756152" y="1973620"/>
          <a:ext cx="3854024" cy="2198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4756151" y="4366127"/>
          <a:ext cx="3854024" cy="1731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5854" y="2271713"/>
            <a:ext cx="4471989" cy="1581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trees</a:t>
            </a:r>
          </a:p>
          <a:p>
            <a:pPr lvl="1"/>
            <a:r>
              <a:rPr lang="en-US" dirty="0"/>
              <a:t>Higher number of trees</a:t>
            </a:r>
          </a:p>
          <a:p>
            <a:pPr lvl="2"/>
            <a:r>
              <a:rPr lang="en-US" dirty="0"/>
              <a:t>Better performance</a:t>
            </a:r>
          </a:p>
          <a:p>
            <a:pPr lvl="2"/>
            <a:r>
              <a:rPr lang="en-US" dirty="0"/>
              <a:t>Lower </a:t>
            </a:r>
            <a:r>
              <a:rPr lang="en-US" dirty="0" smtClean="0"/>
              <a:t>speed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8531"/>
            <a:ext cx="3030537" cy="494809"/>
          </a:xfrm>
        </p:spPr>
        <p:txBody>
          <a:bodyPr>
            <a:normAutofit/>
          </a:bodyPr>
          <a:lstStyle/>
          <a:p>
            <a:r>
              <a:rPr lang="en-US" dirty="0" smtClean="0"/>
              <a:t>Min samples leaf</a:t>
            </a:r>
          </a:p>
          <a:p>
            <a:pPr lvl="2"/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75509" y="2283620"/>
          <a:ext cx="3449792" cy="167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4775509" y="4138822"/>
          <a:ext cx="3855767" cy="205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827094"/>
            <a:ext cx="2983001" cy="5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max_depth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386950" y="2752186"/>
            <a:ext cx="5061736" cy="120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The minimum number of samples </a:t>
            </a:r>
          </a:p>
          <a:p>
            <a:pPr lvl="3"/>
            <a:r>
              <a:rPr lang="en-US" dirty="0"/>
              <a:t>required to split an internal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4163" y="4444379"/>
            <a:ext cx="4491346" cy="148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The maximum depth of the tree. </a:t>
            </a:r>
          </a:p>
          <a:p>
            <a:pPr lvl="1"/>
            <a:r>
              <a:rPr lang="en-US" dirty="0"/>
              <a:t>If None, then nodes are expanded until all leaves are pure or until all leaves contain less than </a:t>
            </a:r>
            <a:r>
              <a:rPr lang="en-US" dirty="0" err="1"/>
              <a:t>min_samples_split</a:t>
            </a:r>
            <a:r>
              <a:rPr lang="en-US" dirty="0"/>
              <a:t>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183</TotalTime>
  <Words>647</Words>
  <Application>Microsoft Macintosh PowerPoint</Application>
  <PresentationFormat>On-screen Show (4:3)</PresentationFormat>
  <Paragraphs>267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Corbel</vt:lpstr>
      <vt:lpstr>DengXian</vt:lpstr>
      <vt:lpstr>Wingdings</vt:lpstr>
      <vt:lpstr>宋体</vt:lpstr>
      <vt:lpstr>光谱</vt:lpstr>
      <vt:lpstr>What’s Cooking</vt:lpstr>
      <vt:lpstr>Project Description</vt:lpstr>
      <vt:lpstr>Introduction</vt:lpstr>
      <vt:lpstr>Introdution</vt:lpstr>
      <vt:lpstr>Introduction</vt:lpstr>
      <vt:lpstr>Introduction</vt:lpstr>
      <vt:lpstr>Methods</vt:lpstr>
      <vt:lpstr>Random Forest</vt:lpstr>
      <vt:lpstr>Random Forest</vt:lpstr>
      <vt:lpstr>Naïve Bayes</vt:lpstr>
      <vt:lpstr>Linear SVM</vt:lpstr>
      <vt:lpstr>Linear SVM</vt:lpstr>
      <vt:lpstr>Linear SVM</vt:lpstr>
      <vt:lpstr>Latent Dirichlet Allocation</vt:lpstr>
      <vt:lpstr>LDA</vt:lpstr>
      <vt:lpstr>LDA</vt:lpstr>
      <vt:lpstr>LDA</vt:lpstr>
      <vt:lpstr>LDA + KNN</vt:lpstr>
      <vt:lpstr>Neural Network</vt:lpstr>
      <vt:lpstr>Results of Neural Network</vt:lpstr>
      <vt:lpstr>Results of Neural Network</vt:lpstr>
      <vt:lpstr>Results of Neural Network</vt:lpstr>
      <vt:lpstr>Comparison on the effects of Batch-norm and Dropout</vt:lpstr>
      <vt:lpstr>Comparison</vt:lpstr>
      <vt:lpstr>Fin</vt:lpstr>
    </vt:vector>
  </TitlesOfParts>
  <Company>university of pittsburgh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Wang</dc:creator>
  <cp:lastModifiedBy>Xia, Congying</cp:lastModifiedBy>
  <cp:revision>37</cp:revision>
  <dcterms:created xsi:type="dcterms:W3CDTF">2017-04-23T20:20:25Z</dcterms:created>
  <dcterms:modified xsi:type="dcterms:W3CDTF">2017-04-24T22:26:18Z</dcterms:modified>
</cp:coreProperties>
</file>