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B5992B-186C-4F76-9429-334794A136A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42A05D-E887-4340-9707-62E151D6D6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8617754" TargetMode="External"/><Relationship Id="rId2" Type="http://schemas.openxmlformats.org/officeDocument/2006/relationships/hyperlink" Target="https://www.ncbi.nlm.nih.gov/pubmed/124723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315760" TargetMode="External"/><Relationship Id="rId4" Type="http://schemas.openxmlformats.org/officeDocument/2006/relationships/hyperlink" Target="https://www.ncbi.nlm.nih.gov/pubmed/2957776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tevekm/Rx-Adherence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577766" TargetMode="External"/><Relationship Id="rId2" Type="http://schemas.openxmlformats.org/officeDocument/2006/relationships/hyperlink" Target="https://www.ncbi.nlm.nih.gov/pubmed/122187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868A-C4B5-4F2E-8458-2DA684FB7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Patient-Physician Collaboration to Improve Rx Adherence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AB421-09A3-46D0-8D86-BB0197C26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HCLS Hackathon</a:t>
            </a:r>
          </a:p>
          <a:p>
            <a:r>
              <a:rPr lang="en-US" dirty="0"/>
              <a:t>4.26.19</a:t>
            </a:r>
          </a:p>
        </p:txBody>
      </p:sp>
    </p:spTree>
    <p:extLst>
      <p:ext uri="{BB962C8B-B14F-4D97-AF65-F5344CB8AC3E}">
        <p14:creationId xmlns:p14="http://schemas.microsoft.com/office/powerpoint/2010/main" val="12669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D94-DCC8-4627-8EF2-36A6D03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Up Healthcare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F9CC-71E8-429A-AC8E-F62146BE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00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Chronic medications have </a:t>
            </a:r>
            <a:r>
              <a:rPr lang="en-US" b="1" dirty="0"/>
              <a:t>adherence rates of</a:t>
            </a:r>
            <a:r>
              <a:rPr lang="en-US" dirty="0"/>
              <a:t> </a:t>
            </a:r>
            <a:r>
              <a:rPr lang="en-US" b="1" dirty="0"/>
              <a:t>~50%</a:t>
            </a:r>
            <a:r>
              <a:rPr lang="en-US" dirty="0"/>
              <a:t> and much lower for lifestyle drugs</a:t>
            </a:r>
            <a:r>
              <a:rPr lang="en-US" baseline="30000" dirty="0"/>
              <a:t>1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Nonadherent patients demonstrate </a:t>
            </a:r>
            <a:r>
              <a:rPr lang="en-US" b="1" dirty="0"/>
              <a:t>&gt;3x increase in costs</a:t>
            </a:r>
            <a:r>
              <a:rPr lang="en-US" dirty="0"/>
              <a:t> vs adherent patients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Estimated expenses resulting from non-optimal medication therapy - </a:t>
            </a:r>
            <a:r>
              <a:rPr lang="en-US" b="1" dirty="0"/>
              <a:t>$528 billion </a:t>
            </a:r>
            <a:r>
              <a:rPr lang="en-US" dirty="0"/>
              <a:t>(2016)</a:t>
            </a:r>
            <a:r>
              <a:rPr lang="en-US" baseline="30000" dirty="0"/>
              <a:t>3</a:t>
            </a:r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</a:p>
          <a:p>
            <a:pPr>
              <a:spcBef>
                <a:spcPts val="600"/>
              </a:spcBef>
            </a:pPr>
            <a:r>
              <a:rPr lang="en-US" dirty="0"/>
              <a:t>Meta-analysis of 771 studies found </a:t>
            </a:r>
            <a:r>
              <a:rPr lang="en-US" b="1" dirty="0"/>
              <a:t>improved outcomes </a:t>
            </a:r>
            <a:r>
              <a:rPr lang="en-US" dirty="0"/>
              <a:t>&amp; decreases in costs when adherent</a:t>
            </a:r>
            <a:r>
              <a:rPr lang="en-US" baseline="30000" dirty="0"/>
              <a:t>4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So how can we </a:t>
            </a:r>
            <a:r>
              <a:rPr lang="en-US" b="1" dirty="0"/>
              <a:t>improve </a:t>
            </a:r>
            <a:r>
              <a:rPr lang="en-US" dirty="0"/>
              <a:t>patient adherence rates?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AACD0A-35C1-47C4-A7C3-221C8C29120D}"/>
              </a:ext>
            </a:extLst>
          </p:cNvPr>
          <p:cNvSpPr txBox="1">
            <a:spLocks/>
          </p:cNvSpPr>
          <p:nvPr/>
        </p:nvSpPr>
        <p:spPr>
          <a:xfrm>
            <a:off x="1249680" y="5747338"/>
            <a:ext cx="10058400" cy="6221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1 </a:t>
            </a:r>
            <a:r>
              <a:rPr lang="en-US" sz="1000" dirty="0"/>
              <a:t>“Helping patients follow prescribed treatment: clinical applications”, RB Haynes, </a:t>
            </a:r>
            <a:r>
              <a:rPr lang="en-US" sz="1000" dirty="0">
                <a:hlinkClick r:id="rId2"/>
              </a:rPr>
              <a:t>https://www.ncbi.nlm.nih.gov/pubmed/12472330</a:t>
            </a: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2 </a:t>
            </a:r>
            <a:r>
              <a:rPr lang="en-US" sz="1000" dirty="0"/>
              <a:t>“Longitudinal Patterns of Medication Nonadherence and Associated Health Care Costs”, KA </a:t>
            </a:r>
            <a:r>
              <a:rPr lang="en-US" sz="1000" dirty="0" err="1"/>
              <a:t>Hommel</a:t>
            </a:r>
            <a:r>
              <a:rPr lang="en-US" sz="1000" dirty="0"/>
              <a:t>, </a:t>
            </a:r>
            <a:r>
              <a:rPr lang="en-US" sz="1000" dirty="0">
                <a:hlinkClick r:id="rId3"/>
              </a:rPr>
              <a:t>https://www.ncbi.nlm.nih.gov/pubmed/28617754</a:t>
            </a: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3 </a:t>
            </a:r>
            <a:r>
              <a:rPr lang="en-US" sz="1000" dirty="0"/>
              <a:t>“Cost of Prescription Drug related morbidity and mortality”, JH Watanabe, </a:t>
            </a:r>
            <a:r>
              <a:rPr lang="en-US" sz="1000" dirty="0">
                <a:hlinkClick r:id="rId4"/>
              </a:rPr>
              <a:t>https://www.ncbi.nlm.nih.gov/pubmed/29577766</a:t>
            </a: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4</a:t>
            </a:r>
            <a:r>
              <a:rPr lang="en-US" sz="1000" dirty="0"/>
              <a:t> “Medication adherence outcomes of 771 intervention trials: Systematic review and meta-analysis”, VS Conn, </a:t>
            </a:r>
            <a:r>
              <a:rPr lang="en-US" sz="1000" dirty="0">
                <a:hlinkClick r:id="rId5"/>
              </a:rPr>
              <a:t>https://www.ncbi.nlm.nih.gov/pubmed/28315760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4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56E8-A012-41EF-AB71-9E50D6C0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From </a:t>
            </a:r>
            <a:r>
              <a:rPr lang="en-US" i="1" dirty="0"/>
              <a:t>Consumer</a:t>
            </a:r>
            <a:r>
              <a:rPr lang="en-US" dirty="0"/>
              <a:t> to </a:t>
            </a:r>
            <a:r>
              <a:rPr lang="en-US" b="1" dirty="0">
                <a:latin typeface="+mn-lt"/>
              </a:rPr>
              <a:t>Participant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BC5F-FF03-48CF-8DB2-1AE8057C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633"/>
            <a:ext cx="10058400" cy="4425696"/>
          </a:xfrm>
        </p:spPr>
        <p:txBody>
          <a:bodyPr anchor="ctr"/>
          <a:lstStyle/>
          <a:p>
            <a:r>
              <a:rPr lang="en-US" dirty="0"/>
              <a:t>Rx Adherence’s differentiator is patient engagement - </a:t>
            </a:r>
            <a:r>
              <a:rPr lang="en-US" b="1" dirty="0"/>
              <a:t>input </a:t>
            </a:r>
            <a:r>
              <a:rPr lang="en-US" dirty="0"/>
              <a:t>and </a:t>
            </a:r>
            <a:r>
              <a:rPr lang="en-US" b="1" i="1" dirty="0"/>
              <a:t>interaction</a:t>
            </a:r>
          </a:p>
          <a:p>
            <a:endParaRPr lang="en-US" b="1" dirty="0"/>
          </a:p>
          <a:p>
            <a:r>
              <a:rPr lang="en-US" dirty="0"/>
              <a:t>Platform encourages </a:t>
            </a:r>
            <a:r>
              <a:rPr lang="en-US" b="1" dirty="0"/>
              <a:t>collaboration </a:t>
            </a:r>
            <a:r>
              <a:rPr lang="en-US" dirty="0"/>
              <a:t>between providers and patients</a:t>
            </a:r>
          </a:p>
          <a:p>
            <a:endParaRPr lang="en-US" dirty="0"/>
          </a:p>
          <a:p>
            <a:r>
              <a:rPr lang="en-US" dirty="0"/>
              <a:t>Provider View allows physician to log new prescriptions &amp; dosing </a:t>
            </a:r>
            <a:r>
              <a:rPr lang="en-US" b="1" dirty="0"/>
              <a:t>protocols </a:t>
            </a:r>
            <a:r>
              <a:rPr lang="en-US" dirty="0"/>
              <a:t>for patients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Patient View initiates interaction, encourages accountability, &amp; tracks </a:t>
            </a:r>
            <a:r>
              <a:rPr lang="en-US" b="1" dirty="0"/>
              <a:t>adherence</a:t>
            </a:r>
          </a:p>
          <a:p>
            <a:endParaRPr lang="en-US" dirty="0"/>
          </a:p>
          <a:p>
            <a:r>
              <a:rPr lang="en-US" dirty="0"/>
              <a:t>Patient Dashboard </a:t>
            </a:r>
            <a:r>
              <a:rPr lang="en-US" b="1" dirty="0"/>
              <a:t>analyzes</a:t>
            </a:r>
            <a:r>
              <a:rPr lang="en-US" dirty="0"/>
              <a:t> adherence metrics against prescriber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EA0C-4906-47B4-A4B0-166E9E9A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Adherence UI &amp;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4F40-E045-458E-9150-8A93D05C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104" y="6435518"/>
            <a:ext cx="4522285" cy="422482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https://github.com/stevekm/Rx-Adherence-app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7332-ABA4-4C6A-92CA-ADA24DC90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3"/>
          <a:stretch/>
        </p:blipFill>
        <p:spPr>
          <a:xfrm>
            <a:off x="180462" y="2075133"/>
            <a:ext cx="6373937" cy="3364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67835-E86D-43E1-A27A-51446CD3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404" y="2075133"/>
            <a:ext cx="5201687" cy="33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BAE8-292E-46F1-89AA-4919E264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2471E-A48A-4602-BAA6-F2764195CD6C}"/>
              </a:ext>
            </a:extLst>
          </p:cNvPr>
          <p:cNvSpPr/>
          <p:nvPr/>
        </p:nvSpPr>
        <p:spPr>
          <a:xfrm>
            <a:off x="1130127" y="1933443"/>
            <a:ext cx="2703399" cy="510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21502-3FB4-4543-BF0B-94A7816BE866}"/>
              </a:ext>
            </a:extLst>
          </p:cNvPr>
          <p:cNvSpPr/>
          <p:nvPr/>
        </p:nvSpPr>
        <p:spPr>
          <a:xfrm>
            <a:off x="8671337" y="1933443"/>
            <a:ext cx="2703399" cy="510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DEAA9-7B6A-49B0-BC88-F96A715F9FDD}"/>
              </a:ext>
            </a:extLst>
          </p:cNvPr>
          <p:cNvSpPr txBox="1">
            <a:spLocks/>
          </p:cNvSpPr>
          <p:nvPr/>
        </p:nvSpPr>
        <p:spPr>
          <a:xfrm>
            <a:off x="1130127" y="2562825"/>
            <a:ext cx="2703399" cy="1343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</a:t>
            </a:r>
          </a:p>
          <a:p>
            <a:pPr lvl="1"/>
            <a:r>
              <a:rPr lang="en-US" dirty="0"/>
              <a:t>Dev: Local/VM</a:t>
            </a:r>
          </a:p>
          <a:p>
            <a:pPr lvl="1"/>
            <a:r>
              <a:rPr lang="en-US" dirty="0"/>
              <a:t>Prod: Google App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90EC1C-0528-463A-85B7-4D44A45A7227}"/>
              </a:ext>
            </a:extLst>
          </p:cNvPr>
          <p:cNvSpPr txBox="1">
            <a:spLocks/>
          </p:cNvSpPr>
          <p:nvPr/>
        </p:nvSpPr>
        <p:spPr>
          <a:xfrm>
            <a:off x="8671337" y="2562825"/>
            <a:ext cx="2703399" cy="1343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 (POC)</a:t>
            </a:r>
          </a:p>
          <a:p>
            <a:pPr lvl="1"/>
            <a:r>
              <a:rPr lang="en-US" dirty="0"/>
              <a:t>Healthcare 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934DF8-E4F4-47F5-9AFA-BAEDE59117F4}"/>
              </a:ext>
            </a:extLst>
          </p:cNvPr>
          <p:cNvCxnSpPr>
            <a:cxnSpLocks/>
          </p:cNvCxnSpPr>
          <p:nvPr/>
        </p:nvCxnSpPr>
        <p:spPr>
          <a:xfrm>
            <a:off x="4243895" y="2308774"/>
            <a:ext cx="0" cy="2088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D0A77-84BC-4EF5-B9A1-21C8D50B7D21}"/>
              </a:ext>
            </a:extLst>
          </p:cNvPr>
          <p:cNvCxnSpPr>
            <a:cxnSpLocks/>
          </p:cNvCxnSpPr>
          <p:nvPr/>
        </p:nvCxnSpPr>
        <p:spPr>
          <a:xfrm>
            <a:off x="8140452" y="2308774"/>
            <a:ext cx="0" cy="2088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E836C4-002F-4DD5-8DF9-2483EFA2ED70}"/>
              </a:ext>
            </a:extLst>
          </p:cNvPr>
          <p:cNvSpPr txBox="1">
            <a:spLocks/>
          </p:cNvSpPr>
          <p:nvPr/>
        </p:nvSpPr>
        <p:spPr>
          <a:xfrm>
            <a:off x="807518" y="4934188"/>
            <a:ext cx="10769309" cy="100927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Transition to hosting on Google App Engine for cost and scalability optimization </a:t>
            </a:r>
          </a:p>
          <a:p>
            <a:pPr algn="ctr"/>
            <a:r>
              <a:rPr lang="en-US" dirty="0"/>
              <a:t>Healthcare API will enhance security, enable de-identification, and leverage powerful tools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D91CC6-6F56-4EDE-B137-D3D6B033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475" y="2562826"/>
            <a:ext cx="2703399" cy="1343350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Vue.js </a:t>
            </a:r>
          </a:p>
          <a:p>
            <a:pPr lvl="1"/>
            <a:r>
              <a:rPr lang="en-US" dirty="0" err="1"/>
              <a:t>Buefy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FD8570-856B-40C5-BEF9-43A54CC5C8C1}"/>
              </a:ext>
            </a:extLst>
          </p:cNvPr>
          <p:cNvSpPr/>
          <p:nvPr/>
        </p:nvSpPr>
        <p:spPr>
          <a:xfrm>
            <a:off x="4840475" y="1933443"/>
            <a:ext cx="2703399" cy="510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(GUI)</a:t>
            </a:r>
          </a:p>
        </p:txBody>
      </p:sp>
    </p:spTree>
    <p:extLst>
      <p:ext uri="{BB962C8B-B14F-4D97-AF65-F5344CB8AC3E}">
        <p14:creationId xmlns:p14="http://schemas.microsoft.com/office/powerpoint/2010/main" val="25323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BAE8-292E-46F1-89AA-4919E264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Interactions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A63D58-6FB2-48B9-B3E8-7CFD4A69E171}"/>
              </a:ext>
            </a:extLst>
          </p:cNvPr>
          <p:cNvGrpSpPr/>
          <p:nvPr/>
        </p:nvGrpSpPr>
        <p:grpSpPr>
          <a:xfrm>
            <a:off x="7082850" y="1982938"/>
            <a:ext cx="4806789" cy="4264367"/>
            <a:chOff x="7082850" y="1982938"/>
            <a:chExt cx="4806789" cy="42643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75EC72-4FC2-46B3-BD6C-3D363A225904}"/>
                </a:ext>
              </a:extLst>
            </p:cNvPr>
            <p:cNvCxnSpPr>
              <a:cxnSpLocks/>
            </p:cNvCxnSpPr>
            <p:nvPr/>
          </p:nvCxnSpPr>
          <p:spPr>
            <a:xfrm>
              <a:off x="11880761" y="2440977"/>
              <a:ext cx="6945" cy="3806327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98C52AE-FFA5-40A1-AADC-E1F59795CE1F}"/>
                </a:ext>
              </a:extLst>
            </p:cNvPr>
            <p:cNvGrpSpPr/>
            <p:nvPr/>
          </p:nvGrpSpPr>
          <p:grpSpPr>
            <a:xfrm>
              <a:off x="7082850" y="1982938"/>
              <a:ext cx="4806789" cy="4264367"/>
              <a:chOff x="7082850" y="1840890"/>
              <a:chExt cx="4806789" cy="426436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C9B4DBD-263D-45D7-9FFC-6F03A41B7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4913" y="3615014"/>
                <a:ext cx="3164726" cy="74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FA7F86A-C450-42C5-BC99-44416019FE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4913" y="2307809"/>
                <a:ext cx="3164726" cy="2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6860C6-8E5F-4257-A1AD-ACD627EC7BB6}"/>
                  </a:ext>
                </a:extLst>
              </p:cNvPr>
              <p:cNvSpPr/>
              <p:nvPr/>
            </p:nvSpPr>
            <p:spPr>
              <a:xfrm>
                <a:off x="9031918" y="2421952"/>
                <a:ext cx="905326" cy="679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Patient notification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F0C2B7E-4BEE-48E6-A375-3B17D89A302A}"/>
                  </a:ext>
                </a:extLst>
              </p:cNvPr>
              <p:cNvSpPr/>
              <p:nvPr/>
            </p:nvSpPr>
            <p:spPr>
              <a:xfrm>
                <a:off x="10734046" y="2421952"/>
                <a:ext cx="905326" cy="679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Patient Logs adherence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72D5E8-8CFB-407D-A3F3-652D75E222EA}"/>
                  </a:ext>
                </a:extLst>
              </p:cNvPr>
              <p:cNvSpPr/>
              <p:nvPr/>
            </p:nvSpPr>
            <p:spPr>
              <a:xfrm>
                <a:off x="10731087" y="4994280"/>
                <a:ext cx="905326" cy="679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Updated w/ Patient input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727503B-A359-4DA5-BEB6-83D3FBD6C481}"/>
                  </a:ext>
                </a:extLst>
              </p:cNvPr>
              <p:cNvSpPr/>
              <p:nvPr/>
            </p:nvSpPr>
            <p:spPr>
              <a:xfrm>
                <a:off x="8912006" y="2356567"/>
                <a:ext cx="239823" cy="2558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5F516F8-37CA-4579-B30F-4C68FCF9185B}"/>
                  </a:ext>
                </a:extLst>
              </p:cNvPr>
              <p:cNvSpPr/>
              <p:nvPr/>
            </p:nvSpPr>
            <p:spPr>
              <a:xfrm>
                <a:off x="10611175" y="2348498"/>
                <a:ext cx="239823" cy="2558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D50AAD-CF4E-410E-A0B0-4663CED00F99}"/>
                  </a:ext>
                </a:extLst>
              </p:cNvPr>
              <p:cNvSpPr/>
              <p:nvPr/>
            </p:nvSpPr>
            <p:spPr>
              <a:xfrm>
                <a:off x="10611175" y="4832068"/>
                <a:ext cx="239823" cy="2558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EF10ED4-C449-4DC5-BBCB-6D54BD7E29E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9484581" y="3101882"/>
                <a:ext cx="0" cy="20732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9598646-C9C8-4B58-8879-48285F6635E5}"/>
                  </a:ext>
                </a:extLst>
              </p:cNvPr>
              <p:cNvCxnSpPr>
                <a:cxnSpLocks/>
                <a:stCxn id="55" idx="3"/>
                <a:endCxn id="57" idx="1"/>
              </p:cNvCxnSpPr>
              <p:nvPr/>
            </p:nvCxnSpPr>
            <p:spPr>
              <a:xfrm>
                <a:off x="9937244" y="2761917"/>
                <a:ext cx="79680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1A2B28-E2B5-48B7-B4FB-F6AF56FEF8EB}"/>
                  </a:ext>
                </a:extLst>
              </p:cNvPr>
              <p:cNvSpPr/>
              <p:nvPr/>
            </p:nvSpPr>
            <p:spPr>
              <a:xfrm>
                <a:off x="7082850" y="1840890"/>
                <a:ext cx="2178197" cy="3489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PATIENT VIEW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FA186C7-CF96-4E5B-B58D-737F81A933A7}"/>
                  </a:ext>
                </a:extLst>
              </p:cNvPr>
              <p:cNvCxnSpPr>
                <a:cxnSpLocks/>
                <a:stCxn id="57" idx="2"/>
                <a:endCxn id="58" idx="0"/>
              </p:cNvCxnSpPr>
              <p:nvPr/>
            </p:nvCxnSpPr>
            <p:spPr>
              <a:xfrm flipH="1">
                <a:off x="11183750" y="3101882"/>
                <a:ext cx="2959" cy="1892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9FAA6AF-E3E4-499B-9003-288827FB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2980" y="3615011"/>
                <a:ext cx="3164726" cy="7431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1C19B56-0F73-45A0-A97E-A31979B9F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2980" y="2307592"/>
                <a:ext cx="0" cy="3797664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79258E-3B9A-4BAD-957A-A67D9E417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2980" y="4740281"/>
                <a:ext cx="3164726" cy="10680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F71DEC-7C2D-4FDA-9129-25EFEC810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980" y="6096379"/>
                <a:ext cx="3164726" cy="8878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58FA308-1818-40CA-8929-FA66DEDA80B6}"/>
                  </a:ext>
                </a:extLst>
              </p:cNvPr>
              <p:cNvSpPr/>
              <p:nvPr/>
            </p:nvSpPr>
            <p:spPr>
              <a:xfrm>
                <a:off x="9031918" y="4997549"/>
                <a:ext cx="905326" cy="679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Rx record logged by Provider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8CBF036-91AB-4543-95AF-582088D6A741}"/>
                  </a:ext>
                </a:extLst>
              </p:cNvPr>
              <p:cNvSpPr/>
              <p:nvPr/>
            </p:nvSpPr>
            <p:spPr>
              <a:xfrm>
                <a:off x="8913024" y="4867061"/>
                <a:ext cx="239823" cy="2558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EA6EB5-AB00-4CA4-A622-F0305E20F1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22980" y="4739973"/>
                <a:ext cx="3164726" cy="10680"/>
              </a:xfrm>
              <a:prstGeom prst="line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78E0847-78B1-498B-8009-ECF60E527687}"/>
                  </a:ext>
                </a:extLst>
              </p:cNvPr>
              <p:cNvSpPr/>
              <p:nvPr/>
            </p:nvSpPr>
            <p:spPr>
              <a:xfrm>
                <a:off x="7088401" y="3612929"/>
                <a:ext cx="1636512" cy="5108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API SERVER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99242E2-71EC-402F-AD4F-5D02E868DD79}"/>
                  </a:ext>
                </a:extLst>
              </p:cNvPr>
              <p:cNvSpPr/>
              <p:nvPr/>
            </p:nvSpPr>
            <p:spPr>
              <a:xfrm>
                <a:off x="7088401" y="2309438"/>
                <a:ext cx="1636512" cy="5108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FRONT END (GUI)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9741268-F7FA-4B07-AB38-D7ECD0DEBBD1}"/>
                  </a:ext>
                </a:extLst>
              </p:cNvPr>
              <p:cNvSpPr/>
              <p:nvPr/>
            </p:nvSpPr>
            <p:spPr>
              <a:xfrm>
                <a:off x="7088401" y="4739973"/>
                <a:ext cx="1636512" cy="5108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DATA STORE</a:t>
                </a: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D2555E-C179-463C-92DD-9BE1855D2694}"/>
              </a:ext>
            </a:extLst>
          </p:cNvPr>
          <p:cNvGrpSpPr/>
          <p:nvPr/>
        </p:nvGrpSpPr>
        <p:grpSpPr>
          <a:xfrm>
            <a:off x="291518" y="1983580"/>
            <a:ext cx="5848872" cy="4263724"/>
            <a:chOff x="291518" y="1983580"/>
            <a:chExt cx="5848872" cy="42637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7BA04F-B6CE-4A7A-A15F-C2F65A2D0DC0}"/>
                </a:ext>
              </a:extLst>
            </p:cNvPr>
            <p:cNvSpPr/>
            <p:nvPr/>
          </p:nvSpPr>
          <p:spPr>
            <a:xfrm>
              <a:off x="2266465" y="2563999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Patient record created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18B9AA-4E93-45B9-A2DC-40AA2E8E75EE}"/>
                </a:ext>
              </a:extLst>
            </p:cNvPr>
            <p:cNvSpPr/>
            <p:nvPr/>
          </p:nvSpPr>
          <p:spPr>
            <a:xfrm>
              <a:off x="3968593" y="2563999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Rx record created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25BBC1-0967-4F64-80EF-E379F48B25A9}"/>
                </a:ext>
              </a:extLst>
            </p:cNvPr>
            <p:cNvSpPr/>
            <p:nvPr/>
          </p:nvSpPr>
          <p:spPr>
            <a:xfrm>
              <a:off x="2146553" y="2498614"/>
              <a:ext cx="239823" cy="255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2611F1-5F3F-4A87-A8D4-B1C3CB0C9E2E}"/>
                </a:ext>
              </a:extLst>
            </p:cNvPr>
            <p:cNvSpPr/>
            <p:nvPr/>
          </p:nvSpPr>
          <p:spPr>
            <a:xfrm>
              <a:off x="3845722" y="2490545"/>
              <a:ext cx="239823" cy="255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B74AFF-CA7C-4F55-A5E5-96B55A48AF3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719128" y="3243929"/>
              <a:ext cx="0" cy="20732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365310-FCB0-4EB8-B5D4-A9FB9862AFF0}"/>
                </a:ext>
              </a:extLst>
            </p:cNvPr>
            <p:cNvCxnSpPr>
              <a:cxnSpLocks/>
              <a:stCxn id="112" idx="3"/>
              <a:endCxn id="24" idx="1"/>
            </p:cNvCxnSpPr>
            <p:nvPr/>
          </p:nvCxnSpPr>
          <p:spPr>
            <a:xfrm flipV="1">
              <a:off x="3171791" y="2903964"/>
              <a:ext cx="796802" cy="2575595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71218E-23CC-4F94-897A-7BCAB85B0DE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4418297" y="3243929"/>
              <a:ext cx="2959" cy="2069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7A7A34-4D40-4F4F-9743-1D6877DF1E68}"/>
                </a:ext>
              </a:extLst>
            </p:cNvPr>
            <p:cNvCxnSpPr>
              <a:cxnSpLocks/>
            </p:cNvCxnSpPr>
            <p:nvPr/>
          </p:nvCxnSpPr>
          <p:spPr>
            <a:xfrm>
              <a:off x="4982142" y="2440976"/>
              <a:ext cx="0" cy="379745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601D33-7C5D-4180-86B3-058811CDEFD7}"/>
                </a:ext>
              </a:extLst>
            </p:cNvPr>
            <p:cNvSpPr/>
            <p:nvPr/>
          </p:nvSpPr>
          <p:spPr>
            <a:xfrm>
              <a:off x="291518" y="1983580"/>
              <a:ext cx="2178197" cy="348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PROVIDER VIEW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B08A7-6A85-4AB1-8366-BD2DDD41C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9462" y="4882021"/>
              <a:ext cx="4178995" cy="7972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13E883-E525-4F0A-A3FC-6F026ADDE9EE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59" y="2449640"/>
              <a:ext cx="0" cy="3797664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0E20F1-DC16-4A60-9349-F9CB976FD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9460" y="6238426"/>
              <a:ext cx="4178997" cy="8878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CD8B0F8-9032-44DC-9346-3BB0FE431E17}"/>
                </a:ext>
              </a:extLst>
            </p:cNvPr>
            <p:cNvSpPr/>
            <p:nvPr/>
          </p:nvSpPr>
          <p:spPr>
            <a:xfrm>
              <a:off x="2266465" y="5139594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 to DB </a:t>
              </a:r>
            </a:p>
            <a:p>
              <a:pPr algn="ctr"/>
              <a:r>
                <a:rPr lang="en-US" sz="1200" dirty="0"/>
                <a:t>(JSON returned)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D181D01-F827-45D9-A227-636D7B8E330A}"/>
                </a:ext>
              </a:extLst>
            </p:cNvPr>
            <p:cNvSpPr/>
            <p:nvPr/>
          </p:nvSpPr>
          <p:spPr>
            <a:xfrm>
              <a:off x="3965634" y="5136324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 updated w/ new event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E11E54D-C349-4514-A40E-B54C6FE9DFD6}"/>
                </a:ext>
              </a:extLst>
            </p:cNvPr>
            <p:cNvSpPr/>
            <p:nvPr/>
          </p:nvSpPr>
          <p:spPr>
            <a:xfrm>
              <a:off x="2147571" y="5009106"/>
              <a:ext cx="239823" cy="255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ED7D697-8C67-40C5-A4C5-536A0D378B24}"/>
                </a:ext>
              </a:extLst>
            </p:cNvPr>
            <p:cNvSpPr/>
            <p:nvPr/>
          </p:nvSpPr>
          <p:spPr>
            <a:xfrm>
              <a:off x="3845722" y="4974112"/>
              <a:ext cx="239823" cy="255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ADAAA9-B632-4A88-951E-B2DB79861CAE}"/>
                </a:ext>
              </a:extLst>
            </p:cNvPr>
            <p:cNvSpPr/>
            <p:nvPr/>
          </p:nvSpPr>
          <p:spPr>
            <a:xfrm>
              <a:off x="322948" y="4882021"/>
              <a:ext cx="1636512" cy="510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STORE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BCA177-7B98-401E-9BA6-623C25DA53AC}"/>
                </a:ext>
              </a:extLst>
            </p:cNvPr>
            <p:cNvSpPr/>
            <p:nvPr/>
          </p:nvSpPr>
          <p:spPr>
            <a:xfrm>
              <a:off x="322948" y="3754976"/>
              <a:ext cx="1636512" cy="510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API SERVER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232F12-7A74-44C7-BACC-AAEE159B65A2}"/>
                </a:ext>
              </a:extLst>
            </p:cNvPr>
            <p:cNvSpPr/>
            <p:nvPr/>
          </p:nvSpPr>
          <p:spPr>
            <a:xfrm>
              <a:off x="322948" y="2451485"/>
              <a:ext cx="1636512" cy="510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FRONT END (GUI)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585CE31-C790-43C7-BCB7-A019D6332DAC}"/>
                </a:ext>
              </a:extLst>
            </p:cNvPr>
            <p:cNvCxnSpPr>
              <a:cxnSpLocks/>
            </p:cNvCxnSpPr>
            <p:nvPr/>
          </p:nvCxnSpPr>
          <p:spPr>
            <a:xfrm>
              <a:off x="6140390" y="2449854"/>
              <a:ext cx="0" cy="379745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104EBB5-6B41-4547-BEA3-6D32738FB67B}"/>
                </a:ext>
              </a:extLst>
            </p:cNvPr>
            <p:cNvSpPr/>
            <p:nvPr/>
          </p:nvSpPr>
          <p:spPr>
            <a:xfrm>
              <a:off x="5155020" y="2571978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Patient Log (JSON returned)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3778227-F7BA-40B6-9414-BECE9EB77515}"/>
                </a:ext>
              </a:extLst>
            </p:cNvPr>
            <p:cNvSpPr/>
            <p:nvPr/>
          </p:nvSpPr>
          <p:spPr>
            <a:xfrm>
              <a:off x="5152061" y="5144306"/>
              <a:ext cx="905326" cy="6799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Updated w/ Patient input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40C56C7-99BD-4BDA-AC96-EDB44842F1B1}"/>
                </a:ext>
              </a:extLst>
            </p:cNvPr>
            <p:cNvSpPr/>
            <p:nvPr/>
          </p:nvSpPr>
          <p:spPr>
            <a:xfrm>
              <a:off x="5032149" y="2498524"/>
              <a:ext cx="239823" cy="2558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</a:t>
              </a:r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E153419-E6AF-4D87-B890-C3FA2F8F0357}"/>
                </a:ext>
              </a:extLst>
            </p:cNvPr>
            <p:cNvSpPr/>
            <p:nvPr/>
          </p:nvSpPr>
          <p:spPr>
            <a:xfrm>
              <a:off x="5032149" y="4982094"/>
              <a:ext cx="239823" cy="2558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</a:t>
              </a:r>
              <a:endParaRPr lang="en-US" dirty="0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D5B143D-3955-4597-AEF4-309528557CC0}"/>
                </a:ext>
              </a:extLst>
            </p:cNvPr>
            <p:cNvCxnSpPr>
              <a:cxnSpLocks/>
              <a:stCxn id="140" idx="2"/>
              <a:endCxn id="141" idx="0"/>
            </p:cNvCxnSpPr>
            <p:nvPr/>
          </p:nvCxnSpPr>
          <p:spPr>
            <a:xfrm flipH="1">
              <a:off x="5604724" y="3251908"/>
              <a:ext cx="2959" cy="1892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DF7429C-0CA0-4C97-80B5-348E7D8B5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4713" y="3251908"/>
              <a:ext cx="9455" cy="188441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56A7E1-693E-46A1-89C7-7E24F5BB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394" y="2440976"/>
              <a:ext cx="4177063" cy="8668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43FB207-EB40-42A0-9136-130E3493A9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9460" y="3756752"/>
              <a:ext cx="4178997" cy="16618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12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56E8-A012-41EF-AB71-9E50D6C0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Iterations &amp; Enhancements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BC5F-FF03-48CF-8DB2-1AE8057C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633"/>
            <a:ext cx="10058400" cy="4425696"/>
          </a:xfrm>
        </p:spPr>
        <p:txBody>
          <a:bodyPr anchor="ctr">
            <a:normAutofit/>
          </a:bodyPr>
          <a:lstStyle/>
          <a:p>
            <a:r>
              <a:rPr lang="en-US" dirty="0"/>
              <a:t>Rx bottle NFC scan to schedule refills, verify pick-ups, and log administration via mobile device</a:t>
            </a:r>
          </a:p>
          <a:p>
            <a:endParaRPr lang="en-US" dirty="0"/>
          </a:p>
          <a:p>
            <a:r>
              <a:rPr lang="en-US" dirty="0"/>
              <a:t>Healthcare API integration (</a:t>
            </a:r>
            <a:r>
              <a:rPr lang="en-US" dirty="0" err="1"/>
              <a:t>BigQuery</a:t>
            </a:r>
            <a:r>
              <a:rPr lang="en-US" dirty="0"/>
              <a:t>, ML) to analyze savings &amp; </a:t>
            </a:r>
            <a:r>
              <a:rPr lang="en-US" b="1" dirty="0"/>
              <a:t>demonstrate value </a:t>
            </a:r>
            <a:r>
              <a:rPr lang="en-US" dirty="0"/>
              <a:t>to payers</a:t>
            </a:r>
          </a:p>
          <a:p>
            <a:endParaRPr lang="en-US" dirty="0"/>
          </a:p>
          <a:p>
            <a:r>
              <a:rPr lang="en-US" dirty="0"/>
              <a:t>Utilize </a:t>
            </a:r>
            <a:r>
              <a:rPr lang="en-US" dirty="0" err="1"/>
              <a:t>DataLab</a:t>
            </a:r>
            <a:r>
              <a:rPr lang="en-US" dirty="0"/>
              <a:t> to </a:t>
            </a:r>
            <a:r>
              <a:rPr lang="en-US" b="1" dirty="0"/>
              <a:t>predict nonadherent patients </a:t>
            </a:r>
            <a:r>
              <a:rPr lang="en-US" dirty="0"/>
              <a:t>requiring intervention</a:t>
            </a:r>
          </a:p>
          <a:p>
            <a:endParaRPr lang="en-US" dirty="0"/>
          </a:p>
          <a:p>
            <a:r>
              <a:rPr lang="en-US" dirty="0"/>
              <a:t>Incorporate list pricing, payer benefits, &amp; POS discounts to cultivate a </a:t>
            </a:r>
            <a:r>
              <a:rPr lang="en-US" b="1" dirty="0"/>
              <a:t>competitive market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Provides patient a portal to report potential </a:t>
            </a:r>
            <a:r>
              <a:rPr lang="en-US" b="1" dirty="0"/>
              <a:t>adverse events</a:t>
            </a:r>
          </a:p>
        </p:txBody>
      </p:sp>
    </p:spTree>
    <p:extLst>
      <p:ext uri="{BB962C8B-B14F-4D97-AF65-F5344CB8AC3E}">
        <p14:creationId xmlns:p14="http://schemas.microsoft.com/office/powerpoint/2010/main" val="392196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D94-DCC8-4627-8EF2-36A6D03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Rx-Adherence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F9CC-71E8-429A-AC8E-F62146BE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1547" cy="38004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Improved </a:t>
            </a:r>
            <a:r>
              <a:rPr lang="en-US" b="1" dirty="0"/>
              <a:t>adherence rates </a:t>
            </a:r>
            <a:r>
              <a:rPr lang="en-US" dirty="0"/>
              <a:t>of ~80% for medications, a key measure of optimal therapeutic efficacy</a:t>
            </a:r>
            <a:r>
              <a:rPr lang="en-US" baseline="30000" dirty="0"/>
              <a:t>1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Prevent financial waste due of non-optimal medication therapy (</a:t>
            </a:r>
            <a:r>
              <a:rPr lang="en-US" b="1" dirty="0"/>
              <a:t>$528 billion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2016)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Reduce the </a:t>
            </a:r>
            <a:r>
              <a:rPr lang="en-US" b="1" dirty="0"/>
              <a:t>~275k deaths </a:t>
            </a:r>
            <a:r>
              <a:rPr lang="en-US" dirty="0"/>
              <a:t>per year attributable to non-optimal medication therapy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</a:p>
          <a:p>
            <a:pPr>
              <a:spcBef>
                <a:spcPts val="600"/>
              </a:spcBef>
            </a:pPr>
            <a:r>
              <a:rPr lang="en-US" dirty="0"/>
              <a:t>Empower individuals to </a:t>
            </a:r>
            <a:r>
              <a:rPr lang="en-US" b="1" dirty="0"/>
              <a:t>take ownership </a:t>
            </a:r>
            <a:r>
              <a:rPr lang="en-US" dirty="0"/>
              <a:t>of their patient journey and improve health outcomes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AACD0A-35C1-47C4-A7C3-221C8C29120D}"/>
              </a:ext>
            </a:extLst>
          </p:cNvPr>
          <p:cNvSpPr txBox="1">
            <a:spLocks/>
          </p:cNvSpPr>
          <p:nvPr/>
        </p:nvSpPr>
        <p:spPr>
          <a:xfrm>
            <a:off x="1249680" y="6024872"/>
            <a:ext cx="10058400" cy="351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1 </a:t>
            </a:r>
            <a:r>
              <a:rPr lang="en-US" sz="1000" dirty="0"/>
              <a:t>“Patient adherence and medical treatment outcomes: a meta-analysis. </a:t>
            </a:r>
            <a:r>
              <a:rPr lang="en-US" sz="1000" i="1" dirty="0"/>
              <a:t>Med Care</a:t>
            </a:r>
            <a:r>
              <a:rPr lang="en-US" sz="1000" dirty="0"/>
              <a:t>”, MR </a:t>
            </a:r>
            <a:r>
              <a:rPr lang="en-US" sz="1000" dirty="0" err="1"/>
              <a:t>DiMatteo</a:t>
            </a:r>
            <a:r>
              <a:rPr lang="en-US" sz="1000" dirty="0"/>
              <a:t>, </a:t>
            </a:r>
            <a:r>
              <a:rPr lang="en-US" sz="1000" dirty="0">
                <a:hlinkClick r:id="rId2"/>
              </a:rPr>
              <a:t>https://www.ncbi.nlm.nih.gov/pubmed/12218770</a:t>
            </a: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aseline="30000" dirty="0"/>
              <a:t>2 </a:t>
            </a:r>
            <a:r>
              <a:rPr lang="en-US" sz="1000" dirty="0"/>
              <a:t>“Cost of Prescription Drug related morbidity and mortality”, JH Watanabe, </a:t>
            </a:r>
            <a:r>
              <a:rPr lang="en-US" sz="1000" dirty="0">
                <a:hlinkClick r:id="rId3"/>
              </a:rPr>
              <a:t>https://www.ncbi.nlm.nih.gov/pubmed/29577766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18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D94-DCC8-4627-8EF2-36A6D03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F9CC-71E8-429A-AC8E-F62146BE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81547" cy="3800464"/>
          </a:xfrm>
        </p:spPr>
        <p:txBody>
          <a:bodyPr anchor="ctr">
            <a:norm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Questions?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418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Patient-Physician Collaboration to Improve Rx Adherence </vt:lpstr>
      <vt:lpstr>Driving Up Healthcare Costs </vt:lpstr>
      <vt:lpstr>Patient From Consumer to Participant</vt:lpstr>
      <vt:lpstr>Rx Adherence UI &amp; Github Page</vt:lpstr>
      <vt:lpstr>Technology Stack Overview</vt:lpstr>
      <vt:lpstr>Technology Stack Interactions</vt:lpstr>
      <vt:lpstr>Future Iterations &amp; Enhancements</vt:lpstr>
      <vt:lpstr>Benefits of Rx-Adherence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Patient-Physician Collaboration to Improve Rx Adherence</dc:title>
  <dc:creator>david griffith</dc:creator>
  <cp:lastModifiedBy>david griffith</cp:lastModifiedBy>
  <cp:revision>26</cp:revision>
  <dcterms:created xsi:type="dcterms:W3CDTF">2019-04-26T17:14:29Z</dcterms:created>
  <dcterms:modified xsi:type="dcterms:W3CDTF">2019-04-26T23:02:01Z</dcterms:modified>
</cp:coreProperties>
</file>