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58" r:id="rId4"/>
    <p:sldId id="262" r:id="rId5"/>
    <p:sldId id="260" r:id="rId6"/>
    <p:sldId id="263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04"/>
    <p:restoredTop sz="94702"/>
  </p:normalViewPr>
  <p:slideViewPr>
    <p:cSldViewPr snapToGrid="0">
      <p:cViewPr varScale="1">
        <p:scale>
          <a:sx n="123" d="100"/>
          <a:sy n="123" d="100"/>
        </p:scale>
        <p:origin x="208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D6AB5-8754-E545-B70A-B3CB767C36C9}" type="datetimeFigureOut">
              <a:rPr lang="en-US" smtClean="0"/>
              <a:t>1/13/23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91EC4-076F-534F-B61E-3C1C8ED13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89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8D9D0-B256-B888-1D6C-7522C9772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23353-EDC8-A866-CF12-24680D233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63D31-EDC9-BD82-EB20-2ACFEFD7A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A13F-11F1-7441-9883-D0B3129BD582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18329-E367-0880-079B-A1FEBED58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899AC-CF19-468D-4830-574B3AA40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4D0BB-97E0-494D-BA56-050F7EBB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62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486C8-2591-8648-7792-839E66049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8F28B8-B694-9A72-23FE-1E1311DF2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F6AFD-7722-75F3-92CB-25BA57DA3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A13F-11F1-7441-9883-D0B3129BD582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E8218-DF26-27DB-F8A6-D7F0D9F7A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9C87E-3E37-ED27-79C5-2337E598B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4D0BB-97E0-494D-BA56-050F7EBB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346304-A49F-EC20-D9C2-FA5D917D3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C77142-EA28-F880-A202-1B42676E7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AC9B6-3BFC-2F85-DBA8-AAE41EF0B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A13F-11F1-7441-9883-D0B3129BD582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3D72F-DCF7-964D-5532-1D6A5C587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EEF38-91B8-645D-3C3C-88F3AED29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4D0BB-97E0-494D-BA56-050F7EBB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10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C2156-CF4E-8CD0-81C7-999B7DD13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26F8B-2E26-137B-58E3-DE3644633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0B958-5409-2F0A-A147-48856D04F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A13F-11F1-7441-9883-D0B3129BD582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C6756-370B-06F8-1927-10A9A43A0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A1270-A771-49DC-7054-354C7A11A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4D0BB-97E0-494D-BA56-050F7EBB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60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2A007-91BB-5BA1-50E7-9C20AE5B1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92642-FBB6-2F80-59E0-2BF4A8468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FA9D4-1D78-7C86-A11B-C741DA2CB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A13F-11F1-7441-9883-D0B3129BD582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20289-59F6-2679-D519-3210039B3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B233C-44D3-CF5C-D730-8BDC79621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4D0BB-97E0-494D-BA56-050F7EBB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67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EFA55-B4D7-FAF0-0600-FE117ECBE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21227-920A-9876-E9BC-82D996DE07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15FF7E-AD11-8FA9-770E-59D484F81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700D5F-8B17-1F48-2296-3A09055B3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A13F-11F1-7441-9883-D0B3129BD582}" type="datetimeFigureOut">
              <a:rPr lang="en-US" smtClean="0"/>
              <a:t>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02735-EBB6-8DEF-DF26-20A02BE4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CC2841-916D-75A1-55EC-F701D71C0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4D0BB-97E0-494D-BA56-050F7EBB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18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84A9-BAE9-7E3C-30E0-6F53412B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F0612-9B7D-F9E2-EAED-B6477D894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61EBF9-0CB0-666E-86FC-C66FBB499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C3B8E3-4AFC-CEBD-98FD-28D3E8C902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47D6CF-3ECB-DD4F-F2D4-80B85165B7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DE560D-E1FE-794E-0A6D-D30AC5E1E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A13F-11F1-7441-9883-D0B3129BD582}" type="datetimeFigureOut">
              <a:rPr lang="en-US" smtClean="0"/>
              <a:t>1/13/23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60ACC2-7CE9-2AF1-582C-00AA3CCD4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19F219-2413-C3AD-D516-CF5652B77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4D0BB-97E0-494D-BA56-050F7EBB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246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88688-35D6-7E16-D240-3F77802F7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26F5CD-79ED-9EED-E432-BBF7D51D3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A13F-11F1-7441-9883-D0B3129BD582}" type="datetimeFigureOut">
              <a:rPr lang="en-US" smtClean="0"/>
              <a:t>1/13/23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10920-7BEB-2EF0-C9D6-0D4924701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A0726C-179A-B1B8-F0D5-E5193B9B6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4D0BB-97E0-494D-BA56-050F7EBB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81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5F82D7-B7DF-7666-73B2-E0B6B2383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A13F-11F1-7441-9883-D0B3129BD582}" type="datetimeFigureOut">
              <a:rPr lang="en-US" smtClean="0"/>
              <a:t>1/13/23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35A835-D810-1B0D-E069-1960C71BE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75702-0B9D-DF31-9B4F-F13AE7854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4D0BB-97E0-494D-BA56-050F7EBB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2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2B06C-A11C-BE48-4E41-D68648BBD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89951-3018-7886-1887-5D2A896FB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290D58-9722-5293-53F7-89A45C4A6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F9875-E594-E78F-CF1C-7467EE417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A13F-11F1-7441-9883-D0B3129BD582}" type="datetimeFigureOut">
              <a:rPr lang="en-US" smtClean="0"/>
              <a:t>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25A29-FA3C-7EEE-986B-7B5D0F384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A1427-CFA0-C41C-7C1A-1E7E96572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4D0BB-97E0-494D-BA56-050F7EBB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8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448BD-7245-A666-F1AF-A8A134894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6A8645-9E8A-ACEE-4C80-5568C26D8B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95230B-8298-6186-F29B-9DDA4BF69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34F75-6F1D-47D7-E433-B5326A6A2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A13F-11F1-7441-9883-D0B3129BD582}" type="datetimeFigureOut">
              <a:rPr lang="en-US" smtClean="0"/>
              <a:t>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1799E-4EFF-271D-0684-C06DCB4A4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1D02E-447C-107A-19DF-B104FBDE5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4D0BB-97E0-494D-BA56-050F7EBB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95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F8CB7E-4CB3-E969-6CEB-B127F1723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22AED-3826-6E6B-9186-C7029C4BC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8AC0A-AB75-884A-5580-80B8A47FD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9A13F-11F1-7441-9883-D0B3129BD582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86D0E-4AD9-90CA-56C7-4529D9AC4D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2703A-2C0B-01B3-D7B0-6A694094E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4D0BB-97E0-494D-BA56-050F7EBB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9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97C2C-2298-8C7B-70F6-C37E7363E1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Guided Capstone Project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55A5F-9210-3274-008F-A429307FED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Steve Li</a:t>
            </a:r>
          </a:p>
          <a:p>
            <a:r>
              <a:rPr lang="en-US" dirty="0"/>
              <a:t>Springboard</a:t>
            </a:r>
          </a:p>
        </p:txBody>
      </p:sp>
    </p:spTree>
    <p:extLst>
      <p:ext uri="{BB962C8B-B14F-4D97-AF65-F5344CB8AC3E}">
        <p14:creationId xmlns:p14="http://schemas.microsoft.com/office/powerpoint/2010/main" val="4102720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2BDC8-1352-EBDA-0BD3-B0590AE4C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identification</a:t>
            </a:r>
          </a:p>
        </p:txBody>
      </p:sp>
      <p:sp>
        <p:nvSpPr>
          <p:cNvPr id="4" name="Google Shape;20;p1">
            <a:extLst>
              <a:ext uri="{FF2B5EF4-FFF2-40B4-BE49-F238E27FC236}">
                <a16:creationId xmlns:a16="http://schemas.microsoft.com/office/drawing/2014/main" id="{71D094E0-1824-196E-5077-85DA0363E3A6}"/>
              </a:ext>
            </a:extLst>
          </p:cNvPr>
          <p:cNvSpPr/>
          <p:nvPr/>
        </p:nvSpPr>
        <p:spPr>
          <a:xfrm>
            <a:off x="1661949" y="1576014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endParaRPr sz="142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1;p1">
            <a:extLst>
              <a:ext uri="{FF2B5EF4-FFF2-40B4-BE49-F238E27FC236}">
                <a16:creationId xmlns:a16="http://schemas.microsoft.com/office/drawing/2014/main" id="{EA38DFFF-3C79-482A-D11A-C7A611446256}"/>
              </a:ext>
            </a:extLst>
          </p:cNvPr>
          <p:cNvSpPr/>
          <p:nvPr/>
        </p:nvSpPr>
        <p:spPr>
          <a:xfrm>
            <a:off x="6111388" y="1576014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endParaRPr sz="1428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;p1">
            <a:extLst>
              <a:ext uri="{FF2B5EF4-FFF2-40B4-BE49-F238E27FC236}">
                <a16:creationId xmlns:a16="http://schemas.microsoft.com/office/drawing/2014/main" id="{88A3DD26-2224-5FCA-FE39-5D3B39C1A0C8}"/>
              </a:ext>
            </a:extLst>
          </p:cNvPr>
          <p:cNvSpPr/>
          <p:nvPr/>
        </p:nvSpPr>
        <p:spPr>
          <a:xfrm>
            <a:off x="1742937" y="1618128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28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3;p1">
            <a:extLst>
              <a:ext uri="{FF2B5EF4-FFF2-40B4-BE49-F238E27FC236}">
                <a16:creationId xmlns:a16="http://schemas.microsoft.com/office/drawing/2014/main" id="{5828153A-9876-8B24-BC17-7EB9DDF2F02C}"/>
              </a:ext>
            </a:extLst>
          </p:cNvPr>
          <p:cNvSpPr/>
          <p:nvPr/>
        </p:nvSpPr>
        <p:spPr>
          <a:xfrm>
            <a:off x="6192376" y="1618128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28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24;p1">
            <a:extLst>
              <a:ext uri="{FF2B5EF4-FFF2-40B4-BE49-F238E27FC236}">
                <a16:creationId xmlns:a16="http://schemas.microsoft.com/office/drawing/2014/main" id="{A8E723A3-AED4-C9DC-E7BA-A56E558DD8AC}"/>
              </a:ext>
            </a:extLst>
          </p:cNvPr>
          <p:cNvSpPr/>
          <p:nvPr/>
        </p:nvSpPr>
        <p:spPr>
          <a:xfrm>
            <a:off x="2125195" y="165018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25;p1">
            <a:extLst>
              <a:ext uri="{FF2B5EF4-FFF2-40B4-BE49-F238E27FC236}">
                <a16:creationId xmlns:a16="http://schemas.microsoft.com/office/drawing/2014/main" id="{6892AE6A-F3B5-24B5-4D16-3EF6C4FB3EC6}"/>
              </a:ext>
            </a:extLst>
          </p:cNvPr>
          <p:cNvSpPr/>
          <p:nvPr/>
        </p:nvSpPr>
        <p:spPr>
          <a:xfrm>
            <a:off x="6574634" y="165018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26;p1">
            <a:extLst>
              <a:ext uri="{FF2B5EF4-FFF2-40B4-BE49-F238E27FC236}">
                <a16:creationId xmlns:a16="http://schemas.microsoft.com/office/drawing/2014/main" id="{4074F995-978E-3EE8-EFA3-6C7F449E8753}"/>
              </a:ext>
            </a:extLst>
          </p:cNvPr>
          <p:cNvSpPr/>
          <p:nvPr/>
        </p:nvSpPr>
        <p:spPr>
          <a:xfrm>
            <a:off x="6192376" y="320709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28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27;p1">
            <a:extLst>
              <a:ext uri="{FF2B5EF4-FFF2-40B4-BE49-F238E27FC236}">
                <a16:creationId xmlns:a16="http://schemas.microsoft.com/office/drawing/2014/main" id="{B5E4CB6A-ED70-019D-CF27-C021CB4AC80F}"/>
              </a:ext>
            </a:extLst>
          </p:cNvPr>
          <p:cNvSpPr/>
          <p:nvPr/>
        </p:nvSpPr>
        <p:spPr>
          <a:xfrm>
            <a:off x="1742937" y="320709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28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28;p1">
            <a:extLst>
              <a:ext uri="{FF2B5EF4-FFF2-40B4-BE49-F238E27FC236}">
                <a16:creationId xmlns:a16="http://schemas.microsoft.com/office/drawing/2014/main" id="{F7CA92F5-3870-8F0C-A04A-7A1A136E1CB0}"/>
              </a:ext>
            </a:extLst>
          </p:cNvPr>
          <p:cNvSpPr/>
          <p:nvPr/>
        </p:nvSpPr>
        <p:spPr>
          <a:xfrm>
            <a:off x="2125195" y="3239153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28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29;p1">
            <a:extLst>
              <a:ext uri="{FF2B5EF4-FFF2-40B4-BE49-F238E27FC236}">
                <a16:creationId xmlns:a16="http://schemas.microsoft.com/office/drawing/2014/main" id="{7C0602E1-EA50-1454-82C9-BFF5CF8F9A95}"/>
              </a:ext>
            </a:extLst>
          </p:cNvPr>
          <p:cNvSpPr/>
          <p:nvPr/>
        </p:nvSpPr>
        <p:spPr>
          <a:xfrm>
            <a:off x="6574634" y="3239153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30;p1">
            <a:extLst>
              <a:ext uri="{FF2B5EF4-FFF2-40B4-BE49-F238E27FC236}">
                <a16:creationId xmlns:a16="http://schemas.microsoft.com/office/drawing/2014/main" id="{816AF127-63C6-14F3-FC6E-8CB62E26E20C}"/>
              </a:ext>
            </a:extLst>
          </p:cNvPr>
          <p:cNvSpPr/>
          <p:nvPr/>
        </p:nvSpPr>
        <p:spPr>
          <a:xfrm>
            <a:off x="1742937" y="479768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28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31;p1">
            <a:extLst>
              <a:ext uri="{FF2B5EF4-FFF2-40B4-BE49-F238E27FC236}">
                <a16:creationId xmlns:a16="http://schemas.microsoft.com/office/drawing/2014/main" id="{13562CA7-AD06-13D5-BC72-BFF3CFB2A1B0}"/>
              </a:ext>
            </a:extLst>
          </p:cNvPr>
          <p:cNvSpPr/>
          <p:nvPr/>
        </p:nvSpPr>
        <p:spPr>
          <a:xfrm>
            <a:off x="6192376" y="479768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28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32;p1">
            <a:extLst>
              <a:ext uri="{FF2B5EF4-FFF2-40B4-BE49-F238E27FC236}">
                <a16:creationId xmlns:a16="http://schemas.microsoft.com/office/drawing/2014/main" id="{6995557F-4BA8-529C-9124-D6BF9B0B0361}"/>
              </a:ext>
            </a:extLst>
          </p:cNvPr>
          <p:cNvSpPr/>
          <p:nvPr/>
        </p:nvSpPr>
        <p:spPr>
          <a:xfrm>
            <a:off x="2125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33;p1">
            <a:extLst>
              <a:ext uri="{FF2B5EF4-FFF2-40B4-BE49-F238E27FC236}">
                <a16:creationId xmlns:a16="http://schemas.microsoft.com/office/drawing/2014/main" id="{440C9E14-6CD0-0935-DE22-89F0CC0D7BE9}"/>
              </a:ext>
            </a:extLst>
          </p:cNvPr>
          <p:cNvSpPr/>
          <p:nvPr/>
        </p:nvSpPr>
        <p:spPr>
          <a:xfrm>
            <a:off x="6574634" y="482974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34;p1">
            <a:extLst>
              <a:ext uri="{FF2B5EF4-FFF2-40B4-BE49-F238E27FC236}">
                <a16:creationId xmlns:a16="http://schemas.microsoft.com/office/drawing/2014/main" id="{247EB9B5-9D07-71D7-B015-0ECAA3373035}"/>
              </a:ext>
            </a:extLst>
          </p:cNvPr>
          <p:cNvSpPr txBox="1"/>
          <p:nvPr/>
        </p:nvSpPr>
        <p:spPr>
          <a:xfrm>
            <a:off x="1667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200" dirty="0"/>
              <a:t>Big Mountain Resort’s pricing strategy has been to charge a premium ticket price without getting into the data that supports the decision. Company wants to implement a more data-driven business strategy to understand the facilities and impact of business decision to a premium ticket price and guide their future investment and cost cutting activities. </a:t>
            </a:r>
            <a:endParaRPr sz="1200" dirty="0"/>
          </a:p>
        </p:txBody>
      </p:sp>
      <p:sp>
        <p:nvSpPr>
          <p:cNvPr id="19" name="Google Shape;35;p1">
            <a:extLst>
              <a:ext uri="{FF2B5EF4-FFF2-40B4-BE49-F238E27FC236}">
                <a16:creationId xmlns:a16="http://schemas.microsoft.com/office/drawing/2014/main" id="{78130720-D0B7-0DB8-FAA0-CA5C533063AB}"/>
              </a:ext>
            </a:extLst>
          </p:cNvPr>
          <p:cNvSpPr txBox="1"/>
          <p:nvPr/>
        </p:nvSpPr>
        <p:spPr>
          <a:xfrm>
            <a:off x="1645750" y="3547601"/>
            <a:ext cx="4324418" cy="112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AU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build a pricing model on adjusting ticket price to achieve 5% </a:t>
            </a:r>
            <a:r>
              <a:rPr lang="en-AU" sz="1200" dirty="0"/>
              <a:t>return on investment </a:t>
            </a:r>
            <a:r>
              <a:rPr lang="en-AU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 the end of this season. </a:t>
            </a:r>
          </a:p>
        </p:txBody>
      </p:sp>
      <p:sp>
        <p:nvSpPr>
          <p:cNvPr id="20" name="Google Shape;36;p1">
            <a:extLst>
              <a:ext uri="{FF2B5EF4-FFF2-40B4-BE49-F238E27FC236}">
                <a16:creationId xmlns:a16="http://schemas.microsoft.com/office/drawing/2014/main" id="{C043CDFC-F5D7-6AEE-6FD5-048F1FAB98CE}"/>
              </a:ext>
            </a:extLst>
          </p:cNvPr>
          <p:cNvSpPr txBox="1"/>
          <p:nvPr/>
        </p:nvSpPr>
        <p:spPr>
          <a:xfrm>
            <a:off x="1710842" y="5184805"/>
            <a:ext cx="4324418" cy="1114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200" dirty="0"/>
              <a:t>Gather, clean the data, and construct a pricing model that predict ticket price based on resort characteristics, such as </a:t>
            </a:r>
            <a:r>
              <a:rPr lang="en-US" sz="1200" dirty="0" err="1"/>
              <a:t>Terrainparks</a:t>
            </a:r>
            <a:r>
              <a:rPr lang="en-US" sz="1200" dirty="0"/>
              <a:t>, runs/skiable </a:t>
            </a:r>
            <a:r>
              <a:rPr lang="en-US" sz="1200" dirty="0" err="1"/>
              <a:t>terrain_ac</a:t>
            </a:r>
            <a:r>
              <a:rPr lang="en-US" sz="1200" dirty="0"/>
              <a:t>, </a:t>
            </a:r>
            <a:r>
              <a:rPr lang="en-US" sz="1200" dirty="0" err="1"/>
              <a:t>nightskiing_ac</a:t>
            </a:r>
            <a:r>
              <a:rPr lang="en-US" sz="1200" dirty="0"/>
              <a:t>, </a:t>
            </a:r>
            <a:r>
              <a:rPr lang="en-US" sz="1200" dirty="0" err="1"/>
              <a:t>fastlift</a:t>
            </a:r>
            <a:r>
              <a:rPr lang="en-US" sz="1200" dirty="0"/>
              <a:t>, </a:t>
            </a:r>
            <a:r>
              <a:rPr lang="en-US" sz="1200" dirty="0" err="1"/>
              <a:t>quad_triplelift</a:t>
            </a:r>
            <a:r>
              <a:rPr lang="en-US" sz="1200" dirty="0"/>
              <a:t>, etc. </a:t>
            </a:r>
          </a:p>
        </p:txBody>
      </p:sp>
      <p:sp>
        <p:nvSpPr>
          <p:cNvPr id="21" name="Google Shape;37;p1">
            <a:extLst>
              <a:ext uri="{FF2B5EF4-FFF2-40B4-BE49-F238E27FC236}">
                <a16:creationId xmlns:a16="http://schemas.microsoft.com/office/drawing/2014/main" id="{665E656F-AE26-54B0-642A-643D678F9907}"/>
              </a:ext>
            </a:extLst>
          </p:cNvPr>
          <p:cNvSpPr txBox="1"/>
          <p:nvPr/>
        </p:nvSpPr>
        <p:spPr>
          <a:xfrm>
            <a:off x="6082232" y="196392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AU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is no data of cost of living in every state, which is one of the factors that determines ticket price. </a:t>
            </a:r>
          </a:p>
          <a:p>
            <a:r>
              <a:rPr lang="en-AU" sz="1200" dirty="0"/>
              <a:t>The current investment of an additional chair lift is a done deal. 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38;p1">
            <a:extLst>
              <a:ext uri="{FF2B5EF4-FFF2-40B4-BE49-F238E27FC236}">
                <a16:creationId xmlns:a16="http://schemas.microsoft.com/office/drawing/2014/main" id="{A27259F5-064D-1AAE-BB6D-1E917C31C612}"/>
              </a:ext>
            </a:extLst>
          </p:cNvPr>
          <p:cNvSpPr txBox="1"/>
          <p:nvPr/>
        </p:nvSpPr>
        <p:spPr>
          <a:xfrm>
            <a:off x="6114928" y="5085175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AU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that contains information from 330 resorts in the US from SQL database or a S3 bucket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47;p1">
            <a:extLst>
              <a:ext uri="{FF2B5EF4-FFF2-40B4-BE49-F238E27FC236}">
                <a16:creationId xmlns:a16="http://schemas.microsoft.com/office/drawing/2014/main" id="{2382D1BD-CB87-3B5E-CC8D-B0F6CFB1EA42}"/>
              </a:ext>
            </a:extLst>
          </p:cNvPr>
          <p:cNvSpPr txBox="1"/>
          <p:nvPr/>
        </p:nvSpPr>
        <p:spPr>
          <a:xfrm>
            <a:off x="6131126" y="3547601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Jimmy Blackburn – Director of Operations</a:t>
            </a:r>
          </a:p>
          <a:p>
            <a:r>
              <a:rPr lang="en-US" sz="1200" dirty="0"/>
              <a:t>Alesha Eisen – Database Manager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1755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6BAAD84-1F4B-4D51-C0CA-F8D8FDB3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and key findings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E341BE4-8BFA-AA49-B988-5BDF7F0F8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01061"/>
          </a:xfrm>
        </p:spPr>
        <p:txBody>
          <a:bodyPr>
            <a:normAutofit fontScale="85000" lnSpcReduction="10000"/>
          </a:bodyPr>
          <a:lstStyle/>
          <a:p>
            <a:r>
              <a:rPr lang="en-US" sz="1800" dirty="0"/>
              <a:t>Room for weekend adult price increase is about 10% (from $82 to $89)</a:t>
            </a:r>
          </a:p>
          <a:p>
            <a:r>
              <a:rPr lang="en-US" sz="1800" dirty="0"/>
              <a:t>Big Mountain Resort has market leading facilities </a:t>
            </a:r>
          </a:p>
          <a:p>
            <a:r>
              <a:rPr lang="en-US" sz="1800" dirty="0"/>
              <a:t>Top four features that affect ticket price - vertical drop, snow making area, fast quads, runs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E9B6E5-0124-E831-32BB-CB14D9271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15" y="2726687"/>
            <a:ext cx="3493007" cy="19554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124140-DE07-742D-0B9E-DCE5ACB85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255" y="2661343"/>
            <a:ext cx="3741079" cy="20861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223BE5-72C4-2EAA-21BD-91C87F2C2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415" y="4848136"/>
            <a:ext cx="3493007" cy="19201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BF1866B-9A6F-33EF-BB30-6866F1A0EB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6380" y="4848135"/>
            <a:ext cx="3538827" cy="19201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8CE06C2-02E8-FBE5-60C9-49C923F191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6167" y="2661343"/>
            <a:ext cx="3741080" cy="197445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200F481-1033-91C7-7DA4-2F5FF2D532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8418" y="4847215"/>
            <a:ext cx="3540758" cy="192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811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A30B-FE25-089E-F65D-E2B064136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 for scenarios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E8CA790-64C1-13FE-659D-6B244A3D0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9" y="1825625"/>
            <a:ext cx="5207329" cy="3939606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132262E3-F02F-9CD8-541B-4D60609C0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213764" cy="5032375"/>
          </a:xfrm>
        </p:spPr>
        <p:txBody>
          <a:bodyPr>
            <a:normAutofit/>
          </a:bodyPr>
          <a:lstStyle/>
          <a:p>
            <a:r>
              <a:rPr lang="en-US" sz="1800" dirty="0"/>
              <a:t>Scenario 1 – close up to 10 of the least used runs</a:t>
            </a:r>
          </a:p>
          <a:p>
            <a:pPr lvl="1"/>
            <a:r>
              <a:rPr lang="en-US" sz="1800" dirty="0"/>
              <a:t>Finding – Closing one run makes no difference in ticket price and revenue. Closing 2 and 3 reduces support for ticket price and revenue. Close down 3 runs shows similar impact as closing down 4 or 5 runs. Increasing the closure down to 6 leads to a large drop.</a:t>
            </a:r>
          </a:p>
          <a:p>
            <a:r>
              <a:rPr lang="en-US" sz="1800" dirty="0"/>
              <a:t>Scenario 2 – add a run, increase the vertical drop by 150 feet, and installing an additional chair lift</a:t>
            </a:r>
          </a:p>
          <a:p>
            <a:pPr lvl="1"/>
            <a:r>
              <a:rPr lang="en-US" sz="1800" dirty="0"/>
              <a:t>Finding – provide support for ticket price increase by $1.57 and expected to @2750000 over the season</a:t>
            </a:r>
          </a:p>
          <a:p>
            <a:r>
              <a:rPr lang="en-US" sz="1800" dirty="0"/>
              <a:t>Scenario 3 – add 2 acres of snow making after scenario 2</a:t>
            </a:r>
          </a:p>
          <a:p>
            <a:pPr lvl="1"/>
            <a:r>
              <a:rPr lang="en-US" sz="1800" dirty="0"/>
              <a:t>Finding – make no difference</a:t>
            </a:r>
          </a:p>
          <a:p>
            <a:r>
              <a:rPr lang="en-US" sz="1800" dirty="0"/>
              <a:t>Scenario 4 – increase the longest run by 0.2 miles and add 4 acres of snow making capability</a:t>
            </a:r>
          </a:p>
          <a:p>
            <a:pPr lvl="1"/>
            <a:r>
              <a:rPr lang="en-US" sz="1800" dirty="0"/>
              <a:t>Finding – no difference</a:t>
            </a:r>
          </a:p>
        </p:txBody>
      </p:sp>
    </p:spTree>
    <p:extLst>
      <p:ext uri="{BB962C8B-B14F-4D97-AF65-F5344CB8AC3E}">
        <p14:creationId xmlns:p14="http://schemas.microsoft.com/office/powerpoint/2010/main" val="2328362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A0CE0-322D-D443-06E7-1A271F1B1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correlation from heatmap 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3A5CE03-9B4B-68CB-09AD-B886BC38B7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0072" y="1506970"/>
            <a:ext cx="5549019" cy="4985905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0EDEB07-05FA-49E1-10E6-7BF00A393FCA}"/>
              </a:ext>
            </a:extLst>
          </p:cNvPr>
          <p:cNvSpPr txBox="1">
            <a:spLocks/>
          </p:cNvSpPr>
          <p:nvPr/>
        </p:nvSpPr>
        <p:spPr>
          <a:xfrm>
            <a:off x="713509" y="1690688"/>
            <a:ext cx="6213764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Heatmap() from seaborn was applied to features</a:t>
            </a:r>
          </a:p>
          <a:p>
            <a:r>
              <a:rPr lang="en-US" sz="1800" dirty="0"/>
              <a:t>Summit and base elevation are highly correlated.</a:t>
            </a:r>
          </a:p>
          <a:p>
            <a:r>
              <a:rPr lang="en-US" sz="1800" dirty="0"/>
              <a:t>Ratios are negatively correlated with the number of resorts in each state</a:t>
            </a:r>
          </a:p>
          <a:p>
            <a:r>
              <a:rPr lang="en-US" sz="1800" dirty="0"/>
              <a:t>Ratio of night skiing area shows positive correlation with the number of resorts per capita</a:t>
            </a:r>
          </a:p>
          <a:p>
            <a:r>
              <a:rPr lang="en-US" sz="1800" dirty="0" err="1"/>
              <a:t>fastQuads</a:t>
            </a:r>
            <a:r>
              <a:rPr lang="en-US" sz="1800" dirty="0"/>
              <a:t>, runs, vertical drop, and snow </a:t>
            </a:r>
            <a:r>
              <a:rPr lang="en-US" sz="1800" dirty="0" err="1"/>
              <a:t>making_ac</a:t>
            </a:r>
            <a:r>
              <a:rPr lang="en-US" sz="1800" dirty="0"/>
              <a:t> show correlations with </a:t>
            </a:r>
            <a:r>
              <a:rPr lang="en-US" sz="1800" dirty="0" err="1"/>
              <a:t>adultweekend</a:t>
            </a:r>
            <a:r>
              <a:rPr lang="en-US" sz="1800" dirty="0"/>
              <a:t> ticket price</a:t>
            </a:r>
          </a:p>
          <a:p>
            <a:r>
              <a:rPr lang="en-US" sz="1800" dirty="0"/>
              <a:t>The new feature </a:t>
            </a:r>
            <a:r>
              <a:rPr lang="en-US" sz="1800" dirty="0" err="1"/>
              <a:t>resort_night_skiing_state_ratio</a:t>
            </a:r>
            <a:r>
              <a:rPr lang="en-US" sz="1800" dirty="0"/>
              <a:t> correlates with ticket price</a:t>
            </a:r>
          </a:p>
        </p:txBody>
      </p:sp>
    </p:spTree>
    <p:extLst>
      <p:ext uri="{BB962C8B-B14F-4D97-AF65-F5344CB8AC3E}">
        <p14:creationId xmlns:p14="http://schemas.microsoft.com/office/powerpoint/2010/main" val="2074232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4CF36-613D-B252-F865-C620EC904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correlation from scatterplot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1C4381-BF27-70F0-FF8C-5843752A3C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70920" y="1617807"/>
            <a:ext cx="5119364" cy="487506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B561A16-47BA-12A5-EA23-AD687550856F}"/>
              </a:ext>
            </a:extLst>
          </p:cNvPr>
          <p:cNvSpPr txBox="1">
            <a:spLocks/>
          </p:cNvSpPr>
          <p:nvPr/>
        </p:nvSpPr>
        <p:spPr>
          <a:xfrm>
            <a:off x="713509" y="1690688"/>
            <a:ext cx="6213764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FF1C43D-C0B5-090D-0F25-4FF0B084F32F}"/>
              </a:ext>
            </a:extLst>
          </p:cNvPr>
          <p:cNvSpPr txBox="1">
            <a:spLocks/>
          </p:cNvSpPr>
          <p:nvPr/>
        </p:nvSpPr>
        <p:spPr>
          <a:xfrm>
            <a:off x="865909" y="1843088"/>
            <a:ext cx="6213764" cy="117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Vertical_drop</a:t>
            </a:r>
            <a:r>
              <a:rPr lang="en-US" sz="1800" dirty="0"/>
              <a:t> shows strong positive correlation with price</a:t>
            </a:r>
          </a:p>
          <a:p>
            <a:r>
              <a:rPr lang="en-US" sz="1800" dirty="0" err="1"/>
              <a:t>fastQuads</a:t>
            </a:r>
            <a:r>
              <a:rPr lang="en-US" sz="1800" dirty="0"/>
              <a:t>, Runs, and </a:t>
            </a:r>
            <a:r>
              <a:rPr lang="en-US" sz="1800" dirty="0" err="1"/>
              <a:t>total_chairs</a:t>
            </a:r>
            <a:r>
              <a:rPr lang="en-US" sz="1800" dirty="0"/>
              <a:t> shows similar correlation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85593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3634E-E17F-CE0B-F835-BBBFDF20D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BC8BD-AC2A-3E3D-5A74-6A3520B52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Both linear regression and random forest regression were used to construct the model; cross-validation was used to evaluate model performance; hyperparameter search using </a:t>
            </a:r>
            <a:r>
              <a:rPr lang="en-US" sz="1800" dirty="0" err="1"/>
              <a:t>gridsearchCV</a:t>
            </a:r>
            <a:r>
              <a:rPr lang="en-US" sz="1800" dirty="0"/>
              <a:t> was implemented to find the best parameters for each model</a:t>
            </a:r>
          </a:p>
          <a:p>
            <a:r>
              <a:rPr lang="en-US" sz="1800" dirty="0"/>
              <a:t>The random forest model has a lower cross-validation mean absolute error by almost $1. Linear regression model gives mean absolute error of 15.10 while random forest model gives mean absolute error of 9.61. Therefore, random forest model was selected. </a:t>
            </a:r>
          </a:p>
          <a:p>
            <a:r>
              <a:rPr lang="en-US" sz="1800" dirty="0"/>
              <a:t>By</a:t>
            </a:r>
            <a:r>
              <a:rPr lang="zh-CN" altLang="en-US" sz="1800" dirty="0"/>
              <a:t> </a:t>
            </a:r>
            <a:r>
              <a:rPr lang="en-US" altLang="zh-CN" sz="1800" dirty="0"/>
              <a:t>looking at performance change with different data set sizes, there is an initial rapid improvement in model scores but it saturates around a sample size of 40-50. 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6DEFDC-F065-A91C-FF8B-C9DB12A82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417" y="4212332"/>
            <a:ext cx="4361295" cy="228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733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E2667-5D38-C930-26B6-36E270E52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844C4-7AEC-52FA-870F-92B1F3D33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Random forest regression was chosen to model pricing target for weekend adult ticket. </a:t>
            </a:r>
          </a:p>
          <a:p>
            <a:r>
              <a:rPr lang="en-US" sz="1800" dirty="0"/>
              <a:t>Big Mountain Resort has market leading facility that provides room to raise weekend ticket price by $7.</a:t>
            </a:r>
          </a:p>
          <a:p>
            <a:r>
              <a:rPr lang="en-US" sz="1800" dirty="0"/>
              <a:t>Top features that support ticket price are </a:t>
            </a:r>
            <a:r>
              <a:rPr lang="en-US" sz="1800" dirty="0" err="1"/>
              <a:t>fastquads</a:t>
            </a:r>
            <a:r>
              <a:rPr lang="en-US" sz="1800" dirty="0"/>
              <a:t>, runs, snow </a:t>
            </a:r>
            <a:r>
              <a:rPr lang="en-US" sz="1800" dirty="0" err="1"/>
              <a:t>making_ac</a:t>
            </a:r>
            <a:r>
              <a:rPr lang="en-US" sz="1800" dirty="0"/>
              <a:t>, and vertical drop. </a:t>
            </a:r>
          </a:p>
          <a:p>
            <a:r>
              <a:rPr lang="en-US" sz="1800" dirty="0"/>
              <a:t>Closing runs reduces the support for ticket price.</a:t>
            </a:r>
          </a:p>
          <a:p>
            <a:r>
              <a:rPr lang="en-US" sz="1800" dirty="0"/>
              <a:t>Adding runs, increasing vertical drop, and adding additional chair increase the support for ticket price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18159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716</Words>
  <Application>Microsoft Macintosh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Guided Capstone Project Report</vt:lpstr>
      <vt:lpstr>Problem identification</vt:lpstr>
      <vt:lpstr>Recommendation and key findings</vt:lpstr>
      <vt:lpstr>Key finding for scenarios</vt:lpstr>
      <vt:lpstr>Feature correlation from heatmap  </vt:lpstr>
      <vt:lpstr>Feature correlation from scatterplot</vt:lpstr>
      <vt:lpstr>Model results</vt:lpstr>
      <vt:lpstr>Summary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Guided Capstone Project Report</dc:title>
  <dc:creator>Steve li</dc:creator>
  <cp:lastModifiedBy>Steve li</cp:lastModifiedBy>
  <cp:revision>12</cp:revision>
  <dcterms:created xsi:type="dcterms:W3CDTF">2023-01-12T20:45:03Z</dcterms:created>
  <dcterms:modified xsi:type="dcterms:W3CDTF">2023-01-13T17:21:00Z</dcterms:modified>
</cp:coreProperties>
</file>