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50" r:id="rId3"/>
  </p:sldMasterIdLst>
  <p:notesMasterIdLst>
    <p:notesMasterId r:id="rId16"/>
  </p:notesMasterIdLst>
  <p:sldIdLst>
    <p:sldId id="256" r:id="rId4"/>
    <p:sldId id="272" r:id="rId5"/>
    <p:sldId id="274" r:id="rId6"/>
    <p:sldId id="298" r:id="rId7"/>
    <p:sldId id="283" r:id="rId8"/>
    <p:sldId id="307" r:id="rId9"/>
    <p:sldId id="292" r:id="rId10"/>
    <p:sldId id="299" r:id="rId11"/>
    <p:sldId id="287" r:id="rId12"/>
    <p:sldId id="300" r:id="rId13"/>
    <p:sldId id="290" r:id="rId14"/>
    <p:sldId id="271" r:id="rId1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D81D"/>
    <a:srgbClr val="4883FF"/>
    <a:srgbClr val="3960D6"/>
    <a:srgbClr val="4884FF"/>
    <a:srgbClr val="0C1C6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697"/>
  </p:normalViewPr>
  <p:slideViewPr>
    <p:cSldViewPr snapToGrid="0" snapToObjects="1">
      <p:cViewPr varScale="1">
        <p:scale>
          <a:sx n="85" d="100"/>
          <a:sy n="85" d="100"/>
        </p:scale>
        <p:origin x="1056" y="168"/>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notesMaster" Target="notesMasters/notesMaster1.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7F9EDB-9AC0-6240-A8CC-6910B07E5FC6}" type="datetimeFigureOut">
              <a:rPr kumimoji="1" lang="zh-CN" altLang="en-US" smtClean="0"/>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633CA6-9CE5-134E-A1F0-7608DEFB8273}" type="slidenum">
              <a:rPr kumimoji="1" lang="zh-CN" altLang="en-US" smtClean="0"/>
            </a:fld>
            <a:endParaRPr kumimoji="1"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image" Target="../media/image1.jpeg"/><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图片 7"/>
          <p:cNvPicPr>
            <a:picLocks noChangeAspect="1"/>
          </p:cNvPicPr>
          <p:nvPr userDrawn="1"/>
        </p:nvPicPr>
        <p:blipFill>
          <a:blip r:embed="rId2"/>
          <a:srcRect/>
          <a:stretch>
            <a:fillRect/>
          </a:stretch>
        </p:blipFill>
        <p:spPr>
          <a:xfrm>
            <a:off x="62489" y="-54298"/>
            <a:ext cx="12067021" cy="6857085"/>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图片 7"/>
          <p:cNvPicPr>
            <a:picLocks noChangeAspect="1"/>
          </p:cNvPicPr>
          <p:nvPr userDrawn="1"/>
        </p:nvPicPr>
        <p:blipFill>
          <a:blip r:embed="rId1"/>
          <a:srcRect/>
          <a:stretch>
            <a:fillRect/>
          </a:stretch>
        </p:blipFill>
        <p:spPr>
          <a:xfrm>
            <a:off x="62489" y="-54297"/>
            <a:ext cx="12067021" cy="6857085"/>
          </a:xfrm>
          <a:prstGeom prst="rect">
            <a:avLst/>
          </a:prstGeom>
        </p:spPr>
      </p:pic>
      <p:sp>
        <p:nvSpPr>
          <p:cNvPr id="2" name="矩形 1"/>
          <p:cNvSpPr/>
          <p:nvPr userDrawn="1"/>
        </p:nvSpPr>
        <p:spPr>
          <a:xfrm>
            <a:off x="273148" y="256735"/>
            <a:ext cx="11645705" cy="63445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cSld>
  <p:clrMap bg1="lt1" tx1="dk1" bg2="lt2" tx2="dk2" accent1="accent1" accent2="accent2" accent3="accent3" accent4="accent4" accent5="accent5" accent6="accent6" hlink="hlink" folHlink="folHlink"/>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xml"/><Relationship Id="rId1"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7"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9.png"/><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0.jpeg"/><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image" Target="../media/image14.jpeg"/><Relationship Id="rId4" Type="http://schemas.openxmlformats.org/officeDocument/2006/relationships/image" Target="../media/image13.jpeg"/><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圆角矩形 5"/>
          <p:cNvSpPr/>
          <p:nvPr/>
        </p:nvSpPr>
        <p:spPr>
          <a:xfrm>
            <a:off x="4347156" y="3807057"/>
            <a:ext cx="3497687" cy="604625"/>
          </a:xfrm>
          <a:prstGeom prst="roundRect">
            <a:avLst>
              <a:gd name="adj" fmla="val 50000"/>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800" b="1" spc="600" dirty="0">
                <a:solidFill>
                  <a:srgbClr val="0C1C61"/>
                </a:solidFill>
                <a:latin typeface="+mn-ea"/>
              </a:rPr>
              <a:t>课题结题报告</a:t>
            </a:r>
            <a:endParaRPr kumimoji="1" lang="zh-CN" altLang="en-US" sz="2800" b="1" spc="600" dirty="0">
              <a:solidFill>
                <a:srgbClr val="0C1C61"/>
              </a:solidFill>
              <a:latin typeface="+mn-ea"/>
            </a:endParaRPr>
          </a:p>
        </p:txBody>
      </p:sp>
      <p:pic>
        <p:nvPicPr>
          <p:cNvPr id="8" name="图片 7"/>
          <p:cNvPicPr>
            <a:picLocks noChangeAspect="1"/>
          </p:cNvPicPr>
          <p:nvPr/>
        </p:nvPicPr>
        <p:blipFill>
          <a:blip r:embed="rId1"/>
          <a:stretch>
            <a:fillRect/>
          </a:stretch>
        </p:blipFill>
        <p:spPr>
          <a:xfrm>
            <a:off x="5003369" y="1488407"/>
            <a:ext cx="2185262" cy="562246"/>
          </a:xfrm>
          <a:prstGeom prst="rect">
            <a:avLst/>
          </a:prstGeom>
        </p:spPr>
      </p:pic>
      <p:sp>
        <p:nvSpPr>
          <p:cNvPr id="7" name="矩形 6"/>
          <p:cNvSpPr/>
          <p:nvPr/>
        </p:nvSpPr>
        <p:spPr>
          <a:xfrm>
            <a:off x="729204" y="5879939"/>
            <a:ext cx="208345" cy="312517"/>
          </a:xfrm>
          <a:prstGeom prst="rect">
            <a:avLst/>
          </a:prstGeom>
          <a:solidFill>
            <a:srgbClr val="488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矩形 4"/>
          <p:cNvSpPr/>
          <p:nvPr/>
        </p:nvSpPr>
        <p:spPr>
          <a:xfrm>
            <a:off x="2688845" y="2356802"/>
            <a:ext cx="7109639" cy="1191993"/>
          </a:xfrm>
          <a:prstGeom prst="rect">
            <a:avLst/>
          </a:prstGeom>
          <a:noFill/>
        </p:spPr>
        <p:txBody>
          <a:bodyPr wrap="none" lIns="91440" tIns="45720" rIns="91440" bIns="45720">
            <a:spAutoFit/>
          </a:bodyPr>
          <a:lstStyle/>
          <a:p>
            <a:pPr algn="ctr">
              <a:lnSpc>
                <a:spcPct val="150000"/>
              </a:lnSpc>
            </a:pPr>
            <a:r>
              <a:rPr kumimoji="1" lang="zh-CN" altLang="en-US" sz="5400" b="1" dirty="0">
                <a:solidFill>
                  <a:schemeClr val="bg1"/>
                </a:solidFill>
                <a:latin typeface="微软雅黑" panose="020B0503020204020204" pitchFamily="34" charset="-122"/>
                <a:ea typeface="微软雅黑" panose="020B0503020204020204" pitchFamily="34" charset="-122"/>
              </a:rPr>
              <a:t>专业人才加速培养项目</a:t>
            </a:r>
            <a:endParaRPr kumimoji="1" lang="en-US" altLang="zh-CN" sz="54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12481" y="211015"/>
            <a:ext cx="11767038" cy="64359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3" name="标题 2"/>
          <p:cNvSpPr txBox="1"/>
          <p:nvPr/>
        </p:nvSpPr>
        <p:spPr>
          <a:xfrm>
            <a:off x="838200" y="365126"/>
            <a:ext cx="10515600" cy="903838"/>
          </a:xfrm>
          <a:prstGeom prst="rect">
            <a:avLst/>
          </a:prstGeom>
        </p:spPr>
        <p:txBody>
          <a:bodyPr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kumimoji="1" lang="en-US" altLang="zh-CN" sz="4000" b="1" dirty="0">
                <a:solidFill>
                  <a:schemeClr val="tx1">
                    <a:lumMod val="95000"/>
                    <a:lumOff val="5000"/>
                  </a:schemeClr>
                </a:solidFill>
                <a:latin typeface="Source Han Sans CN Heavy" panose="020B0500000000000000" pitchFamily="34" charset="-128"/>
                <a:ea typeface="Source Han Sans CN Heavy" panose="020B0500000000000000" pitchFamily="34" charset="-128"/>
              </a:rPr>
              <a:t>5.</a:t>
            </a:r>
            <a:r>
              <a:rPr kumimoji="1" lang="zh-CN" altLang="en-US" sz="4000" b="1" dirty="0">
                <a:solidFill>
                  <a:schemeClr val="tx1">
                    <a:lumMod val="95000"/>
                    <a:lumOff val="5000"/>
                  </a:schemeClr>
                </a:solidFill>
                <a:latin typeface="Source Han Sans CN Heavy" panose="020B0500000000000000" pitchFamily="34" charset="-128"/>
                <a:ea typeface="Source Han Sans CN Heavy" panose="020B0500000000000000" pitchFamily="34" charset="-128"/>
              </a:rPr>
              <a:t> 未来展望</a:t>
            </a:r>
            <a:endParaRPr kumimoji="1" lang="zh-CN" altLang="en-US" sz="4000" b="1" dirty="0">
              <a:solidFill>
                <a:schemeClr val="tx1">
                  <a:lumMod val="95000"/>
                  <a:lumOff val="5000"/>
                </a:schemeClr>
              </a:solidFill>
              <a:latin typeface="Source Han Sans CN Heavy" panose="020B0500000000000000" pitchFamily="34" charset="-128"/>
              <a:ea typeface="Source Han Sans CN Heavy" panose="020B0500000000000000" pitchFamily="34" charset="-128"/>
            </a:endParaRPr>
          </a:p>
        </p:txBody>
      </p:sp>
      <p:sp>
        <p:nvSpPr>
          <p:cNvPr id="4" name="矩形 3"/>
          <p:cNvSpPr/>
          <p:nvPr/>
        </p:nvSpPr>
        <p:spPr>
          <a:xfrm>
            <a:off x="557162" y="548939"/>
            <a:ext cx="161444" cy="536211"/>
          </a:xfrm>
          <a:prstGeom prst="rect">
            <a:avLst/>
          </a:prstGeom>
          <a:solidFill>
            <a:srgbClr val="4884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13" name="图片 12"/>
          <p:cNvPicPr>
            <a:picLocks noChangeAspect="1"/>
          </p:cNvPicPr>
          <p:nvPr/>
        </p:nvPicPr>
        <p:blipFill>
          <a:blip r:embed="rId1"/>
          <a:stretch>
            <a:fillRect/>
          </a:stretch>
        </p:blipFill>
        <p:spPr>
          <a:xfrm>
            <a:off x="9817140" y="365125"/>
            <a:ext cx="1849520" cy="903838"/>
          </a:xfrm>
          <a:prstGeom prst="rect">
            <a:avLst/>
          </a:prstGeom>
        </p:spPr>
      </p:pic>
      <p:cxnSp>
        <p:nvCxnSpPr>
          <p:cNvPr id="14" name="肘形连接符 13"/>
          <p:cNvCxnSpPr/>
          <p:nvPr/>
        </p:nvCxnSpPr>
        <p:spPr>
          <a:xfrm rot="5400000">
            <a:off x="-1868655" y="3705112"/>
            <a:ext cx="4993744" cy="11451"/>
          </a:xfrm>
          <a:prstGeom prst="bentConnector3">
            <a:avLst/>
          </a:prstGeom>
          <a:ln>
            <a:solidFill>
              <a:srgbClr val="4884FF"/>
            </a:solidFill>
            <a:prstDash val="dash"/>
          </a:ln>
        </p:spPr>
        <p:style>
          <a:lnRef idx="1">
            <a:schemeClr val="accent1"/>
          </a:lnRef>
          <a:fillRef idx="0">
            <a:schemeClr val="accent1"/>
          </a:fillRef>
          <a:effectRef idx="0">
            <a:schemeClr val="accent1"/>
          </a:effectRef>
          <a:fontRef idx="minor">
            <a:schemeClr val="tx1"/>
          </a:fontRef>
        </p:style>
      </p:cxnSp>
      <p:cxnSp>
        <p:nvCxnSpPr>
          <p:cNvPr id="15" name="直线连接符 14"/>
          <p:cNvCxnSpPr/>
          <p:nvPr/>
        </p:nvCxnSpPr>
        <p:spPr>
          <a:xfrm>
            <a:off x="657836" y="6207708"/>
            <a:ext cx="8057539" cy="0"/>
          </a:xfrm>
          <a:prstGeom prst="line">
            <a:avLst/>
          </a:prstGeom>
          <a:ln>
            <a:solidFill>
              <a:srgbClr val="4884FF"/>
            </a:solidFill>
            <a:prstDash val="dash"/>
          </a:ln>
        </p:spPr>
        <p:style>
          <a:lnRef idx="1">
            <a:schemeClr val="accent1"/>
          </a:lnRef>
          <a:fillRef idx="0">
            <a:schemeClr val="accent1"/>
          </a:fillRef>
          <a:effectRef idx="0">
            <a:schemeClr val="accent1"/>
          </a:effectRef>
          <a:fontRef idx="minor">
            <a:schemeClr val="tx1"/>
          </a:fontRef>
        </p:style>
      </p:cxnSp>
      <p:sp>
        <p:nvSpPr>
          <p:cNvPr id="18" name="文本框 17"/>
          <p:cNvSpPr txBox="1"/>
          <p:nvPr/>
        </p:nvSpPr>
        <p:spPr>
          <a:xfrm>
            <a:off x="838200" y="1423075"/>
            <a:ext cx="10731309" cy="2999740"/>
          </a:xfrm>
          <a:prstGeom prst="rect">
            <a:avLst/>
          </a:prstGeom>
          <a:noFill/>
        </p:spPr>
        <p:txBody>
          <a:bodyPr wrap="square" rtlCol="0">
            <a:spAutoFit/>
          </a:bodyPr>
          <a:lstStyle/>
          <a:p>
            <a:pPr marL="342900" indent="-342900" algn="just">
              <a:lnSpc>
                <a:spcPct val="150000"/>
              </a:lnSpc>
              <a:buAutoNum type="arabicPeriod"/>
            </a:pPr>
            <a:r>
              <a:rPr lang="zh-CN" altLang="en-US" dirty="0">
                <a:latin typeface="微软雅黑" panose="020B0503020204020204" pitchFamily="34" charset="-122"/>
                <a:ea typeface="微软雅黑" panose="020B0503020204020204" pitchFamily="34" charset="-122"/>
              </a:rPr>
              <a:t>spark streaming处理过的数据应保存到数据库或者数据仓库中；</a:t>
            </a:r>
            <a:endParaRPr lang="zh-CN" altLang="en-US" dirty="0">
              <a:latin typeface="微软雅黑" panose="020B0503020204020204" pitchFamily="34" charset="-122"/>
              <a:ea typeface="微软雅黑" panose="020B0503020204020204" pitchFamily="34" charset="-122"/>
            </a:endParaRPr>
          </a:p>
          <a:p>
            <a:pPr marL="342900" indent="-342900" algn="just">
              <a:lnSpc>
                <a:spcPct val="150000"/>
              </a:lnSpc>
              <a:buAutoNum type="arabicPeriod"/>
            </a:pPr>
            <a:r>
              <a:rPr lang="zh-CN" altLang="en-US" dirty="0">
                <a:latin typeface="微软雅黑" panose="020B0503020204020204" pitchFamily="34" charset="-122"/>
                <a:ea typeface="微软雅黑" panose="020B0503020204020204" pitchFamily="34" charset="-122"/>
              </a:rPr>
              <a:t>研究项目打包的方法，放到服务器端运行；</a:t>
            </a:r>
            <a:endParaRPr lang="zh-CN" altLang="en-US" dirty="0">
              <a:latin typeface="微软雅黑" panose="020B0503020204020204" pitchFamily="34" charset="-122"/>
              <a:ea typeface="微软雅黑" panose="020B0503020204020204" pitchFamily="34" charset="-122"/>
            </a:endParaRPr>
          </a:p>
          <a:p>
            <a:pPr marL="342900" indent="-342900" algn="just">
              <a:lnSpc>
                <a:spcPct val="150000"/>
              </a:lnSpc>
              <a:buAutoNum type="arabicPeriod"/>
            </a:pPr>
            <a:r>
              <a:rPr lang="zh-CN" altLang="en-US" dirty="0">
                <a:latin typeface="微软雅黑" panose="020B0503020204020204" pitchFamily="34" charset="-122"/>
                <a:ea typeface="微软雅黑" panose="020B0503020204020204" pitchFamily="34" charset="-122"/>
              </a:rPr>
              <a:t>前端展示页面可以进一步优化；</a:t>
            </a:r>
            <a:endParaRPr lang="zh-CN" altLang="en-US" dirty="0">
              <a:latin typeface="微软雅黑" panose="020B0503020204020204" pitchFamily="34" charset="-122"/>
              <a:ea typeface="微软雅黑" panose="020B0503020204020204" pitchFamily="34" charset="-122"/>
            </a:endParaRPr>
          </a:p>
          <a:p>
            <a:pPr marL="342900" indent="-342900" algn="just">
              <a:lnSpc>
                <a:spcPct val="150000"/>
              </a:lnSpc>
              <a:buAutoNum type="arabicPeriod"/>
            </a:pPr>
            <a:r>
              <a:rPr lang="zh-CN" altLang="en-US" dirty="0">
                <a:latin typeface="微软雅黑" panose="020B0503020204020204" pitchFamily="34" charset="-122"/>
                <a:ea typeface="微软雅黑" panose="020B0503020204020204" pitchFamily="34" charset="-122"/>
              </a:rPr>
              <a:t>做成一个优质的开源项目，目前源码托管在github，地址是</a:t>
            </a:r>
            <a:endParaRPr lang="zh-CN" altLang="en-US" dirty="0">
              <a:latin typeface="微软雅黑" panose="020B0503020204020204" pitchFamily="34" charset="-122"/>
              <a:ea typeface="微软雅黑" panose="020B0503020204020204" pitchFamily="34" charset="-122"/>
            </a:endParaRPr>
          </a:p>
          <a:p>
            <a:pPr indent="0" algn="just">
              <a:lnSpc>
                <a:spcPct val="150000"/>
              </a:lnSpc>
              <a:buNone/>
            </a:pPr>
            <a:r>
              <a:rPr lang="zh-CN" altLang="en-US" dirty="0">
                <a:latin typeface="微软雅黑" panose="020B0503020204020204" pitchFamily="34" charset="-122"/>
                <a:ea typeface="微软雅黑" panose="020B0503020204020204" pitchFamily="34" charset="-122"/>
              </a:rPr>
              <a:t>https://github.com/steveliu13/Spark_Kafka_Dashboard</a:t>
            </a:r>
            <a:endParaRPr lang="zh-CN" altLang="en-US" dirty="0">
              <a:latin typeface="微软雅黑" panose="020B0503020204020204" pitchFamily="34" charset="-122"/>
              <a:ea typeface="微软雅黑" panose="020B0503020204020204" pitchFamily="34" charset="-122"/>
            </a:endParaRPr>
          </a:p>
          <a:p>
            <a:pPr indent="0" algn="just">
              <a:lnSpc>
                <a:spcPct val="150000"/>
              </a:lnSpc>
              <a:buFont typeface="Arial" panose="020B0604020202090204" pitchFamily="34" charset="0"/>
              <a:buNone/>
            </a:pPr>
            <a:endParaRPr lang="zh-CN" altLang="en-US" dirty="0">
              <a:latin typeface="微软雅黑" panose="020B0503020204020204" pitchFamily="34" charset="-122"/>
              <a:ea typeface="微软雅黑" panose="020B0503020204020204" pitchFamily="34" charset="-122"/>
            </a:endParaRPr>
          </a:p>
          <a:p>
            <a:pPr algn="just">
              <a:lnSpc>
                <a:spcPct val="150000"/>
              </a:lnSpc>
            </a:pPr>
            <a:endParaRPr kumimoji="1" lang="zh-CN" altLang="en-US" dirty="0">
              <a:solidFill>
                <a:schemeClr val="tx2"/>
              </a:solidFill>
              <a:latin typeface="Source Han Sans CN Regular" panose="020B0500000000000000" pitchFamily="34" charset="-128"/>
              <a:ea typeface="Source Han Sans CN Regular" panose="020B0500000000000000" pitchFamily="34" charset="-128"/>
            </a:endParaRPr>
          </a:p>
        </p:txBody>
      </p:sp>
      <p:sp>
        <p:nvSpPr>
          <p:cNvPr id="11" name="矩形 10"/>
          <p:cNvSpPr/>
          <p:nvPr/>
        </p:nvSpPr>
        <p:spPr>
          <a:xfrm>
            <a:off x="9001524" y="5838378"/>
            <a:ext cx="2492990" cy="369332"/>
          </a:xfrm>
          <a:prstGeom prst="rect">
            <a:avLst/>
          </a:prstGeom>
        </p:spPr>
        <p:txBody>
          <a:bodyPr wrap="none">
            <a:spAutoFit/>
          </a:bodyPr>
          <a:lstStyle/>
          <a:p>
            <a:pPr algn="ctr"/>
            <a:r>
              <a:rPr kumimoji="1" lang="zh-CN" altLang="en-US" i="1" dirty="0">
                <a:solidFill>
                  <a:schemeClr val="accent1"/>
                </a:solidFill>
                <a:latin typeface="方正银联黑简体" panose="02000000000000000000" pitchFamily="2" charset="-122"/>
                <a:ea typeface="方正银联黑简体" panose="02000000000000000000" pitchFamily="2" charset="-122"/>
              </a:rPr>
              <a:t>专业人才加速培养项目</a:t>
            </a:r>
            <a:endParaRPr kumimoji="1" lang="zh-CN" altLang="en-US" i="1" dirty="0">
              <a:solidFill>
                <a:schemeClr val="accent1"/>
              </a:solidFill>
              <a:latin typeface="方正银联黑简体" panose="02000000000000000000" pitchFamily="2" charset="-122"/>
              <a:ea typeface="方正银联黑简体" panose="02000000000000000000" pitchFamily="2"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12481" y="211015"/>
            <a:ext cx="11767038" cy="64359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3" name="标题 2"/>
          <p:cNvSpPr txBox="1"/>
          <p:nvPr/>
        </p:nvSpPr>
        <p:spPr>
          <a:xfrm>
            <a:off x="838200" y="365126"/>
            <a:ext cx="10515600" cy="903838"/>
          </a:xfrm>
          <a:prstGeom prst="rect">
            <a:avLst/>
          </a:prstGeom>
        </p:spPr>
        <p:txBody>
          <a:bodyPr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kumimoji="1" lang="en-US" altLang="zh-CN" sz="4000" b="1" dirty="0">
                <a:solidFill>
                  <a:schemeClr val="tx1">
                    <a:lumMod val="95000"/>
                    <a:lumOff val="5000"/>
                  </a:schemeClr>
                </a:solidFill>
                <a:latin typeface="Source Han Sans CN Heavy" panose="020B0500000000000000" pitchFamily="34" charset="-128"/>
                <a:ea typeface="Source Han Sans CN Heavy" panose="020B0500000000000000" pitchFamily="34" charset="-128"/>
              </a:rPr>
              <a:t>6.</a:t>
            </a:r>
            <a:r>
              <a:rPr kumimoji="1" lang="zh-CN" altLang="en-US" sz="4000" b="1" dirty="0">
                <a:solidFill>
                  <a:schemeClr val="tx1">
                    <a:lumMod val="95000"/>
                    <a:lumOff val="5000"/>
                  </a:schemeClr>
                </a:solidFill>
                <a:latin typeface="Source Han Sans CN Heavy" panose="020B0500000000000000" pitchFamily="34" charset="-128"/>
                <a:ea typeface="Source Han Sans CN Heavy" panose="020B0500000000000000" pitchFamily="34" charset="-128"/>
              </a:rPr>
              <a:t> 其他事项</a:t>
            </a:r>
            <a:endParaRPr kumimoji="1" lang="zh-CN" altLang="en-US" sz="4000" b="1" dirty="0">
              <a:solidFill>
                <a:schemeClr val="tx1">
                  <a:lumMod val="95000"/>
                  <a:lumOff val="5000"/>
                </a:schemeClr>
              </a:solidFill>
              <a:latin typeface="Source Han Sans CN Heavy" panose="020B0500000000000000" pitchFamily="34" charset="-128"/>
              <a:ea typeface="Source Han Sans CN Heavy" panose="020B0500000000000000" pitchFamily="34" charset="-128"/>
            </a:endParaRPr>
          </a:p>
        </p:txBody>
      </p:sp>
      <p:sp>
        <p:nvSpPr>
          <p:cNvPr id="4" name="矩形 3"/>
          <p:cNvSpPr/>
          <p:nvPr/>
        </p:nvSpPr>
        <p:spPr>
          <a:xfrm>
            <a:off x="557162" y="548939"/>
            <a:ext cx="161444" cy="536211"/>
          </a:xfrm>
          <a:prstGeom prst="rect">
            <a:avLst/>
          </a:prstGeom>
          <a:solidFill>
            <a:srgbClr val="4884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13" name="图片 12"/>
          <p:cNvPicPr>
            <a:picLocks noChangeAspect="1"/>
          </p:cNvPicPr>
          <p:nvPr/>
        </p:nvPicPr>
        <p:blipFill>
          <a:blip r:embed="rId1"/>
          <a:stretch>
            <a:fillRect/>
          </a:stretch>
        </p:blipFill>
        <p:spPr>
          <a:xfrm>
            <a:off x="9817140" y="365125"/>
            <a:ext cx="1849520" cy="903838"/>
          </a:xfrm>
          <a:prstGeom prst="rect">
            <a:avLst/>
          </a:prstGeom>
        </p:spPr>
      </p:pic>
      <p:cxnSp>
        <p:nvCxnSpPr>
          <p:cNvPr id="14" name="肘形连接符 13"/>
          <p:cNvCxnSpPr/>
          <p:nvPr/>
        </p:nvCxnSpPr>
        <p:spPr>
          <a:xfrm rot="5400000">
            <a:off x="-1868655" y="3705112"/>
            <a:ext cx="4993744" cy="11451"/>
          </a:xfrm>
          <a:prstGeom prst="bentConnector3">
            <a:avLst/>
          </a:prstGeom>
          <a:ln>
            <a:solidFill>
              <a:srgbClr val="4884FF"/>
            </a:solidFill>
            <a:prstDash val="dash"/>
          </a:ln>
        </p:spPr>
        <p:style>
          <a:lnRef idx="1">
            <a:schemeClr val="accent1"/>
          </a:lnRef>
          <a:fillRef idx="0">
            <a:schemeClr val="accent1"/>
          </a:fillRef>
          <a:effectRef idx="0">
            <a:schemeClr val="accent1"/>
          </a:effectRef>
          <a:fontRef idx="minor">
            <a:schemeClr val="tx1"/>
          </a:fontRef>
        </p:style>
      </p:cxnSp>
      <p:cxnSp>
        <p:nvCxnSpPr>
          <p:cNvPr id="15" name="直线连接符 14"/>
          <p:cNvCxnSpPr/>
          <p:nvPr/>
        </p:nvCxnSpPr>
        <p:spPr>
          <a:xfrm>
            <a:off x="657836" y="6207708"/>
            <a:ext cx="8057539" cy="0"/>
          </a:xfrm>
          <a:prstGeom prst="line">
            <a:avLst/>
          </a:prstGeom>
          <a:ln>
            <a:solidFill>
              <a:srgbClr val="4884FF"/>
            </a:solidFill>
            <a:prstDash val="dash"/>
          </a:ln>
        </p:spPr>
        <p:style>
          <a:lnRef idx="1">
            <a:schemeClr val="accent1"/>
          </a:lnRef>
          <a:fillRef idx="0">
            <a:schemeClr val="accent1"/>
          </a:fillRef>
          <a:effectRef idx="0">
            <a:schemeClr val="accent1"/>
          </a:effectRef>
          <a:fontRef idx="minor">
            <a:schemeClr val="tx1"/>
          </a:fontRef>
        </p:style>
      </p:cxnSp>
      <p:sp>
        <p:nvSpPr>
          <p:cNvPr id="18" name="文本框 17"/>
          <p:cNvSpPr txBox="1"/>
          <p:nvPr/>
        </p:nvSpPr>
        <p:spPr>
          <a:xfrm>
            <a:off x="838200" y="1423075"/>
            <a:ext cx="10731309" cy="3830955"/>
          </a:xfrm>
          <a:prstGeom prst="rect">
            <a:avLst/>
          </a:prstGeom>
          <a:noFill/>
        </p:spPr>
        <p:txBody>
          <a:bodyPr wrap="square" rtlCol="0">
            <a:spAutoFit/>
          </a:bodyPr>
          <a:lstStyle/>
          <a:p>
            <a:pPr marL="342900" indent="-342900" algn="just">
              <a:lnSpc>
                <a:spcPct val="150000"/>
              </a:lnSpc>
              <a:buNone/>
            </a:pPr>
            <a:r>
              <a:rPr lang="zh-CN" altLang="en-US" dirty="0">
                <a:latin typeface="微软雅黑" panose="020B0503020204020204" pitchFamily="34" charset="-122"/>
                <a:ea typeface="微软雅黑" panose="020B0503020204020204" pitchFamily="34" charset="-122"/>
              </a:rPr>
              <a:t>主要问题：</a:t>
            </a:r>
            <a:endParaRPr lang="zh-CN" altLang="en-US" dirty="0">
              <a:latin typeface="微软雅黑" panose="020B0503020204020204" pitchFamily="34" charset="-122"/>
              <a:ea typeface="微软雅黑" panose="020B0503020204020204" pitchFamily="34" charset="-122"/>
            </a:endParaRPr>
          </a:p>
          <a:p>
            <a:pPr marL="342900" indent="-342900" algn="just">
              <a:lnSpc>
                <a:spcPct val="150000"/>
              </a:lnSpc>
              <a:buFont typeface="Arial" panose="020B0604020202090204" pitchFamily="34" charset="0"/>
              <a:buChar char="•"/>
            </a:pPr>
            <a:r>
              <a:rPr lang="zh-CN" altLang="en-US" dirty="0">
                <a:latin typeface="微软雅黑" panose="020B0503020204020204" pitchFamily="34" charset="-122"/>
                <a:ea typeface="微软雅黑" panose="020B0503020204020204" pitchFamily="34" charset="-122"/>
              </a:rPr>
              <a:t>缺少可以模拟真实环境的测试数据；</a:t>
            </a:r>
            <a:endParaRPr lang="zh-CN" altLang="en-US" dirty="0">
              <a:latin typeface="微软雅黑" panose="020B0503020204020204" pitchFamily="34" charset="-122"/>
              <a:ea typeface="微软雅黑" panose="020B0503020204020204" pitchFamily="34" charset="-122"/>
            </a:endParaRPr>
          </a:p>
          <a:p>
            <a:pPr marL="342900" indent="-342900" algn="just">
              <a:lnSpc>
                <a:spcPct val="150000"/>
              </a:lnSpc>
              <a:buFont typeface="Arial" panose="020B0604020202090204" pitchFamily="34" charset="0"/>
              <a:buChar char="•"/>
            </a:pPr>
            <a:r>
              <a:rPr lang="zh-CN" altLang="en-US" dirty="0">
                <a:latin typeface="微软雅黑" panose="020B0503020204020204" pitchFamily="34" charset="-122"/>
                <a:ea typeface="微软雅黑" panose="020B0503020204020204" pitchFamily="34" charset="-122"/>
              </a:rPr>
              <a:t>个人计算机算力不足，单机环境不能够模拟大数据的分布式运算；</a:t>
            </a:r>
            <a:endParaRPr lang="zh-CN" altLang="en-US" dirty="0">
              <a:latin typeface="微软雅黑" panose="020B0503020204020204" pitchFamily="34" charset="-122"/>
              <a:ea typeface="微软雅黑" panose="020B0503020204020204" pitchFamily="34" charset="-122"/>
            </a:endParaRPr>
          </a:p>
          <a:p>
            <a:pPr marL="342900" indent="-342900" algn="just">
              <a:lnSpc>
                <a:spcPct val="150000"/>
              </a:lnSpc>
              <a:buFont typeface="Arial" panose="020B0604020202090204" pitchFamily="34" charset="0"/>
              <a:buChar char="•"/>
            </a:pPr>
            <a:endParaRPr lang="zh-CN" altLang="en-US" dirty="0">
              <a:latin typeface="微软雅黑" panose="020B0503020204020204" pitchFamily="34" charset="-122"/>
              <a:ea typeface="微软雅黑" panose="020B0503020204020204" pitchFamily="34" charset="-122"/>
            </a:endParaRPr>
          </a:p>
          <a:p>
            <a:pPr marL="342900" indent="-342900" algn="just">
              <a:lnSpc>
                <a:spcPct val="150000"/>
              </a:lnSpc>
              <a:buFont typeface="Arial" panose="020B0604020202090204" pitchFamily="34" charset="0"/>
              <a:buNone/>
            </a:pPr>
            <a:r>
              <a:rPr lang="zh-CN" altLang="en-US" dirty="0">
                <a:latin typeface="微软雅黑" panose="020B0503020204020204" pitchFamily="34" charset="-122"/>
                <a:ea typeface="微软雅黑" panose="020B0503020204020204" pitchFamily="34" charset="-122"/>
              </a:rPr>
              <a:t>资源协助</a:t>
            </a:r>
            <a:endParaRPr lang="zh-CN" altLang="en-US" dirty="0">
              <a:latin typeface="微软雅黑" panose="020B0503020204020204" pitchFamily="34" charset="-122"/>
              <a:ea typeface="微软雅黑" panose="020B0503020204020204" pitchFamily="34" charset="-122"/>
            </a:endParaRPr>
          </a:p>
          <a:p>
            <a:pPr marL="342900" indent="-342900" algn="just">
              <a:lnSpc>
                <a:spcPct val="150000"/>
              </a:lnSpc>
              <a:buFont typeface="Arial" panose="020B0604020202090204" pitchFamily="34" charset="0"/>
              <a:buChar char="•"/>
            </a:pPr>
            <a:r>
              <a:rPr lang="zh-CN" altLang="en-US" dirty="0">
                <a:latin typeface="微软雅黑" panose="020B0503020204020204" pitchFamily="34" charset="-122"/>
                <a:ea typeface="微软雅黑" panose="020B0503020204020204" pitchFamily="34" charset="-122"/>
              </a:rPr>
              <a:t>实际的交易数据流，替代项目中的模拟数据；</a:t>
            </a:r>
            <a:endParaRPr lang="zh-CN" altLang="en-US" dirty="0">
              <a:latin typeface="微软雅黑" panose="020B0503020204020204" pitchFamily="34" charset="-122"/>
              <a:ea typeface="微软雅黑" panose="020B0503020204020204" pitchFamily="34" charset="-122"/>
            </a:endParaRPr>
          </a:p>
          <a:p>
            <a:pPr marL="342900" indent="-342900" algn="just">
              <a:lnSpc>
                <a:spcPct val="150000"/>
              </a:lnSpc>
              <a:buFont typeface="Arial" panose="020B0604020202090204" pitchFamily="34" charset="0"/>
              <a:buChar char="•"/>
            </a:pPr>
            <a:r>
              <a:rPr lang="zh-CN" altLang="en-US" dirty="0">
                <a:latin typeface="微软雅黑" panose="020B0503020204020204" pitchFamily="34" charset="-122"/>
                <a:ea typeface="微软雅黑" panose="020B0503020204020204" pitchFamily="34" charset="-122"/>
              </a:rPr>
              <a:t>可以模拟分布式计算的平台，试验分布式的</a:t>
            </a:r>
            <a:r>
              <a:rPr lang="en-US" altLang="zh-CN" dirty="0">
                <a:latin typeface="微软雅黑" panose="020B0503020204020204" pitchFamily="34" charset="-122"/>
                <a:ea typeface="微软雅黑" panose="020B0503020204020204" pitchFamily="34" charset="-122"/>
              </a:rPr>
              <a:t>kafka</a:t>
            </a:r>
            <a:r>
              <a:rPr lang="zh-CN" altLang="en-US" dirty="0">
                <a:latin typeface="微软雅黑" panose="020B0503020204020204" pitchFamily="34" charset="-122"/>
                <a:ea typeface="微软雅黑" panose="020B0503020204020204" pitchFamily="34" charset="-122"/>
              </a:rPr>
              <a:t>和流计算效果；</a:t>
            </a:r>
            <a:endParaRPr kumimoji="1" lang="zh-CN" altLang="en-US" dirty="0">
              <a:solidFill>
                <a:schemeClr val="tx2"/>
              </a:solidFill>
              <a:latin typeface="Source Han Sans CN Regular" panose="020B0500000000000000" pitchFamily="34" charset="-128"/>
              <a:ea typeface="Source Han Sans CN Regular" panose="020B0500000000000000" pitchFamily="34" charset="-128"/>
            </a:endParaRPr>
          </a:p>
          <a:p>
            <a:pPr marL="285750" indent="-285750" algn="just">
              <a:lnSpc>
                <a:spcPct val="150000"/>
              </a:lnSpc>
              <a:buFont typeface="Arial" panose="020B0604020202090204" pitchFamily="34" charset="0"/>
              <a:buChar char="•"/>
            </a:pPr>
            <a:endParaRPr lang="zh-CN" altLang="en-US" dirty="0">
              <a:solidFill>
                <a:prstClr val="black">
                  <a:lumMod val="50000"/>
                  <a:lumOff val="50000"/>
                </a:prstClr>
              </a:solidFill>
              <a:latin typeface="微软雅黑" panose="020B0503020204020204" pitchFamily="34" charset="-122"/>
              <a:ea typeface="微软雅黑" panose="020B0503020204020204" pitchFamily="34" charset="-122"/>
            </a:endParaRPr>
          </a:p>
          <a:p>
            <a:pPr algn="just">
              <a:lnSpc>
                <a:spcPct val="150000"/>
              </a:lnSpc>
            </a:pPr>
            <a:endParaRPr kumimoji="1" lang="zh-CN" altLang="en-US" dirty="0">
              <a:solidFill>
                <a:schemeClr val="tx2"/>
              </a:solidFill>
              <a:latin typeface="Source Han Sans CN Regular" panose="020B0500000000000000" pitchFamily="34" charset="-128"/>
              <a:ea typeface="Source Han Sans CN Regular" panose="020B0500000000000000" pitchFamily="34" charset="-128"/>
            </a:endParaRPr>
          </a:p>
        </p:txBody>
      </p:sp>
      <p:sp>
        <p:nvSpPr>
          <p:cNvPr id="11" name="矩形 10"/>
          <p:cNvSpPr/>
          <p:nvPr/>
        </p:nvSpPr>
        <p:spPr>
          <a:xfrm>
            <a:off x="9001524" y="5838378"/>
            <a:ext cx="2492990" cy="369332"/>
          </a:xfrm>
          <a:prstGeom prst="rect">
            <a:avLst/>
          </a:prstGeom>
        </p:spPr>
        <p:txBody>
          <a:bodyPr wrap="none">
            <a:spAutoFit/>
          </a:bodyPr>
          <a:lstStyle/>
          <a:p>
            <a:pPr algn="ctr"/>
            <a:r>
              <a:rPr kumimoji="1" lang="zh-CN" altLang="en-US" i="1" dirty="0">
                <a:solidFill>
                  <a:schemeClr val="accent1"/>
                </a:solidFill>
                <a:latin typeface="方正银联黑简体" panose="02000000000000000000" pitchFamily="2" charset="-122"/>
                <a:ea typeface="方正银联黑简体" panose="02000000000000000000" pitchFamily="2" charset="-122"/>
              </a:rPr>
              <a:t>专业人才加速培养项目</a:t>
            </a:r>
            <a:endParaRPr kumimoji="1" lang="zh-CN" altLang="en-US" i="1" dirty="0">
              <a:solidFill>
                <a:schemeClr val="accent1"/>
              </a:solidFill>
              <a:latin typeface="方正银联黑简体" panose="02000000000000000000" pitchFamily="2" charset="-122"/>
              <a:ea typeface="方正银联黑简体" panose="02000000000000000000" pitchFamily="2"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1"/>
          <a:stretch>
            <a:fillRect/>
          </a:stretch>
        </p:blipFill>
        <p:spPr>
          <a:xfrm>
            <a:off x="5142757" y="1057666"/>
            <a:ext cx="1906487" cy="490520"/>
          </a:xfrm>
          <a:prstGeom prst="rect">
            <a:avLst/>
          </a:prstGeom>
        </p:spPr>
      </p:pic>
      <p:sp>
        <p:nvSpPr>
          <p:cNvPr id="7" name="标题 1"/>
          <p:cNvSpPr txBox="1"/>
          <p:nvPr/>
        </p:nvSpPr>
        <p:spPr>
          <a:xfrm>
            <a:off x="2165031" y="2794489"/>
            <a:ext cx="8410578" cy="774359"/>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8000" b="1" dirty="0">
                <a:solidFill>
                  <a:schemeClr val="bg1"/>
                </a:solidFill>
                <a:latin typeface="Source Han Sans CN Heavy" panose="020B0500000000000000" pitchFamily="34" charset="-128"/>
                <a:ea typeface="Source Han Sans CN Heavy" panose="020B0500000000000000" pitchFamily="34" charset="-128"/>
              </a:rPr>
              <a:t>谢谢！</a:t>
            </a:r>
            <a:endParaRPr lang="zh-CN" altLang="en-US" sz="8000" b="1" dirty="0">
              <a:solidFill>
                <a:schemeClr val="bg1"/>
              </a:solidFill>
              <a:latin typeface="Source Han Sans CN Heavy" panose="020B0500000000000000" pitchFamily="34" charset="-128"/>
              <a:ea typeface="Source Han Sans CN Heavy" panose="020B0500000000000000" pitchFamily="34" charset="-128"/>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12481" y="176939"/>
            <a:ext cx="11767038" cy="64359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3" name="标题 2"/>
          <p:cNvSpPr txBox="1"/>
          <p:nvPr/>
        </p:nvSpPr>
        <p:spPr>
          <a:xfrm>
            <a:off x="838200" y="365126"/>
            <a:ext cx="10515600" cy="903838"/>
          </a:xfrm>
          <a:prstGeom prst="rect">
            <a:avLst/>
          </a:prstGeom>
        </p:spPr>
        <p:txBody>
          <a:bodyPr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kumimoji="1" lang="zh-CN" altLang="en-US" sz="4000" b="1" dirty="0">
                <a:solidFill>
                  <a:schemeClr val="tx1">
                    <a:lumMod val="95000"/>
                    <a:lumOff val="5000"/>
                  </a:schemeClr>
                </a:solidFill>
                <a:latin typeface="微软雅黑" panose="020B0503020204020204" pitchFamily="34" charset="-122"/>
                <a:ea typeface="微软雅黑" panose="020B0503020204020204" pitchFamily="34" charset="-122"/>
              </a:rPr>
              <a:t>课题小组信息</a:t>
            </a:r>
            <a:endParaRPr kumimoji="1" lang="zh-CN" altLang="en-US" sz="4000" b="1"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4" name="矩形 3"/>
          <p:cNvSpPr/>
          <p:nvPr/>
        </p:nvSpPr>
        <p:spPr>
          <a:xfrm>
            <a:off x="557162" y="548939"/>
            <a:ext cx="161444" cy="536211"/>
          </a:xfrm>
          <a:prstGeom prst="rect">
            <a:avLst/>
          </a:prstGeom>
          <a:solidFill>
            <a:srgbClr val="4884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13" name="图片 12"/>
          <p:cNvPicPr>
            <a:picLocks noChangeAspect="1"/>
          </p:cNvPicPr>
          <p:nvPr/>
        </p:nvPicPr>
        <p:blipFill>
          <a:blip r:embed="rId1"/>
          <a:stretch>
            <a:fillRect/>
          </a:stretch>
        </p:blipFill>
        <p:spPr>
          <a:xfrm>
            <a:off x="9817140" y="365125"/>
            <a:ext cx="1849520" cy="903838"/>
          </a:xfrm>
          <a:prstGeom prst="rect">
            <a:avLst/>
          </a:prstGeom>
        </p:spPr>
      </p:pic>
      <p:sp>
        <p:nvSpPr>
          <p:cNvPr id="10" name="矩形 9"/>
          <p:cNvSpPr/>
          <p:nvPr/>
        </p:nvSpPr>
        <p:spPr>
          <a:xfrm>
            <a:off x="672614" y="1238564"/>
            <a:ext cx="1417602" cy="437171"/>
          </a:xfrm>
          <a:prstGeom prst="rect">
            <a:avLst/>
          </a:prstGeom>
          <a:solidFill>
            <a:srgbClr val="4884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b="1" dirty="0">
              <a:latin typeface="Source Han Sans CN Bold" panose="020B0500000000000000" pitchFamily="34" charset="-128"/>
              <a:ea typeface="Source Han Sans CN Bold" panose="020B0500000000000000" pitchFamily="34" charset="-128"/>
            </a:endParaRPr>
          </a:p>
        </p:txBody>
      </p:sp>
      <p:sp>
        <p:nvSpPr>
          <p:cNvPr id="11" name="文本框 10"/>
          <p:cNvSpPr txBox="1"/>
          <p:nvPr/>
        </p:nvSpPr>
        <p:spPr>
          <a:xfrm>
            <a:off x="852978" y="1193606"/>
            <a:ext cx="1417602" cy="468270"/>
          </a:xfrm>
          <a:prstGeom prst="rect">
            <a:avLst/>
          </a:prstGeom>
          <a:noFill/>
        </p:spPr>
        <p:txBody>
          <a:bodyPr wrap="square" rtlCol="0">
            <a:spAutoFit/>
          </a:bodyPr>
          <a:lstStyle/>
          <a:p>
            <a:pPr algn="just">
              <a:lnSpc>
                <a:spcPct val="150000"/>
              </a:lnSpc>
            </a:pPr>
            <a:r>
              <a:rPr kumimoji="1" lang="zh-CN" altLang="en-US" b="1" dirty="0">
                <a:solidFill>
                  <a:schemeClr val="bg1"/>
                </a:solidFill>
                <a:latin typeface="微软雅黑" panose="020B0503020204020204" pitchFamily="34" charset="-122"/>
                <a:ea typeface="微软雅黑" panose="020B0503020204020204" pitchFamily="34" charset="-122"/>
              </a:rPr>
              <a:t>小组方向</a:t>
            </a:r>
            <a:endParaRPr kumimoji="1" lang="zh-CN" altLang="en-US" b="1" dirty="0">
              <a:solidFill>
                <a:schemeClr val="bg1"/>
              </a:solidFill>
              <a:latin typeface="微软雅黑" panose="020B0503020204020204" pitchFamily="34" charset="-122"/>
              <a:ea typeface="微软雅黑" panose="020B0503020204020204" pitchFamily="34" charset="-122"/>
            </a:endParaRPr>
          </a:p>
        </p:txBody>
      </p:sp>
      <p:sp>
        <p:nvSpPr>
          <p:cNvPr id="23" name="矩形 22"/>
          <p:cNvSpPr/>
          <p:nvPr/>
        </p:nvSpPr>
        <p:spPr>
          <a:xfrm>
            <a:off x="657836" y="2436354"/>
            <a:ext cx="1417602" cy="439200"/>
          </a:xfrm>
          <a:prstGeom prst="rect">
            <a:avLst/>
          </a:prstGeom>
          <a:solidFill>
            <a:srgbClr val="4884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b="1" dirty="0">
              <a:latin typeface="Source Han Sans CN Bold" panose="020B0500000000000000" pitchFamily="34" charset="-128"/>
              <a:ea typeface="Source Han Sans CN Bold" panose="020B0500000000000000" pitchFamily="34" charset="-128"/>
            </a:endParaRPr>
          </a:p>
        </p:txBody>
      </p:sp>
      <p:sp>
        <p:nvSpPr>
          <p:cNvPr id="24" name="文本框 23"/>
          <p:cNvSpPr txBox="1"/>
          <p:nvPr/>
        </p:nvSpPr>
        <p:spPr>
          <a:xfrm>
            <a:off x="838200" y="2385285"/>
            <a:ext cx="1417602" cy="458908"/>
          </a:xfrm>
          <a:prstGeom prst="rect">
            <a:avLst/>
          </a:prstGeom>
          <a:noFill/>
        </p:spPr>
        <p:txBody>
          <a:bodyPr wrap="square" rtlCol="0">
            <a:spAutoFit/>
          </a:bodyPr>
          <a:lstStyle/>
          <a:p>
            <a:pPr algn="just">
              <a:lnSpc>
                <a:spcPct val="150000"/>
              </a:lnSpc>
            </a:pPr>
            <a:r>
              <a:rPr kumimoji="1" lang="zh-CN" altLang="en-US" b="1" dirty="0">
                <a:solidFill>
                  <a:schemeClr val="bg1"/>
                </a:solidFill>
                <a:latin typeface="微软雅黑" panose="020B0503020204020204" pitchFamily="34" charset="-122"/>
                <a:ea typeface="微软雅黑" panose="020B0503020204020204" pitchFamily="34" charset="-122"/>
              </a:rPr>
              <a:t>小组成员</a:t>
            </a:r>
            <a:endParaRPr kumimoji="1" lang="zh-CN" altLang="en-US" b="1" dirty="0">
              <a:solidFill>
                <a:schemeClr val="bg1"/>
              </a:solidFill>
              <a:latin typeface="微软雅黑" panose="020B0503020204020204" pitchFamily="34" charset="-122"/>
              <a:ea typeface="微软雅黑" panose="020B0503020204020204" pitchFamily="34" charset="-122"/>
            </a:endParaRPr>
          </a:p>
        </p:txBody>
      </p:sp>
      <p:graphicFrame>
        <p:nvGraphicFramePr>
          <p:cNvPr id="5" name="表格 4"/>
          <p:cNvGraphicFramePr>
            <a:graphicFrameLocks noGrp="1"/>
          </p:cNvGraphicFramePr>
          <p:nvPr>
            <p:custDataLst>
              <p:tags r:id="rId2"/>
            </p:custDataLst>
          </p:nvPr>
        </p:nvGraphicFramePr>
        <p:xfrm>
          <a:off x="2255802" y="2457053"/>
          <a:ext cx="4620049" cy="3366062"/>
        </p:xfrm>
        <a:graphic>
          <a:graphicData uri="http://schemas.openxmlformats.org/drawingml/2006/table">
            <a:tbl>
              <a:tblPr firstRow="1" bandRow="1">
                <a:tableStyleId>{5C22544A-7EE6-4342-B048-85BDC9FD1C3A}</a:tableStyleId>
              </a:tblPr>
              <a:tblGrid>
                <a:gridCol w="849859"/>
                <a:gridCol w="1042490"/>
                <a:gridCol w="1333417"/>
                <a:gridCol w="1394283"/>
              </a:tblGrid>
              <a:tr h="480866">
                <a:tc>
                  <a:txBody>
                    <a:bodyPr/>
                    <a:lstStyle/>
                    <a:p>
                      <a:pPr algn="ctr"/>
                      <a:endParaRPr lang="zh-CN" altLang="en-US" sz="1600" b="1" i="0" dirty="0">
                        <a:latin typeface="微软雅黑" panose="020B0503020204020204" pitchFamily="34" charset="-122"/>
                        <a:ea typeface="微软雅黑" panose="020B0503020204020204" pitchFamily="34" charset="-122"/>
                      </a:endParaRPr>
                    </a:p>
                  </a:txBody>
                  <a:tcPr anchor="ctr">
                    <a:solidFill>
                      <a:srgbClr val="4884FF"/>
                    </a:solidFill>
                  </a:tcPr>
                </a:tc>
                <a:tc>
                  <a:txBody>
                    <a:bodyPr/>
                    <a:lstStyle/>
                    <a:p>
                      <a:pPr algn="ctr"/>
                      <a:r>
                        <a:rPr lang="zh-CN" altLang="en-US" sz="1600" b="1" i="0" dirty="0">
                          <a:latin typeface="微软雅黑" panose="020B0503020204020204" pitchFamily="34" charset="-122"/>
                          <a:ea typeface="微软雅黑" panose="020B0503020204020204" pitchFamily="34" charset="-122"/>
                        </a:rPr>
                        <a:t>姓名</a:t>
                      </a:r>
                      <a:endParaRPr lang="zh-CN" altLang="en-US" sz="1600" b="1" i="0" dirty="0">
                        <a:latin typeface="微软雅黑" panose="020B0503020204020204" pitchFamily="34" charset="-122"/>
                        <a:ea typeface="微软雅黑" panose="020B0503020204020204" pitchFamily="34" charset="-122"/>
                      </a:endParaRPr>
                    </a:p>
                  </a:txBody>
                  <a:tcPr anchor="ctr">
                    <a:solidFill>
                      <a:srgbClr val="4884FF"/>
                    </a:solidFill>
                  </a:tcPr>
                </a:tc>
                <a:tc>
                  <a:txBody>
                    <a:bodyPr/>
                    <a:lstStyle/>
                    <a:p>
                      <a:pPr algn="ctr"/>
                      <a:r>
                        <a:rPr lang="zh-CN" altLang="en-US" sz="1600" b="1" i="0" dirty="0">
                          <a:latin typeface="微软雅黑" panose="020B0503020204020204" pitchFamily="34" charset="-122"/>
                          <a:ea typeface="微软雅黑" panose="020B0503020204020204" pitchFamily="34" charset="-122"/>
                        </a:rPr>
                        <a:t>部门</a:t>
                      </a:r>
                      <a:endParaRPr lang="zh-CN" altLang="en-US" sz="1600" b="1" i="0" dirty="0">
                        <a:latin typeface="微软雅黑" panose="020B0503020204020204" pitchFamily="34" charset="-122"/>
                        <a:ea typeface="微软雅黑" panose="020B0503020204020204" pitchFamily="34" charset="-122"/>
                      </a:endParaRPr>
                    </a:p>
                  </a:txBody>
                  <a:tcPr anchor="ctr">
                    <a:solidFill>
                      <a:srgbClr val="4884FF"/>
                    </a:solidFill>
                  </a:tcPr>
                </a:tc>
                <a:tc>
                  <a:txBody>
                    <a:bodyPr/>
                    <a:lstStyle/>
                    <a:p>
                      <a:pPr algn="ctr"/>
                      <a:r>
                        <a:rPr lang="zh-CN" altLang="en-US" sz="1600" b="1" i="0" dirty="0">
                          <a:latin typeface="微软雅黑" panose="020B0503020204020204" pitchFamily="34" charset="-122"/>
                          <a:ea typeface="微软雅黑" panose="020B0503020204020204" pitchFamily="34" charset="-122"/>
                        </a:rPr>
                        <a:t>联系电话</a:t>
                      </a:r>
                      <a:endParaRPr lang="zh-CN" altLang="en-US" sz="1600" b="1" i="0" dirty="0">
                        <a:latin typeface="微软雅黑" panose="020B0503020204020204" pitchFamily="34" charset="-122"/>
                        <a:ea typeface="微软雅黑" panose="020B0503020204020204" pitchFamily="34" charset="-122"/>
                      </a:endParaRPr>
                    </a:p>
                  </a:txBody>
                  <a:tcPr anchor="ctr">
                    <a:solidFill>
                      <a:srgbClr val="4884FF"/>
                    </a:solidFill>
                  </a:tcPr>
                </a:tc>
              </a:tr>
              <a:tr h="480866">
                <a:tc>
                  <a:txBody>
                    <a:bodyPr/>
                    <a:lstStyle/>
                    <a:p>
                      <a:pPr algn="ctr"/>
                      <a:r>
                        <a:rPr lang="zh-CN" altLang="en-US" sz="1100" b="1" i="0" dirty="0">
                          <a:latin typeface="微软雅黑" panose="020B0503020204020204" pitchFamily="34" charset="-122"/>
                          <a:ea typeface="微软雅黑" panose="020B0503020204020204" pitchFamily="34" charset="-122"/>
                        </a:rPr>
                        <a:t>队长</a:t>
                      </a:r>
                      <a:endParaRPr lang="zh-CN" altLang="en-US" sz="1100" b="1" i="0"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sz="1100" b="1" i="0"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sz="1100" b="1" i="0" dirty="0">
                        <a:latin typeface="微软雅黑" panose="020B0503020204020204" pitchFamily="34" charset="-122"/>
                        <a:ea typeface="微软雅黑" panose="020B0503020204020204" pitchFamily="34" charset="-122"/>
                      </a:endParaRPr>
                    </a:p>
                  </a:txBody>
                  <a:tcPr anchor="ctr"/>
                </a:tc>
                <a:tc>
                  <a:txBody>
                    <a:bodyPr/>
                    <a:lstStyle/>
                    <a:p>
                      <a:pPr algn="ctr"/>
                      <a:endParaRPr lang="en-US" altLang="zh-CN" sz="1100" b="1" i="0" dirty="0">
                        <a:latin typeface="微软雅黑" panose="020B0503020204020204" pitchFamily="34" charset="-122"/>
                        <a:ea typeface="微软雅黑" panose="020B0503020204020204" pitchFamily="34" charset="-122"/>
                      </a:endParaRPr>
                    </a:p>
                  </a:txBody>
                  <a:tcPr anchor="ctr"/>
                </a:tc>
              </a:tr>
              <a:tr h="480695">
                <a:tc>
                  <a:txBody>
                    <a:bodyPr/>
                    <a:lstStyle/>
                    <a:p>
                      <a:pPr algn="ctr"/>
                      <a:r>
                        <a:rPr lang="zh-CN" altLang="en-US" sz="1100" b="1" i="0" dirty="0">
                          <a:latin typeface="微软雅黑" panose="020B0503020204020204" pitchFamily="34" charset="-122"/>
                          <a:ea typeface="微软雅黑" panose="020B0503020204020204" pitchFamily="34" charset="-122"/>
                        </a:rPr>
                        <a:t>队员 </a:t>
                      </a:r>
                      <a:r>
                        <a:rPr lang="en-US" altLang="zh-CN" sz="1100" b="1" i="0" dirty="0">
                          <a:latin typeface="微软雅黑" panose="020B0503020204020204" pitchFamily="34" charset="-122"/>
                          <a:ea typeface="微软雅黑" panose="020B0503020204020204" pitchFamily="34" charset="-122"/>
                        </a:rPr>
                        <a:t>1</a:t>
                      </a:r>
                      <a:endParaRPr lang="zh-CN" altLang="en-US" sz="1100" b="1" i="0"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sz="1100" b="1" i="0"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sz="1100" b="1" i="0"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sz="1100" b="1" i="0" dirty="0">
                        <a:latin typeface="微软雅黑" panose="020B0503020204020204" pitchFamily="34" charset="-122"/>
                        <a:ea typeface="微软雅黑" panose="020B0503020204020204" pitchFamily="34" charset="-122"/>
                      </a:endParaRPr>
                    </a:p>
                  </a:txBody>
                  <a:tcPr anchor="ctr"/>
                </a:tc>
              </a:tr>
              <a:tr h="480866">
                <a:tc>
                  <a:txBody>
                    <a:bodyPr/>
                    <a:lstStyle/>
                    <a:p>
                      <a:pPr algn="ctr"/>
                      <a:r>
                        <a:rPr lang="zh-CN" altLang="en-US" sz="1100" b="1" i="0" dirty="0">
                          <a:latin typeface="微软雅黑" panose="020B0503020204020204" pitchFamily="34" charset="-122"/>
                          <a:ea typeface="微软雅黑" panose="020B0503020204020204" pitchFamily="34" charset="-122"/>
                        </a:rPr>
                        <a:t>队员 </a:t>
                      </a:r>
                      <a:r>
                        <a:rPr lang="en-US" altLang="zh-CN" sz="1100" b="1" i="0" dirty="0">
                          <a:latin typeface="微软雅黑" panose="020B0503020204020204" pitchFamily="34" charset="-122"/>
                          <a:ea typeface="微软雅黑" panose="020B0503020204020204" pitchFamily="34" charset="-122"/>
                        </a:rPr>
                        <a:t>2</a:t>
                      </a:r>
                      <a:endParaRPr lang="zh-CN" altLang="en-US" sz="1100" b="1" i="0"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sz="1100" b="1" i="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sz="1100" b="1" i="0"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sz="1100" b="1" i="0" dirty="0">
                        <a:latin typeface="微软雅黑" panose="020B0503020204020204" pitchFamily="34" charset="-122"/>
                        <a:ea typeface="微软雅黑" panose="020B0503020204020204" pitchFamily="34" charset="-122"/>
                      </a:endParaRPr>
                    </a:p>
                  </a:txBody>
                  <a:tcPr anchor="ctr"/>
                </a:tc>
              </a:tr>
              <a:tr h="480866">
                <a:tc>
                  <a:txBody>
                    <a:bodyPr/>
                    <a:lstStyle/>
                    <a:p>
                      <a:pPr algn="ctr"/>
                      <a:r>
                        <a:rPr lang="zh-CN" altLang="en-US" sz="1100" b="1" i="0" dirty="0">
                          <a:latin typeface="微软雅黑" panose="020B0503020204020204" pitchFamily="34" charset="-122"/>
                          <a:ea typeface="微软雅黑" panose="020B0503020204020204" pitchFamily="34" charset="-122"/>
                        </a:rPr>
                        <a:t>队员 </a:t>
                      </a:r>
                      <a:r>
                        <a:rPr lang="en-US" altLang="zh-CN" sz="1100" b="1" i="0" dirty="0">
                          <a:latin typeface="微软雅黑" panose="020B0503020204020204" pitchFamily="34" charset="-122"/>
                          <a:ea typeface="微软雅黑" panose="020B0503020204020204" pitchFamily="34" charset="-122"/>
                        </a:rPr>
                        <a:t>3</a:t>
                      </a:r>
                      <a:endParaRPr lang="zh-CN" altLang="en-US" sz="1100" b="1" i="0"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sz="1100" b="1" i="0"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sz="1100" b="1" i="0"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sz="1100" b="1" i="0" dirty="0">
                        <a:latin typeface="微软雅黑" panose="020B0503020204020204" pitchFamily="34" charset="-122"/>
                        <a:ea typeface="微软雅黑" panose="020B0503020204020204" pitchFamily="34" charset="-122"/>
                      </a:endParaRPr>
                    </a:p>
                  </a:txBody>
                  <a:tcPr anchor="ctr"/>
                </a:tc>
              </a:tr>
              <a:tr h="480866">
                <a:tc>
                  <a:txBody>
                    <a:bodyPr/>
                    <a:lstStyle/>
                    <a:p>
                      <a:pPr algn="ctr"/>
                      <a:r>
                        <a:rPr lang="zh-CN" altLang="en-US" sz="1100" b="1" i="0" dirty="0">
                          <a:latin typeface="微软雅黑" panose="020B0503020204020204" pitchFamily="34" charset="-122"/>
                          <a:ea typeface="微软雅黑" panose="020B0503020204020204" pitchFamily="34" charset="-122"/>
                        </a:rPr>
                        <a:t>指导老师</a:t>
                      </a:r>
                      <a:endParaRPr lang="zh-CN" altLang="en-US" sz="1100" b="1" i="0"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sz="1100" b="1" i="0"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sz="1100" b="1" i="0"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sz="1100" b="1" i="0" dirty="0">
                        <a:latin typeface="微软雅黑" panose="020B0503020204020204" pitchFamily="34" charset="-122"/>
                        <a:ea typeface="微软雅黑" panose="020B0503020204020204" pitchFamily="34" charset="-122"/>
                      </a:endParaRPr>
                    </a:p>
                  </a:txBody>
                  <a:tcPr anchor="ctr"/>
                </a:tc>
              </a:tr>
              <a:tr h="480866">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1100" b="1" i="0"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sz="1100" b="1" i="0"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sz="1100" b="1" i="0"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sz="1100" b="1" i="0" dirty="0">
                        <a:latin typeface="微软雅黑" panose="020B0503020204020204" pitchFamily="34" charset="-122"/>
                        <a:ea typeface="微软雅黑" panose="020B0503020204020204" pitchFamily="34" charset="-122"/>
                      </a:endParaRPr>
                    </a:p>
                  </a:txBody>
                  <a:tcPr anchor="ctr"/>
                </a:tc>
              </a:tr>
            </a:tbl>
          </a:graphicData>
        </a:graphic>
      </p:graphicFrame>
      <p:sp>
        <p:nvSpPr>
          <p:cNvPr id="22" name="文本框 21"/>
          <p:cNvSpPr txBox="1"/>
          <p:nvPr/>
        </p:nvSpPr>
        <p:spPr>
          <a:xfrm>
            <a:off x="2171700" y="1193605"/>
            <a:ext cx="6744191" cy="506730"/>
          </a:xfrm>
          <a:prstGeom prst="rect">
            <a:avLst/>
          </a:prstGeom>
          <a:noFill/>
        </p:spPr>
        <p:txBody>
          <a:bodyPr wrap="square" rtlCol="0">
            <a:spAutoFit/>
          </a:bodyPr>
          <a:lstStyle/>
          <a:p>
            <a:pPr algn="just">
              <a:lnSpc>
                <a:spcPct val="150000"/>
              </a:lnSpc>
            </a:pPr>
            <a:r>
              <a:rPr lang="zh-CN" altLang="en-US" dirty="0">
                <a:latin typeface="黑体" panose="02010609060101010101" pitchFamily="49" charset="-122"/>
                <a:ea typeface="黑体" panose="02010609060101010101" pitchFamily="49" charset="-122"/>
                <a:sym typeface="+mn-ea"/>
              </a:rPr>
              <a:t>大数据开发</a:t>
            </a:r>
            <a:endParaRPr lang="zh-CN" altLang="en-US" dirty="0">
              <a:latin typeface="黑体" panose="02010609060101010101" pitchFamily="49" charset="-122"/>
              <a:ea typeface="黑体" panose="02010609060101010101" pitchFamily="49" charset="-122"/>
            </a:endParaRPr>
          </a:p>
        </p:txBody>
      </p:sp>
      <p:sp>
        <p:nvSpPr>
          <p:cNvPr id="16" name="矩形 15"/>
          <p:cNvSpPr/>
          <p:nvPr/>
        </p:nvSpPr>
        <p:spPr>
          <a:xfrm>
            <a:off x="657836" y="1849163"/>
            <a:ext cx="1417602" cy="437171"/>
          </a:xfrm>
          <a:prstGeom prst="rect">
            <a:avLst/>
          </a:prstGeom>
          <a:solidFill>
            <a:srgbClr val="4884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b="1" dirty="0">
              <a:latin typeface="Source Han Sans CN Bold" panose="020B0500000000000000" pitchFamily="34" charset="-128"/>
              <a:ea typeface="Source Han Sans CN Bold" panose="020B0500000000000000" pitchFamily="34" charset="-128"/>
            </a:endParaRPr>
          </a:p>
        </p:txBody>
      </p:sp>
      <p:sp>
        <p:nvSpPr>
          <p:cNvPr id="17" name="文本框 16"/>
          <p:cNvSpPr txBox="1"/>
          <p:nvPr/>
        </p:nvSpPr>
        <p:spPr>
          <a:xfrm>
            <a:off x="838200" y="1804205"/>
            <a:ext cx="1417602" cy="507831"/>
          </a:xfrm>
          <a:prstGeom prst="rect">
            <a:avLst/>
          </a:prstGeom>
          <a:noFill/>
        </p:spPr>
        <p:txBody>
          <a:bodyPr wrap="square" rtlCol="0">
            <a:spAutoFit/>
          </a:bodyPr>
          <a:lstStyle/>
          <a:p>
            <a:pPr algn="just">
              <a:lnSpc>
                <a:spcPct val="150000"/>
              </a:lnSpc>
            </a:pPr>
            <a:r>
              <a:rPr kumimoji="1" lang="zh-CN" altLang="en-US" b="1" dirty="0">
                <a:solidFill>
                  <a:schemeClr val="bg1"/>
                </a:solidFill>
                <a:latin typeface="微软雅黑" panose="020B0503020204020204" pitchFamily="34" charset="-122"/>
                <a:ea typeface="微软雅黑" panose="020B0503020204020204" pitchFamily="34" charset="-122"/>
              </a:rPr>
              <a:t>课题名称</a:t>
            </a:r>
            <a:endParaRPr kumimoji="1" lang="zh-CN" altLang="en-US" b="1" dirty="0">
              <a:solidFill>
                <a:schemeClr val="bg1"/>
              </a:solidFill>
              <a:latin typeface="微软雅黑" panose="020B0503020204020204" pitchFamily="34" charset="-122"/>
              <a:ea typeface="微软雅黑" panose="020B0503020204020204" pitchFamily="34" charset="-122"/>
            </a:endParaRPr>
          </a:p>
        </p:txBody>
      </p:sp>
      <p:sp>
        <p:nvSpPr>
          <p:cNvPr id="18" name="文本框 17"/>
          <p:cNvSpPr txBox="1"/>
          <p:nvPr/>
        </p:nvSpPr>
        <p:spPr>
          <a:xfrm>
            <a:off x="2156922" y="1804204"/>
            <a:ext cx="6744191" cy="368300"/>
          </a:xfrm>
          <a:prstGeom prst="rect">
            <a:avLst/>
          </a:prstGeom>
          <a:noFill/>
        </p:spPr>
        <p:txBody>
          <a:bodyPr wrap="square" rtlCol="0">
            <a:spAutoFit/>
          </a:bodyPr>
          <a:lstStyle/>
          <a:p>
            <a:pPr eaLnBrk="1" hangingPunct="1"/>
            <a:r>
              <a:rPr lang="zh-CN" altLang="en-US" dirty="0">
                <a:latin typeface="黑体" panose="02010609060101010101" pitchFamily="49" charset="-122"/>
                <a:ea typeface="黑体" panose="02010609060101010101" pitchFamily="49" charset="-122"/>
                <a:sym typeface="+mn-ea"/>
              </a:rPr>
              <a:t>基于</a:t>
            </a:r>
            <a:r>
              <a:rPr lang="en-US" altLang="zh-CN" dirty="0" err="1">
                <a:latin typeface="黑体" panose="02010609060101010101" pitchFamily="49" charset="-122"/>
                <a:ea typeface="黑体" panose="02010609060101010101" pitchFamily="49" charset="-122"/>
                <a:sym typeface="+mn-ea"/>
              </a:rPr>
              <a:t>Spark+Kafka</a:t>
            </a:r>
            <a:r>
              <a:rPr lang="zh-CN" altLang="en-US" dirty="0">
                <a:latin typeface="黑体" panose="02010609060101010101" pitchFamily="49" charset="-122"/>
                <a:ea typeface="黑体" panose="02010609060101010101" pitchFamily="49" charset="-122"/>
                <a:sym typeface="+mn-ea"/>
              </a:rPr>
              <a:t>的实时交易数据分析</a:t>
            </a:r>
            <a:endParaRPr kumimoji="1" lang="zh-CN" altLang="en-US" dirty="0">
              <a:solidFill>
                <a:schemeClr val="bg1">
                  <a:lumMod val="65000"/>
                </a:schemeClr>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12481" y="73151"/>
            <a:ext cx="11767038" cy="64359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2400" i="1" dirty="0">
              <a:solidFill>
                <a:schemeClr val="accent1"/>
              </a:solidFill>
              <a:latin typeface="方正银联黑简体" panose="02000000000000000000" pitchFamily="2" charset="-122"/>
              <a:ea typeface="方正银联黑简体" panose="02000000000000000000" pitchFamily="2" charset="-122"/>
            </a:endParaRPr>
          </a:p>
        </p:txBody>
      </p:sp>
      <p:sp>
        <p:nvSpPr>
          <p:cNvPr id="3" name="标题 2"/>
          <p:cNvSpPr txBox="1"/>
          <p:nvPr/>
        </p:nvSpPr>
        <p:spPr>
          <a:xfrm>
            <a:off x="838200" y="365126"/>
            <a:ext cx="10515600" cy="903838"/>
          </a:xfrm>
          <a:prstGeom prst="rect">
            <a:avLst/>
          </a:prstGeom>
        </p:spPr>
        <p:txBody>
          <a:bodyPr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kumimoji="1" lang="en-US" altLang="zh-CN" sz="4000" b="1" dirty="0">
                <a:solidFill>
                  <a:schemeClr val="tx1">
                    <a:lumMod val="95000"/>
                    <a:lumOff val="5000"/>
                  </a:schemeClr>
                </a:solidFill>
                <a:latin typeface="Source Han Sans CN Heavy" panose="020B0500000000000000" pitchFamily="34" charset="-128"/>
                <a:ea typeface="Source Han Sans CN Heavy" panose="020B0500000000000000" pitchFamily="34" charset="-128"/>
              </a:rPr>
              <a:t>1.</a:t>
            </a:r>
            <a:r>
              <a:rPr kumimoji="1" lang="zh-CN" altLang="en-US" sz="4000" b="1" dirty="0">
                <a:solidFill>
                  <a:schemeClr val="tx1">
                    <a:lumMod val="95000"/>
                    <a:lumOff val="5000"/>
                  </a:schemeClr>
                </a:solidFill>
                <a:latin typeface="Source Han Sans CN Heavy" panose="020B0500000000000000" pitchFamily="34" charset="-128"/>
                <a:ea typeface="Source Han Sans CN Heavy" panose="020B0500000000000000" pitchFamily="34" charset="-128"/>
              </a:rPr>
              <a:t> </a:t>
            </a:r>
            <a:r>
              <a:rPr kumimoji="1" lang="zh-CN" altLang="en-US" sz="4000" b="1" dirty="0">
                <a:solidFill>
                  <a:schemeClr val="tx1">
                    <a:lumMod val="95000"/>
                    <a:lumOff val="5000"/>
                  </a:schemeClr>
                </a:solidFill>
                <a:latin typeface="微软雅黑" panose="020B0503020204020204" pitchFamily="34" charset="-122"/>
                <a:ea typeface="微软雅黑" panose="020B0503020204020204" pitchFamily="34" charset="-122"/>
              </a:rPr>
              <a:t>课题摘要及关键词</a:t>
            </a:r>
            <a:endParaRPr kumimoji="1" lang="zh-CN" altLang="en-US" sz="4000" b="1"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4" name="矩形 3"/>
          <p:cNvSpPr/>
          <p:nvPr/>
        </p:nvSpPr>
        <p:spPr>
          <a:xfrm>
            <a:off x="557162" y="548939"/>
            <a:ext cx="161444" cy="536211"/>
          </a:xfrm>
          <a:prstGeom prst="rect">
            <a:avLst/>
          </a:prstGeom>
          <a:solidFill>
            <a:srgbClr val="4884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13" name="图片 12"/>
          <p:cNvPicPr>
            <a:picLocks noChangeAspect="1"/>
          </p:cNvPicPr>
          <p:nvPr/>
        </p:nvPicPr>
        <p:blipFill>
          <a:blip r:embed="rId1"/>
          <a:stretch>
            <a:fillRect/>
          </a:stretch>
        </p:blipFill>
        <p:spPr>
          <a:xfrm>
            <a:off x="9817140" y="365125"/>
            <a:ext cx="1849520" cy="903838"/>
          </a:xfrm>
          <a:prstGeom prst="rect">
            <a:avLst/>
          </a:prstGeom>
        </p:spPr>
      </p:pic>
      <p:sp>
        <p:nvSpPr>
          <p:cNvPr id="10" name="矩形 9"/>
          <p:cNvSpPr/>
          <p:nvPr/>
        </p:nvSpPr>
        <p:spPr>
          <a:xfrm>
            <a:off x="657836" y="1420458"/>
            <a:ext cx="1417602" cy="437171"/>
          </a:xfrm>
          <a:prstGeom prst="rect">
            <a:avLst/>
          </a:prstGeom>
          <a:solidFill>
            <a:srgbClr val="4884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b="1" dirty="0">
              <a:latin typeface="Source Han Sans CN Bold" panose="020B0500000000000000" pitchFamily="34" charset="-128"/>
              <a:ea typeface="Source Han Sans CN Bold" panose="020B0500000000000000" pitchFamily="34" charset="-128"/>
            </a:endParaRPr>
          </a:p>
        </p:txBody>
      </p:sp>
      <p:sp>
        <p:nvSpPr>
          <p:cNvPr id="11" name="文本框 10"/>
          <p:cNvSpPr txBox="1"/>
          <p:nvPr/>
        </p:nvSpPr>
        <p:spPr>
          <a:xfrm>
            <a:off x="657836" y="1361912"/>
            <a:ext cx="1417602" cy="458395"/>
          </a:xfrm>
          <a:prstGeom prst="rect">
            <a:avLst/>
          </a:prstGeom>
          <a:noFill/>
        </p:spPr>
        <p:txBody>
          <a:bodyPr wrap="square" rtlCol="0">
            <a:spAutoFit/>
          </a:bodyPr>
          <a:lstStyle/>
          <a:p>
            <a:pPr algn="ctr">
              <a:lnSpc>
                <a:spcPct val="150000"/>
              </a:lnSpc>
            </a:pPr>
            <a:r>
              <a:rPr kumimoji="1" lang="zh-CN" altLang="en-US" b="1" dirty="0">
                <a:solidFill>
                  <a:schemeClr val="bg1"/>
                </a:solidFill>
                <a:latin typeface="Source Han Sans CN" panose="020B0500000000000000" pitchFamily="34" charset="-128"/>
                <a:ea typeface="Source Han Sans CN" panose="020B0500000000000000" pitchFamily="34" charset="-128"/>
              </a:rPr>
              <a:t>课题关键词</a:t>
            </a:r>
            <a:endParaRPr kumimoji="1" lang="zh-CN" altLang="en-US" b="1" dirty="0">
              <a:solidFill>
                <a:schemeClr val="bg1"/>
              </a:solidFill>
              <a:latin typeface="Source Han Sans CN" panose="020B0500000000000000" pitchFamily="34" charset="-128"/>
              <a:ea typeface="Source Han Sans CN" panose="020B0500000000000000" pitchFamily="34" charset="-128"/>
            </a:endParaRPr>
          </a:p>
        </p:txBody>
      </p:sp>
      <p:sp>
        <p:nvSpPr>
          <p:cNvPr id="12" name="文本框 11"/>
          <p:cNvSpPr txBox="1"/>
          <p:nvPr/>
        </p:nvSpPr>
        <p:spPr>
          <a:xfrm>
            <a:off x="2157095" y="1375410"/>
            <a:ext cx="4664710" cy="506730"/>
          </a:xfrm>
          <a:prstGeom prst="rect">
            <a:avLst/>
          </a:prstGeom>
          <a:noFill/>
        </p:spPr>
        <p:txBody>
          <a:bodyPr wrap="square" rtlCol="0">
            <a:spAutoFit/>
          </a:bodyPr>
          <a:lstStyle/>
          <a:p>
            <a:pPr algn="just">
              <a:lnSpc>
                <a:spcPct val="150000"/>
              </a:lnSpc>
            </a:pPr>
            <a:r>
              <a:rPr kumimoji="1" lang="en-US" altLang="zh-CN"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Spark Streaming; Kafka; </a:t>
            </a:r>
            <a:r>
              <a:rPr kumimoji="1" lang="zh-CN" altLang="en-US"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实时分析</a:t>
            </a:r>
            <a:endParaRPr kumimoji="1" lang="zh-CN" altLang="en-US"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16" name="矩形 15"/>
          <p:cNvSpPr/>
          <p:nvPr/>
        </p:nvSpPr>
        <p:spPr>
          <a:xfrm>
            <a:off x="657836" y="2033916"/>
            <a:ext cx="1417602" cy="437171"/>
          </a:xfrm>
          <a:prstGeom prst="rect">
            <a:avLst/>
          </a:prstGeom>
          <a:solidFill>
            <a:srgbClr val="4884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b="1" dirty="0">
              <a:latin typeface="Source Han Sans CN Bold" panose="020B0500000000000000" pitchFamily="34" charset="-128"/>
              <a:ea typeface="Source Han Sans CN Bold" panose="020B0500000000000000" pitchFamily="34" charset="-128"/>
            </a:endParaRPr>
          </a:p>
        </p:txBody>
      </p:sp>
      <p:sp>
        <p:nvSpPr>
          <p:cNvPr id="17" name="文本框 16"/>
          <p:cNvSpPr txBox="1"/>
          <p:nvPr/>
        </p:nvSpPr>
        <p:spPr>
          <a:xfrm>
            <a:off x="838200" y="1988958"/>
            <a:ext cx="1417602" cy="466153"/>
          </a:xfrm>
          <a:prstGeom prst="rect">
            <a:avLst/>
          </a:prstGeom>
          <a:noFill/>
        </p:spPr>
        <p:txBody>
          <a:bodyPr wrap="square" rtlCol="0">
            <a:spAutoFit/>
          </a:bodyPr>
          <a:lstStyle/>
          <a:p>
            <a:pPr algn="just">
              <a:lnSpc>
                <a:spcPct val="150000"/>
              </a:lnSpc>
            </a:pPr>
            <a:r>
              <a:rPr kumimoji="1" lang="zh-CN" altLang="en-US" b="1" dirty="0">
                <a:solidFill>
                  <a:schemeClr val="bg1"/>
                </a:solidFill>
                <a:latin typeface="Source Han Sans CN" panose="020B0500000000000000" pitchFamily="34" charset="-128"/>
                <a:ea typeface="Source Han Sans CN" panose="020B0500000000000000" pitchFamily="34" charset="-128"/>
              </a:rPr>
              <a:t>课题摘要</a:t>
            </a:r>
            <a:endParaRPr kumimoji="1" lang="zh-CN" altLang="en-US" b="1" dirty="0">
              <a:solidFill>
                <a:schemeClr val="bg1"/>
              </a:solidFill>
              <a:latin typeface="Source Han Sans CN" panose="020B0500000000000000" pitchFamily="34" charset="-128"/>
              <a:ea typeface="Source Han Sans CN" panose="020B0500000000000000" pitchFamily="34" charset="-128"/>
            </a:endParaRPr>
          </a:p>
        </p:txBody>
      </p:sp>
      <p:sp>
        <p:nvSpPr>
          <p:cNvPr id="18" name="文本框 17"/>
          <p:cNvSpPr txBox="1"/>
          <p:nvPr/>
        </p:nvSpPr>
        <p:spPr>
          <a:xfrm>
            <a:off x="2156922" y="1988957"/>
            <a:ext cx="9509738" cy="2584450"/>
          </a:xfrm>
          <a:prstGeom prst="rect">
            <a:avLst/>
          </a:prstGeom>
          <a:noFill/>
        </p:spPr>
        <p:txBody>
          <a:bodyPr wrap="square" rtlCol="0">
            <a:spAutoFit/>
          </a:bodyPr>
          <a:lstStyle/>
          <a:p>
            <a:pPr algn="just">
              <a:lnSpc>
                <a:spcPct val="150000"/>
              </a:lnSpc>
            </a:pPr>
            <a:r>
              <a:rPr lang="zh-CN" altLang="en-US" dirty="0">
                <a:sym typeface="+mn-ea"/>
              </a:rPr>
              <a:t>营销</a:t>
            </a:r>
            <a:r>
              <a:rPr lang="zh-CN" altLang="zh-CN" dirty="0">
                <a:sym typeface="+mn-ea"/>
              </a:rPr>
              <a:t>活动</a:t>
            </a:r>
            <a:r>
              <a:rPr lang="zh-CN" altLang="en-US" dirty="0">
                <a:sym typeface="+mn-ea"/>
              </a:rPr>
              <a:t>内容</a:t>
            </a:r>
            <a:r>
              <a:rPr lang="zh-CN" altLang="zh-CN" dirty="0">
                <a:sym typeface="+mn-ea"/>
              </a:rPr>
              <a:t>往往是吸引用户的最重要的因素，</a:t>
            </a:r>
            <a:r>
              <a:rPr lang="zh-CN" altLang="en-US" dirty="0">
                <a:sym typeface="+mn-ea"/>
              </a:rPr>
              <a:t>因此有效的活动内容及针对用户的精确营销的数据支撑必不可少，用于评估营销活动及合作商户的营销效果及活动价值和后续组织营销活动形成量化数据参考。本组通过探究认为</a:t>
            </a:r>
            <a:r>
              <a:rPr lang="en-US" altLang="zh-CN" dirty="0" err="1">
                <a:latin typeface="微软雅黑" panose="020B0503020204020204" pitchFamily="34" charset="-122"/>
                <a:sym typeface="+mn-ea"/>
              </a:rPr>
              <a:t>Spark+Kafka</a:t>
            </a:r>
            <a:r>
              <a:rPr lang="zh-CN" altLang="en-US" dirty="0">
                <a:latin typeface="微软雅黑" panose="020B0503020204020204" pitchFamily="34" charset="-122"/>
                <a:sym typeface="+mn-ea"/>
              </a:rPr>
              <a:t>架构可以满足实时交易流处理需求，建立一个实时数据分析平台来解决该问题。</a:t>
            </a:r>
            <a:r>
              <a:rPr lang="zh-CN" altLang="en-US" dirty="0">
                <a:sym typeface="+mn-ea"/>
              </a:rPr>
              <a:t>从实时的交易数据出发，通过银联内部相关系统交易数据获取交易数据，针对时空数据建模，进而查询区域、时态，最后对模型结果进行解释，通过可视化技术展示结果。通过查看实时结果，可以直观了解营销活动的情况。</a:t>
            </a:r>
            <a:endParaRPr lang="zh-CN" altLang="en-US" dirty="0">
              <a:sym typeface="+mn-ea"/>
            </a:endParaRPr>
          </a:p>
        </p:txBody>
      </p:sp>
      <p:cxnSp>
        <p:nvCxnSpPr>
          <p:cNvPr id="14" name="肘形连接符 13"/>
          <p:cNvCxnSpPr/>
          <p:nvPr/>
        </p:nvCxnSpPr>
        <p:spPr>
          <a:xfrm rot="5400000">
            <a:off x="-1868655" y="3705112"/>
            <a:ext cx="4993744" cy="11451"/>
          </a:xfrm>
          <a:prstGeom prst="bentConnector3">
            <a:avLst/>
          </a:prstGeom>
          <a:ln>
            <a:solidFill>
              <a:srgbClr val="4884FF"/>
            </a:solidFill>
            <a:prstDash val="dash"/>
          </a:ln>
        </p:spPr>
        <p:style>
          <a:lnRef idx="1">
            <a:schemeClr val="accent1"/>
          </a:lnRef>
          <a:fillRef idx="0">
            <a:schemeClr val="accent1"/>
          </a:fillRef>
          <a:effectRef idx="0">
            <a:schemeClr val="accent1"/>
          </a:effectRef>
          <a:fontRef idx="minor">
            <a:schemeClr val="tx1"/>
          </a:fontRef>
        </p:style>
      </p:cxnSp>
      <p:cxnSp>
        <p:nvCxnSpPr>
          <p:cNvPr id="15" name="直线连接符 14"/>
          <p:cNvCxnSpPr/>
          <p:nvPr/>
        </p:nvCxnSpPr>
        <p:spPr>
          <a:xfrm>
            <a:off x="657836" y="6207708"/>
            <a:ext cx="8057539" cy="0"/>
          </a:xfrm>
          <a:prstGeom prst="line">
            <a:avLst/>
          </a:prstGeom>
          <a:ln>
            <a:solidFill>
              <a:srgbClr val="4884FF"/>
            </a:solidFill>
            <a:prstDash val="dash"/>
          </a:ln>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9001524" y="5838378"/>
            <a:ext cx="2492990" cy="369332"/>
          </a:xfrm>
          <a:prstGeom prst="rect">
            <a:avLst/>
          </a:prstGeom>
        </p:spPr>
        <p:txBody>
          <a:bodyPr wrap="none">
            <a:spAutoFit/>
          </a:bodyPr>
          <a:lstStyle/>
          <a:p>
            <a:pPr algn="ctr"/>
            <a:r>
              <a:rPr kumimoji="1" lang="zh-CN" altLang="en-US" i="1" dirty="0">
                <a:solidFill>
                  <a:schemeClr val="accent1"/>
                </a:solidFill>
                <a:latin typeface="方正银联黑简体" panose="02000000000000000000" pitchFamily="2" charset="-122"/>
                <a:ea typeface="方正银联黑简体" panose="02000000000000000000" pitchFamily="2" charset="-122"/>
              </a:rPr>
              <a:t>专业人才加速培养项目</a:t>
            </a:r>
            <a:endParaRPr kumimoji="1" lang="zh-CN" altLang="en-US" i="1" dirty="0">
              <a:solidFill>
                <a:schemeClr val="accent1"/>
              </a:solidFill>
              <a:latin typeface="方正银联黑简体" panose="02000000000000000000" pitchFamily="2" charset="-122"/>
              <a:ea typeface="方正银联黑简体" panose="02000000000000000000" pitchFamily="2"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12481" y="193977"/>
            <a:ext cx="11767038" cy="64359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3" name="标题 2"/>
          <p:cNvSpPr txBox="1"/>
          <p:nvPr/>
        </p:nvSpPr>
        <p:spPr>
          <a:xfrm>
            <a:off x="838200" y="365126"/>
            <a:ext cx="10515600" cy="903838"/>
          </a:xfrm>
          <a:prstGeom prst="rect">
            <a:avLst/>
          </a:prstGeom>
        </p:spPr>
        <p:txBody>
          <a:bodyPr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kumimoji="1" lang="en-US" altLang="zh-CN" sz="4000" b="1" dirty="0">
                <a:solidFill>
                  <a:schemeClr val="tx1">
                    <a:lumMod val="95000"/>
                    <a:lumOff val="5000"/>
                  </a:schemeClr>
                </a:solidFill>
                <a:latin typeface="Source Han Sans CN Heavy" panose="020B0500000000000000" pitchFamily="34" charset="-128"/>
                <a:ea typeface="Source Han Sans CN Heavy" panose="020B0500000000000000" pitchFamily="34" charset="-128"/>
              </a:rPr>
              <a:t>2.</a:t>
            </a:r>
            <a:r>
              <a:rPr lang="zh-CN" altLang="en-US" sz="4000" b="1" dirty="0">
                <a:latin typeface="微软雅黑" panose="020B0503020204020204" pitchFamily="34" charset="-122"/>
                <a:ea typeface="微软雅黑" panose="020B0503020204020204" pitchFamily="34" charset="-122"/>
              </a:rPr>
              <a:t>课题实现思路</a:t>
            </a:r>
            <a:endParaRPr lang="zh-CN" altLang="en-US" sz="4000" b="1" dirty="0">
              <a:latin typeface="微软雅黑" panose="020B0503020204020204" pitchFamily="34" charset="-122"/>
              <a:ea typeface="微软雅黑" panose="020B0503020204020204" pitchFamily="34" charset="-122"/>
            </a:endParaRPr>
          </a:p>
        </p:txBody>
      </p:sp>
      <p:sp>
        <p:nvSpPr>
          <p:cNvPr id="4" name="矩形 3"/>
          <p:cNvSpPr/>
          <p:nvPr/>
        </p:nvSpPr>
        <p:spPr>
          <a:xfrm>
            <a:off x="557162" y="548939"/>
            <a:ext cx="161444" cy="536211"/>
          </a:xfrm>
          <a:prstGeom prst="rect">
            <a:avLst/>
          </a:prstGeom>
          <a:solidFill>
            <a:srgbClr val="4884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13" name="图片 12"/>
          <p:cNvPicPr>
            <a:picLocks noChangeAspect="1"/>
          </p:cNvPicPr>
          <p:nvPr/>
        </p:nvPicPr>
        <p:blipFill>
          <a:blip r:embed="rId1"/>
          <a:stretch>
            <a:fillRect/>
          </a:stretch>
        </p:blipFill>
        <p:spPr>
          <a:xfrm>
            <a:off x="9817140" y="365125"/>
            <a:ext cx="1849520" cy="903838"/>
          </a:xfrm>
          <a:prstGeom prst="rect">
            <a:avLst/>
          </a:prstGeom>
        </p:spPr>
      </p:pic>
      <p:cxnSp>
        <p:nvCxnSpPr>
          <p:cNvPr id="9" name="肘形连接符 8"/>
          <p:cNvCxnSpPr/>
          <p:nvPr/>
        </p:nvCxnSpPr>
        <p:spPr>
          <a:xfrm rot="5400000">
            <a:off x="-1868655" y="3705112"/>
            <a:ext cx="4993744" cy="11451"/>
          </a:xfrm>
          <a:prstGeom prst="bentConnector3">
            <a:avLst/>
          </a:prstGeom>
          <a:ln>
            <a:solidFill>
              <a:srgbClr val="4884FF"/>
            </a:solidFill>
            <a:prstDash val="dash"/>
          </a:ln>
        </p:spPr>
        <p:style>
          <a:lnRef idx="1">
            <a:schemeClr val="accent1"/>
          </a:lnRef>
          <a:fillRef idx="0">
            <a:schemeClr val="accent1"/>
          </a:fillRef>
          <a:effectRef idx="0">
            <a:schemeClr val="accent1"/>
          </a:effectRef>
          <a:fontRef idx="minor">
            <a:schemeClr val="tx1"/>
          </a:fontRef>
        </p:style>
      </p:cxnSp>
      <p:cxnSp>
        <p:nvCxnSpPr>
          <p:cNvPr id="12" name="直线连接符 14"/>
          <p:cNvCxnSpPr/>
          <p:nvPr/>
        </p:nvCxnSpPr>
        <p:spPr>
          <a:xfrm>
            <a:off x="657836" y="6207708"/>
            <a:ext cx="8057539" cy="0"/>
          </a:xfrm>
          <a:prstGeom prst="line">
            <a:avLst/>
          </a:prstGeom>
          <a:ln>
            <a:solidFill>
              <a:srgbClr val="4884FF"/>
            </a:solidFill>
            <a:prstDash val="dash"/>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9001524" y="5838378"/>
            <a:ext cx="2492990" cy="369332"/>
          </a:xfrm>
          <a:prstGeom prst="rect">
            <a:avLst/>
          </a:prstGeom>
        </p:spPr>
        <p:txBody>
          <a:bodyPr wrap="none">
            <a:spAutoFit/>
          </a:bodyPr>
          <a:lstStyle/>
          <a:p>
            <a:pPr algn="ctr"/>
            <a:r>
              <a:rPr kumimoji="1" lang="zh-CN" altLang="en-US" i="1" dirty="0">
                <a:solidFill>
                  <a:schemeClr val="accent1"/>
                </a:solidFill>
                <a:latin typeface="方正银联黑简体" panose="02000000000000000000" pitchFamily="2" charset="-122"/>
                <a:ea typeface="方正银联黑简体" panose="02000000000000000000" pitchFamily="2" charset="-122"/>
              </a:rPr>
              <a:t>专业人才加速培养项目</a:t>
            </a:r>
            <a:endParaRPr kumimoji="1" lang="zh-CN" altLang="en-US" i="1" dirty="0">
              <a:solidFill>
                <a:schemeClr val="accent1"/>
              </a:solidFill>
              <a:latin typeface="方正银联黑简体" panose="02000000000000000000" pitchFamily="2" charset="-122"/>
              <a:ea typeface="方正银联黑简体" panose="02000000000000000000" pitchFamily="2" charset="-122"/>
            </a:endParaRPr>
          </a:p>
        </p:txBody>
      </p:sp>
      <p:pic>
        <p:nvPicPr>
          <p:cNvPr id="5" name="图片 4"/>
          <p:cNvPicPr>
            <a:picLocks noChangeAspect="1"/>
          </p:cNvPicPr>
          <p:nvPr/>
        </p:nvPicPr>
        <p:blipFill>
          <a:blip r:embed="rId2"/>
          <a:stretch>
            <a:fillRect/>
          </a:stretch>
        </p:blipFill>
        <p:spPr>
          <a:xfrm>
            <a:off x="837565" y="2373630"/>
            <a:ext cx="2431415" cy="1009650"/>
          </a:xfrm>
          <a:prstGeom prst="rect">
            <a:avLst/>
          </a:prstGeom>
        </p:spPr>
      </p:pic>
      <p:pic>
        <p:nvPicPr>
          <p:cNvPr id="6" name="图片 5"/>
          <p:cNvPicPr>
            <a:picLocks noChangeAspect="1"/>
          </p:cNvPicPr>
          <p:nvPr/>
        </p:nvPicPr>
        <p:blipFill>
          <a:blip r:embed="rId3"/>
          <a:stretch>
            <a:fillRect/>
          </a:stretch>
        </p:blipFill>
        <p:spPr>
          <a:xfrm>
            <a:off x="8826500" y="2273300"/>
            <a:ext cx="2527300" cy="1384300"/>
          </a:xfrm>
          <a:prstGeom prst="rect">
            <a:avLst/>
          </a:prstGeom>
        </p:spPr>
      </p:pic>
      <p:pic>
        <p:nvPicPr>
          <p:cNvPr id="7" name="图片 6"/>
          <p:cNvPicPr>
            <a:picLocks noChangeAspect="1"/>
          </p:cNvPicPr>
          <p:nvPr/>
        </p:nvPicPr>
        <p:blipFill>
          <a:blip r:embed="rId4"/>
          <a:stretch>
            <a:fillRect/>
          </a:stretch>
        </p:blipFill>
        <p:spPr>
          <a:xfrm>
            <a:off x="4989195" y="2655570"/>
            <a:ext cx="2837180" cy="1002030"/>
          </a:xfrm>
          <a:prstGeom prst="rect">
            <a:avLst/>
          </a:prstGeom>
        </p:spPr>
      </p:pic>
      <p:pic>
        <p:nvPicPr>
          <p:cNvPr id="8" name="图片 7"/>
          <p:cNvPicPr>
            <a:picLocks noChangeAspect="1"/>
          </p:cNvPicPr>
          <p:nvPr/>
        </p:nvPicPr>
        <p:blipFill>
          <a:blip r:embed="rId5"/>
          <a:stretch>
            <a:fillRect/>
          </a:stretch>
        </p:blipFill>
        <p:spPr>
          <a:xfrm>
            <a:off x="1081405" y="3749040"/>
            <a:ext cx="1943100" cy="584200"/>
          </a:xfrm>
          <a:prstGeom prst="rect">
            <a:avLst/>
          </a:prstGeom>
        </p:spPr>
      </p:pic>
      <p:sp>
        <p:nvSpPr>
          <p:cNvPr id="11" name="矩形 10"/>
          <p:cNvSpPr/>
          <p:nvPr/>
        </p:nvSpPr>
        <p:spPr>
          <a:xfrm>
            <a:off x="718820" y="1214120"/>
            <a:ext cx="3635375" cy="4624070"/>
          </a:xfrm>
          <a:prstGeom prst="rect">
            <a:avLst/>
          </a:prstGeom>
          <a:noFill/>
          <a:ln w="38100">
            <a:solidFill>
              <a:schemeClr val="tx1"/>
            </a:solidFill>
          </a:ln>
          <a:extLst>
            <a:ext uri="{909E8E84-426E-40DD-AFC4-6F175D3DCCD1}">
              <a14:hiddenFill xmlns:a14="http://schemas.microsoft.com/office/drawing/2010/main">
                <a:solidFill>
                  <a:schemeClr val="lt1"/>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pic>
        <p:nvPicPr>
          <p:cNvPr id="10" name="图片 9"/>
          <p:cNvPicPr>
            <a:picLocks noChangeAspect="1"/>
          </p:cNvPicPr>
          <p:nvPr/>
        </p:nvPicPr>
        <p:blipFill>
          <a:blip r:embed="rId6"/>
          <a:stretch>
            <a:fillRect/>
          </a:stretch>
        </p:blipFill>
        <p:spPr>
          <a:xfrm>
            <a:off x="1094740" y="5016500"/>
            <a:ext cx="1930400" cy="520700"/>
          </a:xfrm>
          <a:prstGeom prst="rect">
            <a:avLst/>
          </a:prstGeom>
        </p:spPr>
      </p:pic>
      <p:sp>
        <p:nvSpPr>
          <p:cNvPr id="15" name="文本框 14"/>
          <p:cNvSpPr txBox="1"/>
          <p:nvPr/>
        </p:nvSpPr>
        <p:spPr>
          <a:xfrm>
            <a:off x="889635" y="1340485"/>
            <a:ext cx="2854325" cy="1198880"/>
          </a:xfrm>
          <a:prstGeom prst="rect">
            <a:avLst/>
          </a:prstGeom>
          <a:noFill/>
        </p:spPr>
        <p:txBody>
          <a:bodyPr wrap="square" rtlCol="0">
            <a:spAutoFit/>
          </a:bodyPr>
          <a:p>
            <a:r>
              <a:rPr lang="en-US" altLang="zh-CN"/>
              <a:t>Python WEB</a:t>
            </a:r>
            <a:r>
              <a:rPr lang="zh-CN" altLang="en-US"/>
              <a:t>项目</a:t>
            </a:r>
            <a:endParaRPr lang="zh-CN" altLang="en-US"/>
          </a:p>
          <a:p>
            <a:endParaRPr lang="zh-CN" altLang="en-US"/>
          </a:p>
          <a:p>
            <a:r>
              <a:rPr lang="zh-CN" altLang="en-US"/>
              <a:t>生成</a:t>
            </a:r>
            <a:r>
              <a:rPr lang="en-US" altLang="zh-CN"/>
              <a:t>\</a:t>
            </a:r>
            <a:r>
              <a:rPr lang="zh-CN" altLang="en-US"/>
              <a:t>获取实时消费数据</a:t>
            </a:r>
            <a:endParaRPr lang="zh-CN" altLang="en-US"/>
          </a:p>
          <a:p>
            <a:endParaRPr lang="en-US" altLang="zh-CN"/>
          </a:p>
        </p:txBody>
      </p:sp>
      <p:cxnSp>
        <p:nvCxnSpPr>
          <p:cNvPr id="16" name="直接箭头连接符 15"/>
          <p:cNvCxnSpPr>
            <a:endCxn id="7" idx="1"/>
          </p:cNvCxnSpPr>
          <p:nvPr/>
        </p:nvCxnSpPr>
        <p:spPr>
          <a:xfrm>
            <a:off x="3441700" y="2126615"/>
            <a:ext cx="1547495" cy="102997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17" name="直接箭头连接符 16"/>
          <p:cNvCxnSpPr/>
          <p:nvPr/>
        </p:nvCxnSpPr>
        <p:spPr>
          <a:xfrm>
            <a:off x="7454265" y="2776220"/>
            <a:ext cx="1261110" cy="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
        <p:nvSpPr>
          <p:cNvPr id="19" name="矩形 18"/>
          <p:cNvSpPr/>
          <p:nvPr/>
        </p:nvSpPr>
        <p:spPr>
          <a:xfrm>
            <a:off x="8118475" y="1214120"/>
            <a:ext cx="3635375" cy="4624070"/>
          </a:xfrm>
          <a:prstGeom prst="rect">
            <a:avLst/>
          </a:prstGeom>
          <a:noFill/>
          <a:ln w="38100">
            <a:solidFill>
              <a:schemeClr val="tx1"/>
            </a:solidFill>
          </a:ln>
          <a:extLst>
            <a:ext uri="{909E8E84-426E-40DD-AFC4-6F175D3DCCD1}">
              <a14:hiddenFill xmlns:a14="http://schemas.microsoft.com/office/drawing/2010/main">
                <a:solidFill>
                  <a:schemeClr val="lt1"/>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20" name="文本框 19"/>
          <p:cNvSpPr txBox="1"/>
          <p:nvPr/>
        </p:nvSpPr>
        <p:spPr>
          <a:xfrm>
            <a:off x="8203565" y="1319530"/>
            <a:ext cx="2996565" cy="368300"/>
          </a:xfrm>
          <a:prstGeom prst="rect">
            <a:avLst/>
          </a:prstGeom>
          <a:noFill/>
        </p:spPr>
        <p:txBody>
          <a:bodyPr wrap="square" rtlCol="0">
            <a:spAutoFit/>
          </a:bodyPr>
          <a:p>
            <a:r>
              <a:rPr lang="en-US" altLang="zh-CN"/>
              <a:t>Spark Streaming</a:t>
            </a:r>
            <a:r>
              <a:rPr lang="zh-CN" altLang="en-US"/>
              <a:t>流计算项目</a:t>
            </a:r>
            <a:endParaRPr lang="zh-CN" altLang="en-US"/>
          </a:p>
        </p:txBody>
      </p:sp>
      <p:cxnSp>
        <p:nvCxnSpPr>
          <p:cNvPr id="21" name="直接箭头连接符 20"/>
          <p:cNvCxnSpPr/>
          <p:nvPr/>
        </p:nvCxnSpPr>
        <p:spPr>
          <a:xfrm flipH="1">
            <a:off x="7454265" y="3297555"/>
            <a:ext cx="1261110" cy="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22" name="直接箭头连接符 21"/>
          <p:cNvCxnSpPr>
            <a:stCxn id="7" idx="1"/>
          </p:cNvCxnSpPr>
          <p:nvPr/>
        </p:nvCxnSpPr>
        <p:spPr>
          <a:xfrm flipH="1">
            <a:off x="3268980" y="3156585"/>
            <a:ext cx="1720215" cy="81597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
        <p:nvSpPr>
          <p:cNvPr id="23" name="文本框 22"/>
          <p:cNvSpPr txBox="1"/>
          <p:nvPr/>
        </p:nvSpPr>
        <p:spPr>
          <a:xfrm>
            <a:off x="4354195" y="2287270"/>
            <a:ext cx="1196340" cy="368300"/>
          </a:xfrm>
          <a:prstGeom prst="rect">
            <a:avLst/>
          </a:prstGeom>
          <a:noFill/>
        </p:spPr>
        <p:txBody>
          <a:bodyPr wrap="square" rtlCol="0">
            <a:spAutoFit/>
          </a:bodyPr>
          <a:p>
            <a:r>
              <a:rPr lang="en-US" altLang="zh-CN"/>
              <a:t>Producer1</a:t>
            </a:r>
            <a:endParaRPr lang="en-US" altLang="zh-CN"/>
          </a:p>
        </p:txBody>
      </p:sp>
      <p:sp>
        <p:nvSpPr>
          <p:cNvPr id="24" name="文本框 23"/>
          <p:cNvSpPr txBox="1"/>
          <p:nvPr/>
        </p:nvSpPr>
        <p:spPr>
          <a:xfrm>
            <a:off x="6922135" y="2287270"/>
            <a:ext cx="1196340" cy="368300"/>
          </a:xfrm>
          <a:prstGeom prst="rect">
            <a:avLst/>
          </a:prstGeom>
          <a:noFill/>
        </p:spPr>
        <p:txBody>
          <a:bodyPr wrap="square" rtlCol="0">
            <a:spAutoFit/>
          </a:bodyPr>
          <a:p>
            <a:r>
              <a:rPr lang="en-US" altLang="zh-CN"/>
              <a:t>Consumer1</a:t>
            </a:r>
            <a:endParaRPr lang="en-US" altLang="zh-CN"/>
          </a:p>
        </p:txBody>
      </p:sp>
      <p:sp>
        <p:nvSpPr>
          <p:cNvPr id="25" name="文本框 24"/>
          <p:cNvSpPr txBox="1"/>
          <p:nvPr/>
        </p:nvSpPr>
        <p:spPr>
          <a:xfrm>
            <a:off x="6922135" y="3749040"/>
            <a:ext cx="1196340" cy="368300"/>
          </a:xfrm>
          <a:prstGeom prst="rect">
            <a:avLst/>
          </a:prstGeom>
          <a:noFill/>
        </p:spPr>
        <p:txBody>
          <a:bodyPr wrap="square" rtlCol="0">
            <a:spAutoFit/>
          </a:bodyPr>
          <a:p>
            <a:r>
              <a:rPr lang="en-US" altLang="zh-CN"/>
              <a:t>Producer2</a:t>
            </a:r>
            <a:endParaRPr lang="en-US" altLang="zh-CN"/>
          </a:p>
        </p:txBody>
      </p:sp>
      <p:sp>
        <p:nvSpPr>
          <p:cNvPr id="26" name="文本框 25"/>
          <p:cNvSpPr txBox="1"/>
          <p:nvPr/>
        </p:nvSpPr>
        <p:spPr>
          <a:xfrm>
            <a:off x="4354195" y="3749040"/>
            <a:ext cx="1196340" cy="368300"/>
          </a:xfrm>
          <a:prstGeom prst="rect">
            <a:avLst/>
          </a:prstGeom>
          <a:noFill/>
        </p:spPr>
        <p:txBody>
          <a:bodyPr wrap="square" rtlCol="0">
            <a:spAutoFit/>
          </a:bodyPr>
          <a:p>
            <a:r>
              <a:rPr lang="en-US" altLang="zh-CN"/>
              <a:t>Consumer2</a:t>
            </a:r>
            <a:endParaRPr lang="en-US" altLang="zh-CN"/>
          </a:p>
        </p:txBody>
      </p:sp>
      <p:cxnSp>
        <p:nvCxnSpPr>
          <p:cNvPr id="27" name="直接箭头连接符 26"/>
          <p:cNvCxnSpPr>
            <a:stCxn id="8" idx="2"/>
            <a:endCxn id="10" idx="0"/>
          </p:cNvCxnSpPr>
          <p:nvPr/>
        </p:nvCxnSpPr>
        <p:spPr>
          <a:xfrm>
            <a:off x="2052955" y="4333240"/>
            <a:ext cx="6985" cy="68326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12481" y="193977"/>
            <a:ext cx="11767038" cy="64359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3" name="标题 2"/>
          <p:cNvSpPr txBox="1"/>
          <p:nvPr/>
        </p:nvSpPr>
        <p:spPr>
          <a:xfrm>
            <a:off x="838200" y="365126"/>
            <a:ext cx="10515600" cy="903838"/>
          </a:xfrm>
          <a:prstGeom prst="rect">
            <a:avLst/>
          </a:prstGeom>
        </p:spPr>
        <p:txBody>
          <a:bodyPr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kumimoji="1" lang="en-US" altLang="zh-CN" sz="4000" b="1" dirty="0">
                <a:solidFill>
                  <a:schemeClr val="tx1">
                    <a:lumMod val="95000"/>
                    <a:lumOff val="5000"/>
                  </a:schemeClr>
                </a:solidFill>
                <a:latin typeface="Source Han Sans CN Heavy" panose="020B0500000000000000" pitchFamily="34" charset="-128"/>
                <a:ea typeface="Source Han Sans CN Heavy" panose="020B0500000000000000" pitchFamily="34" charset="-128"/>
              </a:rPr>
              <a:t>2.</a:t>
            </a:r>
            <a:r>
              <a:rPr lang="zh-CN" altLang="en-US" sz="4000" b="1" dirty="0">
                <a:latin typeface="微软雅黑" panose="020B0503020204020204" pitchFamily="34" charset="-122"/>
                <a:ea typeface="微软雅黑" panose="020B0503020204020204" pitchFamily="34" charset="-122"/>
              </a:rPr>
              <a:t>课题实现思路</a:t>
            </a:r>
            <a:endParaRPr lang="zh-CN" altLang="en-US" sz="4000" b="1" dirty="0">
              <a:latin typeface="微软雅黑" panose="020B0503020204020204" pitchFamily="34" charset="-122"/>
              <a:ea typeface="微软雅黑" panose="020B0503020204020204" pitchFamily="34" charset="-122"/>
            </a:endParaRPr>
          </a:p>
        </p:txBody>
      </p:sp>
      <p:sp>
        <p:nvSpPr>
          <p:cNvPr id="4" name="矩形 3"/>
          <p:cNvSpPr/>
          <p:nvPr/>
        </p:nvSpPr>
        <p:spPr>
          <a:xfrm>
            <a:off x="557162" y="548939"/>
            <a:ext cx="161444" cy="536211"/>
          </a:xfrm>
          <a:prstGeom prst="rect">
            <a:avLst/>
          </a:prstGeom>
          <a:solidFill>
            <a:srgbClr val="4884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13" name="图片 12"/>
          <p:cNvPicPr>
            <a:picLocks noChangeAspect="1"/>
          </p:cNvPicPr>
          <p:nvPr/>
        </p:nvPicPr>
        <p:blipFill>
          <a:blip r:embed="rId1"/>
          <a:stretch>
            <a:fillRect/>
          </a:stretch>
        </p:blipFill>
        <p:spPr>
          <a:xfrm>
            <a:off x="9817140" y="365125"/>
            <a:ext cx="1849520" cy="903838"/>
          </a:xfrm>
          <a:prstGeom prst="rect">
            <a:avLst/>
          </a:prstGeom>
        </p:spPr>
      </p:pic>
      <p:sp>
        <p:nvSpPr>
          <p:cNvPr id="18" name="文本框 17"/>
          <p:cNvSpPr txBox="1"/>
          <p:nvPr/>
        </p:nvSpPr>
        <p:spPr>
          <a:xfrm>
            <a:off x="838200" y="1423035"/>
            <a:ext cx="2926080" cy="810260"/>
          </a:xfrm>
          <a:prstGeom prst="rect">
            <a:avLst/>
          </a:prstGeom>
          <a:noFill/>
        </p:spPr>
        <p:txBody>
          <a:bodyPr wrap="square" rtlCol="0">
            <a:spAutoFit/>
          </a:bodyPr>
          <a:lstStyle/>
          <a:p>
            <a:pPr indent="0" algn="just">
              <a:lnSpc>
                <a:spcPct val="130000"/>
              </a:lnSpc>
              <a:buNone/>
            </a:pPr>
            <a:r>
              <a:rPr lang="zh-CN" altLang="en-US" dirty="0">
                <a:solidFill>
                  <a:prstClr val="black">
                    <a:lumMod val="50000"/>
                    <a:lumOff val="50000"/>
                  </a:prstClr>
                </a:solidFill>
                <a:latin typeface="微软雅黑" panose="020B0503020204020204" pitchFamily="34" charset="-122"/>
                <a:ea typeface="微软雅黑" panose="020B0503020204020204" pitchFamily="34" charset="-122"/>
              </a:rPr>
              <a:t>传入的消费记录数据模型</a:t>
            </a:r>
            <a:endParaRPr lang="zh-CN" altLang="en-US" dirty="0">
              <a:solidFill>
                <a:prstClr val="black">
                  <a:lumMod val="50000"/>
                  <a:lumOff val="50000"/>
                </a:prstClr>
              </a:solidFill>
              <a:latin typeface="微软雅黑" panose="020B0503020204020204" pitchFamily="34" charset="-122"/>
              <a:ea typeface="微软雅黑" panose="020B0503020204020204" pitchFamily="34" charset="-122"/>
            </a:endParaRPr>
          </a:p>
          <a:p>
            <a:pPr indent="0" algn="just">
              <a:lnSpc>
                <a:spcPct val="130000"/>
              </a:lnSpc>
              <a:buNone/>
            </a:pPr>
            <a:endParaRPr lang="zh-CN" altLang="en-US" dirty="0">
              <a:solidFill>
                <a:prstClr val="black">
                  <a:lumMod val="50000"/>
                  <a:lumOff val="50000"/>
                </a:prstClr>
              </a:solidFill>
              <a:latin typeface="微软雅黑" panose="020B0503020204020204" pitchFamily="34" charset="-122"/>
              <a:ea typeface="微软雅黑" panose="020B0503020204020204" pitchFamily="34" charset="-122"/>
            </a:endParaRPr>
          </a:p>
        </p:txBody>
      </p:sp>
      <p:cxnSp>
        <p:nvCxnSpPr>
          <p:cNvPr id="9" name="肘形连接符 8"/>
          <p:cNvCxnSpPr/>
          <p:nvPr/>
        </p:nvCxnSpPr>
        <p:spPr>
          <a:xfrm rot="5400000">
            <a:off x="-1868655" y="3705112"/>
            <a:ext cx="4993744" cy="11451"/>
          </a:xfrm>
          <a:prstGeom prst="bentConnector3">
            <a:avLst/>
          </a:prstGeom>
          <a:ln>
            <a:solidFill>
              <a:srgbClr val="4884FF"/>
            </a:solidFill>
            <a:prstDash val="dash"/>
          </a:ln>
        </p:spPr>
        <p:style>
          <a:lnRef idx="1">
            <a:schemeClr val="accent1"/>
          </a:lnRef>
          <a:fillRef idx="0">
            <a:schemeClr val="accent1"/>
          </a:fillRef>
          <a:effectRef idx="0">
            <a:schemeClr val="accent1"/>
          </a:effectRef>
          <a:fontRef idx="minor">
            <a:schemeClr val="tx1"/>
          </a:fontRef>
        </p:style>
      </p:cxnSp>
      <p:cxnSp>
        <p:nvCxnSpPr>
          <p:cNvPr id="12" name="直线连接符 14"/>
          <p:cNvCxnSpPr/>
          <p:nvPr/>
        </p:nvCxnSpPr>
        <p:spPr>
          <a:xfrm>
            <a:off x="657836" y="6207708"/>
            <a:ext cx="8057539" cy="0"/>
          </a:xfrm>
          <a:prstGeom prst="line">
            <a:avLst/>
          </a:prstGeom>
          <a:ln>
            <a:solidFill>
              <a:srgbClr val="4884FF"/>
            </a:solidFill>
            <a:prstDash val="dash"/>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9001524" y="5838378"/>
            <a:ext cx="2492990" cy="369332"/>
          </a:xfrm>
          <a:prstGeom prst="rect">
            <a:avLst/>
          </a:prstGeom>
        </p:spPr>
        <p:txBody>
          <a:bodyPr wrap="none">
            <a:spAutoFit/>
          </a:bodyPr>
          <a:lstStyle/>
          <a:p>
            <a:pPr algn="ctr"/>
            <a:r>
              <a:rPr kumimoji="1" lang="zh-CN" altLang="en-US" i="1" dirty="0">
                <a:solidFill>
                  <a:schemeClr val="accent1"/>
                </a:solidFill>
                <a:latin typeface="方正银联黑简体" panose="02000000000000000000" pitchFamily="2" charset="-122"/>
                <a:ea typeface="方正银联黑简体" panose="02000000000000000000" pitchFamily="2" charset="-122"/>
              </a:rPr>
              <a:t>专业人才加速培养项目</a:t>
            </a:r>
            <a:endParaRPr kumimoji="1" lang="zh-CN" altLang="en-US" i="1" dirty="0">
              <a:solidFill>
                <a:schemeClr val="accent1"/>
              </a:solidFill>
              <a:latin typeface="方正银联黑简体" panose="02000000000000000000" pitchFamily="2" charset="-122"/>
              <a:ea typeface="方正银联黑简体" panose="02000000000000000000" pitchFamily="2" charset="-122"/>
            </a:endParaRPr>
          </a:p>
        </p:txBody>
      </p:sp>
      <p:pic>
        <p:nvPicPr>
          <p:cNvPr id="5" name="图片 4"/>
          <p:cNvPicPr>
            <a:picLocks noChangeAspect="1"/>
          </p:cNvPicPr>
          <p:nvPr/>
        </p:nvPicPr>
        <p:blipFill>
          <a:blip r:embed="rId2"/>
          <a:stretch>
            <a:fillRect/>
          </a:stretch>
        </p:blipFill>
        <p:spPr>
          <a:xfrm>
            <a:off x="1021080" y="1928495"/>
            <a:ext cx="2451100" cy="2717800"/>
          </a:xfrm>
          <a:prstGeom prst="rect">
            <a:avLst/>
          </a:prstGeom>
        </p:spPr>
      </p:pic>
      <p:sp>
        <p:nvSpPr>
          <p:cNvPr id="6" name="文本框 5"/>
          <p:cNvSpPr txBox="1"/>
          <p:nvPr/>
        </p:nvSpPr>
        <p:spPr>
          <a:xfrm>
            <a:off x="3855720" y="1423035"/>
            <a:ext cx="3493770" cy="1529715"/>
          </a:xfrm>
          <a:prstGeom prst="rect">
            <a:avLst/>
          </a:prstGeom>
          <a:noFill/>
        </p:spPr>
        <p:txBody>
          <a:bodyPr wrap="square" rtlCol="0">
            <a:spAutoFit/>
          </a:bodyPr>
          <a:p>
            <a:pPr indent="0" algn="just">
              <a:lnSpc>
                <a:spcPct val="130000"/>
              </a:lnSpc>
              <a:buNone/>
            </a:pPr>
            <a:r>
              <a:rPr lang="zh-CN" altLang="en-US" dirty="0">
                <a:solidFill>
                  <a:prstClr val="black">
                    <a:lumMod val="50000"/>
                    <a:lumOff val="50000"/>
                  </a:prstClr>
                </a:solidFill>
                <a:latin typeface="微软雅黑" panose="020B0503020204020204" pitchFamily="34" charset="-122"/>
                <a:ea typeface="微软雅黑" panose="020B0503020204020204" pitchFamily="34" charset="-122"/>
              </a:rPr>
              <a:t>传输给</a:t>
            </a:r>
            <a:r>
              <a:rPr lang="en-US" altLang="zh-CN" dirty="0">
                <a:solidFill>
                  <a:prstClr val="black">
                    <a:lumMod val="50000"/>
                    <a:lumOff val="50000"/>
                  </a:prstClr>
                </a:solidFill>
                <a:latin typeface="微软雅黑" panose="020B0503020204020204" pitchFamily="34" charset="-122"/>
                <a:ea typeface="微软雅黑" panose="020B0503020204020204" pitchFamily="34" charset="-122"/>
              </a:rPr>
              <a:t>socketio</a:t>
            </a:r>
            <a:r>
              <a:rPr lang="zh-CN" altLang="en-US" dirty="0">
                <a:solidFill>
                  <a:prstClr val="black">
                    <a:lumMod val="50000"/>
                    <a:lumOff val="50000"/>
                  </a:prstClr>
                </a:solidFill>
                <a:latin typeface="微软雅黑" panose="020B0503020204020204" pitchFamily="34" charset="-122"/>
                <a:ea typeface="微软雅黑" panose="020B0503020204020204" pitchFamily="34" charset="-122"/>
              </a:rPr>
              <a:t>的数据模型</a:t>
            </a:r>
            <a:endParaRPr lang="zh-CN" altLang="en-US" dirty="0">
              <a:solidFill>
                <a:prstClr val="black">
                  <a:lumMod val="50000"/>
                  <a:lumOff val="50000"/>
                </a:prstClr>
              </a:solidFill>
              <a:latin typeface="微软雅黑" panose="020B0503020204020204" pitchFamily="34" charset="-122"/>
              <a:ea typeface="微软雅黑" panose="020B0503020204020204" pitchFamily="34" charset="-122"/>
            </a:endParaRPr>
          </a:p>
          <a:p>
            <a:pPr indent="0" algn="just">
              <a:lnSpc>
                <a:spcPct val="130000"/>
              </a:lnSpc>
              <a:buNone/>
            </a:pPr>
            <a:endParaRPr lang="zh-CN" altLang="en-US" dirty="0">
              <a:solidFill>
                <a:prstClr val="black">
                  <a:lumMod val="50000"/>
                  <a:lumOff val="50000"/>
                </a:prstClr>
              </a:solidFill>
              <a:latin typeface="微软雅黑" panose="020B0503020204020204" pitchFamily="34" charset="-122"/>
              <a:ea typeface="微软雅黑" panose="020B0503020204020204" pitchFamily="34" charset="-122"/>
            </a:endParaRPr>
          </a:p>
          <a:p>
            <a:pPr indent="0" algn="just">
              <a:lnSpc>
                <a:spcPct val="130000"/>
              </a:lnSpc>
              <a:buNone/>
            </a:pPr>
            <a:r>
              <a:rPr lang="zh-CN" altLang="en-US" dirty="0">
                <a:solidFill>
                  <a:prstClr val="black">
                    <a:lumMod val="50000"/>
                    <a:lumOff val="50000"/>
                  </a:prstClr>
                </a:solidFill>
                <a:latin typeface="微软雅黑" panose="020B0503020204020204" pitchFamily="34" charset="-122"/>
                <a:ea typeface="微软雅黑" panose="020B0503020204020204" pitchFamily="34" charset="-122"/>
              </a:rPr>
              <a:t>按「性别，城市，消费类型，支付方式」分类的消费总金额</a:t>
            </a:r>
            <a:r>
              <a:rPr lang="en-US" altLang="zh-CN" dirty="0">
                <a:solidFill>
                  <a:prstClr val="black">
                    <a:lumMod val="50000"/>
                    <a:lumOff val="50000"/>
                  </a:prstClr>
                </a:solidFill>
                <a:latin typeface="微软雅黑" panose="020B0503020204020204" pitchFamily="34" charset="-122"/>
                <a:ea typeface="微软雅黑" panose="020B0503020204020204" pitchFamily="34" charset="-122"/>
              </a:rPr>
              <a:t>List</a:t>
            </a:r>
            <a:endParaRPr lang="en-US" altLang="zh-CN" dirty="0">
              <a:solidFill>
                <a:prstClr val="black">
                  <a:lumMod val="50000"/>
                  <a:lumOff val="50000"/>
                </a:prstClr>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7741920" y="1423035"/>
            <a:ext cx="3493770" cy="2609215"/>
          </a:xfrm>
          <a:prstGeom prst="rect">
            <a:avLst/>
          </a:prstGeom>
          <a:noFill/>
        </p:spPr>
        <p:txBody>
          <a:bodyPr wrap="square" rtlCol="0">
            <a:spAutoFit/>
          </a:bodyPr>
          <a:p>
            <a:pPr indent="0" algn="just">
              <a:lnSpc>
                <a:spcPct val="130000"/>
              </a:lnSpc>
              <a:buNone/>
            </a:pPr>
            <a:r>
              <a:rPr lang="zh-CN" altLang="en-US" dirty="0">
                <a:solidFill>
                  <a:prstClr val="black">
                    <a:lumMod val="50000"/>
                    <a:lumOff val="50000"/>
                  </a:prstClr>
                </a:solidFill>
                <a:latin typeface="微软雅黑" panose="020B0503020204020204" pitchFamily="34" charset="-122"/>
                <a:ea typeface="微软雅黑" panose="020B0503020204020204" pitchFamily="34" charset="-122"/>
              </a:rPr>
              <a:t>前端展示页面</a:t>
            </a:r>
            <a:endParaRPr lang="zh-CN" altLang="en-US" dirty="0">
              <a:solidFill>
                <a:prstClr val="black">
                  <a:lumMod val="50000"/>
                  <a:lumOff val="50000"/>
                </a:prstClr>
              </a:solidFill>
              <a:latin typeface="微软雅黑" panose="020B0503020204020204" pitchFamily="34" charset="-122"/>
              <a:ea typeface="微软雅黑" panose="020B0503020204020204" pitchFamily="34" charset="-122"/>
            </a:endParaRPr>
          </a:p>
          <a:p>
            <a:pPr indent="0" algn="just">
              <a:lnSpc>
                <a:spcPct val="130000"/>
              </a:lnSpc>
              <a:buNone/>
            </a:pPr>
            <a:endParaRPr lang="zh-CN" altLang="en-US" dirty="0">
              <a:solidFill>
                <a:prstClr val="black">
                  <a:lumMod val="50000"/>
                  <a:lumOff val="50000"/>
                </a:prstClr>
              </a:solidFill>
              <a:latin typeface="微软雅黑" panose="020B0503020204020204" pitchFamily="34" charset="-122"/>
              <a:ea typeface="微软雅黑" panose="020B0503020204020204" pitchFamily="34" charset="-122"/>
            </a:endParaRPr>
          </a:p>
          <a:p>
            <a:pPr indent="0" algn="just">
              <a:lnSpc>
                <a:spcPct val="130000"/>
              </a:lnSpc>
              <a:buNone/>
            </a:pPr>
            <a:r>
              <a:rPr dirty="0">
                <a:solidFill>
                  <a:prstClr val="black">
                    <a:lumMod val="50000"/>
                    <a:lumOff val="50000"/>
                  </a:prstClr>
                </a:solidFill>
                <a:latin typeface="微软雅黑" panose="020B0503020204020204" pitchFamily="34" charset="-122"/>
                <a:ea typeface="微软雅黑" panose="020B0503020204020204" pitchFamily="34" charset="-122"/>
              </a:rPr>
              <a:t>1. 总体展示</a:t>
            </a:r>
            <a:endParaRPr dirty="0">
              <a:solidFill>
                <a:prstClr val="black">
                  <a:lumMod val="50000"/>
                  <a:lumOff val="50000"/>
                </a:prstClr>
              </a:solidFill>
              <a:latin typeface="微软雅黑" panose="020B0503020204020204" pitchFamily="34" charset="-122"/>
              <a:ea typeface="微软雅黑" panose="020B0503020204020204" pitchFamily="34" charset="-122"/>
            </a:endParaRPr>
          </a:p>
          <a:p>
            <a:pPr indent="0" algn="just">
              <a:lnSpc>
                <a:spcPct val="130000"/>
              </a:lnSpc>
              <a:buNone/>
            </a:pPr>
            <a:r>
              <a:rPr dirty="0">
                <a:solidFill>
                  <a:prstClr val="black">
                    <a:lumMod val="50000"/>
                    <a:lumOff val="50000"/>
                  </a:prstClr>
                </a:solidFill>
                <a:latin typeface="微软雅黑" panose="020B0503020204020204" pitchFamily="34" charset="-122"/>
                <a:ea typeface="微软雅黑" panose="020B0503020204020204" pitchFamily="34" charset="-122"/>
              </a:rPr>
              <a:t>2. 4个城市</a:t>
            </a:r>
            <a:r>
              <a:rPr lang="zh-CN" dirty="0">
                <a:solidFill>
                  <a:prstClr val="black">
                    <a:lumMod val="50000"/>
                    <a:lumOff val="50000"/>
                  </a:prstClr>
                </a:solidFill>
                <a:latin typeface="微软雅黑" panose="020B0503020204020204" pitchFamily="34" charset="-122"/>
                <a:ea typeface="微软雅黑" panose="020B0503020204020204" pitchFamily="34" charset="-122"/>
              </a:rPr>
              <a:t>消费</a:t>
            </a:r>
            <a:r>
              <a:rPr dirty="0">
                <a:solidFill>
                  <a:prstClr val="black">
                    <a:lumMod val="50000"/>
                    <a:lumOff val="50000"/>
                  </a:prstClr>
                </a:solidFill>
                <a:latin typeface="微软雅黑" panose="020B0503020204020204" pitchFamily="34" charset="-122"/>
                <a:ea typeface="微软雅黑" panose="020B0503020204020204" pitchFamily="34" charset="-122"/>
              </a:rPr>
              <a:t>对比</a:t>
            </a:r>
            <a:endParaRPr dirty="0">
              <a:solidFill>
                <a:prstClr val="black">
                  <a:lumMod val="50000"/>
                  <a:lumOff val="50000"/>
                </a:prstClr>
              </a:solidFill>
              <a:latin typeface="微软雅黑" panose="020B0503020204020204" pitchFamily="34" charset="-122"/>
              <a:ea typeface="微软雅黑" panose="020B0503020204020204" pitchFamily="34" charset="-122"/>
            </a:endParaRPr>
          </a:p>
          <a:p>
            <a:pPr indent="0" algn="just">
              <a:lnSpc>
                <a:spcPct val="130000"/>
              </a:lnSpc>
              <a:buNone/>
            </a:pPr>
            <a:r>
              <a:rPr dirty="0">
                <a:solidFill>
                  <a:prstClr val="black">
                    <a:lumMod val="50000"/>
                    <a:lumOff val="50000"/>
                  </a:prstClr>
                </a:solidFill>
                <a:latin typeface="微软雅黑" panose="020B0503020204020204" pitchFamily="34" charset="-122"/>
                <a:ea typeface="微软雅黑" panose="020B0503020204020204" pitchFamily="34" charset="-122"/>
              </a:rPr>
              <a:t>3. 男女对比</a:t>
            </a:r>
            <a:endParaRPr dirty="0">
              <a:solidFill>
                <a:prstClr val="black">
                  <a:lumMod val="50000"/>
                  <a:lumOff val="50000"/>
                </a:prstClr>
              </a:solidFill>
              <a:latin typeface="微软雅黑" panose="020B0503020204020204" pitchFamily="34" charset="-122"/>
              <a:ea typeface="微软雅黑" panose="020B0503020204020204" pitchFamily="34" charset="-122"/>
            </a:endParaRPr>
          </a:p>
          <a:p>
            <a:pPr indent="0" algn="just">
              <a:lnSpc>
                <a:spcPct val="130000"/>
              </a:lnSpc>
              <a:buNone/>
            </a:pPr>
            <a:r>
              <a:rPr dirty="0">
                <a:solidFill>
                  <a:prstClr val="black">
                    <a:lumMod val="50000"/>
                    <a:lumOff val="50000"/>
                  </a:prstClr>
                </a:solidFill>
                <a:latin typeface="微软雅黑" panose="020B0503020204020204" pitchFamily="34" charset="-122"/>
                <a:ea typeface="微软雅黑" panose="020B0503020204020204" pitchFamily="34" charset="-122"/>
              </a:rPr>
              <a:t>4. 4种支付方式对比</a:t>
            </a:r>
            <a:endParaRPr dirty="0">
              <a:solidFill>
                <a:prstClr val="black">
                  <a:lumMod val="50000"/>
                  <a:lumOff val="50000"/>
                </a:prstClr>
              </a:solidFill>
              <a:latin typeface="微软雅黑" panose="020B0503020204020204" pitchFamily="34" charset="-122"/>
              <a:ea typeface="微软雅黑" panose="020B0503020204020204" pitchFamily="34" charset="-122"/>
            </a:endParaRPr>
          </a:p>
          <a:p>
            <a:pPr indent="0" algn="just">
              <a:lnSpc>
                <a:spcPct val="130000"/>
              </a:lnSpc>
              <a:buNone/>
            </a:pPr>
            <a:r>
              <a:rPr dirty="0">
                <a:solidFill>
                  <a:prstClr val="black">
                    <a:lumMod val="50000"/>
                    <a:lumOff val="50000"/>
                  </a:prstClr>
                </a:solidFill>
                <a:latin typeface="微软雅黑" panose="020B0503020204020204" pitchFamily="34" charset="-122"/>
                <a:ea typeface="微软雅黑" panose="020B0503020204020204" pitchFamily="34" charset="-122"/>
              </a:rPr>
              <a:t>5. 6种消费类型对比</a:t>
            </a:r>
            <a:endParaRPr dirty="0">
              <a:solidFill>
                <a:prstClr val="black">
                  <a:lumMod val="50000"/>
                  <a:lumOff val="50000"/>
                </a:prstClr>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12481" y="211015"/>
            <a:ext cx="11767038" cy="64359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3" name="标题 2"/>
          <p:cNvSpPr txBox="1"/>
          <p:nvPr/>
        </p:nvSpPr>
        <p:spPr>
          <a:xfrm>
            <a:off x="838200" y="365126"/>
            <a:ext cx="10515600" cy="903838"/>
          </a:xfrm>
          <a:prstGeom prst="rect">
            <a:avLst/>
          </a:prstGeom>
        </p:spPr>
        <p:txBody>
          <a:bodyPr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kumimoji="1" lang="en-US" altLang="zh-CN" sz="4000" b="1" dirty="0">
                <a:solidFill>
                  <a:schemeClr val="tx1">
                    <a:lumMod val="95000"/>
                    <a:lumOff val="5000"/>
                  </a:schemeClr>
                </a:solidFill>
                <a:latin typeface="Source Han Sans CN Heavy" panose="020B0500000000000000" pitchFamily="34" charset="-128"/>
                <a:ea typeface="Source Han Sans CN Heavy" panose="020B0500000000000000" pitchFamily="34" charset="-128"/>
              </a:rPr>
              <a:t>2.</a:t>
            </a:r>
            <a:r>
              <a:rPr kumimoji="1" lang="zh-CN" altLang="en-US" sz="4000" b="1" dirty="0">
                <a:solidFill>
                  <a:schemeClr val="tx1">
                    <a:lumMod val="95000"/>
                    <a:lumOff val="5000"/>
                  </a:schemeClr>
                </a:solidFill>
                <a:latin typeface="Source Han Sans CN Heavy" panose="020B0500000000000000" pitchFamily="34" charset="-128"/>
                <a:ea typeface="Source Han Sans CN Heavy" panose="020B0500000000000000" pitchFamily="34" charset="-128"/>
              </a:rPr>
              <a:t>课题实现思路</a:t>
            </a:r>
            <a:endParaRPr kumimoji="1" lang="zh-CN" altLang="en-US" sz="4000" b="1" dirty="0">
              <a:solidFill>
                <a:schemeClr val="tx1">
                  <a:lumMod val="95000"/>
                  <a:lumOff val="5000"/>
                </a:schemeClr>
              </a:solidFill>
              <a:latin typeface="Source Han Sans CN Heavy" panose="020B0500000000000000" pitchFamily="34" charset="-128"/>
              <a:ea typeface="Source Han Sans CN Heavy" panose="020B0500000000000000" pitchFamily="34" charset="-128"/>
            </a:endParaRPr>
          </a:p>
        </p:txBody>
      </p:sp>
      <p:sp>
        <p:nvSpPr>
          <p:cNvPr id="4" name="矩形 3"/>
          <p:cNvSpPr/>
          <p:nvPr/>
        </p:nvSpPr>
        <p:spPr>
          <a:xfrm>
            <a:off x="557162" y="548939"/>
            <a:ext cx="161444" cy="536211"/>
          </a:xfrm>
          <a:prstGeom prst="rect">
            <a:avLst/>
          </a:prstGeom>
          <a:solidFill>
            <a:srgbClr val="4884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13" name="图片 12"/>
          <p:cNvPicPr>
            <a:picLocks noChangeAspect="1"/>
          </p:cNvPicPr>
          <p:nvPr/>
        </p:nvPicPr>
        <p:blipFill>
          <a:blip r:embed="rId1"/>
          <a:stretch>
            <a:fillRect/>
          </a:stretch>
        </p:blipFill>
        <p:spPr>
          <a:xfrm>
            <a:off x="9817140" y="365125"/>
            <a:ext cx="1849520" cy="903838"/>
          </a:xfrm>
          <a:prstGeom prst="rect">
            <a:avLst/>
          </a:prstGeom>
        </p:spPr>
      </p:pic>
      <p:sp>
        <p:nvSpPr>
          <p:cNvPr id="10" name="文本框 9"/>
          <p:cNvSpPr txBox="1"/>
          <p:nvPr/>
        </p:nvSpPr>
        <p:spPr>
          <a:xfrm>
            <a:off x="706322" y="1191186"/>
            <a:ext cx="1980958" cy="922020"/>
          </a:xfrm>
          <a:prstGeom prst="rect">
            <a:avLst/>
          </a:prstGeom>
          <a:noFill/>
        </p:spPr>
        <p:txBody>
          <a:bodyPr wrap="square" rtlCol="0">
            <a:spAutoFit/>
          </a:bodyPr>
          <a:lstStyle/>
          <a:p>
            <a:pPr algn="just">
              <a:lnSpc>
                <a:spcPct val="150000"/>
              </a:lnSpc>
            </a:pPr>
            <a:r>
              <a:rPr kumimoji="1" lang="zh-CN" altLang="en-US" b="1" smtClean="0">
                <a:solidFill>
                  <a:schemeClr val="tx1"/>
                </a:solidFill>
                <a:effectLst>
                  <a:outerShdw blurRad="38100" dist="19050" dir="2700000" algn="tl" rotWithShape="0">
                    <a:schemeClr val="dk1">
                      <a:alpha val="40000"/>
                    </a:schemeClr>
                  </a:outerShdw>
                </a:effectLst>
                <a:latin typeface="Source Han Sans CN Regular" panose="020B0500000000000000" pitchFamily="34" charset="-128"/>
                <a:ea typeface="Source Han Sans CN Regular" panose="020B0500000000000000" pitchFamily="34" charset="-128"/>
              </a:rPr>
              <a:t>项目</a:t>
            </a:r>
            <a:r>
              <a:rPr kumimoji="1" lang="zh-CN" altLang="en-US" b="1" dirty="0">
                <a:solidFill>
                  <a:schemeClr val="tx1"/>
                </a:solidFill>
                <a:effectLst>
                  <a:outerShdw blurRad="38100" dist="19050" dir="2700000" algn="tl" rotWithShape="0">
                    <a:schemeClr val="dk1">
                      <a:alpha val="40000"/>
                    </a:schemeClr>
                  </a:outerShdw>
                </a:effectLst>
                <a:latin typeface="Source Han Sans CN Regular" panose="020B0500000000000000" pitchFamily="34" charset="-128"/>
                <a:ea typeface="Source Han Sans CN Regular" panose="020B0500000000000000" pitchFamily="34" charset="-128"/>
              </a:rPr>
              <a:t>架构</a:t>
            </a:r>
            <a:endParaRPr kumimoji="1" lang="zh-CN" altLang="en-US" b="1" dirty="0">
              <a:solidFill>
                <a:schemeClr val="tx1"/>
              </a:solidFill>
              <a:effectLst>
                <a:outerShdw blurRad="38100" dist="19050" dir="2700000" algn="tl" rotWithShape="0">
                  <a:schemeClr val="dk1">
                    <a:alpha val="40000"/>
                  </a:schemeClr>
                </a:outerShdw>
              </a:effectLst>
              <a:latin typeface="Source Han Sans CN Regular" panose="020B0500000000000000" pitchFamily="34" charset="-128"/>
              <a:ea typeface="Source Han Sans CN Regular" panose="020B0500000000000000" pitchFamily="34" charset="-128"/>
            </a:endParaRPr>
          </a:p>
          <a:p>
            <a:pPr algn="just">
              <a:lnSpc>
                <a:spcPct val="150000"/>
              </a:lnSpc>
            </a:pPr>
            <a:endParaRPr kumimoji="1" lang="zh-CN" altLang="en-US" b="1" dirty="0">
              <a:solidFill>
                <a:schemeClr val="tx1"/>
              </a:solidFill>
              <a:effectLst>
                <a:outerShdw blurRad="38100" dist="19050" dir="2700000" algn="tl" rotWithShape="0">
                  <a:schemeClr val="dk1">
                    <a:alpha val="40000"/>
                  </a:schemeClr>
                </a:outerShdw>
              </a:effectLst>
              <a:latin typeface="Source Han Sans CN Regular" panose="020B0500000000000000" pitchFamily="34" charset="-128"/>
              <a:ea typeface="Source Han Sans CN Regular" panose="020B0500000000000000" pitchFamily="34" charset="-128"/>
            </a:endParaRPr>
          </a:p>
        </p:txBody>
      </p:sp>
      <p:cxnSp>
        <p:nvCxnSpPr>
          <p:cNvPr id="16" name="肘形连接符 15"/>
          <p:cNvCxnSpPr/>
          <p:nvPr/>
        </p:nvCxnSpPr>
        <p:spPr>
          <a:xfrm rot="5400000">
            <a:off x="-1868655" y="3705112"/>
            <a:ext cx="4993744" cy="11451"/>
          </a:xfrm>
          <a:prstGeom prst="bentConnector3">
            <a:avLst/>
          </a:prstGeom>
          <a:ln>
            <a:solidFill>
              <a:srgbClr val="4884FF"/>
            </a:solidFill>
            <a:prstDash val="dash"/>
          </a:ln>
        </p:spPr>
        <p:style>
          <a:lnRef idx="1">
            <a:schemeClr val="accent1"/>
          </a:lnRef>
          <a:fillRef idx="0">
            <a:schemeClr val="accent1"/>
          </a:fillRef>
          <a:effectRef idx="0">
            <a:schemeClr val="accent1"/>
          </a:effectRef>
          <a:fontRef idx="minor">
            <a:schemeClr val="tx1"/>
          </a:fontRef>
        </p:style>
      </p:cxnSp>
      <p:cxnSp>
        <p:nvCxnSpPr>
          <p:cNvPr id="17" name="直线连接符 14"/>
          <p:cNvCxnSpPr/>
          <p:nvPr/>
        </p:nvCxnSpPr>
        <p:spPr>
          <a:xfrm>
            <a:off x="657836" y="6207708"/>
            <a:ext cx="8057539" cy="0"/>
          </a:xfrm>
          <a:prstGeom prst="line">
            <a:avLst/>
          </a:prstGeom>
          <a:ln>
            <a:solidFill>
              <a:srgbClr val="4884FF"/>
            </a:solidFill>
            <a:prstDash val="dash"/>
          </a:ln>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a:off x="9001524" y="5838378"/>
            <a:ext cx="2492990" cy="369332"/>
          </a:xfrm>
          <a:prstGeom prst="rect">
            <a:avLst/>
          </a:prstGeom>
        </p:spPr>
        <p:txBody>
          <a:bodyPr wrap="none">
            <a:spAutoFit/>
          </a:bodyPr>
          <a:lstStyle/>
          <a:p>
            <a:pPr algn="ctr"/>
            <a:r>
              <a:rPr kumimoji="1" lang="zh-CN" altLang="en-US" i="1" dirty="0">
                <a:solidFill>
                  <a:schemeClr val="accent1"/>
                </a:solidFill>
                <a:latin typeface="方正银联黑简体" panose="02000000000000000000" pitchFamily="2" charset="-122"/>
                <a:ea typeface="方正银联黑简体" panose="02000000000000000000" pitchFamily="2" charset="-122"/>
              </a:rPr>
              <a:t>专业人才加速培养项目</a:t>
            </a:r>
            <a:endParaRPr kumimoji="1" lang="zh-CN" altLang="en-US" i="1" dirty="0">
              <a:solidFill>
                <a:schemeClr val="accent1"/>
              </a:solidFill>
              <a:latin typeface="方正银联黑简体" panose="02000000000000000000" pitchFamily="2" charset="-122"/>
              <a:ea typeface="方正银联黑简体" panose="02000000000000000000" pitchFamily="2" charset="-122"/>
            </a:endParaRPr>
          </a:p>
        </p:txBody>
      </p:sp>
      <p:grpSp>
        <p:nvGrpSpPr>
          <p:cNvPr id="7" name="组合 6"/>
          <p:cNvGrpSpPr/>
          <p:nvPr/>
        </p:nvGrpSpPr>
        <p:grpSpPr>
          <a:xfrm>
            <a:off x="2699778" y="1216541"/>
            <a:ext cx="7117362" cy="521335"/>
            <a:chOff x="5143" y="2945"/>
            <a:chExt cx="4623" cy="654"/>
          </a:xfrm>
        </p:grpSpPr>
        <p:sp>
          <p:nvSpPr>
            <p:cNvPr id="5" name="矩形 4"/>
            <p:cNvSpPr/>
            <p:nvPr/>
          </p:nvSpPr>
          <p:spPr>
            <a:xfrm>
              <a:off x="5143" y="2945"/>
              <a:ext cx="4623" cy="65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6" name="文本框 5"/>
            <p:cNvSpPr txBox="1"/>
            <p:nvPr/>
          </p:nvSpPr>
          <p:spPr>
            <a:xfrm>
              <a:off x="5869" y="2982"/>
              <a:ext cx="3022" cy="462"/>
            </a:xfrm>
            <a:prstGeom prst="rect">
              <a:avLst/>
            </a:prstGeom>
            <a:noFill/>
          </p:spPr>
          <p:txBody>
            <a:bodyPr wrap="square" rtlCol="0">
              <a:spAutoFit/>
            </a:bodyPr>
            <a:lstStyle/>
            <a:p>
              <a:pPr algn="ctr"/>
              <a:r>
                <a:rPr lang="zh-CN" altLang="en-US" b="1" dirty="0" smtClean="0"/>
                <a:t>用户可视化界面</a:t>
              </a:r>
              <a:endParaRPr lang="zh-CN" altLang="en-US" b="1" dirty="0"/>
            </a:p>
          </p:txBody>
        </p:sp>
      </p:grpSp>
      <p:sp>
        <p:nvSpPr>
          <p:cNvPr id="8" name="矩形 7"/>
          <p:cNvSpPr/>
          <p:nvPr/>
        </p:nvSpPr>
        <p:spPr>
          <a:xfrm>
            <a:off x="2699778" y="4186479"/>
            <a:ext cx="7117362" cy="88250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altLang="zh-CN" sz="2000" b="1" dirty="0" smtClean="0"/>
              <a:t>Kafka</a:t>
            </a:r>
            <a:r>
              <a:rPr lang="zh-CN" altLang="en-US" sz="2000" b="1" dirty="0" smtClean="0"/>
              <a:t>层</a:t>
            </a:r>
            <a:endParaRPr lang="zh-CN" altLang="en-US" sz="2000" b="1" dirty="0"/>
          </a:p>
        </p:txBody>
      </p:sp>
      <p:sp>
        <p:nvSpPr>
          <p:cNvPr id="31" name="矩形 30"/>
          <p:cNvSpPr/>
          <p:nvPr/>
        </p:nvSpPr>
        <p:spPr>
          <a:xfrm>
            <a:off x="2699778" y="5254807"/>
            <a:ext cx="7117362" cy="70149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zh-CN" altLang="en-US" b="1" dirty="0" smtClean="0"/>
              <a:t>源数据层</a:t>
            </a:r>
            <a:endParaRPr lang="zh-CN" altLang="en-US" b="1" dirty="0"/>
          </a:p>
        </p:txBody>
      </p:sp>
      <p:sp>
        <p:nvSpPr>
          <p:cNvPr id="11" name="矩形 10"/>
          <p:cNvSpPr/>
          <p:nvPr/>
        </p:nvSpPr>
        <p:spPr>
          <a:xfrm>
            <a:off x="4330700" y="4325192"/>
            <a:ext cx="2146300" cy="6223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en-US" altLang="zh-CN" dirty="0" smtClean="0"/>
              <a:t>Kafka</a:t>
            </a:r>
            <a:r>
              <a:rPr kumimoji="1" lang="zh-CN" altLang="en-US" dirty="0" smtClean="0"/>
              <a:t> 生产者</a:t>
            </a:r>
            <a:endParaRPr kumimoji="1" lang="zh-CN" altLang="en-US" dirty="0"/>
          </a:p>
        </p:txBody>
      </p:sp>
      <p:sp>
        <p:nvSpPr>
          <p:cNvPr id="34" name="矩形 33"/>
          <p:cNvSpPr/>
          <p:nvPr/>
        </p:nvSpPr>
        <p:spPr>
          <a:xfrm>
            <a:off x="7073920" y="4325192"/>
            <a:ext cx="2146300" cy="6223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en-US" altLang="zh-CN" dirty="0" smtClean="0"/>
              <a:t>Kafka</a:t>
            </a:r>
            <a:r>
              <a:rPr kumimoji="1" lang="zh-CN" altLang="en-US" dirty="0" smtClean="0"/>
              <a:t> 消费者</a:t>
            </a:r>
            <a:endParaRPr kumimoji="1" lang="zh-CN" altLang="en-US" dirty="0"/>
          </a:p>
        </p:txBody>
      </p:sp>
      <p:sp>
        <p:nvSpPr>
          <p:cNvPr id="35" name="矩形 34"/>
          <p:cNvSpPr/>
          <p:nvPr/>
        </p:nvSpPr>
        <p:spPr>
          <a:xfrm>
            <a:off x="2699778" y="2999221"/>
            <a:ext cx="7117362" cy="94148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zh-CN" altLang="en-US" sz="2000" b="1" dirty="0" smtClean="0"/>
              <a:t>数据清洗层</a:t>
            </a:r>
            <a:endParaRPr lang="zh-CN" altLang="en-US" sz="2000" b="1" dirty="0"/>
          </a:p>
        </p:txBody>
      </p:sp>
      <p:sp>
        <p:nvSpPr>
          <p:cNvPr id="36" name="矩形 35"/>
          <p:cNvSpPr/>
          <p:nvPr/>
        </p:nvSpPr>
        <p:spPr>
          <a:xfrm>
            <a:off x="4330700" y="3158813"/>
            <a:ext cx="2146300" cy="6223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zh-CN" altLang="en-US" dirty="0" smtClean="0"/>
              <a:t>数据处理</a:t>
            </a:r>
            <a:endParaRPr kumimoji="1" lang="zh-CN" altLang="en-US" dirty="0"/>
          </a:p>
        </p:txBody>
      </p:sp>
      <p:sp>
        <p:nvSpPr>
          <p:cNvPr id="37" name="矩形 36"/>
          <p:cNvSpPr/>
          <p:nvPr/>
        </p:nvSpPr>
        <p:spPr>
          <a:xfrm>
            <a:off x="7073920" y="3158813"/>
            <a:ext cx="2146300" cy="6223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zh-CN" altLang="en-US" dirty="0" smtClean="0"/>
              <a:t>数据生成</a:t>
            </a:r>
            <a:endParaRPr kumimoji="1" lang="zh-CN" altLang="en-US" dirty="0"/>
          </a:p>
        </p:txBody>
      </p:sp>
      <p:sp>
        <p:nvSpPr>
          <p:cNvPr id="38" name="矩形 37"/>
          <p:cNvSpPr/>
          <p:nvPr/>
        </p:nvSpPr>
        <p:spPr>
          <a:xfrm>
            <a:off x="5185309" y="5360856"/>
            <a:ext cx="2146300" cy="459321"/>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zh-CN" altLang="en-US" dirty="0" smtClean="0"/>
              <a:t>消费数据</a:t>
            </a:r>
            <a:endParaRPr kumimoji="1" lang="zh-CN" altLang="en-US" dirty="0"/>
          </a:p>
        </p:txBody>
      </p:sp>
      <p:sp>
        <p:nvSpPr>
          <p:cNvPr id="39" name="矩形 38"/>
          <p:cNvSpPr/>
          <p:nvPr/>
        </p:nvSpPr>
        <p:spPr>
          <a:xfrm>
            <a:off x="2699778" y="1871914"/>
            <a:ext cx="7117362" cy="94148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altLang="zh-CN" sz="2000" b="1" dirty="0" smtClean="0"/>
              <a:t>spark</a:t>
            </a:r>
            <a:r>
              <a:rPr lang="zh-CN" altLang="en-US" sz="2000" b="1" dirty="0" smtClean="0"/>
              <a:t>层</a:t>
            </a:r>
            <a:endParaRPr lang="zh-CN" altLang="en-US" sz="2000" b="1" dirty="0"/>
          </a:p>
        </p:txBody>
      </p:sp>
      <p:sp>
        <p:nvSpPr>
          <p:cNvPr id="40" name="矩形 39"/>
          <p:cNvSpPr/>
          <p:nvPr/>
        </p:nvSpPr>
        <p:spPr>
          <a:xfrm>
            <a:off x="4330700" y="2031506"/>
            <a:ext cx="2146300" cy="6223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en-US" altLang="zh-CN" dirty="0" smtClean="0"/>
              <a:t>Spark</a:t>
            </a:r>
            <a:r>
              <a:rPr kumimoji="1" lang="zh-CN" altLang="en-US" dirty="0" smtClean="0"/>
              <a:t> </a:t>
            </a:r>
            <a:r>
              <a:rPr kumimoji="1" lang="en-US" altLang="zh-CN" dirty="0" smtClean="0"/>
              <a:t>steaming</a:t>
            </a:r>
            <a:endParaRPr kumimoji="1" lang="zh-CN" altLang="en-US" dirty="0"/>
          </a:p>
        </p:txBody>
      </p:sp>
      <p:sp>
        <p:nvSpPr>
          <p:cNvPr id="42" name="矩形 41"/>
          <p:cNvSpPr/>
          <p:nvPr/>
        </p:nvSpPr>
        <p:spPr>
          <a:xfrm>
            <a:off x="7073920" y="2031506"/>
            <a:ext cx="2146300" cy="6223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en-US" altLang="zh-CN" dirty="0" smtClean="0"/>
              <a:t>Spark</a:t>
            </a:r>
            <a:r>
              <a:rPr kumimoji="1" lang="zh-CN" altLang="en-US" dirty="0" smtClean="0"/>
              <a:t> 数据分析</a:t>
            </a:r>
            <a:endParaRPr kumimoji="1" lang="zh-CN" altLang="en-US" dirty="0"/>
          </a:p>
        </p:txBody>
      </p:sp>
      <p:sp>
        <p:nvSpPr>
          <p:cNvPr id="15" name="左大括号 14"/>
          <p:cNvSpPr/>
          <p:nvPr/>
        </p:nvSpPr>
        <p:spPr>
          <a:xfrm>
            <a:off x="2260600" y="1871914"/>
            <a:ext cx="177800" cy="3197071"/>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sp>
        <p:nvSpPr>
          <p:cNvPr id="18" name="文本框 17"/>
          <p:cNvSpPr txBox="1"/>
          <p:nvPr/>
        </p:nvSpPr>
        <p:spPr>
          <a:xfrm>
            <a:off x="706322" y="3285297"/>
            <a:ext cx="1500732" cy="369332"/>
          </a:xfrm>
          <a:prstGeom prst="rect">
            <a:avLst/>
          </a:prstGeom>
          <a:noFill/>
        </p:spPr>
        <p:txBody>
          <a:bodyPr wrap="none" rtlCol="0">
            <a:spAutoFit/>
          </a:bodyPr>
          <a:lstStyle/>
          <a:p>
            <a:r>
              <a:rPr kumimoji="1" lang="en-US" altLang="zh-CN" b="1" smtClean="0"/>
              <a:t>Spark+kafka</a:t>
            </a:r>
            <a:endParaRPr kumimoji="1" lang="zh-CN" altLang="en-US" b="1"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12481" y="211015"/>
            <a:ext cx="11767038" cy="64359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3" name="标题 2"/>
          <p:cNvSpPr txBox="1"/>
          <p:nvPr/>
        </p:nvSpPr>
        <p:spPr>
          <a:xfrm>
            <a:off x="838200" y="365126"/>
            <a:ext cx="10515600" cy="903838"/>
          </a:xfrm>
          <a:prstGeom prst="rect">
            <a:avLst/>
          </a:prstGeom>
        </p:spPr>
        <p:txBody>
          <a:bodyPr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kumimoji="1" lang="en-US" altLang="zh-CN" sz="4000" b="1" dirty="0">
                <a:solidFill>
                  <a:schemeClr val="tx1">
                    <a:lumMod val="95000"/>
                    <a:lumOff val="5000"/>
                  </a:schemeClr>
                </a:solidFill>
                <a:latin typeface="Source Han Sans CN Heavy" panose="020B0500000000000000" pitchFamily="34" charset="-128"/>
                <a:ea typeface="Source Han Sans CN Heavy" panose="020B0500000000000000" pitchFamily="34" charset="-128"/>
              </a:rPr>
              <a:t>3.</a:t>
            </a:r>
            <a:r>
              <a:rPr kumimoji="1" lang="zh-CN" altLang="en-US" sz="4000" b="1" dirty="0">
                <a:solidFill>
                  <a:schemeClr val="tx1">
                    <a:lumMod val="95000"/>
                    <a:lumOff val="5000"/>
                  </a:schemeClr>
                </a:solidFill>
                <a:latin typeface="Source Han Sans CN Heavy" panose="020B0500000000000000" pitchFamily="34" charset="-128"/>
                <a:ea typeface="Source Han Sans CN Heavy" panose="020B0500000000000000" pitchFamily="34" charset="-128"/>
              </a:rPr>
              <a:t>研究成果</a:t>
            </a:r>
            <a:endParaRPr kumimoji="1" lang="zh-CN" altLang="en-US" sz="4000" b="1" dirty="0">
              <a:solidFill>
                <a:schemeClr val="tx1">
                  <a:lumMod val="95000"/>
                  <a:lumOff val="5000"/>
                </a:schemeClr>
              </a:solidFill>
              <a:latin typeface="Source Han Sans CN Heavy" panose="020B0500000000000000" pitchFamily="34" charset="-128"/>
              <a:ea typeface="Source Han Sans CN Heavy" panose="020B0500000000000000" pitchFamily="34" charset="-128"/>
            </a:endParaRPr>
          </a:p>
        </p:txBody>
      </p:sp>
      <p:sp>
        <p:nvSpPr>
          <p:cNvPr id="4" name="矩形 3"/>
          <p:cNvSpPr/>
          <p:nvPr/>
        </p:nvSpPr>
        <p:spPr>
          <a:xfrm>
            <a:off x="557162" y="548939"/>
            <a:ext cx="161444" cy="536211"/>
          </a:xfrm>
          <a:prstGeom prst="rect">
            <a:avLst/>
          </a:prstGeom>
          <a:solidFill>
            <a:srgbClr val="4884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13" name="图片 12"/>
          <p:cNvPicPr>
            <a:picLocks noChangeAspect="1"/>
          </p:cNvPicPr>
          <p:nvPr/>
        </p:nvPicPr>
        <p:blipFill>
          <a:blip r:embed="rId1"/>
          <a:stretch>
            <a:fillRect/>
          </a:stretch>
        </p:blipFill>
        <p:spPr>
          <a:xfrm>
            <a:off x="9817140" y="365125"/>
            <a:ext cx="1849520" cy="903838"/>
          </a:xfrm>
          <a:prstGeom prst="rect">
            <a:avLst/>
          </a:prstGeom>
        </p:spPr>
      </p:pic>
      <p:cxnSp>
        <p:nvCxnSpPr>
          <p:cNvPr id="16" name="肘形连接符 15"/>
          <p:cNvCxnSpPr/>
          <p:nvPr/>
        </p:nvCxnSpPr>
        <p:spPr>
          <a:xfrm rot="5400000">
            <a:off x="-1868655" y="3705112"/>
            <a:ext cx="4993744" cy="11451"/>
          </a:xfrm>
          <a:prstGeom prst="bentConnector3">
            <a:avLst/>
          </a:prstGeom>
          <a:ln>
            <a:solidFill>
              <a:srgbClr val="4884FF"/>
            </a:solidFill>
            <a:prstDash val="dash"/>
          </a:ln>
        </p:spPr>
        <p:style>
          <a:lnRef idx="1">
            <a:schemeClr val="accent1"/>
          </a:lnRef>
          <a:fillRef idx="0">
            <a:schemeClr val="accent1"/>
          </a:fillRef>
          <a:effectRef idx="0">
            <a:schemeClr val="accent1"/>
          </a:effectRef>
          <a:fontRef idx="minor">
            <a:schemeClr val="tx1"/>
          </a:fontRef>
        </p:style>
      </p:cxnSp>
      <p:cxnSp>
        <p:nvCxnSpPr>
          <p:cNvPr id="17" name="直线连接符 14"/>
          <p:cNvCxnSpPr/>
          <p:nvPr/>
        </p:nvCxnSpPr>
        <p:spPr>
          <a:xfrm>
            <a:off x="657836" y="6207708"/>
            <a:ext cx="8057539" cy="0"/>
          </a:xfrm>
          <a:prstGeom prst="line">
            <a:avLst/>
          </a:prstGeom>
          <a:ln>
            <a:solidFill>
              <a:srgbClr val="4884FF"/>
            </a:solidFill>
            <a:prstDash val="dash"/>
          </a:ln>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a:off x="9001524" y="5838378"/>
            <a:ext cx="2492990" cy="369332"/>
          </a:xfrm>
          <a:prstGeom prst="rect">
            <a:avLst/>
          </a:prstGeom>
        </p:spPr>
        <p:txBody>
          <a:bodyPr wrap="none">
            <a:spAutoFit/>
          </a:bodyPr>
          <a:lstStyle/>
          <a:p>
            <a:pPr algn="ctr"/>
            <a:r>
              <a:rPr kumimoji="1" lang="zh-CN" altLang="en-US" i="1" dirty="0">
                <a:solidFill>
                  <a:schemeClr val="accent1"/>
                </a:solidFill>
                <a:latin typeface="方正银联黑简体" panose="02000000000000000000" pitchFamily="2" charset="-122"/>
                <a:ea typeface="方正银联黑简体" panose="02000000000000000000" pitchFamily="2" charset="-122"/>
              </a:rPr>
              <a:t>专业人才加速培养项目</a:t>
            </a:r>
            <a:endParaRPr kumimoji="1" lang="zh-CN" altLang="en-US" i="1" dirty="0">
              <a:solidFill>
                <a:schemeClr val="accent1"/>
              </a:solidFill>
              <a:latin typeface="方正银联黑简体" panose="02000000000000000000" pitchFamily="2" charset="-122"/>
              <a:ea typeface="方正银联黑简体" panose="02000000000000000000" pitchFamily="2" charset="-122"/>
            </a:endParaRPr>
          </a:p>
        </p:txBody>
      </p:sp>
      <p:sp>
        <p:nvSpPr>
          <p:cNvPr id="6" name="文本框 5"/>
          <p:cNvSpPr txBox="1"/>
          <p:nvPr/>
        </p:nvSpPr>
        <p:spPr>
          <a:xfrm>
            <a:off x="824230" y="1212850"/>
            <a:ext cx="1468755" cy="645160"/>
          </a:xfrm>
          <a:prstGeom prst="rect">
            <a:avLst/>
          </a:prstGeom>
          <a:noFill/>
        </p:spPr>
        <p:txBody>
          <a:bodyPr wrap="square" rtlCol="0">
            <a:spAutoFit/>
          </a:bodyPr>
          <a:p>
            <a:r>
              <a:rPr lang="zh-CN" altLang="en-US"/>
              <a:t>界面展示</a:t>
            </a:r>
            <a:endParaRPr lang="zh-CN" altLang="en-US"/>
          </a:p>
          <a:p>
            <a:r>
              <a:rPr lang="en-US" altLang="zh-CN"/>
              <a:t>1.</a:t>
            </a:r>
            <a:r>
              <a:rPr lang="zh-CN" altLang="en-US"/>
              <a:t>主页</a:t>
            </a:r>
            <a:endParaRPr lang="zh-CN" altLang="en-US"/>
          </a:p>
        </p:txBody>
      </p:sp>
      <p:pic>
        <p:nvPicPr>
          <p:cNvPr id="7" name="图片 6" descr="主页"/>
          <p:cNvPicPr>
            <a:picLocks noChangeAspect="1"/>
          </p:cNvPicPr>
          <p:nvPr/>
        </p:nvPicPr>
        <p:blipFill>
          <a:blip r:embed="rId2"/>
          <a:stretch>
            <a:fillRect/>
          </a:stretch>
        </p:blipFill>
        <p:spPr>
          <a:xfrm>
            <a:off x="2382520" y="1163320"/>
            <a:ext cx="8731250" cy="453136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12481" y="211015"/>
            <a:ext cx="11767038" cy="64359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3" name="标题 2"/>
          <p:cNvSpPr txBox="1"/>
          <p:nvPr/>
        </p:nvSpPr>
        <p:spPr>
          <a:xfrm>
            <a:off x="838200" y="365126"/>
            <a:ext cx="10515600" cy="903838"/>
          </a:xfrm>
          <a:prstGeom prst="rect">
            <a:avLst/>
          </a:prstGeom>
        </p:spPr>
        <p:txBody>
          <a:bodyPr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kumimoji="1" lang="en-US" altLang="zh-CN" sz="4000" b="1" dirty="0">
                <a:solidFill>
                  <a:schemeClr val="tx1">
                    <a:lumMod val="95000"/>
                    <a:lumOff val="5000"/>
                  </a:schemeClr>
                </a:solidFill>
                <a:latin typeface="Source Han Sans CN Heavy" panose="020B0500000000000000" pitchFamily="34" charset="-128"/>
                <a:ea typeface="Source Han Sans CN Heavy" panose="020B0500000000000000" pitchFamily="34" charset="-128"/>
              </a:rPr>
              <a:t>3.</a:t>
            </a:r>
            <a:r>
              <a:rPr kumimoji="1" lang="zh-CN" altLang="en-US" sz="4000" b="1" dirty="0">
                <a:solidFill>
                  <a:schemeClr val="tx1">
                    <a:lumMod val="95000"/>
                    <a:lumOff val="5000"/>
                  </a:schemeClr>
                </a:solidFill>
                <a:latin typeface="Source Han Sans CN Heavy" panose="020B0500000000000000" pitchFamily="34" charset="-128"/>
                <a:ea typeface="Source Han Sans CN Heavy" panose="020B0500000000000000" pitchFamily="34" charset="-128"/>
              </a:rPr>
              <a:t>研究成果</a:t>
            </a:r>
            <a:endParaRPr kumimoji="1" lang="zh-CN" altLang="en-US" sz="4000" b="1" dirty="0">
              <a:solidFill>
                <a:schemeClr val="tx1">
                  <a:lumMod val="95000"/>
                  <a:lumOff val="5000"/>
                </a:schemeClr>
              </a:solidFill>
              <a:latin typeface="Source Han Sans CN Heavy" panose="020B0500000000000000" pitchFamily="34" charset="-128"/>
              <a:ea typeface="Source Han Sans CN Heavy" panose="020B0500000000000000" pitchFamily="34" charset="-128"/>
            </a:endParaRPr>
          </a:p>
        </p:txBody>
      </p:sp>
      <p:sp>
        <p:nvSpPr>
          <p:cNvPr id="4" name="矩形 3"/>
          <p:cNvSpPr/>
          <p:nvPr/>
        </p:nvSpPr>
        <p:spPr>
          <a:xfrm>
            <a:off x="557162" y="548939"/>
            <a:ext cx="161444" cy="536211"/>
          </a:xfrm>
          <a:prstGeom prst="rect">
            <a:avLst/>
          </a:prstGeom>
          <a:solidFill>
            <a:srgbClr val="4884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13" name="图片 12"/>
          <p:cNvPicPr>
            <a:picLocks noChangeAspect="1"/>
          </p:cNvPicPr>
          <p:nvPr/>
        </p:nvPicPr>
        <p:blipFill>
          <a:blip r:embed="rId1"/>
          <a:stretch>
            <a:fillRect/>
          </a:stretch>
        </p:blipFill>
        <p:spPr>
          <a:xfrm>
            <a:off x="9817140" y="365125"/>
            <a:ext cx="1849520" cy="903838"/>
          </a:xfrm>
          <a:prstGeom prst="rect">
            <a:avLst/>
          </a:prstGeom>
        </p:spPr>
      </p:pic>
      <p:cxnSp>
        <p:nvCxnSpPr>
          <p:cNvPr id="16" name="肘形连接符 15"/>
          <p:cNvCxnSpPr/>
          <p:nvPr/>
        </p:nvCxnSpPr>
        <p:spPr>
          <a:xfrm rot="5400000">
            <a:off x="-1868655" y="3705112"/>
            <a:ext cx="4993744" cy="11451"/>
          </a:xfrm>
          <a:prstGeom prst="bentConnector3">
            <a:avLst/>
          </a:prstGeom>
          <a:ln>
            <a:solidFill>
              <a:srgbClr val="4884FF"/>
            </a:solidFill>
            <a:prstDash val="dash"/>
          </a:ln>
        </p:spPr>
        <p:style>
          <a:lnRef idx="1">
            <a:schemeClr val="accent1"/>
          </a:lnRef>
          <a:fillRef idx="0">
            <a:schemeClr val="accent1"/>
          </a:fillRef>
          <a:effectRef idx="0">
            <a:schemeClr val="accent1"/>
          </a:effectRef>
          <a:fontRef idx="minor">
            <a:schemeClr val="tx1"/>
          </a:fontRef>
        </p:style>
      </p:cxnSp>
      <p:cxnSp>
        <p:nvCxnSpPr>
          <p:cNvPr id="17" name="直线连接符 14"/>
          <p:cNvCxnSpPr/>
          <p:nvPr/>
        </p:nvCxnSpPr>
        <p:spPr>
          <a:xfrm>
            <a:off x="657836" y="6207708"/>
            <a:ext cx="8057539" cy="0"/>
          </a:xfrm>
          <a:prstGeom prst="line">
            <a:avLst/>
          </a:prstGeom>
          <a:ln>
            <a:solidFill>
              <a:srgbClr val="4884FF"/>
            </a:solidFill>
            <a:prstDash val="dash"/>
          </a:ln>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a:off x="9001524" y="5838378"/>
            <a:ext cx="2492990" cy="369332"/>
          </a:xfrm>
          <a:prstGeom prst="rect">
            <a:avLst/>
          </a:prstGeom>
        </p:spPr>
        <p:txBody>
          <a:bodyPr wrap="none">
            <a:spAutoFit/>
          </a:bodyPr>
          <a:lstStyle/>
          <a:p>
            <a:pPr algn="ctr"/>
            <a:r>
              <a:rPr kumimoji="1" lang="zh-CN" altLang="en-US" i="1" dirty="0">
                <a:solidFill>
                  <a:schemeClr val="accent1"/>
                </a:solidFill>
                <a:latin typeface="方正银联黑简体" panose="02000000000000000000" pitchFamily="2" charset="-122"/>
                <a:ea typeface="方正银联黑简体" panose="02000000000000000000" pitchFamily="2" charset="-122"/>
              </a:rPr>
              <a:t>专业人才加速培养项目</a:t>
            </a:r>
            <a:endParaRPr kumimoji="1" lang="zh-CN" altLang="en-US" i="1" dirty="0">
              <a:solidFill>
                <a:schemeClr val="accent1"/>
              </a:solidFill>
              <a:latin typeface="方正银联黑简体" panose="02000000000000000000" pitchFamily="2" charset="-122"/>
              <a:ea typeface="方正银联黑简体" panose="02000000000000000000" pitchFamily="2" charset="-122"/>
            </a:endParaRPr>
          </a:p>
        </p:txBody>
      </p:sp>
      <p:sp>
        <p:nvSpPr>
          <p:cNvPr id="6" name="文本框 5"/>
          <p:cNvSpPr txBox="1"/>
          <p:nvPr/>
        </p:nvSpPr>
        <p:spPr>
          <a:xfrm>
            <a:off x="824230" y="1212850"/>
            <a:ext cx="1847215" cy="368300"/>
          </a:xfrm>
          <a:prstGeom prst="rect">
            <a:avLst/>
          </a:prstGeom>
          <a:noFill/>
        </p:spPr>
        <p:txBody>
          <a:bodyPr wrap="square" rtlCol="0">
            <a:spAutoFit/>
          </a:bodyPr>
          <a:p>
            <a:r>
              <a:rPr lang="en-US" altLang="zh-CN"/>
              <a:t>2.</a:t>
            </a:r>
            <a:r>
              <a:rPr lang="zh-CN" altLang="en-US"/>
              <a:t>其他页面</a:t>
            </a:r>
            <a:endParaRPr lang="zh-CN" altLang="en-US"/>
          </a:p>
        </p:txBody>
      </p:sp>
      <p:grpSp>
        <p:nvGrpSpPr>
          <p:cNvPr id="18" name="组合 17"/>
          <p:cNvGrpSpPr/>
          <p:nvPr/>
        </p:nvGrpSpPr>
        <p:grpSpPr>
          <a:xfrm>
            <a:off x="2119630" y="1212850"/>
            <a:ext cx="8907145" cy="4600575"/>
            <a:chOff x="2137" y="3148"/>
            <a:chExt cx="14027" cy="7245"/>
          </a:xfrm>
        </p:grpSpPr>
        <p:pic>
          <p:nvPicPr>
            <p:cNvPr id="11" name="图片 10" descr="城市"/>
            <p:cNvPicPr>
              <a:picLocks noChangeAspect="1"/>
            </p:cNvPicPr>
            <p:nvPr/>
          </p:nvPicPr>
          <p:blipFill>
            <a:blip r:embed="rId2"/>
            <a:stretch>
              <a:fillRect/>
            </a:stretch>
          </p:blipFill>
          <p:spPr>
            <a:xfrm>
              <a:off x="2137" y="3148"/>
              <a:ext cx="6927" cy="3600"/>
            </a:xfrm>
            <a:prstGeom prst="rect">
              <a:avLst/>
            </a:prstGeom>
          </p:spPr>
        </p:pic>
        <p:pic>
          <p:nvPicPr>
            <p:cNvPr id="12" name="图片 11" descr="性别"/>
            <p:cNvPicPr>
              <a:picLocks noChangeAspect="1"/>
            </p:cNvPicPr>
            <p:nvPr/>
          </p:nvPicPr>
          <p:blipFill>
            <a:blip r:embed="rId3"/>
            <a:stretch>
              <a:fillRect/>
            </a:stretch>
          </p:blipFill>
          <p:spPr>
            <a:xfrm>
              <a:off x="9064" y="3148"/>
              <a:ext cx="6952" cy="3601"/>
            </a:xfrm>
            <a:prstGeom prst="rect">
              <a:avLst/>
            </a:prstGeom>
          </p:spPr>
        </p:pic>
        <p:pic>
          <p:nvPicPr>
            <p:cNvPr id="14" name="图片 13" descr="支付方式"/>
            <p:cNvPicPr>
              <a:picLocks noChangeAspect="1"/>
            </p:cNvPicPr>
            <p:nvPr/>
          </p:nvPicPr>
          <p:blipFill>
            <a:blip r:embed="rId4"/>
            <a:stretch>
              <a:fillRect/>
            </a:stretch>
          </p:blipFill>
          <p:spPr>
            <a:xfrm>
              <a:off x="2137" y="6748"/>
              <a:ext cx="6927" cy="3561"/>
            </a:xfrm>
            <a:prstGeom prst="rect">
              <a:avLst/>
            </a:prstGeom>
          </p:spPr>
        </p:pic>
        <p:pic>
          <p:nvPicPr>
            <p:cNvPr id="15" name="图片 14" descr="消费类型"/>
            <p:cNvPicPr>
              <a:picLocks noChangeAspect="1"/>
            </p:cNvPicPr>
            <p:nvPr/>
          </p:nvPicPr>
          <p:blipFill>
            <a:blip r:embed="rId5"/>
            <a:stretch>
              <a:fillRect/>
            </a:stretch>
          </p:blipFill>
          <p:spPr>
            <a:xfrm>
              <a:off x="9064" y="6749"/>
              <a:ext cx="7101" cy="3645"/>
            </a:xfrm>
            <a:prstGeom prst="rect">
              <a:avLst/>
            </a:prstGeom>
          </p:spPr>
        </p:pic>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12481" y="211015"/>
            <a:ext cx="11767038" cy="64359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3" name="标题 2"/>
          <p:cNvSpPr txBox="1"/>
          <p:nvPr/>
        </p:nvSpPr>
        <p:spPr>
          <a:xfrm>
            <a:off x="838200" y="365126"/>
            <a:ext cx="10515600" cy="903838"/>
          </a:xfrm>
          <a:prstGeom prst="rect">
            <a:avLst/>
          </a:prstGeom>
        </p:spPr>
        <p:txBody>
          <a:bodyPr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kumimoji="1" lang="en-US" altLang="zh-CN" sz="4000" b="1" dirty="0">
                <a:solidFill>
                  <a:schemeClr val="tx1">
                    <a:lumMod val="95000"/>
                    <a:lumOff val="5000"/>
                  </a:schemeClr>
                </a:solidFill>
                <a:latin typeface="Source Han Sans CN Heavy" panose="020B0500000000000000" pitchFamily="34" charset="-128"/>
                <a:ea typeface="Source Han Sans CN Heavy" panose="020B0500000000000000" pitchFamily="34" charset="-128"/>
              </a:rPr>
              <a:t>4.</a:t>
            </a:r>
            <a:r>
              <a:rPr kumimoji="1" lang="zh-CN" altLang="en-US" sz="4000" b="1" dirty="0">
                <a:solidFill>
                  <a:schemeClr val="tx1">
                    <a:lumMod val="95000"/>
                    <a:lumOff val="5000"/>
                  </a:schemeClr>
                </a:solidFill>
                <a:latin typeface="Source Han Sans CN Heavy" panose="020B0500000000000000" pitchFamily="34" charset="-128"/>
                <a:ea typeface="Source Han Sans CN Heavy" panose="020B0500000000000000" pitchFamily="34" charset="-128"/>
              </a:rPr>
              <a:t> 课题对公司业务的价值</a:t>
            </a:r>
            <a:endParaRPr kumimoji="1" lang="zh-CN" altLang="en-US" sz="4000" b="1" dirty="0">
              <a:solidFill>
                <a:schemeClr val="tx1">
                  <a:lumMod val="95000"/>
                  <a:lumOff val="5000"/>
                </a:schemeClr>
              </a:solidFill>
              <a:latin typeface="Source Han Sans CN Heavy" panose="020B0500000000000000" pitchFamily="34" charset="-128"/>
              <a:ea typeface="Source Han Sans CN Heavy" panose="020B0500000000000000" pitchFamily="34" charset="-128"/>
            </a:endParaRPr>
          </a:p>
        </p:txBody>
      </p:sp>
      <p:sp>
        <p:nvSpPr>
          <p:cNvPr id="4" name="矩形 3"/>
          <p:cNvSpPr/>
          <p:nvPr/>
        </p:nvSpPr>
        <p:spPr>
          <a:xfrm>
            <a:off x="557162" y="548939"/>
            <a:ext cx="161444" cy="536211"/>
          </a:xfrm>
          <a:prstGeom prst="rect">
            <a:avLst/>
          </a:prstGeom>
          <a:solidFill>
            <a:srgbClr val="4884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13" name="图片 12"/>
          <p:cNvPicPr>
            <a:picLocks noChangeAspect="1"/>
          </p:cNvPicPr>
          <p:nvPr/>
        </p:nvPicPr>
        <p:blipFill>
          <a:blip r:embed="rId1"/>
          <a:stretch>
            <a:fillRect/>
          </a:stretch>
        </p:blipFill>
        <p:spPr>
          <a:xfrm>
            <a:off x="9817140" y="365125"/>
            <a:ext cx="1849520" cy="903838"/>
          </a:xfrm>
          <a:prstGeom prst="rect">
            <a:avLst/>
          </a:prstGeom>
        </p:spPr>
      </p:pic>
      <p:cxnSp>
        <p:nvCxnSpPr>
          <p:cNvPr id="14" name="肘形连接符 13"/>
          <p:cNvCxnSpPr/>
          <p:nvPr/>
        </p:nvCxnSpPr>
        <p:spPr>
          <a:xfrm rot="5400000">
            <a:off x="-1868655" y="3705112"/>
            <a:ext cx="4993744" cy="11451"/>
          </a:xfrm>
          <a:prstGeom prst="bentConnector3">
            <a:avLst/>
          </a:prstGeom>
          <a:ln>
            <a:solidFill>
              <a:srgbClr val="4884FF"/>
            </a:solidFill>
            <a:prstDash val="dash"/>
          </a:ln>
        </p:spPr>
        <p:style>
          <a:lnRef idx="1">
            <a:schemeClr val="accent1"/>
          </a:lnRef>
          <a:fillRef idx="0">
            <a:schemeClr val="accent1"/>
          </a:fillRef>
          <a:effectRef idx="0">
            <a:schemeClr val="accent1"/>
          </a:effectRef>
          <a:fontRef idx="minor">
            <a:schemeClr val="tx1"/>
          </a:fontRef>
        </p:style>
      </p:cxnSp>
      <p:cxnSp>
        <p:nvCxnSpPr>
          <p:cNvPr id="15" name="直线连接符 14"/>
          <p:cNvCxnSpPr/>
          <p:nvPr/>
        </p:nvCxnSpPr>
        <p:spPr>
          <a:xfrm>
            <a:off x="657836" y="6207708"/>
            <a:ext cx="8057539" cy="0"/>
          </a:xfrm>
          <a:prstGeom prst="line">
            <a:avLst/>
          </a:prstGeom>
          <a:ln>
            <a:solidFill>
              <a:srgbClr val="4884FF"/>
            </a:solidFill>
            <a:prstDash val="dash"/>
          </a:ln>
        </p:spPr>
        <p:style>
          <a:lnRef idx="1">
            <a:schemeClr val="accent1"/>
          </a:lnRef>
          <a:fillRef idx="0">
            <a:schemeClr val="accent1"/>
          </a:fillRef>
          <a:effectRef idx="0">
            <a:schemeClr val="accent1"/>
          </a:effectRef>
          <a:fontRef idx="minor">
            <a:schemeClr val="tx1"/>
          </a:fontRef>
        </p:style>
      </p:cxnSp>
      <p:sp>
        <p:nvSpPr>
          <p:cNvPr id="18" name="文本框 17"/>
          <p:cNvSpPr txBox="1"/>
          <p:nvPr/>
        </p:nvSpPr>
        <p:spPr>
          <a:xfrm>
            <a:off x="838200" y="1423075"/>
            <a:ext cx="10731309" cy="3830955"/>
          </a:xfrm>
          <a:prstGeom prst="rect">
            <a:avLst/>
          </a:prstGeom>
          <a:noFill/>
        </p:spPr>
        <p:txBody>
          <a:bodyPr wrap="square" rtlCol="0">
            <a:spAutoFit/>
          </a:bodyPr>
          <a:lstStyle/>
          <a:p>
            <a:pPr algn="just">
              <a:lnSpc>
                <a:spcPct val="150000"/>
              </a:lnSpc>
            </a:pPr>
            <a:r>
              <a:rPr lang="zh-CN" altLang="en-US" dirty="0">
                <a:latin typeface="微软雅黑" panose="020B0503020204020204" pitchFamily="34" charset="-122"/>
                <a:ea typeface="微软雅黑" panose="020B0503020204020204" pitchFamily="34" charset="-122"/>
              </a:rPr>
              <a:t>价值：</a:t>
            </a:r>
            <a:endParaRPr lang="zh-CN" altLang="en-US" dirty="0">
              <a:latin typeface="微软雅黑" panose="020B0503020204020204" pitchFamily="34" charset="-122"/>
              <a:ea typeface="微软雅黑" panose="020B0503020204020204" pitchFamily="34" charset="-122"/>
              <a:sym typeface="+mn-ea"/>
            </a:endParaRPr>
          </a:p>
          <a:p>
            <a:pPr marL="285750" indent="-285750" algn="just">
              <a:lnSpc>
                <a:spcPct val="150000"/>
              </a:lnSpc>
              <a:buFont typeface="Arial" panose="020B0604020202090204" pitchFamily="34" charset="0"/>
              <a:buChar char="•"/>
            </a:pPr>
            <a:r>
              <a:rPr lang="zh-CN" altLang="en-US" dirty="0">
                <a:latin typeface="微软雅黑" panose="020B0503020204020204" pitchFamily="34" charset="-122"/>
                <a:ea typeface="微软雅黑" panose="020B0503020204020204" pitchFamily="34" charset="-122"/>
                <a:sym typeface="+mn-ea"/>
              </a:rPr>
              <a:t>根据不同消费金额实时对比，观察不同营销策略的实时效果；</a:t>
            </a:r>
            <a:endParaRPr lang="zh-CN" altLang="en-US" dirty="0">
              <a:latin typeface="微软雅黑" panose="020B0503020204020204" pitchFamily="34" charset="-122"/>
              <a:ea typeface="微软雅黑" panose="020B0503020204020204" pitchFamily="34" charset="-122"/>
              <a:sym typeface="+mn-ea"/>
            </a:endParaRPr>
          </a:p>
          <a:p>
            <a:pPr marL="285750" indent="-285750" algn="just">
              <a:lnSpc>
                <a:spcPct val="150000"/>
              </a:lnSpc>
              <a:buFont typeface="Arial" panose="020B0604020202090204" pitchFamily="34" charset="0"/>
              <a:buChar char="•"/>
            </a:pPr>
            <a:r>
              <a:rPr lang="zh-CN" altLang="en-US" dirty="0">
                <a:latin typeface="微软雅黑" panose="020B0503020204020204" pitchFamily="34" charset="-122"/>
                <a:ea typeface="微软雅黑" panose="020B0503020204020204" pitchFamily="34" charset="-122"/>
                <a:sym typeface="+mn-ea"/>
              </a:rPr>
              <a:t>观察实时消费金额，了解曲线异常波动的幕后情况，是否有技术或者营销的问题；</a:t>
            </a:r>
            <a:endParaRPr lang="zh-CN" altLang="en-US" dirty="0">
              <a:latin typeface="微软雅黑" panose="020B0503020204020204" pitchFamily="34" charset="-122"/>
              <a:ea typeface="微软雅黑" panose="020B0503020204020204" pitchFamily="34" charset="-122"/>
              <a:sym typeface="+mn-ea"/>
            </a:endParaRPr>
          </a:p>
          <a:p>
            <a:pPr marL="285750" indent="-285750" algn="just">
              <a:lnSpc>
                <a:spcPct val="150000"/>
              </a:lnSpc>
              <a:buFont typeface="Arial" panose="020B0604020202090204" pitchFamily="34" charset="0"/>
              <a:buChar char="•"/>
            </a:pPr>
            <a:r>
              <a:rPr lang="zh-CN" altLang="en-US" dirty="0">
                <a:latin typeface="微软雅黑" panose="020B0503020204020204" pitchFamily="34" charset="-122"/>
                <a:ea typeface="微软雅黑" panose="020B0503020204020204" pitchFamily="34" charset="-122"/>
                <a:sym typeface="+mn-ea"/>
              </a:rPr>
              <a:t>可以实时监控活动数据，根据数据结果增删活动名额，对于优质商户增补名额；</a:t>
            </a:r>
            <a:endParaRPr lang="zh-CN" altLang="en-US" dirty="0">
              <a:latin typeface="微软雅黑" panose="020B0503020204020204" pitchFamily="34" charset="-122"/>
              <a:ea typeface="微软雅黑" panose="020B0503020204020204" pitchFamily="34" charset="-122"/>
              <a:sym typeface="+mn-ea"/>
            </a:endParaRPr>
          </a:p>
          <a:p>
            <a:pPr marL="285750" indent="-285750" algn="just">
              <a:lnSpc>
                <a:spcPct val="150000"/>
              </a:lnSpc>
              <a:buFont typeface="Arial" panose="020B0604020202090204" pitchFamily="34" charset="0"/>
              <a:buChar char="•"/>
            </a:pPr>
            <a:r>
              <a:rPr lang="zh-CN" altLang="en-US" dirty="0">
                <a:latin typeface="微软雅黑" panose="020B0503020204020204" pitchFamily="34" charset="-122"/>
                <a:ea typeface="微软雅黑" panose="020B0503020204020204" pitchFamily="34" charset="-122"/>
                <a:sym typeface="+mn-ea"/>
              </a:rPr>
              <a:t>用以优化活动内容或是增删合作商户等，做到营销经费价值最大化；</a:t>
            </a:r>
            <a:endParaRPr lang="zh-CN" altLang="en-US" dirty="0">
              <a:latin typeface="微软雅黑" panose="020B0503020204020204" pitchFamily="34" charset="-122"/>
              <a:ea typeface="微软雅黑" panose="020B0503020204020204" pitchFamily="34" charset="-122"/>
              <a:sym typeface="+mn-ea"/>
            </a:endParaRPr>
          </a:p>
          <a:p>
            <a:pPr marL="285750" indent="-285750" algn="just">
              <a:lnSpc>
                <a:spcPct val="150000"/>
              </a:lnSpc>
              <a:buFont typeface="Arial" panose="020B0604020202090204" pitchFamily="34" charset="0"/>
              <a:buChar char="•"/>
            </a:pPr>
            <a:endParaRPr lang="en-US" altLang="zh-CN" b="0" dirty="0">
              <a:latin typeface="微软雅黑" panose="020B0503020204020204" pitchFamily="34" charset="-122"/>
              <a:ea typeface="微软雅黑" panose="020B0503020204020204" pitchFamily="34" charset="-122"/>
            </a:endParaRPr>
          </a:p>
          <a:p>
            <a:pPr algn="just">
              <a:lnSpc>
                <a:spcPct val="150000"/>
              </a:lnSpc>
            </a:pPr>
            <a:r>
              <a:rPr lang="zh-CN" altLang="zh-CN" dirty="0">
                <a:latin typeface="微软雅黑" panose="020B0503020204020204" pitchFamily="34" charset="-122"/>
                <a:ea typeface="微软雅黑" panose="020B0503020204020204" pitchFamily="34" charset="-122"/>
                <a:sym typeface="+mn-ea"/>
              </a:rPr>
              <a:t>应用：</a:t>
            </a:r>
            <a:endParaRPr lang="zh-CN" altLang="zh-CN" dirty="0">
              <a:latin typeface="微软雅黑" panose="020B0503020204020204" pitchFamily="34" charset="-122"/>
              <a:ea typeface="微软雅黑" panose="020B0503020204020204" pitchFamily="34" charset="-122"/>
              <a:sym typeface="+mn-ea"/>
            </a:endParaRPr>
          </a:p>
          <a:p>
            <a:pPr marL="285750" indent="-285750" algn="just">
              <a:lnSpc>
                <a:spcPct val="150000"/>
              </a:lnSpc>
              <a:buFont typeface="Arial" panose="020B0604020202090204" pitchFamily="34" charset="0"/>
              <a:buChar char="•"/>
            </a:pPr>
            <a:r>
              <a:rPr lang="zh-CN" altLang="zh-CN" dirty="0">
                <a:latin typeface="微软雅黑" panose="020B0503020204020204" pitchFamily="34" charset="-122"/>
                <a:ea typeface="微软雅黑" panose="020B0503020204020204" pitchFamily="34" charset="-122"/>
                <a:sym typeface="+mn-ea"/>
              </a:rPr>
              <a:t>针对这类</a:t>
            </a:r>
            <a:r>
              <a:rPr lang="zh-CN" altLang="en-US" dirty="0">
                <a:latin typeface="微软雅黑" panose="020B0503020204020204" pitchFamily="34" charset="-122"/>
                <a:ea typeface="微软雅黑" panose="020B0503020204020204" pitchFamily="34" charset="-122"/>
                <a:sym typeface="+mn-ea"/>
              </a:rPr>
              <a:t>实时交易类数据系统</a:t>
            </a:r>
            <a:r>
              <a:rPr lang="zh-CN" altLang="zh-CN" dirty="0">
                <a:latin typeface="微软雅黑" panose="020B0503020204020204" pitchFamily="34" charset="-122"/>
                <a:ea typeface="微软雅黑" panose="020B0503020204020204" pitchFamily="34" charset="-122"/>
                <a:sym typeface="+mn-ea"/>
              </a:rPr>
              <a:t>，</a:t>
            </a:r>
            <a:r>
              <a:rPr lang="zh-CN" altLang="en-US" dirty="0">
                <a:latin typeface="微软雅黑" panose="020B0503020204020204" pitchFamily="34" charset="-122"/>
                <a:ea typeface="微软雅黑" panose="020B0503020204020204" pitchFamily="34" charset="-122"/>
                <a:sym typeface="+mn-ea"/>
              </a:rPr>
              <a:t>沿用研究成果，实现对此类交易数据的模块化，服务化处理，生成最终的产品应用于、服务于公司。</a:t>
            </a:r>
            <a:endParaRPr kumimoji="1" lang="zh-CN" altLang="en-US" dirty="0">
              <a:solidFill>
                <a:schemeClr val="tx2"/>
              </a:solidFill>
              <a:latin typeface="Source Han Sans CN Regular" panose="020B0500000000000000" pitchFamily="34" charset="-128"/>
              <a:ea typeface="Source Han Sans CN Regular" panose="020B0500000000000000" pitchFamily="34" charset="-128"/>
            </a:endParaRPr>
          </a:p>
        </p:txBody>
      </p:sp>
      <p:sp>
        <p:nvSpPr>
          <p:cNvPr id="11" name="矩形 10"/>
          <p:cNvSpPr/>
          <p:nvPr/>
        </p:nvSpPr>
        <p:spPr>
          <a:xfrm>
            <a:off x="9001524" y="5838378"/>
            <a:ext cx="2492990" cy="369332"/>
          </a:xfrm>
          <a:prstGeom prst="rect">
            <a:avLst/>
          </a:prstGeom>
        </p:spPr>
        <p:txBody>
          <a:bodyPr wrap="none">
            <a:spAutoFit/>
          </a:bodyPr>
          <a:lstStyle/>
          <a:p>
            <a:pPr algn="ctr"/>
            <a:r>
              <a:rPr kumimoji="1" lang="zh-CN" altLang="en-US" i="1" dirty="0">
                <a:solidFill>
                  <a:schemeClr val="accent1"/>
                </a:solidFill>
                <a:latin typeface="方正银联黑简体" panose="02000000000000000000" pitchFamily="2" charset="-122"/>
                <a:ea typeface="方正银联黑简体" panose="02000000000000000000" pitchFamily="2" charset="-122"/>
              </a:rPr>
              <a:t>专业人才加速培养项目</a:t>
            </a:r>
            <a:endParaRPr kumimoji="1" lang="zh-CN" altLang="en-US" i="1" dirty="0">
              <a:solidFill>
                <a:schemeClr val="accent1"/>
              </a:solidFill>
              <a:latin typeface="方正银联黑简体" panose="02000000000000000000" pitchFamily="2" charset="-122"/>
              <a:ea typeface="方正银联黑简体" panose="02000000000000000000" pitchFamily="2" charset="-122"/>
            </a:endParaRPr>
          </a:p>
        </p:txBody>
      </p:sp>
    </p:spTree>
  </p:cSld>
  <p:clrMapOvr>
    <a:masterClrMapping/>
  </p:clrMapOvr>
</p:sld>
</file>

<file path=ppt/tags/tag1.xml><?xml version="1.0" encoding="utf-8"?>
<p:tagLst xmlns:p="http://schemas.openxmlformats.org/presentationml/2006/main">
  <p:tag name="KSO_WM_UNIT_TABLE_BEAUTIFY" val="smartTable{de8d1103-27e3-4e3c-9ff9-aa7170dfb457}"/>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1280</Words>
  <Application>WPS 演示</Application>
  <PresentationFormat>宽屏</PresentationFormat>
  <Paragraphs>169</Paragraphs>
  <Slides>12</Slides>
  <Notes>0</Notes>
  <HiddenSlides>0</HiddenSlides>
  <MMClips>0</MMClips>
  <ScaleCrop>false</ScaleCrop>
  <HeadingPairs>
    <vt:vector size="6" baseType="variant">
      <vt:variant>
        <vt:lpstr>已用的字体</vt:lpstr>
      </vt:variant>
      <vt:variant>
        <vt:i4>17</vt:i4>
      </vt:variant>
      <vt:variant>
        <vt:lpstr>主题</vt:lpstr>
      </vt:variant>
      <vt:variant>
        <vt:i4>2</vt:i4>
      </vt:variant>
      <vt:variant>
        <vt:lpstr>幻灯片标题</vt:lpstr>
      </vt:variant>
      <vt:variant>
        <vt:i4>12</vt:i4>
      </vt:variant>
    </vt:vector>
  </HeadingPairs>
  <TitlesOfParts>
    <vt:vector size="31" baseType="lpstr">
      <vt:lpstr>Arial</vt:lpstr>
      <vt:lpstr>方正书宋_GBK</vt:lpstr>
      <vt:lpstr>Wingdings</vt:lpstr>
      <vt:lpstr>微软雅黑</vt:lpstr>
      <vt:lpstr>汉仪旗黑</vt:lpstr>
      <vt:lpstr>Source Han Sans CN Bold</vt:lpstr>
      <vt:lpstr>黑体</vt:lpstr>
      <vt:lpstr>方正银联黑简体</vt:lpstr>
      <vt:lpstr>Source Han Sans CN Heavy</vt:lpstr>
      <vt:lpstr>冬青黑体简体中文</vt:lpstr>
      <vt:lpstr>Source Han Sans CN</vt:lpstr>
      <vt:lpstr>Source Han Sans CN Regular</vt:lpstr>
      <vt:lpstr>等线</vt:lpstr>
      <vt:lpstr>汉仪中等线KW</vt:lpstr>
      <vt:lpstr>宋体</vt:lpstr>
      <vt:lpstr>Arial Unicode MS</vt:lpstr>
      <vt:lpstr>汉仪中黑KW</vt:lpstr>
      <vt:lpstr>Office 主题​​</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360312905@qq.com</dc:creator>
  <cp:lastModifiedBy>liuyudeng</cp:lastModifiedBy>
  <cp:revision>73</cp:revision>
  <cp:lastPrinted>2020-12-08T12:11:54Z</cp:lastPrinted>
  <dcterms:created xsi:type="dcterms:W3CDTF">2020-12-08T12:11:54Z</dcterms:created>
  <dcterms:modified xsi:type="dcterms:W3CDTF">2020-12-08T12:11:54Z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2052-3.0.0.4824</vt:lpwstr>
  </property>
</Properties>
</file>