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4"/>
  </p:notesMasterIdLst>
  <p:handoutMasterIdLst>
    <p:handoutMasterId r:id="rId35"/>
  </p:handoutMasterIdLst>
  <p:sldIdLst>
    <p:sldId id="256" r:id="rId2"/>
    <p:sldId id="356" r:id="rId3"/>
    <p:sldId id="354" r:id="rId4"/>
    <p:sldId id="357" r:id="rId5"/>
    <p:sldId id="288" r:id="rId6"/>
    <p:sldId id="336" r:id="rId7"/>
    <p:sldId id="337" r:id="rId8"/>
    <p:sldId id="385" r:id="rId9"/>
    <p:sldId id="290" r:id="rId10"/>
    <p:sldId id="291" r:id="rId11"/>
    <p:sldId id="292" r:id="rId12"/>
    <p:sldId id="339" r:id="rId13"/>
    <p:sldId id="386" r:id="rId14"/>
    <p:sldId id="263" r:id="rId15"/>
    <p:sldId id="340" r:id="rId16"/>
    <p:sldId id="358" r:id="rId17"/>
    <p:sldId id="367" r:id="rId18"/>
    <p:sldId id="368" r:id="rId19"/>
    <p:sldId id="391" r:id="rId20"/>
    <p:sldId id="375" r:id="rId21"/>
    <p:sldId id="377" r:id="rId22"/>
    <p:sldId id="378" r:id="rId23"/>
    <p:sldId id="379" r:id="rId24"/>
    <p:sldId id="392" r:id="rId25"/>
    <p:sldId id="380" r:id="rId26"/>
    <p:sldId id="381" r:id="rId27"/>
    <p:sldId id="342" r:id="rId28"/>
    <p:sldId id="343" r:id="rId29"/>
    <p:sldId id="350" r:id="rId30"/>
    <p:sldId id="382" r:id="rId31"/>
    <p:sldId id="390" r:id="rId32"/>
    <p:sldId id="282"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C75D6F4-BCD2-BD4A-BE95-D74D91CD59C0}">
          <p14:sldIdLst>
            <p14:sldId id="256"/>
            <p14:sldId id="356"/>
            <p14:sldId id="354"/>
            <p14:sldId id="357"/>
            <p14:sldId id="288"/>
            <p14:sldId id="336"/>
            <p14:sldId id="337"/>
            <p14:sldId id="385"/>
            <p14:sldId id="290"/>
            <p14:sldId id="291"/>
            <p14:sldId id="292"/>
            <p14:sldId id="339"/>
            <p14:sldId id="386"/>
            <p14:sldId id="263"/>
            <p14:sldId id="340"/>
          </p14:sldIdLst>
        </p14:section>
        <p14:section name="Speeding things up" id="{49EE9B74-1834-B24E-BDF2-DDC7D53C2167}">
          <p14:sldIdLst>
            <p14:sldId id="358"/>
            <p14:sldId id="367"/>
            <p14:sldId id="368"/>
            <p14:sldId id="391"/>
          </p14:sldIdLst>
        </p14:section>
        <p14:section name="Benchmarks" id="{80CDDBDD-60DB-0041-B796-E671225E41A2}">
          <p14:sldIdLst>
            <p14:sldId id="375"/>
            <p14:sldId id="377"/>
          </p14:sldIdLst>
        </p14:section>
        <p14:section name="S3A" id="{6E917A29-9E23-FD49-AE64-B4BAC994F048}">
          <p14:sldIdLst>
            <p14:sldId id="378"/>
            <p14:sldId id="379"/>
            <p14:sldId id="392"/>
            <p14:sldId id="380"/>
            <p14:sldId id="381"/>
          </p14:sldIdLst>
        </p14:section>
        <p14:section name="S3Guard" id="{F83E5A45-9876-D843-8097-EB26D8D55528}">
          <p14:sldIdLst>
            <p14:sldId id="342"/>
            <p14:sldId id="343"/>
            <p14:sldId id="350"/>
            <p14:sldId id="382"/>
          </p14:sldIdLst>
        </p14:section>
        <p14:section name="endmatter" id="{1F30F69E-7B07-1F41-83A5-00B20CA429BD}">
          <p14:sldIdLst>
            <p14:sldId id="390"/>
            <p14:sldId id="282"/>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jay Radia" initials="" lastIdx="5" clrIdx="0"/>
  <p:cmAuthor id="1" name="Chris Nauroth" initials="" lastIdx="6" clrIdx="1"/>
  <p:cmAuthor id="2" name="Steve Loughran" initials="" lastIdx="7" clrIdx="2"/>
  <p:cmAuthor id="3" name="Rajesh Balamoha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B897D0-CF76-426D-BF34-4114AEE2C819}">
  <a:tblStyle styleId="{33B897D0-CF76-426D-BF34-4114AEE2C81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27"/>
    <p:restoredTop sz="83139"/>
  </p:normalViewPr>
  <p:slideViewPr>
    <p:cSldViewPr snapToGrid="0" snapToObjects="1">
      <p:cViewPr varScale="1">
        <p:scale>
          <a:sx n="178" d="100"/>
          <a:sy n="178" d="100"/>
        </p:scale>
        <p:origin x="1272" y="168"/>
      </p:cViewPr>
      <p:guideLst>
        <p:guide orient="horz" pos="1620"/>
        <p:guide pos="2880"/>
      </p:guideLst>
    </p:cSldViewPr>
  </p:slideViewPr>
  <p:notesTextViewPr>
    <p:cViewPr>
      <p:scale>
        <a:sx n="1" d="1"/>
        <a:sy n="1" d="1"/>
      </p:scale>
      <p:origin x="0" y="0"/>
    </p:cViewPr>
  </p:notesTextViewPr>
  <p:sorterViewPr>
    <p:cViewPr>
      <p:scale>
        <a:sx n="168" d="100"/>
        <a:sy n="168" d="100"/>
      </p:scale>
      <p:origin x="0" y="0"/>
    </p:cViewPr>
  </p:sorterViewPr>
  <p:notesViewPr>
    <p:cSldViewPr snapToGrid="0" snapToObjects="1">
      <p:cViewPr varScale="1">
        <p:scale>
          <a:sx n="156" d="100"/>
          <a:sy n="156" d="100"/>
        </p:scale>
        <p:origin x="444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stevel/Downloads/LLAP%20vs%20Hive-1%20(1%20TB%20tpcds%20orc).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2211737172938E-2"/>
          <c:y val="1.28843475982556E-2"/>
          <c:w val="0.96347048007936498"/>
          <c:h val="0.84803598526914103"/>
        </c:manualLayout>
      </c:layout>
      <c:barChart>
        <c:barDir val="col"/>
        <c:grouping val="clustered"/>
        <c:varyColors val="0"/>
        <c:ser>
          <c:idx val="0"/>
          <c:order val="0"/>
          <c:tx>
            <c:strRef>
              <c:f>Sheet1!$B$2</c:f>
              <c:strCache>
                <c:ptCount val="1"/>
                <c:pt idx="0">
                  <c:v>LLAP-1TB-TPCDS</c:v>
                </c:pt>
              </c:strCache>
            </c:strRef>
          </c:tx>
          <c:spPr>
            <a:solidFill>
              <a:srgbClr val="FF0000"/>
            </a:solidFill>
            <a:ln>
              <a:noFill/>
            </a:ln>
            <a:effectLst/>
          </c:spPr>
          <c:invertIfNegative val="0"/>
          <c:cat>
            <c:strRef>
              <c:f>Sheet1!$A$3:$A$57</c:f>
              <c:strCache>
                <c:ptCount val="55"/>
                <c:pt idx="0">
                  <c:v>query94.sql</c:v>
                </c:pt>
                <c:pt idx="1">
                  <c:v>query95.sql</c:v>
                </c:pt>
                <c:pt idx="2">
                  <c:v>query67.sql</c:v>
                </c:pt>
                <c:pt idx="3">
                  <c:v>query17.sql</c:v>
                </c:pt>
                <c:pt idx="4">
                  <c:v>query93.sql</c:v>
                </c:pt>
                <c:pt idx="5">
                  <c:v>query50.sql</c:v>
                </c:pt>
                <c:pt idx="6">
                  <c:v>query75.sql</c:v>
                </c:pt>
                <c:pt idx="7">
                  <c:v>query88.sql</c:v>
                </c:pt>
                <c:pt idx="8">
                  <c:v>query97.sql</c:v>
                </c:pt>
                <c:pt idx="9">
                  <c:v>query92.sql</c:v>
                </c:pt>
                <c:pt idx="10">
                  <c:v>query22.sql</c:v>
                </c:pt>
                <c:pt idx="11">
                  <c:v>query80.sql</c:v>
                </c:pt>
                <c:pt idx="12">
                  <c:v>query87.sql</c:v>
                </c:pt>
                <c:pt idx="13">
                  <c:v>query76.sql</c:v>
                </c:pt>
                <c:pt idx="14">
                  <c:v>query70.sql</c:v>
                </c:pt>
                <c:pt idx="15">
                  <c:v>query18.sql</c:v>
                </c:pt>
                <c:pt idx="16">
                  <c:v>query40.sql</c:v>
                </c:pt>
                <c:pt idx="17">
                  <c:v>query43.sql</c:v>
                </c:pt>
                <c:pt idx="18">
                  <c:v>query90.sql</c:v>
                </c:pt>
                <c:pt idx="19">
                  <c:v>query85.sql</c:v>
                </c:pt>
                <c:pt idx="20">
                  <c:v>query82.sql</c:v>
                </c:pt>
                <c:pt idx="21">
                  <c:v>query96.sql</c:v>
                </c:pt>
                <c:pt idx="22">
                  <c:v>query31.sql</c:v>
                </c:pt>
                <c:pt idx="23">
                  <c:v>query25.sql</c:v>
                </c:pt>
                <c:pt idx="24">
                  <c:v>query84.sql</c:v>
                </c:pt>
                <c:pt idx="25">
                  <c:v>query15.sql</c:v>
                </c:pt>
                <c:pt idx="26">
                  <c:v>query66.sql</c:v>
                </c:pt>
                <c:pt idx="27">
                  <c:v>query46.sql</c:v>
                </c:pt>
                <c:pt idx="28">
                  <c:v>query79.sql</c:v>
                </c:pt>
                <c:pt idx="29">
                  <c:v>query07.sql</c:v>
                </c:pt>
                <c:pt idx="30">
                  <c:v>query54.sql</c:v>
                </c:pt>
                <c:pt idx="31">
                  <c:v>query12.sql</c:v>
                </c:pt>
                <c:pt idx="32">
                  <c:v>query27.sql</c:v>
                </c:pt>
                <c:pt idx="33">
                  <c:v>query26.sql</c:v>
                </c:pt>
                <c:pt idx="34">
                  <c:v>query32.sql</c:v>
                </c:pt>
                <c:pt idx="35">
                  <c:v>query89.sql</c:v>
                </c:pt>
                <c:pt idx="36">
                  <c:v>query19.sql</c:v>
                </c:pt>
                <c:pt idx="37">
                  <c:v>query03.sql</c:v>
                </c:pt>
                <c:pt idx="38">
                  <c:v>query68.sql</c:v>
                </c:pt>
                <c:pt idx="39">
                  <c:v>query60.sql</c:v>
                </c:pt>
                <c:pt idx="40">
                  <c:v>query34.sql</c:v>
                </c:pt>
                <c:pt idx="41">
                  <c:v>query39.sql</c:v>
                </c:pt>
                <c:pt idx="42">
                  <c:v>query39.sql(2)</c:v>
                </c:pt>
                <c:pt idx="43">
                  <c:v>query71.sql</c:v>
                </c:pt>
                <c:pt idx="44">
                  <c:v>query45.sql</c:v>
                </c:pt>
                <c:pt idx="45">
                  <c:v>query56.sql</c:v>
                </c:pt>
                <c:pt idx="46">
                  <c:v>query58.sql</c:v>
                </c:pt>
                <c:pt idx="47">
                  <c:v>query21.sql</c:v>
                </c:pt>
                <c:pt idx="48">
                  <c:v>query73.sql</c:v>
                </c:pt>
                <c:pt idx="49">
                  <c:v>query98.sql</c:v>
                </c:pt>
                <c:pt idx="50">
                  <c:v>query20.sql</c:v>
                </c:pt>
                <c:pt idx="51">
                  <c:v>query52.sql</c:v>
                </c:pt>
                <c:pt idx="52">
                  <c:v>query55.sql</c:v>
                </c:pt>
                <c:pt idx="53">
                  <c:v>query42.sql</c:v>
                </c:pt>
                <c:pt idx="54">
                  <c:v>query91.sql</c:v>
                </c:pt>
              </c:strCache>
            </c:strRef>
          </c:cat>
          <c:val>
            <c:numRef>
              <c:f>Sheet1!$B$3:$B$57</c:f>
              <c:numCache>
                <c:formatCode>General</c:formatCode>
                <c:ptCount val="55"/>
                <c:pt idx="0">
                  <c:v>186.37</c:v>
                </c:pt>
                <c:pt idx="1">
                  <c:v>345.96</c:v>
                </c:pt>
                <c:pt idx="2">
                  <c:v>322.66000000000003</c:v>
                </c:pt>
                <c:pt idx="3">
                  <c:v>36.729999999999997</c:v>
                </c:pt>
                <c:pt idx="4">
                  <c:v>104.77</c:v>
                </c:pt>
                <c:pt idx="5">
                  <c:v>61.11</c:v>
                </c:pt>
                <c:pt idx="6">
                  <c:v>273.97000000000003</c:v>
                </c:pt>
                <c:pt idx="7">
                  <c:v>261.60000000000002</c:v>
                </c:pt>
                <c:pt idx="8">
                  <c:v>102.15</c:v>
                </c:pt>
                <c:pt idx="9">
                  <c:v>100.89</c:v>
                </c:pt>
                <c:pt idx="10">
                  <c:v>26.02</c:v>
                </c:pt>
                <c:pt idx="11">
                  <c:v>117.04</c:v>
                </c:pt>
                <c:pt idx="12">
                  <c:v>69.599999999999994</c:v>
                </c:pt>
                <c:pt idx="13">
                  <c:v>92.42</c:v>
                </c:pt>
                <c:pt idx="14">
                  <c:v>49.31</c:v>
                </c:pt>
                <c:pt idx="15">
                  <c:v>33.53</c:v>
                </c:pt>
                <c:pt idx="16">
                  <c:v>72.33</c:v>
                </c:pt>
                <c:pt idx="17">
                  <c:v>17.14</c:v>
                </c:pt>
                <c:pt idx="18">
                  <c:v>59.28</c:v>
                </c:pt>
                <c:pt idx="19">
                  <c:v>61.19</c:v>
                </c:pt>
                <c:pt idx="20">
                  <c:v>34.51</c:v>
                </c:pt>
                <c:pt idx="21">
                  <c:v>28.38</c:v>
                </c:pt>
                <c:pt idx="22">
                  <c:v>17.91</c:v>
                </c:pt>
                <c:pt idx="23">
                  <c:v>16.059999999999999</c:v>
                </c:pt>
                <c:pt idx="24">
                  <c:v>45</c:v>
                </c:pt>
                <c:pt idx="25">
                  <c:v>8.31</c:v>
                </c:pt>
                <c:pt idx="26">
                  <c:v>29.1</c:v>
                </c:pt>
                <c:pt idx="27">
                  <c:v>20.329999999999998</c:v>
                </c:pt>
                <c:pt idx="28">
                  <c:v>18.440000000000001</c:v>
                </c:pt>
                <c:pt idx="29">
                  <c:v>8.2399999999999984</c:v>
                </c:pt>
                <c:pt idx="30">
                  <c:v>6.14</c:v>
                </c:pt>
                <c:pt idx="31">
                  <c:v>2.2999999999999998</c:v>
                </c:pt>
                <c:pt idx="32">
                  <c:v>12.38</c:v>
                </c:pt>
                <c:pt idx="33">
                  <c:v>12.45</c:v>
                </c:pt>
                <c:pt idx="34">
                  <c:v>7.85</c:v>
                </c:pt>
                <c:pt idx="35">
                  <c:v>10.88</c:v>
                </c:pt>
                <c:pt idx="36">
                  <c:v>4.5599999999999996</c:v>
                </c:pt>
                <c:pt idx="37">
                  <c:v>4.7699999999999987</c:v>
                </c:pt>
                <c:pt idx="38">
                  <c:v>5.07</c:v>
                </c:pt>
                <c:pt idx="39">
                  <c:v>5.73</c:v>
                </c:pt>
                <c:pt idx="40">
                  <c:v>13.51</c:v>
                </c:pt>
                <c:pt idx="41">
                  <c:v>6.2</c:v>
                </c:pt>
                <c:pt idx="42">
                  <c:v>6.87</c:v>
                </c:pt>
                <c:pt idx="43">
                  <c:v>6.26</c:v>
                </c:pt>
                <c:pt idx="44">
                  <c:v>7.97</c:v>
                </c:pt>
                <c:pt idx="45">
                  <c:v>5.52</c:v>
                </c:pt>
                <c:pt idx="46">
                  <c:v>5.67</c:v>
                </c:pt>
                <c:pt idx="47">
                  <c:v>2.67</c:v>
                </c:pt>
                <c:pt idx="48">
                  <c:v>4.6399999999999997</c:v>
                </c:pt>
                <c:pt idx="49">
                  <c:v>3.44</c:v>
                </c:pt>
                <c:pt idx="50">
                  <c:v>2.41</c:v>
                </c:pt>
                <c:pt idx="51">
                  <c:v>5.33</c:v>
                </c:pt>
                <c:pt idx="52">
                  <c:v>1.97</c:v>
                </c:pt>
                <c:pt idx="53">
                  <c:v>2.27</c:v>
                </c:pt>
                <c:pt idx="54">
                  <c:v>4.6099999999999977</c:v>
                </c:pt>
              </c:numCache>
            </c:numRef>
          </c:val>
          <c:extLst>
            <c:ext xmlns:c16="http://schemas.microsoft.com/office/drawing/2014/chart" uri="{C3380CC4-5D6E-409C-BE32-E72D297353CC}">
              <c16:uniqueId val="{00000000-E93E-8F46-A354-74C60E9E8C92}"/>
            </c:ext>
          </c:extLst>
        </c:ser>
        <c:ser>
          <c:idx val="1"/>
          <c:order val="1"/>
          <c:tx>
            <c:strRef>
              <c:f>Sheet1!$C$2</c:f>
              <c:strCache>
                <c:ptCount val="1"/>
                <c:pt idx="0">
                  <c:v>Hive-1-1TB-TPCDS</c:v>
                </c:pt>
              </c:strCache>
            </c:strRef>
          </c:tx>
          <c:spPr>
            <a:solidFill>
              <a:schemeClr val="accent2">
                <a:lumMod val="75000"/>
              </a:schemeClr>
            </a:solidFill>
            <a:ln>
              <a:noFill/>
            </a:ln>
            <a:effectLst/>
          </c:spPr>
          <c:invertIfNegative val="0"/>
          <c:cat>
            <c:strRef>
              <c:f>Sheet1!$A$3:$A$57</c:f>
              <c:strCache>
                <c:ptCount val="55"/>
                <c:pt idx="0">
                  <c:v>query94.sql</c:v>
                </c:pt>
                <c:pt idx="1">
                  <c:v>query95.sql</c:v>
                </c:pt>
                <c:pt idx="2">
                  <c:v>query67.sql</c:v>
                </c:pt>
                <c:pt idx="3">
                  <c:v>query17.sql</c:v>
                </c:pt>
                <c:pt idx="4">
                  <c:v>query93.sql</c:v>
                </c:pt>
                <c:pt idx="5">
                  <c:v>query50.sql</c:v>
                </c:pt>
                <c:pt idx="6">
                  <c:v>query75.sql</c:v>
                </c:pt>
                <c:pt idx="7">
                  <c:v>query88.sql</c:v>
                </c:pt>
                <c:pt idx="8">
                  <c:v>query97.sql</c:v>
                </c:pt>
                <c:pt idx="9">
                  <c:v>query92.sql</c:v>
                </c:pt>
                <c:pt idx="10">
                  <c:v>query22.sql</c:v>
                </c:pt>
                <c:pt idx="11">
                  <c:v>query80.sql</c:v>
                </c:pt>
                <c:pt idx="12">
                  <c:v>query87.sql</c:v>
                </c:pt>
                <c:pt idx="13">
                  <c:v>query76.sql</c:v>
                </c:pt>
                <c:pt idx="14">
                  <c:v>query70.sql</c:v>
                </c:pt>
                <c:pt idx="15">
                  <c:v>query18.sql</c:v>
                </c:pt>
                <c:pt idx="16">
                  <c:v>query40.sql</c:v>
                </c:pt>
                <c:pt idx="17">
                  <c:v>query43.sql</c:v>
                </c:pt>
                <c:pt idx="18">
                  <c:v>query90.sql</c:v>
                </c:pt>
                <c:pt idx="19">
                  <c:v>query85.sql</c:v>
                </c:pt>
                <c:pt idx="20">
                  <c:v>query82.sql</c:v>
                </c:pt>
                <c:pt idx="21">
                  <c:v>query96.sql</c:v>
                </c:pt>
                <c:pt idx="22">
                  <c:v>query31.sql</c:v>
                </c:pt>
                <c:pt idx="23">
                  <c:v>query25.sql</c:v>
                </c:pt>
                <c:pt idx="24">
                  <c:v>query84.sql</c:v>
                </c:pt>
                <c:pt idx="25">
                  <c:v>query15.sql</c:v>
                </c:pt>
                <c:pt idx="26">
                  <c:v>query66.sql</c:v>
                </c:pt>
                <c:pt idx="27">
                  <c:v>query46.sql</c:v>
                </c:pt>
                <c:pt idx="28">
                  <c:v>query79.sql</c:v>
                </c:pt>
                <c:pt idx="29">
                  <c:v>query07.sql</c:v>
                </c:pt>
                <c:pt idx="30">
                  <c:v>query54.sql</c:v>
                </c:pt>
                <c:pt idx="31">
                  <c:v>query12.sql</c:v>
                </c:pt>
                <c:pt idx="32">
                  <c:v>query27.sql</c:v>
                </c:pt>
                <c:pt idx="33">
                  <c:v>query26.sql</c:v>
                </c:pt>
                <c:pt idx="34">
                  <c:v>query32.sql</c:v>
                </c:pt>
                <c:pt idx="35">
                  <c:v>query89.sql</c:v>
                </c:pt>
                <c:pt idx="36">
                  <c:v>query19.sql</c:v>
                </c:pt>
                <c:pt idx="37">
                  <c:v>query03.sql</c:v>
                </c:pt>
                <c:pt idx="38">
                  <c:v>query68.sql</c:v>
                </c:pt>
                <c:pt idx="39">
                  <c:v>query60.sql</c:v>
                </c:pt>
                <c:pt idx="40">
                  <c:v>query34.sql</c:v>
                </c:pt>
                <c:pt idx="41">
                  <c:v>query39.sql</c:v>
                </c:pt>
                <c:pt idx="42">
                  <c:v>query39.sql(2)</c:v>
                </c:pt>
                <c:pt idx="43">
                  <c:v>query71.sql</c:v>
                </c:pt>
                <c:pt idx="44">
                  <c:v>query45.sql</c:v>
                </c:pt>
                <c:pt idx="45">
                  <c:v>query56.sql</c:v>
                </c:pt>
                <c:pt idx="46">
                  <c:v>query58.sql</c:v>
                </c:pt>
                <c:pt idx="47">
                  <c:v>query21.sql</c:v>
                </c:pt>
                <c:pt idx="48">
                  <c:v>query73.sql</c:v>
                </c:pt>
                <c:pt idx="49">
                  <c:v>query98.sql</c:v>
                </c:pt>
                <c:pt idx="50">
                  <c:v>query20.sql</c:v>
                </c:pt>
                <c:pt idx="51">
                  <c:v>query52.sql</c:v>
                </c:pt>
                <c:pt idx="52">
                  <c:v>query55.sql</c:v>
                </c:pt>
                <c:pt idx="53">
                  <c:v>query42.sql</c:v>
                </c:pt>
                <c:pt idx="54">
                  <c:v>query91.sql</c:v>
                </c:pt>
              </c:strCache>
            </c:strRef>
          </c:cat>
          <c:val>
            <c:numRef>
              <c:f>Sheet1!$C$3:$C$57</c:f>
              <c:numCache>
                <c:formatCode>General</c:formatCode>
                <c:ptCount val="55"/>
                <c:pt idx="0">
                  <c:v>2682</c:v>
                </c:pt>
                <c:pt idx="1">
                  <c:v>2130</c:v>
                </c:pt>
                <c:pt idx="2">
                  <c:v>1861</c:v>
                </c:pt>
                <c:pt idx="3">
                  <c:v>1705</c:v>
                </c:pt>
                <c:pt idx="4">
                  <c:v>1067</c:v>
                </c:pt>
                <c:pt idx="5">
                  <c:v>778.9</c:v>
                </c:pt>
                <c:pt idx="6">
                  <c:v>635.5</c:v>
                </c:pt>
                <c:pt idx="7">
                  <c:v>512.5</c:v>
                </c:pt>
                <c:pt idx="8">
                  <c:v>441</c:v>
                </c:pt>
                <c:pt idx="9">
                  <c:v>411.7</c:v>
                </c:pt>
                <c:pt idx="10">
                  <c:v>371.1</c:v>
                </c:pt>
                <c:pt idx="11">
                  <c:v>317.7</c:v>
                </c:pt>
                <c:pt idx="12">
                  <c:v>304.2</c:v>
                </c:pt>
                <c:pt idx="13">
                  <c:v>223.2</c:v>
                </c:pt>
                <c:pt idx="14">
                  <c:v>202.1</c:v>
                </c:pt>
                <c:pt idx="15">
                  <c:v>130.30000000000001</c:v>
                </c:pt>
                <c:pt idx="16">
                  <c:v>124.2</c:v>
                </c:pt>
                <c:pt idx="17">
                  <c:v>121.4</c:v>
                </c:pt>
                <c:pt idx="18">
                  <c:v>109.5</c:v>
                </c:pt>
                <c:pt idx="19">
                  <c:v>100.8</c:v>
                </c:pt>
                <c:pt idx="20">
                  <c:v>96.72</c:v>
                </c:pt>
                <c:pt idx="21">
                  <c:v>94.92</c:v>
                </c:pt>
                <c:pt idx="22">
                  <c:v>75.47</c:v>
                </c:pt>
                <c:pt idx="23">
                  <c:v>69.52</c:v>
                </c:pt>
                <c:pt idx="24">
                  <c:v>68.62</c:v>
                </c:pt>
                <c:pt idx="25">
                  <c:v>57.86</c:v>
                </c:pt>
                <c:pt idx="26">
                  <c:v>49.13</c:v>
                </c:pt>
                <c:pt idx="27">
                  <c:v>48.4</c:v>
                </c:pt>
                <c:pt idx="28">
                  <c:v>37.79</c:v>
                </c:pt>
                <c:pt idx="29">
                  <c:v>37.76</c:v>
                </c:pt>
                <c:pt idx="30">
                  <c:v>33.380000000000003</c:v>
                </c:pt>
                <c:pt idx="31">
                  <c:v>32.869999999999997</c:v>
                </c:pt>
                <c:pt idx="32">
                  <c:v>32.729999999999997</c:v>
                </c:pt>
                <c:pt idx="33">
                  <c:v>30.93</c:v>
                </c:pt>
                <c:pt idx="34">
                  <c:v>30.33</c:v>
                </c:pt>
                <c:pt idx="35">
                  <c:v>29.72</c:v>
                </c:pt>
                <c:pt idx="36">
                  <c:v>27.99</c:v>
                </c:pt>
                <c:pt idx="37">
                  <c:v>24.9</c:v>
                </c:pt>
                <c:pt idx="38">
                  <c:v>24.56</c:v>
                </c:pt>
                <c:pt idx="39">
                  <c:v>23.11</c:v>
                </c:pt>
                <c:pt idx="40">
                  <c:v>22.29</c:v>
                </c:pt>
                <c:pt idx="41">
                  <c:v>21.33</c:v>
                </c:pt>
                <c:pt idx="42">
                  <c:v>19.920000000000002</c:v>
                </c:pt>
                <c:pt idx="43">
                  <c:v>19.28</c:v>
                </c:pt>
                <c:pt idx="44">
                  <c:v>17.100000000000001</c:v>
                </c:pt>
                <c:pt idx="45">
                  <c:v>16.48</c:v>
                </c:pt>
                <c:pt idx="46">
                  <c:v>16.46</c:v>
                </c:pt>
                <c:pt idx="47">
                  <c:v>11.26</c:v>
                </c:pt>
                <c:pt idx="48">
                  <c:v>9.84</c:v>
                </c:pt>
                <c:pt idx="49">
                  <c:v>9.6300000000000008</c:v>
                </c:pt>
                <c:pt idx="50">
                  <c:v>9.0299999999999994</c:v>
                </c:pt>
                <c:pt idx="51">
                  <c:v>8.6399999999999988</c:v>
                </c:pt>
                <c:pt idx="52">
                  <c:v>8.2399999999999984</c:v>
                </c:pt>
                <c:pt idx="53">
                  <c:v>7.64</c:v>
                </c:pt>
                <c:pt idx="54">
                  <c:v>4.8199999999999976</c:v>
                </c:pt>
              </c:numCache>
            </c:numRef>
          </c:val>
          <c:extLst>
            <c:ext xmlns:c16="http://schemas.microsoft.com/office/drawing/2014/chart" uri="{C3380CC4-5D6E-409C-BE32-E72D297353CC}">
              <c16:uniqueId val="{00000001-E93E-8F46-A354-74C60E9E8C92}"/>
            </c:ext>
          </c:extLst>
        </c:ser>
        <c:dLbls>
          <c:showLegendKey val="0"/>
          <c:showVal val="0"/>
          <c:showCatName val="0"/>
          <c:showSerName val="0"/>
          <c:showPercent val="0"/>
          <c:showBubbleSize val="0"/>
        </c:dLbls>
        <c:gapWidth val="219"/>
        <c:overlap val="-27"/>
        <c:axId val="1950541664"/>
        <c:axId val="1950788048"/>
      </c:barChart>
      <c:catAx>
        <c:axId val="1950541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4620000" spcFirstLastPara="1" vertOverflow="ellipsis"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950788048"/>
        <c:crosses val="autoZero"/>
        <c:auto val="1"/>
        <c:lblAlgn val="ctr"/>
        <c:lblOffset val="100"/>
        <c:noMultiLvlLbl val="0"/>
      </c:catAx>
      <c:valAx>
        <c:axId val="1950788048"/>
        <c:scaling>
          <c:orientation val="minMax"/>
          <c:max val="28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in"/>
        <c:minorTickMark val="none"/>
        <c:tickLblPos val="nextTo"/>
        <c:spPr>
          <a:noFill/>
          <a:ln>
            <a:solidFill>
              <a:schemeClr val="dk2"/>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0541664"/>
        <c:crosses val="autoZero"/>
        <c:crossBetween val="between"/>
      </c:valAx>
      <c:spPr>
        <a:noFill/>
        <a:ln>
          <a:noFill/>
        </a:ln>
        <a:effectLst/>
      </c:spPr>
    </c:plotArea>
    <c:legend>
      <c:legendPos val="r"/>
      <c:layout>
        <c:manualLayout>
          <c:xMode val="edge"/>
          <c:yMode val="edge"/>
          <c:x val="0.82593739223357898"/>
          <c:y val="0.16306523251791999"/>
          <c:w val="0.17406260776642099"/>
          <c:h val="0.151018520280114"/>
        </c:manualLayout>
      </c:layout>
      <c:overlay val="1"/>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Calibri Regular" charset="0"/>
              <a:ea typeface="Calibri Regular" charset="0"/>
              <a:cs typeface="Calibri Regular"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C24564-358F-8D48-8009-62B930092C2D}" type="datetimeFigureOut">
              <a:rPr lang="en-US" smtClean="0">
                <a:latin typeface="Calibri Regular" charset="0"/>
                <a:ea typeface="Calibri Regular" charset="0"/>
                <a:cs typeface="Calibri Regular" charset="0"/>
              </a:rPr>
              <a:t>3/12/19</a:t>
            </a:fld>
            <a:endParaRPr lang="en-US" dirty="0">
              <a:latin typeface="Calibri Regular" charset="0"/>
              <a:ea typeface="Calibri Regular" charset="0"/>
              <a:cs typeface="Calibri Regular"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Calibri Regular" charset="0"/>
              <a:ea typeface="Calibri Regular" charset="0"/>
              <a:cs typeface="Calibri Regular"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C869B7-DB4F-3C4C-BE45-5A05F0E1F773}" type="slidenum">
              <a:rPr lang="en-US" smtClean="0">
                <a:latin typeface="Calibri Regular" charset="0"/>
                <a:ea typeface="Calibri Regular" charset="0"/>
                <a:cs typeface="Calibri Regular" charset="0"/>
              </a:rPr>
              <a:t>‹#›</a:t>
            </a:fld>
            <a:endParaRPr lang="en-US" dirty="0">
              <a:latin typeface="Calibri Regular" charset="0"/>
              <a:ea typeface="Calibri Regular" charset="0"/>
              <a:cs typeface="Calibri Regular" charset="0"/>
            </a:endParaRPr>
          </a:p>
        </p:txBody>
      </p:sp>
    </p:spTree>
    <p:extLst>
      <p:ext uri="{BB962C8B-B14F-4D97-AF65-F5344CB8AC3E}">
        <p14:creationId xmlns:p14="http://schemas.microsoft.com/office/powerpoint/2010/main" val="135316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dirty="0"/>
          </a:p>
        </p:txBody>
      </p:sp>
    </p:spTree>
    <p:extLst>
      <p:ext uri="{BB962C8B-B14F-4D97-AF65-F5344CB8AC3E}">
        <p14:creationId xmlns:p14="http://schemas.microsoft.com/office/powerpoint/2010/main" val="1080373981"/>
      </p:ext>
    </p:extLst>
  </p:cSld>
  <p:clrMap bg1="lt1" tx1="dk1" bg2="dk2" tx2="lt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alibri Regular" charset="0"/>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1263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Simple goal.</a:t>
            </a:r>
            <a:r>
              <a:rPr lang="en-US" baseline="0" dirty="0"/>
              <a:t> Make ASF </a:t>
            </a:r>
            <a:r>
              <a:rPr lang="en-US" baseline="0" dirty="0" err="1"/>
              <a:t>hadoop</a:t>
            </a:r>
            <a:r>
              <a:rPr lang="en-US" baseline="0" dirty="0"/>
              <a:t> at home in cloud infra. It's always been a bit of a mixed bag, and there's a lot with agility we need to address: things fail differently. </a:t>
            </a:r>
          </a:p>
          <a:p>
            <a:endParaRPr lang="en-US" baseline="0" dirty="0"/>
          </a:p>
          <a:p>
            <a:r>
              <a:rPr lang="en-US" baseline="0" dirty="0"/>
              <a:t>Step 1: Azure. That's the work with Microsoft on </a:t>
            </a:r>
            <a:r>
              <a:rPr lang="en-US" baseline="0" dirty="0" err="1"/>
              <a:t>wasb</a:t>
            </a:r>
            <a:r>
              <a:rPr lang="en-US" baseline="0" dirty="0"/>
              <a:t>://; you can use Azure as a drop-in replacement for HDFS in Azure</a:t>
            </a:r>
          </a:p>
          <a:p>
            <a:r>
              <a:rPr lang="en-US" baseline="0" dirty="0"/>
              <a:t>Step 2: EMR. More specifically, have the ASF Hadoop codebase get higher numbers than EMR</a:t>
            </a:r>
            <a:endParaRPr lang="en-US" dirty="0"/>
          </a:p>
        </p:txBody>
      </p:sp>
    </p:spTree>
    <p:extLst>
      <p:ext uri="{BB962C8B-B14F-4D97-AF65-F5344CB8AC3E}">
        <p14:creationId xmlns:p14="http://schemas.microsoft.com/office/powerpoint/2010/main" val="200740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92150"/>
            <a:ext cx="5486400" cy="30861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5213"/>
            <a:ext cx="2971800" cy="458787"/>
          </a:xfrm>
          <a:prstGeom prst="rect">
            <a:avLst/>
          </a:prstGeom>
        </p:spPr>
        <p:txBody>
          <a:bodyPr/>
          <a:lstStyle/>
          <a:p>
            <a:r>
              <a:rPr lang="en-US" dirty="0">
                <a:solidFill>
                  <a:prstClr val="black"/>
                </a:solidFill>
                <a:latin typeface="Calibri"/>
                <a:ea typeface="Calibri Regular" charset="0"/>
                <a:cs typeface="Calibri Regular" charset="0"/>
              </a:rPr>
              <a:t>Hortonworks: Powering the Future of Data</a:t>
            </a:r>
          </a:p>
        </p:txBody>
      </p:sp>
      <p:sp>
        <p:nvSpPr>
          <p:cNvPr id="5" name="Slide Number Placeholder 4"/>
          <p:cNvSpPr>
            <a:spLocks noGrp="1"/>
          </p:cNvSpPr>
          <p:nvPr>
            <p:ph type="sldNum" sz="quarter" idx="11"/>
          </p:nvPr>
        </p:nvSpPr>
        <p:spPr>
          <a:xfrm>
            <a:off x="3884613" y="8685213"/>
            <a:ext cx="2971800" cy="458787"/>
          </a:xfrm>
          <a:prstGeom prst="rect">
            <a:avLst/>
          </a:prstGeom>
        </p:spPr>
        <p:txBody>
          <a:bodyPr/>
          <a:lstStyle/>
          <a:p>
            <a:fld id="{65F8852D-A642-44AF-93F0-4A3BD6E66CA8}" type="slidenum">
              <a:rPr lang="en-US" smtClean="0">
                <a:solidFill>
                  <a:prstClr val="black"/>
                </a:solidFill>
                <a:latin typeface="Calibri"/>
                <a:ea typeface="Calibri Regular" charset="0"/>
                <a:cs typeface="Calibri Regular" charset="0"/>
              </a:rPr>
              <a:pPr/>
              <a:t>17</a:t>
            </a:fld>
            <a:endParaRPr lang="en-US" dirty="0">
              <a:solidFill>
                <a:prstClr val="black"/>
              </a:solidFill>
              <a:latin typeface="Calibri"/>
              <a:ea typeface="Calibri Regular" charset="0"/>
              <a:cs typeface="Calibri Regular" charset="0"/>
            </a:endParaRPr>
          </a:p>
        </p:txBody>
      </p:sp>
    </p:spTree>
    <p:extLst>
      <p:ext uri="{BB962C8B-B14F-4D97-AF65-F5344CB8AC3E}">
        <p14:creationId xmlns:p14="http://schemas.microsoft.com/office/powerpoint/2010/main" val="671774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a:t>
            </a:r>
            <a:r>
              <a:rPr lang="en-US" baseline="0" dirty="0"/>
              <a:t> </a:t>
            </a:r>
            <a:r>
              <a:rPr lang="en-US" baseline="0" dirty="0" err="1"/>
              <a:t>flamegraph</a:t>
            </a:r>
            <a:r>
              <a:rPr lang="en-US" baseline="0" dirty="0"/>
              <a:t> of </a:t>
            </a:r>
            <a:r>
              <a:rPr lang="en-US" sz="1100" kern="1200" dirty="0">
                <a:solidFill>
                  <a:schemeClr val="tx1"/>
                </a:solidFill>
                <a:ea typeface="+mn-ea"/>
                <a:cs typeface="+mn-cs"/>
              </a:rPr>
              <a:t>LLAP (single node) with AWS+HDC for a set of TPC-DS queries at 200 GB scale;</a:t>
            </a:r>
            <a:r>
              <a:rPr lang="en-US" sz="1100" kern="1200" baseline="0" dirty="0">
                <a:solidFill>
                  <a:schemeClr val="tx1"/>
                </a:solidFill>
                <a:ea typeface="+mn-ea"/>
                <a:cs typeface="+mn-cs"/>
              </a:rPr>
              <a:t> we should stick this up online</a:t>
            </a:r>
          </a:p>
          <a:p>
            <a:endParaRPr lang="en-US" sz="1100" kern="1200" baseline="0" dirty="0">
              <a:solidFill>
                <a:schemeClr val="tx1"/>
              </a:solidFill>
              <a:ea typeface="+mn-ea"/>
              <a:cs typeface="+mn-cs"/>
            </a:endParaRPr>
          </a:p>
          <a:p>
            <a:r>
              <a:rPr lang="en-US" sz="1100" kern="1200" baseline="0" dirty="0">
                <a:solidFill>
                  <a:schemeClr val="tx1"/>
                </a:solidFill>
                <a:ea typeface="+mn-ea"/>
                <a:cs typeface="+mn-cs"/>
              </a:rPr>
              <a:t>only about 2% of time (</a:t>
            </a:r>
            <a:r>
              <a:rPr lang="en-US" sz="1100" kern="1200" baseline="0" dirty="0" err="1">
                <a:solidFill>
                  <a:schemeClr val="tx1"/>
                </a:solidFill>
                <a:ea typeface="+mn-ea"/>
                <a:cs typeface="+mn-cs"/>
              </a:rPr>
              <a:t>optimised</a:t>
            </a:r>
            <a:r>
              <a:rPr lang="en-US" sz="1100" kern="1200" baseline="0" dirty="0">
                <a:solidFill>
                  <a:schemeClr val="tx1"/>
                </a:solidFill>
                <a:ea typeface="+mn-ea"/>
                <a:cs typeface="+mn-cs"/>
              </a:rPr>
              <a:t> code) is doing S3 IO. Something at start partitioning data</a:t>
            </a:r>
            <a:endParaRPr lang="en-US" dirty="0"/>
          </a:p>
        </p:txBody>
      </p:sp>
    </p:spTree>
    <p:extLst>
      <p:ext uri="{BB962C8B-B14F-4D97-AF65-F5344CB8AC3E}">
        <p14:creationId xmlns:p14="http://schemas.microsoft.com/office/powerpoint/2010/main" val="164110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without going into the details, here</a:t>
            </a:r>
            <a:r>
              <a:rPr lang="en-US" baseline="0" dirty="0"/>
              <a:t> are things you will want for Hadoop 2.8. They are in HDP 2.5, possible in the next CDH release.</a:t>
            </a:r>
          </a:p>
          <a:p>
            <a:pPr lvl="0" rtl="0">
              <a:spcBef>
                <a:spcPts val="0"/>
              </a:spcBef>
              <a:buNone/>
            </a:pPr>
            <a:endParaRPr lang="en-US" baseline="0" dirty="0"/>
          </a:p>
          <a:p>
            <a:pPr lvl="0" rtl="0">
              <a:spcBef>
                <a:spcPts val="0"/>
              </a:spcBef>
              <a:buNone/>
            </a:pPr>
            <a:r>
              <a:rPr lang="en-US" baseline="0" dirty="0"/>
              <a:t>The first two boost input by reducing the cost of seeking, which is expensive as it breaks then re-opens the HTTPS connection. </a:t>
            </a:r>
            <a:r>
              <a:rPr lang="en-US" baseline="0" dirty="0" err="1"/>
              <a:t>Readahead</a:t>
            </a:r>
            <a:r>
              <a:rPr lang="en-US" baseline="0" dirty="0"/>
              <a:t> means that hundreds of KB can be skipped before that connect (yes, it can take that long to reconnect). The experimental </a:t>
            </a:r>
            <a:r>
              <a:rPr lang="en-US" baseline="0" dirty="0" err="1"/>
              <a:t>fadvise</a:t>
            </a:r>
            <a:r>
              <a:rPr lang="en-US" baseline="0" dirty="0"/>
              <a:t> random feature speeds up backward reads </a:t>
            </a:r>
            <a:r>
              <a:rPr lang="en-US" i="1" baseline="0" dirty="0"/>
              <a:t>at the expense of pure-forward file reads</a:t>
            </a:r>
            <a:r>
              <a:rPr lang="en-US" i="0" baseline="0" dirty="0"/>
              <a:t>. It is significantly faster for reading in optimized binary formats like ORC and Parquet</a:t>
            </a:r>
            <a:endParaRPr lang="en-US" baseline="0" dirty="0"/>
          </a:p>
          <a:p>
            <a:pPr lvl="0" rtl="0">
              <a:spcBef>
                <a:spcPts val="0"/>
              </a:spcBef>
              <a:buNone/>
            </a:pPr>
            <a:endParaRPr lang="en-US" baseline="0" dirty="0"/>
          </a:p>
          <a:p>
            <a:pPr lvl="0" rtl="0">
              <a:spcBef>
                <a:spcPts val="0"/>
              </a:spcBef>
              <a:buNone/>
            </a:pPr>
            <a:endParaRPr lang="en-US" baseline="0" dirty="0"/>
          </a:p>
          <a:p>
            <a:pPr lvl="0" rtl="0">
              <a:spcBef>
                <a:spcPts val="0"/>
              </a:spcBef>
              <a:buNone/>
            </a:pPr>
            <a:r>
              <a:rPr lang="en-US" baseline="0" dirty="0"/>
              <a:t>The last one is a successor to fast upload in Hadoop 2.7. That buffers on heap and needs careful tuning; its memory needs conflict with RDD caching. The new version defaults to buffering as files on local disk, so won't run out of memory. Offers the potential of significantly more effective use of bandwidth; the resulting partitioned files may also offer higher read perf. (No data there, just hearsay).</a:t>
            </a:r>
          </a:p>
          <a:p>
            <a:pPr lvl="0" rtl="0">
              <a:spcBef>
                <a:spcPts val="0"/>
              </a:spcBef>
              <a:buNone/>
            </a:pPr>
            <a:endParaRPr lang="en-US" baseline="0" dirty="0"/>
          </a:p>
          <a:p>
            <a:pPr lvl="0" rtl="0">
              <a:spcBef>
                <a:spcPts val="0"/>
              </a:spcBef>
              <a:buNone/>
            </a:pPr>
            <a:endParaRPr dirty="0"/>
          </a:p>
        </p:txBody>
      </p:sp>
    </p:spTree>
    <p:extLst>
      <p:ext uri="{BB962C8B-B14F-4D97-AF65-F5344CB8AC3E}">
        <p14:creationId xmlns:p14="http://schemas.microsoft.com/office/powerpoint/2010/main" val="13688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Don't run</a:t>
            </a:r>
            <a:r>
              <a:rPr lang="en-US" baseline="0" dirty="0"/>
              <a:t> off saying "hey, 2x speedup". I'm confident we got HDP faster, EMR is still something we'd need to look at more.</a:t>
            </a:r>
          </a:p>
          <a:p>
            <a:endParaRPr lang="en-US" baseline="0" dirty="0"/>
          </a:p>
          <a:p>
            <a:r>
              <a:rPr lang="en-US" baseline="0" dirty="0"/>
              <a:t>Data layout is still a major problem here; I think we are still understanding the implications of </a:t>
            </a:r>
            <a:r>
              <a:rPr lang="en-US" baseline="0" dirty="0" err="1"/>
              <a:t>sharding</a:t>
            </a:r>
            <a:r>
              <a:rPr lang="en-US" baseline="0" dirty="0"/>
              <a:t> and throttling. What we do know is that deep/shallow trees are pathological for recursive </a:t>
            </a:r>
            <a:r>
              <a:rPr lang="en-US" baseline="0" dirty="0" err="1"/>
              <a:t>treewalks</a:t>
            </a:r>
            <a:r>
              <a:rPr lang="en-US" baseline="0" dirty="0"/>
              <a:t>, and they end up storing data in the same s3 nodes, so throttling adjacent requests.</a:t>
            </a:r>
            <a:endParaRPr lang="en-US" dirty="0"/>
          </a:p>
        </p:txBody>
      </p:sp>
    </p:spTree>
    <p:extLst>
      <p:ext uri="{BB962C8B-B14F-4D97-AF65-F5344CB8AC3E}">
        <p14:creationId xmlns:p14="http://schemas.microsoft.com/office/powerpoint/2010/main" val="1205697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And the result.</a:t>
            </a:r>
            <a:r>
              <a:rPr lang="en-US" baseline="0" dirty="0"/>
              <a:t> Yes, currently we are faster in these benchmarks. Does that match to the outside world? If you use ORC &amp; </a:t>
            </a:r>
            <a:r>
              <a:rPr lang="en-US" baseline="0" dirty="0" err="1"/>
              <a:t>HIve</a:t>
            </a:r>
            <a:r>
              <a:rPr lang="en-US" baseline="0" dirty="0"/>
              <a:t>, you will gain from the work we've done. There are still things which are pathologically bad, especially deep directory trees with few files</a:t>
            </a:r>
            <a:endParaRPr dirty="0"/>
          </a:p>
        </p:txBody>
      </p:sp>
    </p:spTree>
    <p:extLst>
      <p:ext uri="{BB962C8B-B14F-4D97-AF65-F5344CB8AC3E}">
        <p14:creationId xmlns:p14="http://schemas.microsoft.com/office/powerpoint/2010/main" val="463177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2384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invariably ends</a:t>
            </a:r>
            <a:r>
              <a:rPr lang="en-US" baseline="0" dirty="0"/>
              <a:t> up reaching us on JIRA, to the extent I've got a document somewhere explaining the problem in detail.</a:t>
            </a:r>
          </a:p>
          <a:p>
            <a:endParaRPr lang="en-US" baseline="0" dirty="0"/>
          </a:p>
          <a:p>
            <a:r>
              <a:rPr lang="en-US" i="1" baseline="0" dirty="0"/>
              <a:t>It was taken away because it can corrupt your data, without you </a:t>
            </a:r>
            <a:r>
              <a:rPr lang="en-US" i="1" baseline="0" dirty="0" err="1"/>
              <a:t>noticiing</a:t>
            </a:r>
            <a:r>
              <a:rPr lang="en-US" i="1" baseline="0" dirty="0"/>
              <a:t>. This is generally considered harmful.</a:t>
            </a:r>
            <a:endParaRPr lang="en-US" i="1" dirty="0"/>
          </a:p>
        </p:txBody>
      </p:sp>
    </p:spTree>
    <p:extLst>
      <p:ext uri="{BB962C8B-B14F-4D97-AF65-F5344CB8AC3E}">
        <p14:creationId xmlns:p14="http://schemas.microsoft.com/office/powerpoint/2010/main" val="323879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0592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on </a:t>
            </a:r>
            <a:r>
              <a:rPr lang="en-US" dirty="0" err="1"/>
              <a:t>prem</a:t>
            </a:r>
            <a:r>
              <a:rPr lang="en-US" dirty="0"/>
              <a:t> = 1</a:t>
            </a:r>
          </a:p>
          <a:p>
            <a:pPr lvl="0" rtl="0">
              <a:spcBef>
                <a:spcPts val="0"/>
              </a:spcBef>
              <a:buNone/>
            </a:pPr>
            <a:r>
              <a:rPr lang="en-US" dirty="0"/>
              <a:t>azure @ 3</a:t>
            </a:r>
          </a:p>
          <a:p>
            <a:pPr lvl="0" rtl="0">
              <a:spcBef>
                <a:spcPts val="0"/>
              </a:spcBef>
              <a:buNone/>
            </a:pPr>
            <a:r>
              <a:rPr lang="en-US" dirty="0"/>
              <a:t>AWS @ 2</a:t>
            </a:r>
            <a:endParaRPr dirty="0"/>
          </a:p>
        </p:txBody>
      </p:sp>
    </p:spTree>
    <p:extLst>
      <p:ext uri="{BB962C8B-B14F-4D97-AF65-F5344CB8AC3E}">
        <p14:creationId xmlns:p14="http://schemas.microsoft.com/office/powerpoint/2010/main" val="64889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a:t>
            </a:r>
            <a:r>
              <a:rPr lang="en-US" baseline="0" dirty="0"/>
              <a:t> one of the simplest deployments in cloud: scheduled/dynamic ETL. Incoming data sources saving to an object store; spark cluster brought up for ETL. Either direct cleanup/filter or multistep operations, but either way: an ETL pipeline. HDFS on the VMs for transient storage, the object store used as the destination for data —now in a more efficient format such as ORC or Parquet</a:t>
            </a:r>
            <a:endParaRPr dirty="0"/>
          </a:p>
        </p:txBody>
      </p:sp>
    </p:spTree>
    <p:extLst>
      <p:ext uri="{BB962C8B-B14F-4D97-AF65-F5344CB8AC3E}">
        <p14:creationId xmlns:p14="http://schemas.microsoft.com/office/powerpoint/2010/main" val="1267718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Notebooks on demand. </a:t>
            </a:r>
            <a:r>
              <a:rPr lang="en-US" baseline="0" dirty="0"/>
              <a:t>; it talks to spark in cloud which then does the work against external and internal data; </a:t>
            </a:r>
          </a:p>
          <a:p>
            <a:pPr lvl="0" rtl="0">
              <a:spcBef>
                <a:spcPts val="0"/>
              </a:spcBef>
              <a:buNone/>
            </a:pPr>
            <a:endParaRPr lang="en-US" baseline="0" dirty="0"/>
          </a:p>
          <a:p>
            <a:pPr lvl="0" rtl="0">
              <a:spcBef>
                <a:spcPts val="0"/>
              </a:spcBef>
              <a:buNone/>
            </a:pPr>
            <a:r>
              <a:rPr lang="en-US" dirty="0"/>
              <a:t>Your notebook</a:t>
            </a:r>
            <a:r>
              <a:rPr lang="en-US" baseline="0" dirty="0"/>
              <a:t> itself can be saved to the object store, for persistence and sharing.</a:t>
            </a:r>
            <a:endParaRPr dirty="0"/>
          </a:p>
        </p:txBody>
      </p:sp>
    </p:spTree>
    <p:extLst>
      <p:ext uri="{BB962C8B-B14F-4D97-AF65-F5344CB8AC3E}">
        <p14:creationId xmlns:p14="http://schemas.microsoft.com/office/powerpoint/2010/main" val="916583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Example: streaming on Azure</a:t>
            </a:r>
          </a:p>
          <a:p>
            <a:pPr lvl="0" rtl="0">
              <a:spcBef>
                <a:spcPts val="0"/>
              </a:spcBef>
              <a:buNone/>
            </a:pPr>
            <a:r>
              <a:rPr lang="en-US" dirty="0"/>
              <a:t>+ on LHS</a:t>
            </a:r>
            <a:r>
              <a:rPr lang="en-US" baseline="0" dirty="0"/>
              <a:t> add streaming</a:t>
            </a:r>
            <a:endParaRPr dirty="0"/>
          </a:p>
        </p:txBody>
      </p:sp>
    </p:spTree>
    <p:extLst>
      <p:ext uri="{BB962C8B-B14F-4D97-AF65-F5344CB8AC3E}">
        <p14:creationId xmlns:p14="http://schemas.microsoft.com/office/powerpoint/2010/main" val="1624913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all the examples,</a:t>
            </a:r>
            <a:r>
              <a:rPr lang="en-US" baseline="0" dirty="0"/>
              <a:t> object stores take a role which replaces HDFS. But this is dangerous, because...</a:t>
            </a:r>
            <a:endParaRPr lang="en-US" dirty="0"/>
          </a:p>
        </p:txBody>
      </p:sp>
    </p:spTree>
    <p:extLst>
      <p:ext uri="{BB962C8B-B14F-4D97-AF65-F5344CB8AC3E}">
        <p14:creationId xmlns:p14="http://schemas.microsoft.com/office/powerpoint/2010/main" val="1648086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697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Everything </a:t>
            </a:r>
            <a:r>
              <a:rPr lang="en-US" dirty="0" err="1"/>
              <a:t>usies</a:t>
            </a:r>
            <a:r>
              <a:rPr lang="en-US" dirty="0"/>
              <a:t> the H</a:t>
            </a:r>
            <a:r>
              <a:rPr lang="en-US" baseline="0" dirty="0"/>
              <a:t>adoop APIs to talk to both HDFS, Hadoop Compatible Filesystems and object stores; the Hadoop FS API. There's actually two: the one with a clean split between client side and "driver side", and the older one which is a direct connect. Most use the latter and actually, in terms of opportunities for object store integration tweaking, this is actually the one where can innovate with the most easily. That is: there's nothing in the way.</a:t>
            </a:r>
          </a:p>
          <a:p>
            <a:pPr lvl="0" rtl="0">
              <a:spcBef>
                <a:spcPts val="0"/>
              </a:spcBef>
              <a:buNone/>
            </a:pPr>
            <a:endParaRPr lang="en-US" baseline="0" dirty="0"/>
          </a:p>
          <a:p>
            <a:pPr lvl="0" rtl="0">
              <a:spcBef>
                <a:spcPts val="0"/>
              </a:spcBef>
              <a:buNone/>
            </a:pPr>
            <a:r>
              <a:rPr lang="en-US" baseline="0" dirty="0"/>
              <a:t>Under the FS API go filesystems and object stores.</a:t>
            </a:r>
          </a:p>
          <a:p>
            <a:pPr lvl="0" rtl="0">
              <a:spcBef>
                <a:spcPts val="0"/>
              </a:spcBef>
              <a:buNone/>
            </a:pPr>
            <a:endParaRPr lang="en-US" baseline="0" dirty="0"/>
          </a:p>
          <a:p>
            <a:pPr lvl="0" rtl="0">
              <a:spcBef>
                <a:spcPts val="0"/>
              </a:spcBef>
              <a:buNone/>
            </a:pPr>
            <a:r>
              <a:rPr lang="en-US" baseline="0" dirty="0"/>
              <a:t>HDFS is "real" filesystem; WASB/Azure close enough. What is "real?". Best test: can support HBase.</a:t>
            </a:r>
            <a:endParaRPr dirty="0"/>
          </a:p>
        </p:txBody>
      </p:sp>
    </p:spTree>
    <p:extLst>
      <p:ext uri="{BB962C8B-B14F-4D97-AF65-F5344CB8AC3E}">
        <p14:creationId xmlns:p14="http://schemas.microsoft.com/office/powerpoint/2010/main" val="1553626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5" name="Shape 3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is the history</a:t>
            </a:r>
            <a:endParaRPr dirty="0"/>
          </a:p>
        </p:txBody>
      </p:sp>
    </p:spTree>
    <p:extLst>
      <p:ext uri="{BB962C8B-B14F-4D97-AF65-F5344CB8AC3E}">
        <p14:creationId xmlns:p14="http://schemas.microsoft.com/office/powerpoint/2010/main" val="288872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Green Title 1">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2531" y="-9611"/>
            <a:ext cx="9169200" cy="5152800"/>
          </a:xfrm>
          <a:prstGeom prst="rect">
            <a:avLst/>
          </a:prstGeom>
          <a:noFill/>
          <a:ln>
            <a:noFill/>
          </a:ln>
        </p:spPr>
      </p:pic>
      <p:sp>
        <p:nvSpPr>
          <p:cNvPr id="14" name="Shape 14"/>
          <p:cNvSpPr txBox="1">
            <a:spLocks noGrp="1"/>
          </p:cNvSpPr>
          <p:nvPr>
            <p:ph type="ctrTitle"/>
          </p:nvPr>
        </p:nvSpPr>
        <p:spPr>
          <a:xfrm>
            <a:off x="525933" y="1809533"/>
            <a:ext cx="4777800" cy="9810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38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ubTitle" idx="1"/>
          </p:nvPr>
        </p:nvSpPr>
        <p:spPr>
          <a:xfrm>
            <a:off x="525933" y="2906386"/>
            <a:ext cx="4777800" cy="294300"/>
          </a:xfrm>
          <a:prstGeom prst="rect">
            <a:avLst/>
          </a:prstGeom>
          <a:noFill/>
          <a:ln>
            <a:noFill/>
          </a:ln>
        </p:spPr>
        <p:txBody>
          <a:bodyPr lIns="57150" tIns="57150" rIns="57150" bIns="57150" anchor="t" anchorCtr="0"/>
          <a:lstStyle>
            <a:lvl1pPr marL="0" marR="0" lvl="0" indent="0" algn="l" rtl="0">
              <a:lnSpc>
                <a:spcPct val="85000"/>
              </a:lnSpc>
              <a:spcBef>
                <a:spcPts val="100"/>
              </a:spcBef>
              <a:spcAft>
                <a:spcPts val="100"/>
              </a:spcAft>
              <a:buClr>
                <a:schemeClr val="accent1"/>
              </a:buClr>
              <a:buFont typeface="Noto Sans Symbols"/>
              <a:buNone/>
              <a:defRPr sz="2300" b="1" i="0" u="none" strike="noStrike" cap="none">
                <a:solidFill>
                  <a:schemeClr val="lt2"/>
                </a:solidFill>
                <a:latin typeface="Calibri"/>
                <a:ea typeface="Calibri"/>
                <a:cs typeface="Calibri"/>
                <a:sym typeface="Calibri"/>
              </a:defRPr>
            </a:lvl1pPr>
            <a:lvl2pPr marL="342900" marR="0" lvl="1" indent="0" algn="ctr"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028700" marR="0" lvl="3"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4pPr>
            <a:lvl5pPr marL="1371600" marR="0" lvl="4"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5pPr>
            <a:lvl6pPr marL="1714500" marR="0" lvl="5"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6pPr>
            <a:lvl7pPr marL="2057400" marR="0" lvl="6"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7pPr>
            <a:lvl8pPr marL="2400300" marR="0" lvl="7"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8pPr>
            <a:lvl9pPr marL="2743200" marR="0" lvl="8"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9pPr>
          </a:lstStyle>
          <a:p>
            <a:endParaRPr/>
          </a:p>
        </p:txBody>
      </p:sp>
      <p:pic>
        <p:nvPicPr>
          <p:cNvPr id="16" name="Shape 1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
        <p:nvSpPr>
          <p:cNvPr id="17" name="Shape 17"/>
          <p:cNvSpPr txBox="1">
            <a:spLocks noGrp="1"/>
          </p:cNvSpPr>
          <p:nvPr>
            <p:ph type="body" idx="2"/>
          </p:nvPr>
        </p:nvSpPr>
        <p:spPr>
          <a:xfrm>
            <a:off x="525933" y="3277563"/>
            <a:ext cx="4777800" cy="294300"/>
          </a:xfrm>
          <a:prstGeom prst="rect">
            <a:avLst/>
          </a:prstGeom>
          <a:noFill/>
          <a:ln>
            <a:noFill/>
          </a:ln>
        </p:spPr>
        <p:txBody>
          <a:bodyPr lIns="57150" tIns="57150" rIns="57150" bIns="57150" anchor="t" anchorCtr="0"/>
          <a:lstStyle>
            <a:lvl1pPr marL="0" marR="0" lvl="0" indent="0" algn="l" rtl="0">
              <a:lnSpc>
                <a:spcPct val="85000"/>
              </a:lnSpc>
              <a:spcBef>
                <a:spcPts val="800"/>
              </a:spcBef>
              <a:spcAft>
                <a:spcPts val="0"/>
              </a:spcAft>
              <a:buClr>
                <a:schemeClr val="accent1"/>
              </a:buClr>
              <a:buFont typeface="Noto Sans Symbols"/>
              <a:buNone/>
              <a:defRPr sz="2300" b="0" i="0" u="none" strike="noStrike" cap="none">
                <a:solidFill>
                  <a:schemeClr val="dk2"/>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Case Study">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525933" y="426021"/>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body" idx="1"/>
          </p:nvPr>
        </p:nvSpPr>
        <p:spPr>
          <a:xfrm>
            <a:off x="525933" y="1403625"/>
            <a:ext cx="8229600" cy="261600"/>
          </a:xfrm>
          <a:prstGeom prst="rect">
            <a:avLst/>
          </a:prstGeom>
          <a:noFill/>
          <a:ln>
            <a:noFill/>
          </a:ln>
        </p:spPr>
        <p:txBody>
          <a:bodyPr lIns="57150" tIns="57150" rIns="57150" bIns="57150" anchor="b" anchorCtr="0"/>
          <a:lstStyle>
            <a:lvl1pPr marL="0" marR="0" lvl="0" indent="0" algn="l" rtl="0">
              <a:lnSpc>
                <a:spcPct val="85000"/>
              </a:lnSpc>
              <a:spcBef>
                <a:spcPts val="400"/>
              </a:spcBef>
              <a:spcAft>
                <a:spcPts val="0"/>
              </a:spcAft>
              <a:buClr>
                <a:schemeClr val="accent1"/>
              </a:buClr>
              <a:buFont typeface="Noto Sans Symbols"/>
              <a:buNone/>
              <a:defRPr sz="2000" b="1" i="0" u="none" strike="noStrike" cap="none">
                <a:solidFill>
                  <a:schemeClr val="accent5"/>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525933" y="1980543"/>
            <a:ext cx="8229600" cy="2558206"/>
          </a:xfrm>
          <a:prstGeom prst="rect">
            <a:avLst/>
          </a:prstGeom>
          <a:noFill/>
          <a:ln>
            <a:noFill/>
          </a:ln>
        </p:spPr>
        <p:txBody>
          <a:bodyPr lIns="57150" tIns="57150" rIns="57150" bIns="57150" anchor="t" anchorCtr="0"/>
          <a:lstStyle>
            <a:lvl1pPr marL="254000" marR="0" lvl="0" indent="-165100" algn="l" rtl="0">
              <a:lnSpc>
                <a:spcPct val="90000"/>
              </a:lnSpc>
              <a:spcBef>
                <a:spcPts val="1100"/>
              </a:spcBef>
              <a:spcAft>
                <a:spcPts val="0"/>
              </a:spcAft>
              <a:buClr>
                <a:schemeClr val="accent1"/>
              </a:buClr>
              <a:buSzPct val="72222"/>
              <a:buFont typeface="Noto Sans Symbols"/>
              <a:buChar char="⬢"/>
              <a:defRPr sz="18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cxnSp>
        <p:nvCxnSpPr>
          <p:cNvPr id="85" name="Shape 85"/>
          <p:cNvCxnSpPr/>
          <p:nvPr/>
        </p:nvCxnSpPr>
        <p:spPr>
          <a:xfrm>
            <a:off x="530032" y="1813854"/>
            <a:ext cx="8219700" cy="0"/>
          </a:xfrm>
          <a:prstGeom prst="straightConnector1">
            <a:avLst/>
          </a:prstGeom>
          <a:noFill/>
          <a:ln w="57150"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hank You">
    <p:spTree>
      <p:nvGrpSpPr>
        <p:cNvPr id="1" name="Shape 93"/>
        <p:cNvGrpSpPr/>
        <p:nvPr/>
      </p:nvGrpSpPr>
      <p:grpSpPr>
        <a:xfrm>
          <a:off x="0" y="0"/>
          <a:ext cx="0" cy="0"/>
          <a:chOff x="0" y="0"/>
          <a:chExt cx="0" cy="0"/>
        </a:xfrm>
      </p:grpSpPr>
      <p:pic>
        <p:nvPicPr>
          <p:cNvPr id="94" name="Shape 94"/>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0234" y="-7855"/>
            <a:ext cx="9162300" cy="5148900"/>
          </a:xfrm>
          <a:prstGeom prst="rect">
            <a:avLst/>
          </a:prstGeom>
          <a:noFill/>
          <a:ln>
            <a:noFill/>
          </a:ln>
        </p:spPr>
      </p:pic>
      <p:sp>
        <p:nvSpPr>
          <p:cNvPr id="95" name="Shape 95"/>
          <p:cNvSpPr txBox="1">
            <a:spLocks noGrp="1"/>
          </p:cNvSpPr>
          <p:nvPr>
            <p:ph type="ctrTitle"/>
          </p:nvPr>
        </p:nvSpPr>
        <p:spPr>
          <a:xfrm>
            <a:off x="525933" y="1714500"/>
            <a:ext cx="8246700" cy="6540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50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pic>
        <p:nvPicPr>
          <p:cNvPr id="96" name="Shape 96"/>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
        <p:nvSpPr>
          <p:cNvPr id="97" name="Shape 97"/>
          <p:cNvSpPr txBox="1"/>
          <p:nvPr/>
        </p:nvSpPr>
        <p:spPr>
          <a:xfrm>
            <a:off x="519877" y="4857354"/>
            <a:ext cx="93900" cy="103800"/>
          </a:xfrm>
          <a:prstGeom prst="rect">
            <a:avLst/>
          </a:prstGeom>
          <a:noFill/>
          <a:ln>
            <a:noFill/>
          </a:ln>
        </p:spPr>
        <p:txBody>
          <a:bodyPr lIns="0" tIns="0" rIns="0" bIns="0" anchor="t" anchorCtr="0">
            <a:noAutofit/>
          </a:bodyPr>
          <a:lstStyle/>
          <a:p>
            <a:pPr marL="0" marR="0" lvl="0" indent="0" algn="l" rtl="0">
              <a:lnSpc>
                <a:spcPct val="90000"/>
              </a:lnSpc>
              <a:spcBef>
                <a:spcPts val="0"/>
              </a:spcBef>
              <a:buSzPct val="25000"/>
              <a:buNone/>
            </a:pPr>
            <a:fld id="{00000000-1234-1234-1234-123412341234}" type="slidenum">
              <a:rPr lang="en" sz="800" b="0">
                <a:solidFill>
                  <a:srgbClr val="716E66"/>
                </a:solidFill>
                <a:latin typeface="Calibri"/>
                <a:ea typeface="Calibri"/>
                <a:cs typeface="Calibri"/>
                <a:sym typeface="Calibri"/>
              </a:rPr>
              <a:t>‹#›</a:t>
            </a:fld>
            <a:endParaRPr lang="en" sz="800" b="0">
              <a:solidFill>
                <a:srgbClr val="716E66"/>
              </a:solidFill>
              <a:latin typeface="Calibri"/>
              <a:ea typeface="Calibri"/>
              <a:cs typeface="Calibri"/>
              <a:sym typeface="Calibri"/>
            </a:endParaRPr>
          </a:p>
        </p:txBody>
      </p:sp>
      <p:sp>
        <p:nvSpPr>
          <p:cNvPr id="98" name="Shape 98"/>
          <p:cNvSpPr txBox="1"/>
          <p:nvPr/>
        </p:nvSpPr>
        <p:spPr>
          <a:xfrm>
            <a:off x="811529" y="4880682"/>
            <a:ext cx="2083099" cy="80471"/>
          </a:xfrm>
          <a:prstGeom prst="rect">
            <a:avLst/>
          </a:prstGeom>
          <a:noFill/>
          <a:ln>
            <a:noFill/>
          </a:ln>
        </p:spPr>
        <p:txBody>
          <a:bodyPr lIns="0" tIns="0" rIns="0" bIns="0" anchor="t" anchorCtr="0">
            <a:noAutofit/>
          </a:bodyPr>
          <a:lstStyle/>
          <a:p>
            <a:pPr marL="0" marR="0" lvl="0" indent="0" algn="l" rtl="0">
              <a:spcBef>
                <a:spcPts val="0"/>
              </a:spcBef>
              <a:buClr>
                <a:srgbClr val="716E66"/>
              </a:buClr>
              <a:buSzPct val="25000"/>
              <a:buFont typeface="Arial"/>
              <a:buNone/>
            </a:pPr>
            <a:r>
              <a:rPr lang="en" sz="700" dirty="0">
                <a:solidFill>
                  <a:srgbClr val="716E66"/>
                </a:solidFill>
                <a:latin typeface="Calibri"/>
                <a:ea typeface="Calibri"/>
                <a:cs typeface="Calibri"/>
                <a:sym typeface="Calibri"/>
              </a:rPr>
              <a:t>© Hortonworks Inc. 2011 – 201</a:t>
            </a:r>
            <a:r>
              <a:rPr lang="en-US" sz="700" dirty="0">
                <a:solidFill>
                  <a:srgbClr val="716E66"/>
                </a:solidFill>
                <a:latin typeface="Calibri"/>
                <a:ea typeface="Calibri"/>
                <a:cs typeface="Calibri"/>
                <a:sym typeface="Calibri"/>
              </a:rPr>
              <a:t>7</a:t>
            </a:r>
            <a:r>
              <a:rPr lang="en" sz="700" dirty="0">
                <a:solidFill>
                  <a:srgbClr val="716E66"/>
                </a:solidFill>
                <a:latin typeface="Calibri"/>
                <a:ea typeface="Calibri"/>
                <a:cs typeface="Calibri"/>
                <a:sym typeface="Calibri"/>
              </a:rPr>
              <a:t>.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9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0"/>
        <p:cNvGrpSpPr/>
        <p:nvPr/>
      </p:nvGrpSpPr>
      <p:grpSpPr>
        <a:xfrm>
          <a:off x="0" y="0"/>
          <a:ext cx="0" cy="0"/>
          <a:chOff x="0" y="0"/>
          <a:chExt cx="0" cy="0"/>
        </a:xfrm>
      </p:grpSpPr>
      <p:sp>
        <p:nvSpPr>
          <p:cNvPr id="101" name="Shape 101"/>
          <p:cNvSpPr txBox="1">
            <a:spLocks noGrp="1"/>
          </p:cNvSpPr>
          <p:nvPr>
            <p:ph type="ctrTitle"/>
          </p:nvPr>
        </p:nvSpPr>
        <p:spPr>
          <a:xfrm>
            <a:off x="311708" y="744575"/>
            <a:ext cx="8520600" cy="2052600"/>
          </a:xfrm>
          <a:prstGeom prst="rect">
            <a:avLst/>
          </a:prstGeom>
        </p:spPr>
        <p:txBody>
          <a:bodyPr lIns="57150" tIns="57150" rIns="57150" bIns="57150" anchor="b" anchorCtr="0"/>
          <a:lstStyle>
            <a:lvl1pPr lvl="0" algn="ctr" rtl="0">
              <a:spcBef>
                <a:spcPts val="0"/>
              </a:spcBef>
              <a:buSzPct val="100000"/>
              <a:defRPr sz="5200"/>
            </a:lvl1pPr>
            <a:lvl2pPr lvl="1" algn="ctr" rtl="0">
              <a:spcBef>
                <a:spcPts val="0"/>
              </a:spcBef>
              <a:buSzPct val="100000"/>
              <a:defRPr sz="5200"/>
            </a:lvl2pPr>
            <a:lvl3pPr lvl="2" algn="ctr" rtl="0">
              <a:spcBef>
                <a:spcPts val="0"/>
              </a:spcBef>
              <a:buSzPct val="100000"/>
              <a:defRPr sz="5200"/>
            </a:lvl3pPr>
            <a:lvl4pPr lvl="3" algn="ctr" rtl="0">
              <a:spcBef>
                <a:spcPts val="0"/>
              </a:spcBef>
              <a:buSzPct val="100000"/>
              <a:defRPr sz="5200"/>
            </a:lvl4pPr>
            <a:lvl5pPr lvl="4" algn="ctr" rtl="0">
              <a:spcBef>
                <a:spcPts val="0"/>
              </a:spcBef>
              <a:buSzPct val="100000"/>
              <a:defRPr sz="5200"/>
            </a:lvl5pPr>
            <a:lvl6pPr lvl="5" algn="ctr" rtl="0">
              <a:spcBef>
                <a:spcPts val="0"/>
              </a:spcBef>
              <a:buSzPct val="100000"/>
              <a:defRPr sz="5200"/>
            </a:lvl6pPr>
            <a:lvl7pPr lvl="6" algn="ctr" rtl="0">
              <a:spcBef>
                <a:spcPts val="0"/>
              </a:spcBef>
              <a:buSzPct val="100000"/>
              <a:defRPr sz="5200"/>
            </a:lvl7pPr>
            <a:lvl8pPr lvl="7" algn="ctr" rtl="0">
              <a:spcBef>
                <a:spcPts val="0"/>
              </a:spcBef>
              <a:buSzPct val="100000"/>
              <a:defRPr sz="5200"/>
            </a:lvl8pPr>
            <a:lvl9pPr lvl="8" algn="ctr" rtl="0">
              <a:spcBef>
                <a:spcPts val="0"/>
              </a:spcBef>
              <a:buSzPct val="100000"/>
              <a:defRPr sz="5200"/>
            </a:lvl9pPr>
          </a:lstStyle>
          <a:p>
            <a:endParaRPr/>
          </a:p>
        </p:txBody>
      </p:sp>
      <p:sp>
        <p:nvSpPr>
          <p:cNvPr id="102" name="Shape 102"/>
          <p:cNvSpPr txBox="1">
            <a:spLocks noGrp="1"/>
          </p:cNvSpPr>
          <p:nvPr>
            <p:ph type="subTitle" idx="1"/>
          </p:nvPr>
        </p:nvSpPr>
        <p:spPr>
          <a:xfrm>
            <a:off x="311700" y="2834125"/>
            <a:ext cx="8520600" cy="792600"/>
          </a:xfrm>
          <a:prstGeom prst="rect">
            <a:avLst/>
          </a:prstGeom>
        </p:spPr>
        <p:txBody>
          <a:bodyPr lIns="57150" tIns="57150" rIns="57150" bIns="57150" anchor="t" anchorCtr="0"/>
          <a:lstStyle>
            <a:lvl1pPr lvl="0" algn="ctr" rtl="0">
              <a:lnSpc>
                <a:spcPct val="100000"/>
              </a:lnSpc>
              <a:spcBef>
                <a:spcPts val="0"/>
              </a:spcBef>
              <a:spcAft>
                <a:spcPts val="0"/>
              </a:spcAft>
              <a:buSzPct val="100000"/>
              <a:buNone/>
              <a:defRPr sz="2800"/>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endParaRPr/>
          </a:p>
        </p:txBody>
      </p:sp>
      <p:sp>
        <p:nvSpPr>
          <p:cNvPr id="103" name="Shape 103"/>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lvl1pPr>
              <a:defRPr b="0" i="0">
                <a:latin typeface="Calibri Regular" charset="0"/>
                <a:ea typeface="Calibri Regular" charset="0"/>
                <a:cs typeface="Calibri Regular" charset="0"/>
              </a:defRPr>
            </a:lvl1pPr>
          </a:lstStyle>
          <a:p>
            <a:fld id="{00000000-1234-1234-1234-123412341234}" type="slidenum">
              <a:rPr lang="en" smtClean="0"/>
              <a:pPr/>
              <a:t>‹#›</a:t>
            </a:fld>
            <a:endParaRPr lang="e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Photo Title 2">
    <p:bg>
      <p:bgPr>
        <a:solidFill>
          <a:srgbClr val="A6A49D"/>
        </a:solidFill>
        <a:effectLst/>
      </p:bgPr>
    </p:bg>
    <p:spTree>
      <p:nvGrpSpPr>
        <p:cNvPr id="1" name="Shape 39"/>
        <p:cNvGrpSpPr/>
        <p:nvPr/>
      </p:nvGrpSpPr>
      <p:grpSpPr>
        <a:xfrm>
          <a:off x="0" y="0"/>
          <a:ext cx="0" cy="0"/>
          <a:chOff x="0" y="0"/>
          <a:chExt cx="0" cy="0"/>
        </a:xfrm>
      </p:grpSpPr>
      <p:pic>
        <p:nvPicPr>
          <p:cNvPr id="40" name="Shape 40"/>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41" name="Shape 41"/>
          <p:cNvPicPr preferRelativeResize="0"/>
          <p:nvPr/>
        </p:nvPicPr>
        <p:blipFill rotWithShape="1">
          <a:blip r:embed="rId3">
            <a:alphaModFix/>
          </a:blip>
          <a:srcRect/>
          <a:stretch/>
        </p:blipFill>
        <p:spPr>
          <a:xfrm>
            <a:off x="0" y="0"/>
            <a:ext cx="9153900" cy="5144400"/>
          </a:xfrm>
          <a:prstGeom prst="rect">
            <a:avLst/>
          </a:prstGeom>
          <a:noFill/>
          <a:ln>
            <a:noFill/>
          </a:ln>
        </p:spPr>
      </p:pic>
      <p:sp>
        <p:nvSpPr>
          <p:cNvPr id="43" name="Shape 43"/>
          <p:cNvSpPr/>
          <p:nvPr/>
        </p:nvSpPr>
        <p:spPr>
          <a:xfrm>
            <a:off x="0" y="1059656"/>
            <a:ext cx="4810200" cy="2952900"/>
          </a:xfrm>
          <a:prstGeom prst="rect">
            <a:avLst/>
          </a:prstGeom>
          <a:gradFill>
            <a:gsLst>
              <a:gs pos="0">
                <a:srgbClr val="000000">
                  <a:alpha val="49803"/>
                </a:srgbClr>
              </a:gs>
              <a:gs pos="7000">
                <a:srgbClr val="000000">
                  <a:alpha val="49803"/>
                </a:srgbClr>
              </a:gs>
              <a:gs pos="100000">
                <a:srgbClr val="000000">
                  <a:alpha val="0"/>
                </a:srgbClr>
              </a:gs>
            </a:gsLst>
            <a:lin ang="0" scaled="0"/>
          </a:gradFill>
          <a:ln>
            <a:noFill/>
          </a:ln>
        </p:spPr>
        <p:txBody>
          <a:bodyPr lIns="42863" tIns="42863" rIns="42863" bIns="42863" anchor="t" anchorCtr="0">
            <a:noAutofit/>
          </a:bodyPr>
          <a:lstStyle/>
          <a:p>
            <a:pPr marL="0" marR="0" lvl="0" indent="0" algn="l" rtl="0">
              <a:spcBef>
                <a:spcPts val="0"/>
              </a:spcBef>
              <a:buNone/>
            </a:pPr>
            <a:endParaRPr sz="1050" b="0" i="0" u="none" strike="noStrike" cap="none">
              <a:solidFill>
                <a:schemeClr val="lt2"/>
              </a:solidFill>
              <a:latin typeface="Calibri"/>
              <a:ea typeface="Calibri"/>
              <a:cs typeface="Calibri"/>
              <a:sym typeface="Calibri"/>
            </a:endParaRPr>
          </a:p>
        </p:txBody>
      </p:sp>
      <p:sp>
        <p:nvSpPr>
          <p:cNvPr id="44" name="Shape 44"/>
          <p:cNvSpPr txBox="1">
            <a:spLocks noGrp="1"/>
          </p:cNvSpPr>
          <p:nvPr>
            <p:ph type="ctrTitle"/>
          </p:nvPr>
        </p:nvSpPr>
        <p:spPr>
          <a:xfrm>
            <a:off x="525933" y="1306708"/>
            <a:ext cx="4777800" cy="14859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285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2025"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025"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025"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025" b="0" i="0" u="none" strike="noStrike" cap="none">
                <a:solidFill>
                  <a:schemeClr val="dk1"/>
                </a:solidFill>
                <a:latin typeface="Arial"/>
                <a:ea typeface="Arial"/>
                <a:cs typeface="Arial"/>
                <a:sym typeface="Arial"/>
              </a:defRPr>
            </a:lvl5pPr>
            <a:lvl6pPr marL="257175" marR="0" lvl="5" indent="0" algn="l" rtl="0">
              <a:spcBef>
                <a:spcPts val="0"/>
              </a:spcBef>
              <a:spcAft>
                <a:spcPts val="0"/>
              </a:spcAft>
              <a:buNone/>
              <a:defRPr sz="2025" b="0" i="0" u="none" strike="noStrike" cap="none">
                <a:solidFill>
                  <a:schemeClr val="dk1"/>
                </a:solidFill>
                <a:latin typeface="Arial"/>
                <a:ea typeface="Arial"/>
                <a:cs typeface="Arial"/>
                <a:sym typeface="Arial"/>
              </a:defRPr>
            </a:lvl6pPr>
            <a:lvl7pPr marL="514350" marR="0" lvl="6" indent="0" algn="l" rtl="0">
              <a:spcBef>
                <a:spcPts val="0"/>
              </a:spcBef>
              <a:spcAft>
                <a:spcPts val="0"/>
              </a:spcAft>
              <a:buNone/>
              <a:defRPr sz="2025" b="0" i="0" u="none" strike="noStrike" cap="none">
                <a:solidFill>
                  <a:schemeClr val="dk1"/>
                </a:solidFill>
                <a:latin typeface="Arial"/>
                <a:ea typeface="Arial"/>
                <a:cs typeface="Arial"/>
                <a:sym typeface="Arial"/>
              </a:defRPr>
            </a:lvl7pPr>
            <a:lvl8pPr marL="771525" marR="0" lvl="7" indent="0" algn="l" rtl="0">
              <a:spcBef>
                <a:spcPts val="0"/>
              </a:spcBef>
              <a:spcAft>
                <a:spcPts val="0"/>
              </a:spcAft>
              <a:buNone/>
              <a:defRPr sz="2025" b="0" i="0" u="none" strike="noStrike" cap="none">
                <a:solidFill>
                  <a:schemeClr val="dk1"/>
                </a:solidFill>
                <a:latin typeface="Arial"/>
                <a:ea typeface="Arial"/>
                <a:cs typeface="Arial"/>
                <a:sym typeface="Arial"/>
              </a:defRPr>
            </a:lvl8pPr>
            <a:lvl9pPr marL="1028700" marR="0" lvl="8" indent="0" algn="l" rtl="0">
              <a:spcBef>
                <a:spcPts val="0"/>
              </a:spcBef>
              <a:spcAft>
                <a:spcPts val="0"/>
              </a:spcAft>
              <a:buNone/>
              <a:defRPr sz="2025"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ubTitle" idx="1"/>
          </p:nvPr>
        </p:nvSpPr>
        <p:spPr>
          <a:xfrm>
            <a:off x="525933" y="2908935"/>
            <a:ext cx="4777800" cy="294300"/>
          </a:xfrm>
          <a:prstGeom prst="rect">
            <a:avLst/>
          </a:prstGeom>
          <a:noFill/>
          <a:ln>
            <a:noFill/>
          </a:ln>
        </p:spPr>
        <p:txBody>
          <a:bodyPr lIns="57150" tIns="57150" rIns="57150" bIns="57150" anchor="t" anchorCtr="0"/>
          <a:lstStyle>
            <a:lvl1pPr marL="0" marR="0" lvl="0" indent="0" algn="l" rtl="0">
              <a:lnSpc>
                <a:spcPct val="85000"/>
              </a:lnSpc>
              <a:spcBef>
                <a:spcPts val="75"/>
              </a:spcBef>
              <a:spcAft>
                <a:spcPts val="75"/>
              </a:spcAft>
              <a:buClr>
                <a:schemeClr val="accent1"/>
              </a:buClr>
              <a:buFont typeface="Noto Sans Symbols"/>
              <a:buNone/>
              <a:defRPr sz="1725" b="1" i="0" u="none" strike="noStrike" cap="none">
                <a:solidFill>
                  <a:schemeClr val="lt2"/>
                </a:solidFill>
                <a:latin typeface="Calibri"/>
                <a:ea typeface="Calibri"/>
                <a:cs typeface="Calibri"/>
                <a:sym typeface="Calibri"/>
              </a:defRPr>
            </a:lvl1pPr>
            <a:lvl2pPr marL="257175" marR="0" lvl="1" indent="0" algn="ctr" rtl="0">
              <a:lnSpc>
                <a:spcPct val="90000"/>
              </a:lnSpc>
              <a:spcBef>
                <a:spcPts val="300"/>
              </a:spcBef>
              <a:spcAft>
                <a:spcPts val="0"/>
              </a:spcAft>
              <a:buClr>
                <a:srgbClr val="888888"/>
              </a:buClr>
              <a:buFont typeface="Arial"/>
              <a:buNone/>
              <a:defRPr sz="1125" b="0" i="0" u="none" strike="noStrike" cap="none">
                <a:solidFill>
                  <a:srgbClr val="888888"/>
                </a:solidFill>
                <a:latin typeface="Calibri"/>
                <a:ea typeface="Calibri"/>
                <a:cs typeface="Calibri"/>
                <a:sym typeface="Calibri"/>
              </a:defRPr>
            </a:lvl2pPr>
            <a:lvl3pPr marL="514350" marR="0" lvl="2" indent="0" algn="ctr" rtl="0">
              <a:spcBef>
                <a:spcPts val="300"/>
              </a:spcBef>
              <a:spcAft>
                <a:spcPts val="0"/>
              </a:spcAft>
              <a:buClr>
                <a:srgbClr val="888888"/>
              </a:buClr>
              <a:buFont typeface="Arial"/>
              <a:buNone/>
              <a:defRPr sz="1350" b="0" i="0" u="none" strike="noStrike" cap="none">
                <a:solidFill>
                  <a:srgbClr val="888888"/>
                </a:solidFill>
                <a:latin typeface="Calibri"/>
                <a:ea typeface="Calibri"/>
                <a:cs typeface="Calibri"/>
                <a:sym typeface="Calibri"/>
              </a:defRPr>
            </a:lvl3pPr>
            <a:lvl4pPr marL="771525" marR="0" lvl="3" indent="0" algn="ctr" rtl="0">
              <a:spcBef>
                <a:spcPts val="300"/>
              </a:spcBef>
              <a:spcAft>
                <a:spcPts val="0"/>
              </a:spcAft>
              <a:buClr>
                <a:srgbClr val="888888"/>
              </a:buClr>
              <a:buFont typeface="Arial"/>
              <a:buNone/>
              <a:defRPr sz="1350" b="0" i="0" u="none" strike="noStrike" cap="none">
                <a:solidFill>
                  <a:srgbClr val="888888"/>
                </a:solidFill>
                <a:latin typeface="Calibri"/>
                <a:ea typeface="Calibri"/>
                <a:cs typeface="Calibri"/>
                <a:sym typeface="Calibri"/>
              </a:defRPr>
            </a:lvl4pPr>
            <a:lvl5pPr marL="1028700" marR="0" lvl="4" indent="0" algn="ctr" rtl="0">
              <a:spcBef>
                <a:spcPts val="300"/>
              </a:spcBef>
              <a:spcAft>
                <a:spcPts val="0"/>
              </a:spcAft>
              <a:buClr>
                <a:srgbClr val="888888"/>
              </a:buClr>
              <a:buFont typeface="Arial"/>
              <a:buNone/>
              <a:defRPr sz="1350" b="0" i="0" u="none" strike="noStrike" cap="none">
                <a:solidFill>
                  <a:srgbClr val="888888"/>
                </a:solidFill>
                <a:latin typeface="Calibri"/>
                <a:ea typeface="Calibri"/>
                <a:cs typeface="Calibri"/>
                <a:sym typeface="Calibri"/>
              </a:defRPr>
            </a:lvl5pPr>
            <a:lvl6pPr marL="1285875" marR="0" lvl="5" indent="0" algn="ctr" rtl="0">
              <a:spcBef>
                <a:spcPts val="225"/>
              </a:spcBef>
              <a:buClr>
                <a:srgbClr val="888888"/>
              </a:buClr>
              <a:buFont typeface="Arial"/>
              <a:buNone/>
              <a:defRPr sz="1125" b="0" i="0" u="none" strike="noStrike" cap="none">
                <a:solidFill>
                  <a:srgbClr val="888888"/>
                </a:solidFill>
                <a:latin typeface="Calibri"/>
                <a:ea typeface="Calibri"/>
                <a:cs typeface="Calibri"/>
                <a:sym typeface="Calibri"/>
              </a:defRPr>
            </a:lvl6pPr>
            <a:lvl7pPr marL="1543050" marR="0" lvl="6" indent="0" algn="ctr" rtl="0">
              <a:spcBef>
                <a:spcPts val="225"/>
              </a:spcBef>
              <a:buClr>
                <a:srgbClr val="888888"/>
              </a:buClr>
              <a:buFont typeface="Arial"/>
              <a:buNone/>
              <a:defRPr sz="1125" b="0" i="0" u="none" strike="noStrike" cap="none">
                <a:solidFill>
                  <a:srgbClr val="888888"/>
                </a:solidFill>
                <a:latin typeface="Calibri"/>
                <a:ea typeface="Calibri"/>
                <a:cs typeface="Calibri"/>
                <a:sym typeface="Calibri"/>
              </a:defRPr>
            </a:lvl7pPr>
            <a:lvl8pPr marL="1800225" marR="0" lvl="7" indent="0" algn="ctr" rtl="0">
              <a:spcBef>
                <a:spcPts val="225"/>
              </a:spcBef>
              <a:buClr>
                <a:srgbClr val="888888"/>
              </a:buClr>
              <a:buFont typeface="Arial"/>
              <a:buNone/>
              <a:defRPr sz="1125" b="0" i="0" u="none" strike="noStrike" cap="none">
                <a:solidFill>
                  <a:srgbClr val="888888"/>
                </a:solidFill>
                <a:latin typeface="Calibri"/>
                <a:ea typeface="Calibri"/>
                <a:cs typeface="Calibri"/>
                <a:sym typeface="Calibri"/>
              </a:defRPr>
            </a:lvl8pPr>
            <a:lvl9pPr marL="2057400" marR="0" lvl="8" indent="0" algn="ctr" rtl="0">
              <a:spcBef>
                <a:spcPts val="225"/>
              </a:spcBef>
              <a:buClr>
                <a:srgbClr val="888888"/>
              </a:buClr>
              <a:buFont typeface="Arial"/>
              <a:buNone/>
              <a:defRPr sz="1125" b="0" i="0" u="none" strike="noStrike" cap="none">
                <a:solidFill>
                  <a:srgbClr val="888888"/>
                </a:solidFill>
                <a:latin typeface="Calibri"/>
                <a:ea typeface="Calibri"/>
                <a:cs typeface="Calibri"/>
                <a:sym typeface="Calibri"/>
              </a:defRPr>
            </a:lvl9pPr>
          </a:lstStyle>
          <a:p>
            <a:endParaRPr/>
          </a:p>
        </p:txBody>
      </p:sp>
      <p:sp>
        <p:nvSpPr>
          <p:cNvPr id="46" name="Shape 46"/>
          <p:cNvSpPr txBox="1">
            <a:spLocks noGrp="1"/>
          </p:cNvSpPr>
          <p:nvPr>
            <p:ph type="body" idx="2"/>
          </p:nvPr>
        </p:nvSpPr>
        <p:spPr>
          <a:xfrm>
            <a:off x="525933" y="3280409"/>
            <a:ext cx="4777800" cy="294300"/>
          </a:xfrm>
          <a:prstGeom prst="rect">
            <a:avLst/>
          </a:prstGeom>
          <a:noFill/>
          <a:ln>
            <a:noFill/>
          </a:ln>
        </p:spPr>
        <p:txBody>
          <a:bodyPr lIns="57150" tIns="57150" rIns="57150" bIns="57150" anchor="t" anchorCtr="0"/>
          <a:lstStyle>
            <a:lvl1pPr marL="0" marR="0" lvl="0" indent="0" algn="l" rtl="0">
              <a:lnSpc>
                <a:spcPct val="85000"/>
              </a:lnSpc>
              <a:spcBef>
                <a:spcPts val="600"/>
              </a:spcBef>
              <a:spcAft>
                <a:spcPts val="0"/>
              </a:spcAft>
              <a:buClr>
                <a:schemeClr val="accent1"/>
              </a:buClr>
              <a:buFont typeface="Noto Sans Symbols"/>
              <a:buNone/>
              <a:defRPr sz="1725" b="0" i="0" u="none" strike="noStrike" cap="none">
                <a:solidFill>
                  <a:schemeClr val="dk2"/>
                </a:solidFill>
                <a:latin typeface="Calibri"/>
                <a:ea typeface="Calibri"/>
                <a:cs typeface="Calibri"/>
                <a:sym typeface="Calibri"/>
              </a:defRPr>
            </a:lvl1pPr>
            <a:lvl2pPr marL="419100" marR="0" lvl="1" indent="-95250" algn="l" rtl="0">
              <a:lnSpc>
                <a:spcPct val="90000"/>
              </a:lnSpc>
              <a:spcBef>
                <a:spcPts val="300"/>
              </a:spcBef>
              <a:spcAft>
                <a:spcPts val="0"/>
              </a:spcAft>
              <a:buClr>
                <a:schemeClr val="dk1"/>
              </a:buClr>
              <a:buSzPct val="100000"/>
              <a:buFont typeface="Arial"/>
              <a:buChar char="–"/>
              <a:defRPr sz="1125" b="0" i="0" u="none" strike="noStrike" cap="none">
                <a:solidFill>
                  <a:schemeClr val="dk1"/>
                </a:solidFill>
                <a:latin typeface="Calibri"/>
                <a:ea typeface="Calibri"/>
                <a:cs typeface="Calibri"/>
                <a:sym typeface="Calibri"/>
              </a:defRPr>
            </a:lvl2pPr>
            <a:lvl3pPr marL="647700" marR="0" lvl="2" indent="-47625" algn="l" rtl="0">
              <a:spcBef>
                <a:spcPts val="300"/>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3pPr>
            <a:lvl4pPr marL="904875" marR="0" lvl="3" indent="-57150" algn="l" rtl="0">
              <a:spcBef>
                <a:spcPts val="300"/>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162050" marR="0" lvl="4" indent="-57150" algn="l" rtl="0">
              <a:spcBef>
                <a:spcPts val="300"/>
              </a:spcBef>
              <a:spcAft>
                <a:spcPts val="0"/>
              </a:spcAft>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419225" marR="0" lvl="5" indent="-57150" algn="l" rtl="0">
              <a:spcBef>
                <a:spcPts val="225"/>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6pPr>
            <a:lvl7pPr marL="1676400" marR="0" lvl="6" indent="-66675" algn="l" rtl="0">
              <a:spcBef>
                <a:spcPts val="225"/>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7pPr>
            <a:lvl8pPr marL="1933575" marR="0" lvl="7" indent="-66675" algn="l" rtl="0">
              <a:spcBef>
                <a:spcPts val="225"/>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8pPr>
            <a:lvl9pPr marL="2190750" marR="0" lvl="8" indent="-66675" algn="l" rtl="0">
              <a:spcBef>
                <a:spcPts val="225"/>
              </a:spcBef>
              <a:buClr>
                <a:schemeClr val="dk1"/>
              </a:buClr>
              <a:buSzPct val="100000"/>
              <a:buFont typeface="Arial"/>
              <a:buChar char="•"/>
              <a:defRPr sz="1125" b="0" i="0" u="none" strike="noStrike" cap="none">
                <a:solidFill>
                  <a:schemeClr val="dk1"/>
                </a:solidFill>
                <a:latin typeface="Calibri"/>
                <a:ea typeface="Calibri"/>
                <a:cs typeface="Calibri"/>
                <a:sym typeface="Calibri"/>
              </a:defRPr>
            </a:lvl9pPr>
          </a:lstStyle>
          <a:p>
            <a:endParaRPr/>
          </a:p>
        </p:txBody>
      </p:sp>
      <p:pic>
        <p:nvPicPr>
          <p:cNvPr id="10" name="Shape 52"/>
          <p:cNvPicPr preferRelativeResize="0"/>
          <p:nvPr userDrawn="1"/>
        </p:nvPicPr>
        <p:blipFill rotWithShape="1">
          <a:blip r:embed="rId4"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Tree>
    <p:extLst>
      <p:ext uri="{BB962C8B-B14F-4D97-AF65-F5344CB8AC3E}">
        <p14:creationId xmlns:p14="http://schemas.microsoft.com/office/powerpoint/2010/main" val="890441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Agenda">
    <p:bg>
      <p:bgPr>
        <a:solidFill>
          <a:schemeClr val="bg2"/>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bwMode="gray">
          <a:xfrm>
            <a:off x="525935" y="388135"/>
            <a:ext cx="1927575" cy="367889"/>
          </a:xfrm>
          <a:prstGeom prst="rect">
            <a:avLst/>
          </a:prstGeom>
          <a:noFill/>
          <a:effectLst>
            <a:outerShdw blurRad="127000" algn="ctr" rotWithShape="0">
              <a:srgbClr val="000000"/>
            </a:outerShdw>
          </a:effectLst>
        </p:spPr>
        <p:txBody>
          <a:bodyPr wrap="square" lIns="0" tIns="0" rIns="0" bIns="0" anchor="t" anchorCtr="0">
            <a:spAutoFit/>
          </a:bodyPr>
          <a:lstStyle>
            <a:lvl1pPr marL="0" indent="0" algn="l" defTabSz="255389">
              <a:lnSpc>
                <a:spcPct val="85000"/>
              </a:lnSpc>
              <a:spcAft>
                <a:spcPts val="0"/>
              </a:spcAft>
              <a:tabLst/>
              <a:defRPr sz="2813" b="0" i="0" baseline="0">
                <a:solidFill>
                  <a:schemeClr val="bg2"/>
                </a:solidFill>
                <a:latin typeface="Calibri Regular" charset="0"/>
                <a:cs typeface="Calibri Regular" charset="0"/>
              </a:defRPr>
            </a:lvl1pPr>
          </a:lstStyle>
          <a:p>
            <a:r>
              <a:rPr lang="en-US" dirty="0"/>
              <a:t>Agenda</a:t>
            </a:r>
          </a:p>
        </p:txBody>
      </p:sp>
      <p:sp>
        <p:nvSpPr>
          <p:cNvPr id="4" name="Content Placeholder 3"/>
          <p:cNvSpPr>
            <a:spLocks noGrp="1"/>
          </p:cNvSpPr>
          <p:nvPr>
            <p:ph sz="quarter" idx="10"/>
          </p:nvPr>
        </p:nvSpPr>
        <p:spPr bwMode="gray">
          <a:xfrm>
            <a:off x="2996650" y="1012618"/>
            <a:ext cx="5398489" cy="207749"/>
          </a:xfrm>
          <a:prstGeom prst="rect">
            <a:avLst/>
          </a:prstGeom>
          <a:effectLst/>
        </p:spPr>
        <p:txBody>
          <a:bodyPr lIns="0" tIns="0" rIns="0" bIns="0">
            <a:spAutoFit/>
          </a:bodyPr>
          <a:lstStyle>
            <a:lvl1pPr marL="0" indent="0">
              <a:lnSpc>
                <a:spcPct val="90000"/>
              </a:lnSpc>
              <a:spcBef>
                <a:spcPts val="563"/>
              </a:spcBef>
              <a:spcAft>
                <a:spcPts val="563"/>
              </a:spcAft>
              <a:buClr>
                <a:schemeClr val="bg2"/>
              </a:buClr>
              <a:buSzPct val="75000"/>
              <a:buFont typeface="Wingdings 2" pitchFamily="18" charset="2"/>
              <a:buNone/>
              <a:defRPr sz="1500" b="0">
                <a:solidFill>
                  <a:schemeClr val="bg2"/>
                </a:solidFill>
              </a:defRPr>
            </a:lvl1pPr>
            <a:lvl2pPr>
              <a:lnSpc>
                <a:spcPct val="90000"/>
              </a:lnSpc>
              <a:spcBef>
                <a:spcPts val="281"/>
              </a:spcBef>
              <a:defRPr sz="1125">
                <a:solidFill>
                  <a:schemeClr val="tx2"/>
                </a:solidFill>
              </a:defRPr>
            </a:lvl2pPr>
            <a:lvl3pPr>
              <a:defRPr sz="1313"/>
            </a:lvl3pPr>
            <a:lvl4pPr>
              <a:defRPr sz="1313"/>
            </a:lvl4pPr>
            <a:lvl5pPr>
              <a:defRPr sz="1313"/>
            </a:lvl5pPr>
          </a:lstStyle>
          <a:p>
            <a:pPr lvl="0"/>
            <a:r>
              <a:rPr lang="en-US"/>
              <a:t>Edit Master text styles</a:t>
            </a:r>
          </a:p>
        </p:txBody>
      </p:sp>
      <p:pic>
        <p:nvPicPr>
          <p:cNvPr id="8" name="Shape 52"/>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Tree>
    <p:extLst>
      <p:ext uri="{BB962C8B-B14F-4D97-AF65-F5344CB8AC3E}">
        <p14:creationId xmlns:p14="http://schemas.microsoft.com/office/powerpoint/2010/main" val="1065889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Grey Title 2">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2530" y="-3304"/>
            <a:ext cx="9169200" cy="5152800"/>
          </a:xfrm>
          <a:prstGeom prst="rect">
            <a:avLst/>
          </a:prstGeom>
          <a:noFill/>
          <a:ln>
            <a:noFill/>
          </a:ln>
        </p:spPr>
      </p:pic>
      <p:sp>
        <p:nvSpPr>
          <p:cNvPr id="20" name="Shape 20"/>
          <p:cNvSpPr txBox="1">
            <a:spLocks noGrp="1"/>
          </p:cNvSpPr>
          <p:nvPr>
            <p:ph type="ctrTitle"/>
          </p:nvPr>
        </p:nvSpPr>
        <p:spPr>
          <a:xfrm>
            <a:off x="525933" y="1811655"/>
            <a:ext cx="4777800" cy="9810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38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subTitle" idx="1"/>
          </p:nvPr>
        </p:nvSpPr>
        <p:spPr>
          <a:xfrm>
            <a:off x="525933" y="2908935"/>
            <a:ext cx="4777800" cy="294300"/>
          </a:xfrm>
          <a:prstGeom prst="rect">
            <a:avLst/>
          </a:prstGeom>
          <a:noFill/>
          <a:ln>
            <a:noFill/>
          </a:ln>
        </p:spPr>
        <p:txBody>
          <a:bodyPr lIns="57150" tIns="57150" rIns="57150" bIns="57150" anchor="t" anchorCtr="0"/>
          <a:lstStyle>
            <a:lvl1pPr marL="0" marR="0" lvl="0" indent="0" algn="l" rtl="0">
              <a:lnSpc>
                <a:spcPct val="85000"/>
              </a:lnSpc>
              <a:spcBef>
                <a:spcPts val="100"/>
              </a:spcBef>
              <a:spcAft>
                <a:spcPts val="100"/>
              </a:spcAft>
              <a:buClr>
                <a:schemeClr val="accent1"/>
              </a:buClr>
              <a:buFont typeface="Noto Sans Symbols"/>
              <a:buNone/>
              <a:defRPr sz="2300" b="1" i="0" u="none" strike="noStrike" cap="none">
                <a:solidFill>
                  <a:schemeClr val="accent5"/>
                </a:solidFill>
                <a:latin typeface="Calibri"/>
                <a:ea typeface="Calibri"/>
                <a:cs typeface="Calibri"/>
                <a:sym typeface="Calibri"/>
              </a:defRPr>
            </a:lvl1pPr>
            <a:lvl2pPr marL="342900" marR="0" lvl="1" indent="0" algn="ctr"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028700" marR="0" lvl="3"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4pPr>
            <a:lvl5pPr marL="1371600" marR="0" lvl="4"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5pPr>
            <a:lvl6pPr marL="1714500" marR="0" lvl="5"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6pPr>
            <a:lvl7pPr marL="2057400" marR="0" lvl="6"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7pPr>
            <a:lvl8pPr marL="2400300" marR="0" lvl="7"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8pPr>
            <a:lvl9pPr marL="2743200" marR="0" lvl="8"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9pPr>
          </a:lstStyle>
          <a:p>
            <a:endParaRPr/>
          </a:p>
        </p:txBody>
      </p:sp>
      <p:pic>
        <p:nvPicPr>
          <p:cNvPr id="22" name="Shape 2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
        <p:nvSpPr>
          <p:cNvPr id="23" name="Shape 23"/>
          <p:cNvSpPr txBox="1">
            <a:spLocks noGrp="1"/>
          </p:cNvSpPr>
          <p:nvPr>
            <p:ph type="body" idx="2"/>
          </p:nvPr>
        </p:nvSpPr>
        <p:spPr>
          <a:xfrm>
            <a:off x="525933" y="3280409"/>
            <a:ext cx="4777800" cy="294300"/>
          </a:xfrm>
          <a:prstGeom prst="rect">
            <a:avLst/>
          </a:prstGeom>
          <a:noFill/>
          <a:ln>
            <a:noFill/>
          </a:ln>
        </p:spPr>
        <p:txBody>
          <a:bodyPr lIns="57150" tIns="57150" rIns="57150" bIns="57150" anchor="t" anchorCtr="0"/>
          <a:lstStyle>
            <a:lvl1pPr marL="0" marR="0" lvl="0" indent="0" algn="l" rtl="0">
              <a:lnSpc>
                <a:spcPct val="85000"/>
              </a:lnSpc>
              <a:spcBef>
                <a:spcPts val="800"/>
              </a:spcBef>
              <a:spcAft>
                <a:spcPts val="0"/>
              </a:spcAft>
              <a:buClr>
                <a:schemeClr val="accent1"/>
              </a:buClr>
              <a:buFont typeface="Noto Sans Symbols"/>
              <a:buNone/>
              <a:defRPr sz="23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hoto Title 1">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0"/>
            <a:ext cx="9153900" cy="5142300"/>
          </a:xfrm>
          <a:prstGeom prst="rect">
            <a:avLst/>
          </a:prstGeom>
          <a:noFill/>
          <a:ln>
            <a:noFill/>
          </a:ln>
        </p:spPr>
      </p:pic>
      <p:pic>
        <p:nvPicPr>
          <p:cNvPr id="32" name="Shape 3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0" y="0"/>
            <a:ext cx="9153900" cy="5144400"/>
          </a:xfrm>
          <a:prstGeom prst="rect">
            <a:avLst/>
          </a:prstGeom>
          <a:noFill/>
          <a:ln>
            <a:noFill/>
          </a:ln>
        </p:spPr>
      </p:pic>
      <p:pic>
        <p:nvPicPr>
          <p:cNvPr id="33" name="Shape 33"/>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7274256" y="3908091"/>
            <a:ext cx="1371600" cy="582900"/>
          </a:xfrm>
          <a:prstGeom prst="rect">
            <a:avLst/>
          </a:prstGeom>
          <a:noFill/>
          <a:ln>
            <a:noFill/>
          </a:ln>
        </p:spPr>
      </p:pic>
      <p:sp>
        <p:nvSpPr>
          <p:cNvPr id="34" name="Shape 34"/>
          <p:cNvSpPr txBox="1"/>
          <p:nvPr/>
        </p:nvSpPr>
        <p:spPr>
          <a:xfrm>
            <a:off x="9704896" y="5843962"/>
            <a:ext cx="0" cy="228900"/>
          </a:xfrm>
          <a:prstGeom prst="rect">
            <a:avLst/>
          </a:prstGeom>
          <a:noFill/>
          <a:ln>
            <a:noFill/>
          </a:ln>
        </p:spPr>
        <p:txBody>
          <a:bodyPr lIns="0" tIns="0" rIns="0" bIns="0" anchor="ctr" anchorCtr="0">
            <a:noAutofit/>
          </a:bodyPr>
          <a:lstStyle/>
          <a:p>
            <a:pPr marL="0" marR="0" lvl="0" indent="0" algn="ctr" rtl="0">
              <a:lnSpc>
                <a:spcPct val="85000"/>
              </a:lnSpc>
              <a:spcBef>
                <a:spcPts val="0"/>
              </a:spcBef>
              <a:buNone/>
            </a:pPr>
            <a:endParaRPr sz="1800" b="0" i="0" u="none" strike="noStrike" cap="none">
              <a:solidFill>
                <a:schemeClr val="dk1"/>
              </a:solidFill>
              <a:latin typeface="Calibri"/>
              <a:ea typeface="Calibri"/>
              <a:cs typeface="Calibri"/>
              <a:sym typeface="Calibri"/>
            </a:endParaRPr>
          </a:p>
        </p:txBody>
      </p:sp>
      <p:sp>
        <p:nvSpPr>
          <p:cNvPr id="35" name="Shape 35"/>
          <p:cNvSpPr/>
          <p:nvPr/>
        </p:nvSpPr>
        <p:spPr>
          <a:xfrm>
            <a:off x="0" y="1059656"/>
            <a:ext cx="4810200" cy="2952900"/>
          </a:xfrm>
          <a:prstGeom prst="rect">
            <a:avLst/>
          </a:prstGeom>
          <a:gradFill>
            <a:gsLst>
              <a:gs pos="0">
                <a:srgbClr val="000000">
                  <a:alpha val="49803"/>
                </a:srgbClr>
              </a:gs>
              <a:gs pos="7000">
                <a:srgbClr val="000000">
                  <a:alpha val="49803"/>
                </a:srgbClr>
              </a:gs>
              <a:gs pos="100000">
                <a:srgbClr val="000000">
                  <a:alpha val="0"/>
                </a:srgbClr>
              </a:gs>
            </a:gsLst>
            <a:lin ang="0" scaled="0"/>
          </a:gradFill>
          <a:ln>
            <a:noFill/>
          </a:ln>
        </p:spPr>
        <p:txBody>
          <a:bodyPr lIns="57150" tIns="57150" rIns="57150" bIns="57150" anchor="t" anchorCtr="0">
            <a:noAutofit/>
          </a:bodyPr>
          <a:lstStyle/>
          <a:p>
            <a:pPr marL="0" marR="0" lvl="0" indent="0" algn="l" rtl="0">
              <a:spcBef>
                <a:spcPts val="0"/>
              </a:spcBef>
              <a:buNone/>
            </a:pPr>
            <a:endParaRPr sz="1400" b="0" i="0" u="none" strike="noStrike" cap="none">
              <a:solidFill>
                <a:schemeClr val="lt2"/>
              </a:solidFill>
              <a:latin typeface="Calibri"/>
              <a:ea typeface="Calibri"/>
              <a:cs typeface="Calibri"/>
              <a:sym typeface="Calibri"/>
            </a:endParaRPr>
          </a:p>
        </p:txBody>
      </p:sp>
      <p:sp>
        <p:nvSpPr>
          <p:cNvPr id="36" name="Shape 36"/>
          <p:cNvSpPr txBox="1">
            <a:spLocks noGrp="1"/>
          </p:cNvSpPr>
          <p:nvPr>
            <p:ph type="ctrTitle"/>
          </p:nvPr>
        </p:nvSpPr>
        <p:spPr>
          <a:xfrm>
            <a:off x="525933" y="1811655"/>
            <a:ext cx="4777800" cy="9810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38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subTitle" idx="1"/>
          </p:nvPr>
        </p:nvSpPr>
        <p:spPr>
          <a:xfrm>
            <a:off x="525933" y="2908935"/>
            <a:ext cx="4777800" cy="294300"/>
          </a:xfrm>
          <a:prstGeom prst="rect">
            <a:avLst/>
          </a:prstGeom>
          <a:noFill/>
          <a:ln>
            <a:noFill/>
          </a:ln>
        </p:spPr>
        <p:txBody>
          <a:bodyPr lIns="57150" tIns="57150" rIns="57150" bIns="57150" anchor="t" anchorCtr="0"/>
          <a:lstStyle>
            <a:lvl1pPr marL="0" marR="0" lvl="0" indent="0" algn="l" rtl="0">
              <a:lnSpc>
                <a:spcPct val="85000"/>
              </a:lnSpc>
              <a:spcBef>
                <a:spcPts val="100"/>
              </a:spcBef>
              <a:spcAft>
                <a:spcPts val="100"/>
              </a:spcAft>
              <a:buClr>
                <a:schemeClr val="accent1"/>
              </a:buClr>
              <a:buFont typeface="Noto Sans Symbols"/>
              <a:buNone/>
              <a:defRPr sz="2300" b="1" i="0" u="none" strike="noStrike" cap="none">
                <a:solidFill>
                  <a:schemeClr val="lt2"/>
                </a:solidFill>
                <a:latin typeface="Calibri"/>
                <a:ea typeface="Calibri"/>
                <a:cs typeface="Calibri"/>
                <a:sym typeface="Calibri"/>
              </a:defRPr>
            </a:lvl1pPr>
            <a:lvl2pPr marL="342900" marR="0" lvl="1" indent="0" algn="ctr"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028700" marR="0" lvl="3"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4pPr>
            <a:lvl5pPr marL="1371600" marR="0" lvl="4"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5pPr>
            <a:lvl6pPr marL="1714500" marR="0" lvl="5"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6pPr>
            <a:lvl7pPr marL="2057400" marR="0" lvl="6"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7pPr>
            <a:lvl8pPr marL="2400300" marR="0" lvl="7"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8pPr>
            <a:lvl9pPr marL="2743200" marR="0" lvl="8"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9pPr>
          </a:lstStyle>
          <a:p>
            <a:endParaRPr/>
          </a:p>
        </p:txBody>
      </p:sp>
      <p:sp>
        <p:nvSpPr>
          <p:cNvPr id="38" name="Shape 38"/>
          <p:cNvSpPr txBox="1">
            <a:spLocks noGrp="1"/>
          </p:cNvSpPr>
          <p:nvPr>
            <p:ph type="body" idx="2"/>
          </p:nvPr>
        </p:nvSpPr>
        <p:spPr>
          <a:xfrm>
            <a:off x="525933" y="3280409"/>
            <a:ext cx="4777800" cy="294300"/>
          </a:xfrm>
          <a:prstGeom prst="rect">
            <a:avLst/>
          </a:prstGeom>
          <a:noFill/>
          <a:ln>
            <a:noFill/>
          </a:ln>
        </p:spPr>
        <p:txBody>
          <a:bodyPr lIns="57150" tIns="57150" rIns="57150" bIns="57150" anchor="t" anchorCtr="0"/>
          <a:lstStyle>
            <a:lvl1pPr marL="0" marR="0" lvl="0" indent="0" algn="l" rtl="0">
              <a:lnSpc>
                <a:spcPct val="85000"/>
              </a:lnSpc>
              <a:spcBef>
                <a:spcPts val="800"/>
              </a:spcBef>
              <a:spcAft>
                <a:spcPts val="0"/>
              </a:spcAft>
              <a:buClr>
                <a:schemeClr val="accent1"/>
              </a:buClr>
              <a:buFont typeface="Noto Sans Symbols"/>
              <a:buNone/>
              <a:defRPr sz="2300" b="0" i="0" u="none" strike="noStrike" cap="none">
                <a:solidFill>
                  <a:schemeClr val="dk2"/>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Photo Title 3">
    <p:bg>
      <p:bgPr>
        <a:solidFill>
          <a:srgbClr val="A6A49D"/>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0" y="-775"/>
            <a:ext cx="9153900" cy="5144400"/>
          </a:xfrm>
          <a:prstGeom prst="rect">
            <a:avLst/>
          </a:prstGeom>
          <a:noFill/>
          <a:ln>
            <a:noFill/>
          </a:ln>
        </p:spPr>
      </p:pic>
      <p:sp>
        <p:nvSpPr>
          <p:cNvPr id="49" name="Shape 49"/>
          <p:cNvSpPr/>
          <p:nvPr/>
        </p:nvSpPr>
        <p:spPr>
          <a:xfrm>
            <a:off x="0" y="1059656"/>
            <a:ext cx="4810200" cy="2952900"/>
          </a:xfrm>
          <a:prstGeom prst="rect">
            <a:avLst/>
          </a:prstGeom>
          <a:gradFill>
            <a:gsLst>
              <a:gs pos="0">
                <a:srgbClr val="000000">
                  <a:alpha val="49803"/>
                </a:srgbClr>
              </a:gs>
              <a:gs pos="7000">
                <a:srgbClr val="000000">
                  <a:alpha val="49803"/>
                </a:srgbClr>
              </a:gs>
              <a:gs pos="100000">
                <a:srgbClr val="000000">
                  <a:alpha val="0"/>
                </a:srgbClr>
              </a:gs>
            </a:gsLst>
            <a:lin ang="0" scaled="0"/>
          </a:gradFill>
          <a:ln>
            <a:noFill/>
          </a:ln>
        </p:spPr>
        <p:txBody>
          <a:bodyPr lIns="57150" tIns="57150" rIns="57150" bIns="57150" anchor="t" anchorCtr="0">
            <a:noAutofit/>
          </a:bodyPr>
          <a:lstStyle/>
          <a:p>
            <a:pPr marL="0" marR="0" lvl="0" indent="0" algn="l" rtl="0">
              <a:spcBef>
                <a:spcPts val="0"/>
              </a:spcBef>
              <a:buNone/>
            </a:pPr>
            <a:endParaRPr sz="1400" b="0" i="0" u="none" strike="noStrike" cap="none">
              <a:solidFill>
                <a:schemeClr val="lt2"/>
              </a:solidFill>
              <a:latin typeface="Calibri"/>
              <a:ea typeface="Calibri"/>
              <a:cs typeface="Calibri"/>
              <a:sym typeface="Calibri"/>
            </a:endParaRPr>
          </a:p>
        </p:txBody>
      </p:sp>
      <p:sp>
        <p:nvSpPr>
          <p:cNvPr id="50" name="Shape 50"/>
          <p:cNvSpPr txBox="1">
            <a:spLocks noGrp="1"/>
          </p:cNvSpPr>
          <p:nvPr>
            <p:ph type="ctrTitle"/>
          </p:nvPr>
        </p:nvSpPr>
        <p:spPr>
          <a:xfrm>
            <a:off x="525933" y="1811655"/>
            <a:ext cx="4777800" cy="981000"/>
          </a:xfrm>
          <a:prstGeom prst="rect">
            <a:avLst/>
          </a:prstGeom>
          <a:noFill/>
          <a:ln>
            <a:noFill/>
          </a:ln>
        </p:spPr>
        <p:txBody>
          <a:bodyPr lIns="57150" tIns="57150" rIns="57150" bIns="57150" anchor="b" anchorCtr="0"/>
          <a:lstStyle>
            <a:lvl1pPr marL="0" marR="0" lvl="0" indent="0" algn="l" rtl="0">
              <a:lnSpc>
                <a:spcPct val="85000"/>
              </a:lnSpc>
              <a:spcBef>
                <a:spcPts val="0"/>
              </a:spcBef>
              <a:spcAft>
                <a:spcPts val="0"/>
              </a:spcAft>
              <a:buNone/>
              <a:defRPr sz="3800" b="1" i="0" u="none" strike="noStrike" cap="none">
                <a:solidFill>
                  <a:schemeClr val="dk2"/>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ubTitle" idx="1"/>
          </p:nvPr>
        </p:nvSpPr>
        <p:spPr>
          <a:xfrm>
            <a:off x="525933" y="2908935"/>
            <a:ext cx="4777800" cy="294300"/>
          </a:xfrm>
          <a:prstGeom prst="rect">
            <a:avLst/>
          </a:prstGeom>
          <a:noFill/>
          <a:ln>
            <a:noFill/>
          </a:ln>
        </p:spPr>
        <p:txBody>
          <a:bodyPr lIns="57150" tIns="57150" rIns="57150" bIns="57150" anchor="t" anchorCtr="0"/>
          <a:lstStyle>
            <a:lvl1pPr marL="0" marR="0" lvl="0" indent="0" algn="l" rtl="0">
              <a:lnSpc>
                <a:spcPct val="85000"/>
              </a:lnSpc>
              <a:spcBef>
                <a:spcPts val="100"/>
              </a:spcBef>
              <a:spcAft>
                <a:spcPts val="100"/>
              </a:spcAft>
              <a:buClr>
                <a:schemeClr val="accent1"/>
              </a:buClr>
              <a:buFont typeface="Noto Sans Symbols"/>
              <a:buNone/>
              <a:defRPr sz="2300" b="1" i="0" u="none" strike="noStrike" cap="none">
                <a:solidFill>
                  <a:schemeClr val="lt2"/>
                </a:solidFill>
                <a:latin typeface="Calibri"/>
                <a:ea typeface="Calibri"/>
                <a:cs typeface="Calibri"/>
                <a:sym typeface="Calibri"/>
              </a:defRPr>
            </a:lvl1pPr>
            <a:lvl2pPr marL="342900" marR="0" lvl="1" indent="0" algn="ctr" rtl="0">
              <a:lnSpc>
                <a:spcPct val="90000"/>
              </a:lnSpc>
              <a:spcBef>
                <a:spcPts val="400"/>
              </a:spcBef>
              <a:spcAft>
                <a:spcPts val="0"/>
              </a:spcAft>
              <a:buClr>
                <a:srgbClr val="888888"/>
              </a:buClr>
              <a:buFont typeface="Arial"/>
              <a:buNone/>
              <a:defRPr sz="1500" b="0" i="0" u="none" strike="noStrike" cap="none">
                <a:solidFill>
                  <a:srgbClr val="888888"/>
                </a:solidFill>
                <a:latin typeface="Calibri"/>
                <a:ea typeface="Calibri"/>
                <a:cs typeface="Calibri"/>
                <a:sym typeface="Calibri"/>
              </a:defRPr>
            </a:lvl2pPr>
            <a:lvl3pPr marL="685800" marR="0" lvl="2"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3pPr>
            <a:lvl4pPr marL="1028700" marR="0" lvl="3"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4pPr>
            <a:lvl5pPr marL="1371600" marR="0" lvl="4" indent="0" algn="ctr" rtl="0">
              <a:spcBef>
                <a:spcPts val="40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5pPr>
            <a:lvl6pPr marL="1714500" marR="0" lvl="5"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6pPr>
            <a:lvl7pPr marL="2057400" marR="0" lvl="6"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7pPr>
            <a:lvl8pPr marL="2400300" marR="0" lvl="7"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8pPr>
            <a:lvl9pPr marL="2743200" marR="0" lvl="8" indent="0" algn="ctr" rtl="0">
              <a:spcBef>
                <a:spcPts val="300"/>
              </a:spcBef>
              <a:buClr>
                <a:srgbClr val="888888"/>
              </a:buClr>
              <a:buFont typeface="Arial"/>
              <a:buNone/>
              <a:defRPr sz="1500" b="0" i="0" u="none" strike="noStrike" cap="none">
                <a:solidFill>
                  <a:srgbClr val="888888"/>
                </a:solidFill>
                <a:latin typeface="Calibri"/>
                <a:ea typeface="Calibri"/>
                <a:cs typeface="Calibri"/>
                <a:sym typeface="Calibri"/>
              </a:defRPr>
            </a:lvl9pPr>
          </a:lstStyle>
          <a:p>
            <a:endParaRPr/>
          </a:p>
        </p:txBody>
      </p:sp>
      <p:pic>
        <p:nvPicPr>
          <p:cNvPr id="52" name="Shape 52"/>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274256" y="4384341"/>
            <a:ext cx="1371600" cy="582900"/>
          </a:xfrm>
          <a:prstGeom prst="rect">
            <a:avLst/>
          </a:prstGeom>
          <a:noFill/>
          <a:ln>
            <a:noFill/>
          </a:ln>
        </p:spPr>
      </p:pic>
      <p:sp>
        <p:nvSpPr>
          <p:cNvPr id="53" name="Shape 53"/>
          <p:cNvSpPr txBox="1">
            <a:spLocks noGrp="1"/>
          </p:cNvSpPr>
          <p:nvPr>
            <p:ph type="body" idx="2"/>
          </p:nvPr>
        </p:nvSpPr>
        <p:spPr>
          <a:xfrm>
            <a:off x="525933" y="3280409"/>
            <a:ext cx="4777800" cy="294300"/>
          </a:xfrm>
          <a:prstGeom prst="rect">
            <a:avLst/>
          </a:prstGeom>
          <a:noFill/>
          <a:ln>
            <a:noFill/>
          </a:ln>
        </p:spPr>
        <p:txBody>
          <a:bodyPr lIns="57150" tIns="57150" rIns="57150" bIns="57150" anchor="t" anchorCtr="0"/>
          <a:lstStyle>
            <a:lvl1pPr marL="0" marR="0" lvl="0" indent="0" algn="l" rtl="0">
              <a:lnSpc>
                <a:spcPct val="85000"/>
              </a:lnSpc>
              <a:spcBef>
                <a:spcPts val="800"/>
              </a:spcBef>
              <a:spcAft>
                <a:spcPts val="0"/>
              </a:spcAft>
              <a:buClr>
                <a:schemeClr val="accent1"/>
              </a:buClr>
              <a:buFont typeface="Noto Sans Symbols"/>
              <a:buNone/>
              <a:defRPr sz="2300" b="0" i="0" u="none" strike="noStrike" cap="none">
                <a:solidFill>
                  <a:schemeClr val="dk2"/>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525933" y="426021"/>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dirty="0"/>
          </a:p>
        </p:txBody>
      </p:sp>
      <p:sp>
        <p:nvSpPr>
          <p:cNvPr id="68" name="Shape 68"/>
          <p:cNvSpPr txBox="1">
            <a:spLocks noGrp="1"/>
          </p:cNvSpPr>
          <p:nvPr>
            <p:ph type="body" idx="1"/>
          </p:nvPr>
        </p:nvSpPr>
        <p:spPr>
          <a:xfrm>
            <a:off x="525933" y="1095375"/>
            <a:ext cx="8229600" cy="3376872"/>
          </a:xfrm>
          <a:prstGeom prst="rect">
            <a:avLst/>
          </a:prstGeom>
          <a:noFill/>
          <a:ln>
            <a:noFill/>
          </a:ln>
        </p:spPr>
        <p:txBody>
          <a:bodyPr lIns="57150" tIns="57150" rIns="57150" bIns="57150" anchor="t" anchorCtr="0"/>
          <a:lstStyle>
            <a:lvl1pPr marL="254000" marR="0" lvl="0" indent="-247650" algn="l" rtl="0">
              <a:lnSpc>
                <a:spcPct val="90000"/>
              </a:lnSpc>
              <a:spcBef>
                <a:spcPts val="1100"/>
              </a:spcBef>
              <a:spcAft>
                <a:spcPts val="0"/>
              </a:spcAft>
              <a:buClr>
                <a:schemeClr val="accent1"/>
              </a:buClr>
              <a:buSzPct val="72222"/>
              <a:buFont typeface="Noto Sans Symbols"/>
              <a:buChar char="⬢"/>
              <a:tabLst/>
              <a:defRPr sz="20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525933" y="426021"/>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525933" y="829340"/>
            <a:ext cx="8229600" cy="3684471"/>
          </a:xfrm>
          <a:prstGeom prst="rect">
            <a:avLst/>
          </a:prstGeom>
          <a:noFill/>
          <a:ln>
            <a:noFill/>
          </a:ln>
        </p:spPr>
        <p:txBody>
          <a:bodyPr lIns="57150" tIns="57150" rIns="57150" bIns="57150" anchor="t" anchorCtr="0"/>
          <a:lstStyle>
            <a:lvl1pPr marL="88900" marR="0" lvl="0" indent="0" algn="l" rtl="0">
              <a:lnSpc>
                <a:spcPct val="90000"/>
              </a:lnSpc>
              <a:spcBef>
                <a:spcPts val="0"/>
              </a:spcBef>
              <a:spcAft>
                <a:spcPts val="0"/>
              </a:spcAft>
              <a:buClr>
                <a:schemeClr val="accent1"/>
              </a:buClr>
              <a:buSzPct val="72222"/>
              <a:buFont typeface="Noto Sans Symbols"/>
              <a:buNone/>
              <a:defRPr sz="1400" b="0" i="0" u="none" strike="noStrike" cap="none">
                <a:solidFill>
                  <a:schemeClr val="dk1"/>
                </a:solidFill>
                <a:latin typeface="Consolas" charset="0"/>
                <a:ea typeface="Consolas" charset="0"/>
                <a:cs typeface="Consolas" charset="0"/>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1507431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Content, and Header">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525933" y="426021"/>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body" idx="1"/>
          </p:nvPr>
        </p:nvSpPr>
        <p:spPr>
          <a:xfrm>
            <a:off x="525933" y="1440655"/>
            <a:ext cx="8229600" cy="3114719"/>
          </a:xfrm>
          <a:prstGeom prst="rect">
            <a:avLst/>
          </a:prstGeom>
          <a:noFill/>
          <a:ln>
            <a:noFill/>
          </a:ln>
        </p:spPr>
        <p:txBody>
          <a:bodyPr lIns="57150" tIns="57150" rIns="57150" bIns="57150" anchor="t" anchorCtr="0"/>
          <a:lstStyle>
            <a:lvl1pPr marL="254000" marR="0" lvl="0" indent="-165100" algn="l" rtl="0">
              <a:lnSpc>
                <a:spcPct val="90000"/>
              </a:lnSpc>
              <a:spcBef>
                <a:spcPts val="1100"/>
              </a:spcBef>
              <a:spcAft>
                <a:spcPts val="0"/>
              </a:spcAft>
              <a:buClr>
                <a:schemeClr val="accent1"/>
              </a:buClr>
              <a:buSzPct val="72222"/>
              <a:buFont typeface="Noto Sans Symbols"/>
              <a:buChar char="⬢"/>
              <a:defRPr sz="18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body" idx="2"/>
          </p:nvPr>
        </p:nvSpPr>
        <p:spPr>
          <a:xfrm>
            <a:off x="525933" y="1128403"/>
            <a:ext cx="8229600" cy="228900"/>
          </a:xfrm>
          <a:prstGeom prst="rect">
            <a:avLst/>
          </a:prstGeom>
          <a:noFill/>
          <a:ln>
            <a:noFill/>
          </a:ln>
        </p:spPr>
        <p:txBody>
          <a:bodyPr lIns="57150" tIns="57150" rIns="57150" bIns="57150" anchor="b" anchorCtr="0"/>
          <a:lstStyle>
            <a:lvl1pPr marL="0" marR="0" lvl="0" indent="0" algn="l" rtl="0">
              <a:lnSpc>
                <a:spcPct val="85000"/>
              </a:lnSpc>
              <a:spcBef>
                <a:spcPts val="800"/>
              </a:spcBef>
              <a:spcAft>
                <a:spcPts val="0"/>
              </a:spcAft>
              <a:buClr>
                <a:schemeClr val="accent1"/>
              </a:buClr>
              <a:buFont typeface="Noto Sans Symbols"/>
              <a:buNone/>
              <a:defRPr sz="1800" b="1" i="0" u="none" strike="noStrike" cap="none">
                <a:solidFill>
                  <a:schemeClr val="accent5"/>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wo Columns">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525933" y="425035"/>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525933" y="1440656"/>
            <a:ext cx="4000500" cy="3222784"/>
          </a:xfrm>
          <a:prstGeom prst="rect">
            <a:avLst/>
          </a:prstGeom>
          <a:noFill/>
          <a:ln>
            <a:noFill/>
          </a:ln>
        </p:spPr>
        <p:txBody>
          <a:bodyPr lIns="57150" tIns="57150" rIns="57150" bIns="57150" anchor="t" anchorCtr="0"/>
          <a:lstStyle>
            <a:lvl1pPr marL="254000" marR="0" lvl="0" indent="-165100" algn="l" rtl="0">
              <a:lnSpc>
                <a:spcPct val="90000"/>
              </a:lnSpc>
              <a:spcBef>
                <a:spcPts val="1100"/>
              </a:spcBef>
              <a:spcAft>
                <a:spcPts val="0"/>
              </a:spcAft>
              <a:buClr>
                <a:schemeClr val="accent1"/>
              </a:buClr>
              <a:buSzPct val="72222"/>
              <a:buFont typeface="Noto Sans Symbols"/>
              <a:buChar char="⬢"/>
              <a:defRPr sz="18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body" idx="2"/>
          </p:nvPr>
        </p:nvSpPr>
        <p:spPr>
          <a:xfrm>
            <a:off x="4755033" y="1440656"/>
            <a:ext cx="4000500" cy="3222784"/>
          </a:xfrm>
          <a:prstGeom prst="rect">
            <a:avLst/>
          </a:prstGeom>
          <a:noFill/>
          <a:ln>
            <a:noFill/>
          </a:ln>
        </p:spPr>
        <p:txBody>
          <a:bodyPr lIns="57150" tIns="57150" rIns="57150" bIns="57150" anchor="t" anchorCtr="0"/>
          <a:lstStyle>
            <a:lvl1pPr marL="254000" marR="0" lvl="0" indent="-165100" algn="l" rtl="0">
              <a:lnSpc>
                <a:spcPct val="90000"/>
              </a:lnSpc>
              <a:spcBef>
                <a:spcPts val="1100"/>
              </a:spcBef>
              <a:spcAft>
                <a:spcPts val="0"/>
              </a:spcAft>
              <a:buClr>
                <a:schemeClr val="accent1"/>
              </a:buClr>
              <a:buSzPct val="72222"/>
              <a:buFont typeface="Noto Sans Symbols"/>
              <a:buChar char="⬢"/>
              <a:defRPr sz="18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3"/>
          </p:nvPr>
        </p:nvSpPr>
        <p:spPr>
          <a:xfrm>
            <a:off x="525933" y="1128403"/>
            <a:ext cx="4000500" cy="228900"/>
          </a:xfrm>
          <a:prstGeom prst="rect">
            <a:avLst/>
          </a:prstGeom>
          <a:noFill/>
          <a:ln>
            <a:noFill/>
          </a:ln>
        </p:spPr>
        <p:txBody>
          <a:bodyPr lIns="57150" tIns="57150" rIns="57150" bIns="57150" anchor="b" anchorCtr="0"/>
          <a:lstStyle>
            <a:lvl1pPr marL="0" marR="0" lvl="0" indent="0" algn="l" rtl="0">
              <a:lnSpc>
                <a:spcPct val="85000"/>
              </a:lnSpc>
              <a:spcBef>
                <a:spcPts val="800"/>
              </a:spcBef>
              <a:spcAft>
                <a:spcPts val="0"/>
              </a:spcAft>
              <a:buClr>
                <a:schemeClr val="accent1"/>
              </a:buClr>
              <a:buFont typeface="Noto Sans Symbols"/>
              <a:buNone/>
              <a:defRPr sz="1800" b="1" i="0" u="none" strike="noStrike" cap="none">
                <a:solidFill>
                  <a:schemeClr val="accent5"/>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body" idx="4"/>
          </p:nvPr>
        </p:nvSpPr>
        <p:spPr>
          <a:xfrm>
            <a:off x="4755033" y="1128403"/>
            <a:ext cx="4000500" cy="228900"/>
          </a:xfrm>
          <a:prstGeom prst="rect">
            <a:avLst/>
          </a:prstGeom>
          <a:noFill/>
          <a:ln>
            <a:noFill/>
          </a:ln>
        </p:spPr>
        <p:txBody>
          <a:bodyPr lIns="57150" tIns="57150" rIns="57150" bIns="57150" anchor="b" anchorCtr="0"/>
          <a:lstStyle>
            <a:lvl1pPr marL="0" marR="0" lvl="0" indent="0" algn="l" rtl="0">
              <a:lnSpc>
                <a:spcPct val="85000"/>
              </a:lnSpc>
              <a:spcBef>
                <a:spcPts val="800"/>
              </a:spcBef>
              <a:spcAft>
                <a:spcPts val="0"/>
              </a:spcAft>
              <a:buClr>
                <a:schemeClr val="accent1"/>
              </a:buClr>
              <a:buFont typeface="Noto Sans Symbols"/>
              <a:buNone/>
              <a:defRPr sz="1800" b="1" i="0" u="none" strike="noStrike" cap="none">
                <a:solidFill>
                  <a:schemeClr val="accent5"/>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9"/>
        <p:cNvGrpSpPr/>
        <p:nvPr/>
      </p:nvGrpSpPr>
      <p:grpSpPr>
        <a:xfrm>
          <a:off x="0" y="0"/>
          <a:ext cx="0" cy="0"/>
          <a:chOff x="0" y="0"/>
          <a:chExt cx="0" cy="0"/>
        </a:xfrm>
      </p:grpSpPr>
      <p:sp>
        <p:nvSpPr>
          <p:cNvPr id="80" name="Shape 80"/>
          <p:cNvSpPr txBox="1">
            <a:spLocks noGrp="1"/>
          </p:cNvSpPr>
          <p:nvPr>
            <p:ph type="ctrTitle"/>
          </p:nvPr>
        </p:nvSpPr>
        <p:spPr>
          <a:xfrm>
            <a:off x="525933" y="426021"/>
            <a:ext cx="8229600" cy="294300"/>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None/>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7" cstate="screen">
            <a:alphaModFix/>
            <a:extLst>
              <a:ext uri="{28A0092B-C50C-407E-A947-70E740481C1C}">
                <a14:useLocalDpi xmlns:a14="http://schemas.microsoft.com/office/drawing/2010/main"/>
              </a:ext>
            </a:extLst>
          </a:blip>
          <a:srcRect/>
          <a:stretch/>
        </p:blipFill>
        <p:spPr>
          <a:xfrm>
            <a:off x="0" y="0"/>
            <a:ext cx="9152400" cy="5143500"/>
          </a:xfrm>
          <a:prstGeom prst="rect">
            <a:avLst/>
          </a:prstGeom>
          <a:noFill/>
          <a:ln>
            <a:noFill/>
          </a:ln>
        </p:spPr>
      </p:pic>
      <p:pic>
        <p:nvPicPr>
          <p:cNvPr id="7" name="Shape 7"/>
          <p:cNvPicPr preferRelativeResize="0"/>
          <p:nvPr/>
        </p:nvPicPr>
        <p:blipFill rotWithShape="1">
          <a:blip r:embed="rId18" cstate="screen">
            <a:alphaModFix/>
            <a:extLst>
              <a:ext uri="{28A0092B-C50C-407E-A947-70E740481C1C}">
                <a14:useLocalDpi xmlns:a14="http://schemas.microsoft.com/office/drawing/2010/main"/>
              </a:ext>
            </a:extLst>
          </a:blip>
          <a:srcRect/>
          <a:stretch/>
        </p:blipFill>
        <p:spPr>
          <a:xfrm>
            <a:off x="7780948" y="4591687"/>
            <a:ext cx="996300" cy="423300"/>
          </a:xfrm>
          <a:prstGeom prst="rect">
            <a:avLst/>
          </a:prstGeom>
          <a:noFill/>
          <a:ln>
            <a:noFill/>
          </a:ln>
        </p:spPr>
      </p:pic>
      <p:sp>
        <p:nvSpPr>
          <p:cNvPr id="8" name="Shape 8"/>
          <p:cNvSpPr txBox="1">
            <a:spLocks noGrp="1"/>
          </p:cNvSpPr>
          <p:nvPr>
            <p:ph type="title"/>
          </p:nvPr>
        </p:nvSpPr>
        <p:spPr>
          <a:xfrm>
            <a:off x="525780" y="192143"/>
            <a:ext cx="8229300" cy="760199"/>
          </a:xfrm>
          <a:prstGeom prst="rect">
            <a:avLst/>
          </a:prstGeom>
          <a:noFill/>
          <a:ln>
            <a:noFill/>
          </a:ln>
        </p:spPr>
        <p:txBody>
          <a:bodyPr lIns="57150" tIns="57150" rIns="57150" bIns="57150" anchor="ctr" anchorCtr="0"/>
          <a:lstStyle>
            <a:lvl1pPr marL="0" marR="0" lvl="0" indent="0" algn="l" rtl="0">
              <a:lnSpc>
                <a:spcPct val="85000"/>
              </a:lnSpc>
              <a:spcBef>
                <a:spcPts val="0"/>
              </a:spcBef>
              <a:spcAft>
                <a:spcPts val="0"/>
              </a:spcAft>
              <a:buSzPct val="39130"/>
              <a:buNone/>
              <a:defRPr sz="2300" b="1"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2pPr>
            <a:lvl3pPr marL="0" marR="0" lvl="2"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3pPr>
            <a:lvl4pPr marL="0" marR="0" lvl="3"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4pPr>
            <a:lvl5pPr marL="0" marR="0" lvl="4"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5pPr>
            <a:lvl6pPr marL="342900" marR="0" lvl="5"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6pPr>
            <a:lvl7pPr marL="685800" marR="0" lvl="6"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7pPr>
            <a:lvl8pPr marL="1028700" marR="0" lvl="7"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8pPr>
            <a:lvl9pPr marL="1371600" marR="0" lvl="8" indent="0" algn="l" rtl="0">
              <a:spcBef>
                <a:spcPts val="0"/>
              </a:spcBef>
              <a:spcAft>
                <a:spcPts val="0"/>
              </a:spcAft>
              <a:buSzPct val="33333"/>
              <a:buNone/>
              <a:defRPr sz="27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body" idx="1"/>
          </p:nvPr>
        </p:nvSpPr>
        <p:spPr>
          <a:xfrm>
            <a:off x="525780" y="1091564"/>
            <a:ext cx="8229300" cy="3411900"/>
          </a:xfrm>
          <a:prstGeom prst="rect">
            <a:avLst/>
          </a:prstGeom>
          <a:noFill/>
          <a:ln>
            <a:noFill/>
          </a:ln>
        </p:spPr>
        <p:txBody>
          <a:bodyPr lIns="57150" tIns="57150" rIns="57150" bIns="57150" anchor="t" anchorCtr="0"/>
          <a:lstStyle>
            <a:lvl1pPr marL="254000" marR="0" lvl="0" indent="-165100" algn="l" rtl="0">
              <a:lnSpc>
                <a:spcPct val="90000"/>
              </a:lnSpc>
              <a:spcBef>
                <a:spcPts val="800"/>
              </a:spcBef>
              <a:spcAft>
                <a:spcPts val="0"/>
              </a:spcAft>
              <a:buClr>
                <a:schemeClr val="accent1"/>
              </a:buClr>
              <a:buSzPct val="72222"/>
              <a:buFont typeface="Noto Sans Symbols"/>
              <a:buChar char="⬢"/>
              <a:defRPr sz="1800" b="0" i="0" u="none" strike="noStrike" cap="none">
                <a:solidFill>
                  <a:schemeClr val="dk1"/>
                </a:solidFill>
                <a:latin typeface="Calibri"/>
                <a:ea typeface="Calibri"/>
                <a:cs typeface="Calibri"/>
                <a:sym typeface="Calibri"/>
              </a:defRPr>
            </a:lvl1pPr>
            <a:lvl2pPr marL="558800" marR="0" lvl="1" indent="-12700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Calibri"/>
                <a:ea typeface="Calibri"/>
                <a:cs typeface="Calibri"/>
                <a:sym typeface="Calibri"/>
              </a:defRPr>
            </a:lvl2pPr>
            <a:lvl3pPr marL="863600" marR="0" lvl="2" indent="-635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6500" marR="0" lvl="3"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1549400" marR="0" lvl="4" indent="-76200" algn="l" rtl="0">
              <a:spcBef>
                <a:spcPts val="40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1892300" marR="0" lvl="5" indent="-762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35200" marR="0" lvl="6"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8100" marR="0" lvl="7"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21000" marR="0" lvl="8" indent="-88900" algn="l" rtl="0">
              <a:spcBef>
                <a:spcPts val="300"/>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1" name="Shape 11"/>
          <p:cNvSpPr txBox="1"/>
          <p:nvPr/>
        </p:nvSpPr>
        <p:spPr>
          <a:xfrm>
            <a:off x="927156" y="4857353"/>
            <a:ext cx="2281979" cy="157633"/>
          </a:xfrm>
          <a:prstGeom prst="rect">
            <a:avLst/>
          </a:prstGeom>
          <a:noFill/>
          <a:ln>
            <a:noFill/>
          </a:ln>
        </p:spPr>
        <p:txBody>
          <a:bodyPr lIns="0" tIns="0" rIns="0" bIns="0" anchor="t" anchorCtr="0">
            <a:noAutofit/>
          </a:bodyPr>
          <a:lstStyle/>
          <a:p>
            <a:pPr marL="0" marR="0" lvl="0" indent="0" algn="l" rtl="0">
              <a:spcBef>
                <a:spcPts val="0"/>
              </a:spcBef>
              <a:buClr>
                <a:srgbClr val="716E66"/>
              </a:buClr>
              <a:buSzPct val="25000"/>
              <a:buFont typeface="Arial"/>
              <a:buNone/>
            </a:pPr>
            <a:r>
              <a:rPr lang="en" sz="700" b="0" i="0" u="none" strike="noStrike" cap="none" dirty="0">
                <a:solidFill>
                  <a:srgbClr val="716E66"/>
                </a:solidFill>
                <a:latin typeface="Calibri"/>
                <a:ea typeface="Calibri"/>
                <a:cs typeface="Calibri"/>
                <a:sym typeface="Calibri"/>
              </a:rPr>
              <a:t>© Hortonworks Inc. 2011 – 201</a:t>
            </a:r>
            <a:r>
              <a:rPr lang="en-US" sz="700" b="0" i="0" u="none" strike="noStrike" cap="none" dirty="0">
                <a:solidFill>
                  <a:srgbClr val="716E66"/>
                </a:solidFill>
                <a:latin typeface="Calibri"/>
                <a:ea typeface="Calibri"/>
                <a:cs typeface="Calibri"/>
                <a:sym typeface="Calibri"/>
              </a:rPr>
              <a:t>7</a:t>
            </a:r>
            <a:r>
              <a:rPr lang="en" sz="700" b="0" i="0" u="none" strike="noStrike" cap="none" dirty="0">
                <a:solidFill>
                  <a:srgbClr val="716E66"/>
                </a:solidFill>
                <a:latin typeface="Calibri"/>
                <a:ea typeface="Calibri"/>
                <a:cs typeface="Calibri"/>
                <a:sym typeface="Calibri"/>
              </a:rPr>
              <a:t>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6" r:id="rId5"/>
    <p:sldLayoutId id="2147483666" r:id="rId6"/>
    <p:sldLayoutId id="2147483657" r:id="rId7"/>
    <p:sldLayoutId id="2147483658" r:id="rId8"/>
    <p:sldLayoutId id="2147483659" r:id="rId9"/>
    <p:sldLayoutId id="2147483660" r:id="rId10"/>
    <p:sldLayoutId id="2147483662" r:id="rId11"/>
    <p:sldLayoutId id="2147483663" r:id="rId12"/>
    <p:sldLayoutId id="2147483664" r:id="rId13"/>
    <p:sldLayoutId id="2147483683" r:id="rId14"/>
    <p:sldLayoutId id="214748378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30.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0.png"/><Relationship Id="rId11" Type="http://schemas.openxmlformats.org/officeDocument/2006/relationships/image" Target="../media/image29.png"/><Relationship Id="rId5" Type="http://schemas.openxmlformats.org/officeDocument/2006/relationships/image" Target="../media/image27.png"/><Relationship Id="rId10" Type="http://schemas.openxmlformats.org/officeDocument/2006/relationships/image" Target="../media/image28.png"/><Relationship Id="rId4" Type="http://schemas.openxmlformats.org/officeDocument/2006/relationships/image" Target="../media/image16.pn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3.png"/><Relationship Id="rId7" Type="http://schemas.openxmlformats.org/officeDocument/2006/relationships/image" Target="../media/image30.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4.png"/><Relationship Id="rId7" Type="http://schemas.openxmlformats.org/officeDocument/2006/relationships/image" Target="../media/image24.tiff"/><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3.emf"/><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525924" y="710553"/>
            <a:ext cx="6719385" cy="2079972"/>
          </a:xfrm>
          <a:prstGeom prst="rect">
            <a:avLst/>
          </a:prstGeom>
        </p:spPr>
        <p:txBody>
          <a:bodyPr lIns="57150" tIns="57150" rIns="57150" bIns="57150" anchor="b" anchorCtr="0">
            <a:noAutofit/>
          </a:bodyPr>
          <a:lstStyle/>
          <a:p>
            <a:pPr lvl="0"/>
            <a:r>
              <a:rPr lang="en-US" dirty="0"/>
              <a:t>Dancing Elephants:</a:t>
            </a:r>
            <a:br>
              <a:rPr lang="en-US" dirty="0"/>
            </a:br>
            <a:r>
              <a:rPr lang="en-US" dirty="0"/>
              <a:t>Working with Object Storage in Apache Spark and Hive</a:t>
            </a:r>
          </a:p>
        </p:txBody>
      </p:sp>
      <p:sp>
        <p:nvSpPr>
          <p:cNvPr id="109" name="Shape 109"/>
          <p:cNvSpPr txBox="1">
            <a:spLocks noGrp="1"/>
          </p:cNvSpPr>
          <p:nvPr>
            <p:ph type="subTitle" idx="1"/>
          </p:nvPr>
        </p:nvSpPr>
        <p:spPr>
          <a:xfrm>
            <a:off x="525933" y="2906385"/>
            <a:ext cx="4777800" cy="1203277"/>
          </a:xfrm>
          <a:prstGeom prst="rect">
            <a:avLst/>
          </a:prstGeom>
        </p:spPr>
        <p:txBody>
          <a:bodyPr lIns="57150" tIns="57150" rIns="57150" bIns="57150" anchor="t" anchorCtr="0">
            <a:noAutofit/>
          </a:bodyPr>
          <a:lstStyle/>
          <a:p>
            <a:pPr lvl="0">
              <a:spcBef>
                <a:spcPts val="0"/>
              </a:spcBef>
              <a:buClr>
                <a:schemeClr val="dk1"/>
              </a:buClr>
              <a:buSzPct val="47826"/>
              <a:buFont typeface="Arial"/>
              <a:buNone/>
            </a:pPr>
            <a:r>
              <a:rPr lang="en-US" dirty="0"/>
              <a:t>Steve Loughran</a:t>
            </a:r>
          </a:p>
          <a:p>
            <a:pPr lvl="0">
              <a:spcBef>
                <a:spcPts val="0"/>
              </a:spcBef>
              <a:buClr>
                <a:schemeClr val="dk1"/>
              </a:buClr>
              <a:buSzPct val="47826"/>
              <a:buFont typeface="Arial"/>
              <a:buNone/>
            </a:pPr>
            <a:r>
              <a:rPr lang="en-US" dirty="0"/>
              <a:t>Sanjay </a:t>
            </a:r>
            <a:r>
              <a:rPr lang="en-US" dirty="0" err="1"/>
              <a:t>Radia</a:t>
            </a:r>
            <a:endParaRPr lang="en-US" dirty="0"/>
          </a:p>
        </p:txBody>
      </p:sp>
      <p:sp>
        <p:nvSpPr>
          <p:cNvPr id="110" name="Shape 110"/>
          <p:cNvSpPr txBox="1">
            <a:spLocks noGrp="1"/>
          </p:cNvSpPr>
          <p:nvPr>
            <p:ph type="body" idx="2"/>
          </p:nvPr>
        </p:nvSpPr>
        <p:spPr>
          <a:xfrm>
            <a:off x="525925" y="4025207"/>
            <a:ext cx="4777800" cy="294300"/>
          </a:xfrm>
          <a:prstGeom prst="rect">
            <a:avLst/>
          </a:prstGeom>
        </p:spPr>
        <p:txBody>
          <a:bodyPr lIns="57150" tIns="57150" rIns="57150" bIns="57150" anchor="t" anchorCtr="0">
            <a:noAutofit/>
          </a:bodyPr>
          <a:lstStyle/>
          <a:p>
            <a:pPr lvl="0">
              <a:spcBef>
                <a:spcPts val="0"/>
              </a:spcBef>
              <a:buNone/>
            </a:pPr>
            <a:r>
              <a:rPr lang="en-US" dirty="0"/>
              <a:t>April 2017</a:t>
            </a:r>
          </a:p>
          <a:p>
            <a:pPr lvl="0">
              <a:spcBef>
                <a:spcPts val="0"/>
              </a:spcBef>
              <a:buNone/>
            </a:pPr>
            <a:endParaRPr lang="en" dirty="0"/>
          </a:p>
        </p:txBody>
      </p:sp>
    </p:spTree>
  </p:cSld>
  <p:clrMapOvr>
    <a:masterClrMapping/>
  </p:clrMapOvr>
  <mc:AlternateContent xmlns:mc="http://schemas.openxmlformats.org/markup-compatibility/2006" xmlns:p14="http://schemas.microsoft.com/office/powerpoint/2010/main">
    <mc:Choice Requires="p14">
      <p:transition spd="slow" p14:dur="2000" advTm="25729"/>
    </mc:Choice>
    <mc:Fallback xmlns="">
      <p:transition spd="slow" advTm="257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n 30"/>
          <p:cNvSpPr/>
          <p:nvPr/>
        </p:nvSpPr>
        <p:spPr>
          <a:xfrm>
            <a:off x="6747577" y="1263237"/>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5" name="Can 24"/>
          <p:cNvSpPr/>
          <p:nvPr/>
        </p:nvSpPr>
        <p:spPr>
          <a:xfrm>
            <a:off x="5310829" y="12632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0" name="Can 19"/>
          <p:cNvSpPr/>
          <p:nvPr/>
        </p:nvSpPr>
        <p:spPr>
          <a:xfrm>
            <a:off x="5296868" y="2809265"/>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1" name="Can 20"/>
          <p:cNvSpPr/>
          <p:nvPr/>
        </p:nvSpPr>
        <p:spPr>
          <a:xfrm>
            <a:off x="6733616" y="2837465"/>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3" name="Title 2"/>
          <p:cNvSpPr>
            <a:spLocks noGrp="1"/>
          </p:cNvSpPr>
          <p:nvPr>
            <p:ph type="ctrTitle"/>
          </p:nvPr>
        </p:nvSpPr>
        <p:spPr>
          <a:xfrm>
            <a:off x="463016" y="301775"/>
            <a:ext cx="8229600" cy="294300"/>
          </a:xfrm>
        </p:spPr>
        <p:txBody>
          <a:bodyPr/>
          <a:lstStyle/>
          <a:p>
            <a:r>
              <a:rPr lang="en-US" dirty="0"/>
              <a:t>Object Store: </a:t>
            </a:r>
            <a:r>
              <a:rPr lang="en-US" dirty="0">
                <a:latin typeface="Consolas" charset="0"/>
                <a:ea typeface="Consolas" charset="0"/>
                <a:cs typeface="Consolas" charset="0"/>
              </a:rPr>
              <a:t>hash(name)⇒data</a:t>
            </a:r>
          </a:p>
        </p:txBody>
      </p:sp>
      <p:sp>
        <p:nvSpPr>
          <p:cNvPr id="18" name="Cube 17"/>
          <p:cNvSpPr/>
          <p:nvPr/>
        </p:nvSpPr>
        <p:spPr>
          <a:xfrm>
            <a:off x="6817912" y="2091971"/>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6" name="Cube 25"/>
          <p:cNvSpPr/>
          <p:nvPr/>
        </p:nvSpPr>
        <p:spPr>
          <a:xfrm>
            <a:off x="5395123" y="1680439"/>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7" name="Cube 26"/>
          <p:cNvSpPr/>
          <p:nvPr/>
        </p:nvSpPr>
        <p:spPr>
          <a:xfrm>
            <a:off x="6831871" y="3201441"/>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8" name="Cube 27"/>
          <p:cNvSpPr/>
          <p:nvPr/>
        </p:nvSpPr>
        <p:spPr>
          <a:xfrm>
            <a:off x="6831871" y="1663321"/>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30" name="Cube 29"/>
          <p:cNvSpPr/>
          <p:nvPr/>
        </p:nvSpPr>
        <p:spPr>
          <a:xfrm>
            <a:off x="5381164" y="3241308"/>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2" name="TextBox 1"/>
          <p:cNvSpPr txBox="1"/>
          <p:nvPr/>
        </p:nvSpPr>
        <p:spPr>
          <a:xfrm>
            <a:off x="5457315" y="1241831"/>
            <a:ext cx="503106" cy="307777"/>
          </a:xfrm>
          <a:prstGeom prst="rect">
            <a:avLst/>
          </a:prstGeom>
          <a:noFill/>
        </p:spPr>
        <p:txBody>
          <a:bodyPr wrap="square" rtlCol="0">
            <a:spAutoFit/>
          </a:bodyPr>
          <a:lstStyle/>
          <a:p>
            <a:r>
              <a:rPr lang="en-US" dirty="0">
                <a:latin typeface="Consolas" charset="0"/>
                <a:ea typeface="Consolas" charset="0"/>
                <a:cs typeface="Consolas" charset="0"/>
              </a:rPr>
              <a:t>s01</a:t>
            </a:r>
          </a:p>
        </p:txBody>
      </p:sp>
      <p:sp>
        <p:nvSpPr>
          <p:cNvPr id="33" name="TextBox 32"/>
          <p:cNvSpPr txBox="1"/>
          <p:nvPr/>
        </p:nvSpPr>
        <p:spPr>
          <a:xfrm>
            <a:off x="6901406" y="1241830"/>
            <a:ext cx="503106" cy="307777"/>
          </a:xfrm>
          <a:prstGeom prst="rect">
            <a:avLst/>
          </a:prstGeom>
          <a:noFill/>
        </p:spPr>
        <p:txBody>
          <a:bodyPr wrap="square" rtlCol="0">
            <a:spAutoFit/>
          </a:bodyPr>
          <a:lstStyle/>
          <a:p>
            <a:r>
              <a:rPr lang="en-US" dirty="0">
                <a:latin typeface="Consolas" charset="0"/>
                <a:ea typeface="Consolas" charset="0"/>
                <a:cs typeface="Consolas" charset="0"/>
              </a:rPr>
              <a:t>s02</a:t>
            </a:r>
          </a:p>
        </p:txBody>
      </p:sp>
      <p:sp>
        <p:nvSpPr>
          <p:cNvPr id="35" name="TextBox 34"/>
          <p:cNvSpPr txBox="1"/>
          <p:nvPr/>
        </p:nvSpPr>
        <p:spPr>
          <a:xfrm>
            <a:off x="5464658" y="2757456"/>
            <a:ext cx="503106" cy="307777"/>
          </a:xfrm>
          <a:prstGeom prst="rect">
            <a:avLst/>
          </a:prstGeom>
          <a:noFill/>
        </p:spPr>
        <p:txBody>
          <a:bodyPr wrap="square" rtlCol="0">
            <a:spAutoFit/>
          </a:bodyPr>
          <a:lstStyle/>
          <a:p>
            <a:r>
              <a:rPr lang="en-US" dirty="0">
                <a:latin typeface="Consolas" charset="0"/>
                <a:ea typeface="Consolas" charset="0"/>
                <a:cs typeface="Consolas" charset="0"/>
              </a:rPr>
              <a:t>s03</a:t>
            </a:r>
          </a:p>
        </p:txBody>
      </p:sp>
      <p:sp>
        <p:nvSpPr>
          <p:cNvPr id="36" name="TextBox 35"/>
          <p:cNvSpPr txBox="1"/>
          <p:nvPr/>
        </p:nvSpPr>
        <p:spPr>
          <a:xfrm>
            <a:off x="6915365" y="2781837"/>
            <a:ext cx="503106" cy="307777"/>
          </a:xfrm>
          <a:prstGeom prst="rect">
            <a:avLst/>
          </a:prstGeom>
          <a:noFill/>
        </p:spPr>
        <p:txBody>
          <a:bodyPr wrap="square" rtlCol="0">
            <a:spAutoFit/>
          </a:bodyPr>
          <a:lstStyle/>
          <a:p>
            <a:r>
              <a:rPr lang="en-US">
                <a:latin typeface="Consolas" charset="0"/>
                <a:ea typeface="Consolas" charset="0"/>
                <a:cs typeface="Consolas" charset="0"/>
              </a:rPr>
              <a:t>s04</a:t>
            </a:r>
            <a:endParaRPr lang="en-US" dirty="0">
              <a:latin typeface="Consolas" charset="0"/>
              <a:ea typeface="Consolas" charset="0"/>
              <a:cs typeface="Consolas" charset="0"/>
            </a:endParaRPr>
          </a:p>
        </p:txBody>
      </p:sp>
      <p:sp>
        <p:nvSpPr>
          <p:cNvPr id="4" name="Rectangle 3"/>
          <p:cNvSpPr/>
          <p:nvPr/>
        </p:nvSpPr>
        <p:spPr>
          <a:xfrm>
            <a:off x="533374" y="1681310"/>
            <a:ext cx="3385642" cy="523220"/>
          </a:xfrm>
          <a:prstGeom prst="rect">
            <a:avLst/>
          </a:prstGeom>
        </p:spPr>
        <p:txBody>
          <a:bodyPr wrap="square">
            <a:spAutoFit/>
          </a:bodyPr>
          <a:lstStyle/>
          <a:p>
            <a:r>
              <a:rPr lang="en-US" dirty="0">
                <a:latin typeface="Consolas" charset="0"/>
                <a:ea typeface="Consolas" charset="0"/>
                <a:cs typeface="Consolas" charset="0"/>
              </a:rPr>
              <a:t>hash("/work/pending/part-01")</a:t>
            </a:r>
            <a:br>
              <a:rPr lang="en-US" dirty="0">
                <a:latin typeface="Consolas" charset="0"/>
                <a:ea typeface="Consolas" charset="0"/>
                <a:cs typeface="Consolas" charset="0"/>
              </a:rPr>
            </a:br>
            <a:r>
              <a:rPr lang="en-US" dirty="0">
                <a:latin typeface="Consolas" charset="0"/>
                <a:ea typeface="Consolas" charset="0"/>
                <a:cs typeface="Consolas" charset="0"/>
              </a:rPr>
              <a:t> ["s02", "s03", "s04"]</a:t>
            </a:r>
          </a:p>
        </p:txBody>
      </p:sp>
      <p:sp>
        <p:nvSpPr>
          <p:cNvPr id="5" name="Rectangle 4"/>
          <p:cNvSpPr/>
          <p:nvPr/>
        </p:nvSpPr>
        <p:spPr>
          <a:xfrm>
            <a:off x="542405" y="2396284"/>
            <a:ext cx="3330963" cy="523220"/>
          </a:xfrm>
          <a:prstGeom prst="rect">
            <a:avLst/>
          </a:prstGeom>
        </p:spPr>
        <p:txBody>
          <a:bodyPr wrap="square">
            <a:spAutoFit/>
          </a:bodyPr>
          <a:lstStyle/>
          <a:p>
            <a:r>
              <a:rPr lang="en-US" dirty="0">
                <a:latin typeface="Consolas" charset="0"/>
                <a:ea typeface="Consolas" charset="0"/>
                <a:cs typeface="Consolas" charset="0"/>
              </a:rPr>
              <a:t>copy("/work/pending/part-01",</a:t>
            </a:r>
          </a:p>
          <a:p>
            <a:r>
              <a:rPr lang="en-US" dirty="0">
                <a:latin typeface="Consolas" charset="0"/>
                <a:ea typeface="Consolas" charset="0"/>
                <a:cs typeface="Consolas" charset="0"/>
              </a:rPr>
              <a:t>     "/work/complete/part01")</a:t>
            </a:r>
          </a:p>
        </p:txBody>
      </p:sp>
      <p:sp>
        <p:nvSpPr>
          <p:cNvPr id="39" name="Cube 38"/>
          <p:cNvSpPr/>
          <p:nvPr/>
        </p:nvSpPr>
        <p:spPr>
          <a:xfrm>
            <a:off x="5395123" y="2071993"/>
            <a:ext cx="670095" cy="272226"/>
          </a:xfrm>
          <a:prstGeom prst="cub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41" name="Cube 40"/>
          <p:cNvSpPr/>
          <p:nvPr/>
        </p:nvSpPr>
        <p:spPr>
          <a:xfrm>
            <a:off x="5373820" y="3577769"/>
            <a:ext cx="670095" cy="272226"/>
          </a:xfrm>
          <a:prstGeom prst="cub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01</a:t>
            </a:r>
          </a:p>
        </p:txBody>
      </p:sp>
      <p:sp>
        <p:nvSpPr>
          <p:cNvPr id="42" name="Cube 41"/>
          <p:cNvSpPr/>
          <p:nvPr/>
        </p:nvSpPr>
        <p:spPr>
          <a:xfrm>
            <a:off x="6817283" y="3758523"/>
            <a:ext cx="670095" cy="272226"/>
          </a:xfrm>
          <a:prstGeom prst="cube">
            <a:avLst/>
          </a:prstGeom>
          <a:solidFill>
            <a:schemeClr val="tx2">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01</a:t>
            </a:r>
          </a:p>
        </p:txBody>
      </p:sp>
      <p:sp>
        <p:nvSpPr>
          <p:cNvPr id="29" name="Cube 28"/>
          <p:cNvSpPr/>
          <p:nvPr/>
        </p:nvSpPr>
        <p:spPr>
          <a:xfrm>
            <a:off x="6817912" y="3540604"/>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45" name="Rectangle 44"/>
          <p:cNvSpPr/>
          <p:nvPr/>
        </p:nvSpPr>
        <p:spPr>
          <a:xfrm>
            <a:off x="542405" y="3200501"/>
            <a:ext cx="3330963" cy="307777"/>
          </a:xfrm>
          <a:prstGeom prst="rect">
            <a:avLst/>
          </a:prstGeom>
        </p:spPr>
        <p:txBody>
          <a:bodyPr wrap="square">
            <a:spAutoFit/>
          </a:bodyPr>
          <a:lstStyle/>
          <a:p>
            <a:r>
              <a:rPr lang="en-US" dirty="0">
                <a:latin typeface="Consolas" charset="0"/>
                <a:ea typeface="Consolas" charset="0"/>
                <a:cs typeface="Consolas" charset="0"/>
              </a:rPr>
              <a:t>delete("/work/pending/part-01")</a:t>
            </a:r>
          </a:p>
        </p:txBody>
      </p:sp>
      <p:sp>
        <p:nvSpPr>
          <p:cNvPr id="47" name="Rectangle 46"/>
          <p:cNvSpPr/>
          <p:nvPr/>
        </p:nvSpPr>
        <p:spPr>
          <a:xfrm>
            <a:off x="548755" y="1000277"/>
            <a:ext cx="3385642" cy="523220"/>
          </a:xfrm>
          <a:prstGeom prst="rect">
            <a:avLst/>
          </a:prstGeom>
        </p:spPr>
        <p:txBody>
          <a:bodyPr wrap="square">
            <a:spAutoFit/>
          </a:bodyPr>
          <a:lstStyle/>
          <a:p>
            <a:r>
              <a:rPr lang="en-US" dirty="0">
                <a:latin typeface="Consolas" charset="0"/>
                <a:ea typeface="Consolas" charset="0"/>
                <a:cs typeface="Consolas" charset="0"/>
              </a:rPr>
              <a:t>hash("/work/pending/part-00")</a:t>
            </a:r>
            <a:br>
              <a:rPr lang="en-US" dirty="0">
                <a:latin typeface="Consolas" charset="0"/>
                <a:ea typeface="Consolas" charset="0"/>
                <a:cs typeface="Consolas" charset="0"/>
              </a:rPr>
            </a:br>
            <a:r>
              <a:rPr lang="en-US" dirty="0">
                <a:latin typeface="Consolas" charset="0"/>
                <a:ea typeface="Consolas" charset="0"/>
                <a:cs typeface="Consolas" charset="0"/>
              </a:rPr>
              <a:t> ["s01", "s02", "s04"]</a:t>
            </a:r>
          </a:p>
        </p:txBody>
      </p:sp>
    </p:spTree>
    <p:custDataLst>
      <p:tags r:id="rId1"/>
    </p:custDataLst>
    <p:extLst>
      <p:ext uri="{BB962C8B-B14F-4D97-AF65-F5344CB8AC3E}">
        <p14:creationId xmlns:p14="http://schemas.microsoft.com/office/powerpoint/2010/main" val="1557325016"/>
      </p:ext>
    </p:extLst>
  </p:cSld>
  <p:clrMapOvr>
    <a:masterClrMapping/>
  </p:clrMapOvr>
  <mc:AlternateContent xmlns:mc="http://schemas.openxmlformats.org/markup-compatibility/2006" xmlns:p14="http://schemas.microsoft.com/office/powerpoint/2010/main">
    <mc:Choice Requires="p14">
      <p:transition spd="slow" p14:dur="2000" advTm="39043"/>
    </mc:Choice>
    <mc:Fallback xmlns="">
      <p:transition spd="slow" advTm="390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3000"/>
                                        <p:tgtEl>
                                          <p:spTgt spid="3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3000"/>
                                        <p:tgtEl>
                                          <p:spTgt spid="4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dissolve">
                                      <p:cBhvr>
                                        <p:cTn id="13" dur="3000"/>
                                        <p:tgtEl>
                                          <p:spTgt spid="42"/>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9" presetClass="exit" presetSubtype="0" fill="hold" grpId="0" nodeType="withEffect">
                                  <p:stCondLst>
                                    <p:cond delay="0"/>
                                  </p:stCondLst>
                                  <p:childTnLst>
                                    <p:animEffect transition="out" filter="dissolve">
                                      <p:cBhvr>
                                        <p:cTn id="21" dur="1000"/>
                                        <p:tgtEl>
                                          <p:spTgt spid="30"/>
                                        </p:tgtEl>
                                      </p:cBhvr>
                                    </p:animEffect>
                                    <p:set>
                                      <p:cBhvr>
                                        <p:cTn id="22" dur="1" fill="hold">
                                          <p:stCondLst>
                                            <p:cond delay="999"/>
                                          </p:stCondLst>
                                        </p:cTn>
                                        <p:tgtEl>
                                          <p:spTgt spid="30"/>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1000"/>
                                        <p:tgtEl>
                                          <p:spTgt spid="28"/>
                                        </p:tgtEl>
                                      </p:cBhvr>
                                    </p:animEffect>
                                    <p:set>
                                      <p:cBhvr>
                                        <p:cTn id="25" dur="1" fill="hold">
                                          <p:stCondLst>
                                            <p:cond delay="999"/>
                                          </p:stCondLst>
                                        </p:cTn>
                                        <p:tgtEl>
                                          <p:spTgt spid="28"/>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1000"/>
                                        <p:tgtEl>
                                          <p:spTgt spid="29"/>
                                        </p:tgtEl>
                                      </p:cBhvr>
                                    </p:animEffect>
                                    <p:set>
                                      <p:cBhvr>
                                        <p:cTn id="28"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5" grpId="0"/>
      <p:bldP spid="39" grpId="0" animBg="1"/>
      <p:bldP spid="41" grpId="0" animBg="1"/>
      <p:bldP spid="42" grpId="0" animBg="1"/>
      <p:bldP spid="29"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Can 19"/>
          <p:cNvSpPr/>
          <p:nvPr/>
        </p:nvSpPr>
        <p:spPr>
          <a:xfrm>
            <a:off x="5310829" y="277315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1" name="Can 20"/>
          <p:cNvSpPr/>
          <p:nvPr/>
        </p:nvSpPr>
        <p:spPr>
          <a:xfrm>
            <a:off x="6747577" y="280135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3" name="Can 22"/>
          <p:cNvSpPr/>
          <p:nvPr/>
        </p:nvSpPr>
        <p:spPr>
          <a:xfrm>
            <a:off x="5310829" y="12632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4" name="Can 23"/>
          <p:cNvSpPr/>
          <p:nvPr/>
        </p:nvSpPr>
        <p:spPr>
          <a:xfrm>
            <a:off x="6747577" y="1263237"/>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3" name="Title 2"/>
          <p:cNvSpPr>
            <a:spLocks noGrp="1"/>
          </p:cNvSpPr>
          <p:nvPr>
            <p:ph type="ctrTitle"/>
          </p:nvPr>
        </p:nvSpPr>
        <p:spPr>
          <a:xfrm>
            <a:off x="463016" y="301775"/>
            <a:ext cx="8229600" cy="294300"/>
          </a:xfrm>
        </p:spPr>
        <p:txBody>
          <a:bodyPr/>
          <a:lstStyle/>
          <a:p>
            <a:r>
              <a:rPr lang="en-US" dirty="0"/>
              <a:t>Object Store: REST APIs</a:t>
            </a:r>
          </a:p>
        </p:txBody>
      </p:sp>
      <p:sp>
        <p:nvSpPr>
          <p:cNvPr id="18" name="Cube 17"/>
          <p:cNvSpPr/>
          <p:nvPr/>
        </p:nvSpPr>
        <p:spPr>
          <a:xfrm>
            <a:off x="6831873" y="2055862"/>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6" name="Cube 25"/>
          <p:cNvSpPr/>
          <p:nvPr/>
        </p:nvSpPr>
        <p:spPr>
          <a:xfrm>
            <a:off x="5409084" y="1644330"/>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7" name="Cube 26"/>
          <p:cNvSpPr/>
          <p:nvPr/>
        </p:nvSpPr>
        <p:spPr>
          <a:xfrm>
            <a:off x="6845832" y="3165332"/>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8" name="Cube 27"/>
          <p:cNvSpPr/>
          <p:nvPr/>
        </p:nvSpPr>
        <p:spPr>
          <a:xfrm>
            <a:off x="6845832" y="1627212"/>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30" name="Cube 29"/>
          <p:cNvSpPr/>
          <p:nvPr/>
        </p:nvSpPr>
        <p:spPr>
          <a:xfrm>
            <a:off x="5395125" y="3205199"/>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2" name="TextBox 1"/>
          <p:cNvSpPr txBox="1"/>
          <p:nvPr/>
        </p:nvSpPr>
        <p:spPr>
          <a:xfrm>
            <a:off x="5471276" y="1205722"/>
            <a:ext cx="503106" cy="307777"/>
          </a:xfrm>
          <a:prstGeom prst="rect">
            <a:avLst/>
          </a:prstGeom>
          <a:noFill/>
        </p:spPr>
        <p:txBody>
          <a:bodyPr wrap="square" rtlCol="0">
            <a:spAutoFit/>
          </a:bodyPr>
          <a:lstStyle/>
          <a:p>
            <a:r>
              <a:rPr lang="en-US">
                <a:latin typeface="Consolas" charset="0"/>
                <a:ea typeface="Consolas" charset="0"/>
                <a:cs typeface="Consolas" charset="0"/>
              </a:rPr>
              <a:t>s01</a:t>
            </a:r>
            <a:endParaRPr lang="en-US" dirty="0">
              <a:latin typeface="Consolas" charset="0"/>
              <a:ea typeface="Consolas" charset="0"/>
              <a:cs typeface="Consolas" charset="0"/>
            </a:endParaRPr>
          </a:p>
        </p:txBody>
      </p:sp>
      <p:sp>
        <p:nvSpPr>
          <p:cNvPr id="33" name="TextBox 32"/>
          <p:cNvSpPr txBox="1"/>
          <p:nvPr/>
        </p:nvSpPr>
        <p:spPr>
          <a:xfrm>
            <a:off x="6915367" y="1205721"/>
            <a:ext cx="503106" cy="307777"/>
          </a:xfrm>
          <a:prstGeom prst="rect">
            <a:avLst/>
          </a:prstGeom>
          <a:noFill/>
        </p:spPr>
        <p:txBody>
          <a:bodyPr wrap="square" rtlCol="0">
            <a:spAutoFit/>
          </a:bodyPr>
          <a:lstStyle/>
          <a:p>
            <a:r>
              <a:rPr lang="en-US" dirty="0">
                <a:latin typeface="Consolas" charset="0"/>
                <a:ea typeface="Consolas" charset="0"/>
                <a:cs typeface="Consolas" charset="0"/>
              </a:rPr>
              <a:t>s02</a:t>
            </a:r>
          </a:p>
        </p:txBody>
      </p:sp>
      <p:sp>
        <p:nvSpPr>
          <p:cNvPr id="35" name="TextBox 34"/>
          <p:cNvSpPr txBox="1"/>
          <p:nvPr/>
        </p:nvSpPr>
        <p:spPr>
          <a:xfrm>
            <a:off x="5478619" y="2721347"/>
            <a:ext cx="503106" cy="307777"/>
          </a:xfrm>
          <a:prstGeom prst="rect">
            <a:avLst/>
          </a:prstGeom>
          <a:noFill/>
        </p:spPr>
        <p:txBody>
          <a:bodyPr wrap="square" rtlCol="0">
            <a:spAutoFit/>
          </a:bodyPr>
          <a:lstStyle/>
          <a:p>
            <a:r>
              <a:rPr lang="en-US" dirty="0">
                <a:latin typeface="Consolas" charset="0"/>
                <a:ea typeface="Consolas" charset="0"/>
                <a:cs typeface="Consolas" charset="0"/>
              </a:rPr>
              <a:t>s03</a:t>
            </a:r>
          </a:p>
        </p:txBody>
      </p:sp>
      <p:sp>
        <p:nvSpPr>
          <p:cNvPr id="36" name="TextBox 35"/>
          <p:cNvSpPr txBox="1"/>
          <p:nvPr/>
        </p:nvSpPr>
        <p:spPr>
          <a:xfrm>
            <a:off x="6929326" y="2745728"/>
            <a:ext cx="503106" cy="307777"/>
          </a:xfrm>
          <a:prstGeom prst="rect">
            <a:avLst/>
          </a:prstGeom>
          <a:noFill/>
        </p:spPr>
        <p:txBody>
          <a:bodyPr wrap="square" rtlCol="0">
            <a:spAutoFit/>
          </a:bodyPr>
          <a:lstStyle/>
          <a:p>
            <a:r>
              <a:rPr lang="en-US">
                <a:latin typeface="Consolas" charset="0"/>
                <a:ea typeface="Consolas" charset="0"/>
                <a:cs typeface="Consolas" charset="0"/>
              </a:rPr>
              <a:t>s04</a:t>
            </a:r>
            <a:endParaRPr lang="en-US" dirty="0">
              <a:latin typeface="Consolas" charset="0"/>
              <a:ea typeface="Consolas" charset="0"/>
              <a:cs typeface="Consolas" charset="0"/>
            </a:endParaRPr>
          </a:p>
        </p:txBody>
      </p:sp>
      <p:sp>
        <p:nvSpPr>
          <p:cNvPr id="4" name="Rectangle 3"/>
          <p:cNvSpPr/>
          <p:nvPr/>
        </p:nvSpPr>
        <p:spPr>
          <a:xfrm>
            <a:off x="515065" y="3586331"/>
            <a:ext cx="3385642" cy="307777"/>
          </a:xfrm>
          <a:prstGeom prst="rect">
            <a:avLst/>
          </a:prstGeom>
        </p:spPr>
        <p:txBody>
          <a:bodyPr wrap="square">
            <a:spAutoFit/>
          </a:bodyPr>
          <a:lstStyle/>
          <a:p>
            <a:r>
              <a:rPr lang="en-US" dirty="0">
                <a:latin typeface="Consolas" charset="0"/>
                <a:ea typeface="Consolas" charset="0"/>
                <a:cs typeface="Consolas" charset="0"/>
              </a:rPr>
              <a:t>HEAD /work/complete/part-01</a:t>
            </a:r>
          </a:p>
        </p:txBody>
      </p:sp>
      <p:sp>
        <p:nvSpPr>
          <p:cNvPr id="5" name="Rectangle 4"/>
          <p:cNvSpPr/>
          <p:nvPr/>
        </p:nvSpPr>
        <p:spPr>
          <a:xfrm>
            <a:off x="515065" y="2396026"/>
            <a:ext cx="4130648" cy="523220"/>
          </a:xfrm>
          <a:prstGeom prst="rect">
            <a:avLst/>
          </a:prstGeom>
        </p:spPr>
        <p:txBody>
          <a:bodyPr wrap="square">
            <a:spAutoFit/>
          </a:bodyPr>
          <a:lstStyle/>
          <a:p>
            <a:r>
              <a:rPr lang="en-US" dirty="0">
                <a:latin typeface="Consolas" charset="0"/>
                <a:ea typeface="Consolas" charset="0"/>
                <a:cs typeface="Consolas" charset="0"/>
              </a:rPr>
              <a:t>PUT /work/complete/part01</a:t>
            </a:r>
          </a:p>
          <a:p>
            <a:r>
              <a:rPr lang="en-US" dirty="0">
                <a:latin typeface="Consolas" charset="0"/>
                <a:ea typeface="Consolas" charset="0"/>
                <a:cs typeface="Consolas" charset="0"/>
              </a:rPr>
              <a:t>x-</a:t>
            </a:r>
            <a:r>
              <a:rPr lang="en-US" dirty="0" err="1">
                <a:latin typeface="Consolas" charset="0"/>
                <a:ea typeface="Consolas" charset="0"/>
                <a:cs typeface="Consolas" charset="0"/>
              </a:rPr>
              <a:t>amz</a:t>
            </a:r>
            <a:r>
              <a:rPr lang="en-US" dirty="0">
                <a:latin typeface="Consolas" charset="0"/>
                <a:ea typeface="Consolas" charset="0"/>
                <a:cs typeface="Consolas" charset="0"/>
              </a:rPr>
              <a:t>-copy-source: /work/pending/part-01</a:t>
            </a:r>
          </a:p>
        </p:txBody>
      </p:sp>
      <p:sp>
        <p:nvSpPr>
          <p:cNvPr id="29" name="Cube 28"/>
          <p:cNvSpPr/>
          <p:nvPr/>
        </p:nvSpPr>
        <p:spPr>
          <a:xfrm>
            <a:off x="6831873" y="3504495"/>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45" name="Rectangle 44"/>
          <p:cNvSpPr/>
          <p:nvPr/>
        </p:nvSpPr>
        <p:spPr>
          <a:xfrm>
            <a:off x="515065" y="3098900"/>
            <a:ext cx="3330963" cy="307777"/>
          </a:xfrm>
          <a:prstGeom prst="rect">
            <a:avLst/>
          </a:prstGeom>
        </p:spPr>
        <p:txBody>
          <a:bodyPr wrap="square">
            <a:spAutoFit/>
          </a:bodyPr>
          <a:lstStyle/>
          <a:p>
            <a:r>
              <a:rPr lang="en-US" dirty="0">
                <a:latin typeface="Consolas" charset="0"/>
                <a:ea typeface="Consolas" charset="0"/>
                <a:cs typeface="Consolas" charset="0"/>
              </a:rPr>
              <a:t>DELETE /work/pending/part-01</a:t>
            </a:r>
          </a:p>
        </p:txBody>
      </p:sp>
      <p:sp>
        <p:nvSpPr>
          <p:cNvPr id="6" name="Rectangle 5"/>
          <p:cNvSpPr/>
          <p:nvPr/>
        </p:nvSpPr>
        <p:spPr>
          <a:xfrm>
            <a:off x="515065" y="990278"/>
            <a:ext cx="3202463" cy="523220"/>
          </a:xfrm>
          <a:prstGeom prst="rect">
            <a:avLst/>
          </a:prstGeom>
        </p:spPr>
        <p:txBody>
          <a:bodyPr wrap="square">
            <a:spAutoFit/>
          </a:bodyPr>
          <a:lstStyle/>
          <a:p>
            <a:r>
              <a:rPr lang="en-US" dirty="0">
                <a:latin typeface="Consolas" charset="0"/>
                <a:ea typeface="Consolas" charset="0"/>
                <a:cs typeface="Consolas" charset="0"/>
              </a:rPr>
              <a:t>PUT /work/pending/part-01</a:t>
            </a:r>
            <a:br>
              <a:rPr lang="en-US" dirty="0">
                <a:latin typeface="Consolas" charset="0"/>
                <a:ea typeface="Consolas" charset="0"/>
                <a:cs typeface="Consolas" charset="0"/>
              </a:rPr>
            </a:br>
            <a:r>
              <a:rPr lang="en-US" dirty="0">
                <a:latin typeface="Consolas" charset="0"/>
                <a:ea typeface="Consolas" charset="0"/>
                <a:cs typeface="Consolas" charset="0"/>
              </a:rPr>
              <a:t>... DATA ...</a:t>
            </a:r>
          </a:p>
        </p:txBody>
      </p:sp>
      <p:sp>
        <p:nvSpPr>
          <p:cNvPr id="47" name="Rectangle 46"/>
          <p:cNvSpPr/>
          <p:nvPr/>
        </p:nvSpPr>
        <p:spPr>
          <a:xfrm>
            <a:off x="515065" y="1693152"/>
            <a:ext cx="3385642" cy="523220"/>
          </a:xfrm>
          <a:prstGeom prst="rect">
            <a:avLst/>
          </a:prstGeom>
        </p:spPr>
        <p:txBody>
          <a:bodyPr wrap="square">
            <a:spAutoFit/>
          </a:bodyPr>
          <a:lstStyle/>
          <a:p>
            <a:r>
              <a:rPr lang="en-US" dirty="0">
                <a:latin typeface="Consolas" charset="0"/>
                <a:ea typeface="Consolas" charset="0"/>
                <a:cs typeface="Consolas" charset="0"/>
              </a:rPr>
              <a:t>GET /work/pending/part-01</a:t>
            </a:r>
            <a:br>
              <a:rPr lang="en-US" dirty="0">
                <a:latin typeface="Consolas" charset="0"/>
                <a:ea typeface="Consolas" charset="0"/>
                <a:cs typeface="Consolas" charset="0"/>
              </a:rPr>
            </a:br>
            <a:r>
              <a:rPr lang="en-US" dirty="0">
                <a:latin typeface="Consolas" charset="0"/>
                <a:ea typeface="Consolas" charset="0"/>
                <a:cs typeface="Consolas" charset="0"/>
              </a:rPr>
              <a:t>Content-Length: 1-8192 </a:t>
            </a:r>
          </a:p>
        </p:txBody>
      </p:sp>
      <p:sp>
        <p:nvSpPr>
          <p:cNvPr id="25" name="Rectangle 24"/>
          <p:cNvSpPr/>
          <p:nvPr/>
        </p:nvSpPr>
        <p:spPr>
          <a:xfrm>
            <a:off x="515065" y="4073761"/>
            <a:ext cx="3385642" cy="307777"/>
          </a:xfrm>
          <a:prstGeom prst="rect">
            <a:avLst/>
          </a:prstGeom>
        </p:spPr>
        <p:txBody>
          <a:bodyPr wrap="square">
            <a:spAutoFit/>
          </a:bodyPr>
          <a:lstStyle/>
          <a:p>
            <a:r>
              <a:rPr lang="en-US" dirty="0">
                <a:latin typeface="Consolas" charset="0"/>
                <a:ea typeface="Consolas" charset="0"/>
                <a:cs typeface="Consolas" charset="0"/>
              </a:rPr>
              <a:t>GET /?prefix=/</a:t>
            </a:r>
            <a:r>
              <a:rPr lang="en-US" dirty="0" err="1">
                <a:latin typeface="Consolas" charset="0"/>
                <a:ea typeface="Consolas" charset="0"/>
                <a:cs typeface="Consolas" charset="0"/>
              </a:rPr>
              <a:t>work&amp;delimiter</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1412190347"/>
      </p:ext>
    </p:extLst>
  </p:cSld>
  <p:clrMapOvr>
    <a:masterClrMapping/>
  </p:clrMapOvr>
  <mc:AlternateContent xmlns:mc="http://schemas.openxmlformats.org/markup-compatibility/2006" xmlns:p14="http://schemas.microsoft.com/office/powerpoint/2010/main">
    <mc:Choice Requires="p14">
      <p:transition spd="slow" p14:dur="2000" advTm="20847"/>
    </mc:Choice>
    <mc:Fallback xmlns="">
      <p:transition spd="slow" advTm="2084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an 19"/>
          <p:cNvSpPr/>
          <p:nvPr/>
        </p:nvSpPr>
        <p:spPr>
          <a:xfrm>
            <a:off x="5310829" y="277315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1" name="Can 20"/>
          <p:cNvSpPr/>
          <p:nvPr/>
        </p:nvSpPr>
        <p:spPr>
          <a:xfrm>
            <a:off x="6747577" y="280135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3" name="Can 22"/>
          <p:cNvSpPr/>
          <p:nvPr/>
        </p:nvSpPr>
        <p:spPr>
          <a:xfrm>
            <a:off x="5310829" y="12632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4" name="Can 23"/>
          <p:cNvSpPr/>
          <p:nvPr/>
        </p:nvSpPr>
        <p:spPr>
          <a:xfrm>
            <a:off x="6747577" y="1263237"/>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3" name="Title 2"/>
          <p:cNvSpPr>
            <a:spLocks noGrp="1"/>
          </p:cNvSpPr>
          <p:nvPr>
            <p:ph type="ctrTitle"/>
          </p:nvPr>
        </p:nvSpPr>
        <p:spPr>
          <a:xfrm>
            <a:off x="463016" y="301775"/>
            <a:ext cx="8229600" cy="294300"/>
          </a:xfrm>
        </p:spPr>
        <p:txBody>
          <a:bodyPr/>
          <a:lstStyle/>
          <a:p>
            <a:r>
              <a:rPr lang="en-US" dirty="0"/>
              <a:t>Often: Eventually Consistent</a:t>
            </a:r>
          </a:p>
        </p:txBody>
      </p:sp>
      <p:sp>
        <p:nvSpPr>
          <p:cNvPr id="18" name="Cube 17"/>
          <p:cNvSpPr/>
          <p:nvPr/>
        </p:nvSpPr>
        <p:spPr>
          <a:xfrm>
            <a:off x="6831873" y="2055862"/>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6" name="Cube 25"/>
          <p:cNvSpPr/>
          <p:nvPr/>
        </p:nvSpPr>
        <p:spPr>
          <a:xfrm>
            <a:off x="5409084" y="1644330"/>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7" name="Cube 26"/>
          <p:cNvSpPr/>
          <p:nvPr/>
        </p:nvSpPr>
        <p:spPr>
          <a:xfrm>
            <a:off x="6845832" y="3165332"/>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8" name="Cube 27"/>
          <p:cNvSpPr/>
          <p:nvPr/>
        </p:nvSpPr>
        <p:spPr>
          <a:xfrm>
            <a:off x="6845832" y="1627212"/>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01</a:t>
            </a:r>
          </a:p>
        </p:txBody>
      </p:sp>
      <p:sp>
        <p:nvSpPr>
          <p:cNvPr id="30" name="Cube 29"/>
          <p:cNvSpPr/>
          <p:nvPr/>
        </p:nvSpPr>
        <p:spPr>
          <a:xfrm>
            <a:off x="5395125" y="3205199"/>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2" name="TextBox 1"/>
          <p:cNvSpPr txBox="1"/>
          <p:nvPr/>
        </p:nvSpPr>
        <p:spPr>
          <a:xfrm>
            <a:off x="5471276" y="1205722"/>
            <a:ext cx="503106" cy="307777"/>
          </a:xfrm>
          <a:prstGeom prst="rect">
            <a:avLst/>
          </a:prstGeom>
          <a:noFill/>
        </p:spPr>
        <p:txBody>
          <a:bodyPr wrap="square" rtlCol="0">
            <a:spAutoFit/>
          </a:bodyPr>
          <a:lstStyle/>
          <a:p>
            <a:r>
              <a:rPr lang="en-US">
                <a:latin typeface="Consolas" charset="0"/>
                <a:ea typeface="Consolas" charset="0"/>
                <a:cs typeface="Consolas" charset="0"/>
              </a:rPr>
              <a:t>s01</a:t>
            </a:r>
            <a:endParaRPr lang="en-US" dirty="0">
              <a:latin typeface="Consolas" charset="0"/>
              <a:ea typeface="Consolas" charset="0"/>
              <a:cs typeface="Consolas" charset="0"/>
            </a:endParaRPr>
          </a:p>
        </p:txBody>
      </p:sp>
      <p:sp>
        <p:nvSpPr>
          <p:cNvPr id="33" name="TextBox 32"/>
          <p:cNvSpPr txBox="1"/>
          <p:nvPr/>
        </p:nvSpPr>
        <p:spPr>
          <a:xfrm>
            <a:off x="6915367" y="1205721"/>
            <a:ext cx="503106" cy="307777"/>
          </a:xfrm>
          <a:prstGeom prst="rect">
            <a:avLst/>
          </a:prstGeom>
          <a:noFill/>
        </p:spPr>
        <p:txBody>
          <a:bodyPr wrap="square" rtlCol="0">
            <a:spAutoFit/>
          </a:bodyPr>
          <a:lstStyle/>
          <a:p>
            <a:r>
              <a:rPr lang="en-US" dirty="0">
                <a:latin typeface="Consolas" charset="0"/>
                <a:ea typeface="Consolas" charset="0"/>
                <a:cs typeface="Consolas" charset="0"/>
              </a:rPr>
              <a:t>s02</a:t>
            </a:r>
          </a:p>
        </p:txBody>
      </p:sp>
      <p:sp>
        <p:nvSpPr>
          <p:cNvPr id="35" name="TextBox 34"/>
          <p:cNvSpPr txBox="1"/>
          <p:nvPr/>
        </p:nvSpPr>
        <p:spPr>
          <a:xfrm>
            <a:off x="5478619" y="2721347"/>
            <a:ext cx="503106" cy="307777"/>
          </a:xfrm>
          <a:prstGeom prst="rect">
            <a:avLst/>
          </a:prstGeom>
          <a:noFill/>
        </p:spPr>
        <p:txBody>
          <a:bodyPr wrap="square" rtlCol="0">
            <a:spAutoFit/>
          </a:bodyPr>
          <a:lstStyle/>
          <a:p>
            <a:r>
              <a:rPr lang="en-US" dirty="0">
                <a:latin typeface="Consolas" charset="0"/>
                <a:ea typeface="Consolas" charset="0"/>
                <a:cs typeface="Consolas" charset="0"/>
              </a:rPr>
              <a:t>s03</a:t>
            </a:r>
          </a:p>
        </p:txBody>
      </p:sp>
      <p:sp>
        <p:nvSpPr>
          <p:cNvPr id="36" name="TextBox 35"/>
          <p:cNvSpPr txBox="1"/>
          <p:nvPr/>
        </p:nvSpPr>
        <p:spPr>
          <a:xfrm>
            <a:off x="6929326" y="2745728"/>
            <a:ext cx="503106" cy="307777"/>
          </a:xfrm>
          <a:prstGeom prst="rect">
            <a:avLst/>
          </a:prstGeom>
          <a:noFill/>
        </p:spPr>
        <p:txBody>
          <a:bodyPr wrap="square" rtlCol="0">
            <a:spAutoFit/>
          </a:bodyPr>
          <a:lstStyle/>
          <a:p>
            <a:r>
              <a:rPr lang="en-US">
                <a:latin typeface="Consolas" charset="0"/>
                <a:ea typeface="Consolas" charset="0"/>
                <a:cs typeface="Consolas" charset="0"/>
              </a:rPr>
              <a:t>s04</a:t>
            </a:r>
            <a:endParaRPr lang="en-US" dirty="0">
              <a:latin typeface="Consolas" charset="0"/>
              <a:ea typeface="Consolas" charset="0"/>
              <a:cs typeface="Consolas" charset="0"/>
            </a:endParaRPr>
          </a:p>
        </p:txBody>
      </p:sp>
      <p:sp>
        <p:nvSpPr>
          <p:cNvPr id="29" name="Cube 28"/>
          <p:cNvSpPr/>
          <p:nvPr/>
        </p:nvSpPr>
        <p:spPr>
          <a:xfrm>
            <a:off x="6831873" y="3504495"/>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45" name="Rectangle 44"/>
          <p:cNvSpPr/>
          <p:nvPr/>
        </p:nvSpPr>
        <p:spPr>
          <a:xfrm>
            <a:off x="311866" y="2451744"/>
            <a:ext cx="3029851" cy="307777"/>
          </a:xfrm>
          <a:prstGeom prst="rect">
            <a:avLst/>
          </a:prstGeom>
        </p:spPr>
        <p:txBody>
          <a:bodyPr wrap="square">
            <a:spAutoFit/>
          </a:bodyPr>
          <a:lstStyle/>
          <a:p>
            <a:r>
              <a:rPr lang="en-US" dirty="0">
                <a:solidFill>
                  <a:srgbClr val="C00000"/>
                </a:solidFill>
                <a:latin typeface="Consolas" charset="0"/>
                <a:ea typeface="Consolas" charset="0"/>
                <a:cs typeface="Consolas" charset="0"/>
              </a:rPr>
              <a:t>DELETE /work/pending/part-00</a:t>
            </a:r>
          </a:p>
        </p:txBody>
      </p:sp>
      <p:sp>
        <p:nvSpPr>
          <p:cNvPr id="47" name="Rectangle 46"/>
          <p:cNvSpPr/>
          <p:nvPr/>
        </p:nvSpPr>
        <p:spPr>
          <a:xfrm>
            <a:off x="328491" y="1490441"/>
            <a:ext cx="2808158" cy="307777"/>
          </a:xfrm>
          <a:prstGeom prst="rect">
            <a:avLst/>
          </a:prstGeom>
        </p:spPr>
        <p:txBody>
          <a:bodyPr wrap="square">
            <a:spAutoFit/>
          </a:bodyPr>
          <a:lstStyle/>
          <a:p>
            <a:r>
              <a:rPr lang="en-US" dirty="0">
                <a:latin typeface="Consolas" charset="0"/>
                <a:ea typeface="Consolas" charset="0"/>
                <a:cs typeface="Consolas" charset="0"/>
              </a:rPr>
              <a:t>GET /work/pending/part-00</a:t>
            </a:r>
          </a:p>
        </p:txBody>
      </p:sp>
      <p:sp>
        <p:nvSpPr>
          <p:cNvPr id="7" name="Rounded Rectangle 6"/>
          <p:cNvSpPr/>
          <p:nvPr/>
        </p:nvSpPr>
        <p:spPr>
          <a:xfrm>
            <a:off x="3917187" y="1361948"/>
            <a:ext cx="613104" cy="56476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31" name="Rounded Rectangle 30"/>
          <p:cNvSpPr/>
          <p:nvPr/>
        </p:nvSpPr>
        <p:spPr>
          <a:xfrm>
            <a:off x="3917187" y="2323251"/>
            <a:ext cx="613104" cy="56476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cxnSp>
        <p:nvCxnSpPr>
          <p:cNvPr id="32" name="Straight Arrow Connector 31"/>
          <p:cNvCxnSpPr/>
          <p:nvPr/>
        </p:nvCxnSpPr>
        <p:spPr>
          <a:xfrm>
            <a:off x="3136649" y="1644329"/>
            <a:ext cx="78053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7" idx="3"/>
            <a:endCxn id="26" idx="2"/>
          </p:cNvCxnSpPr>
          <p:nvPr/>
        </p:nvCxnSpPr>
        <p:spPr>
          <a:xfrm>
            <a:off x="4530291" y="1644330"/>
            <a:ext cx="878793" cy="1701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341717" y="2605632"/>
            <a:ext cx="575470" cy="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3"/>
            <a:endCxn id="18" idx="2"/>
          </p:cNvCxnSpPr>
          <p:nvPr/>
        </p:nvCxnSpPr>
        <p:spPr>
          <a:xfrm flipV="1">
            <a:off x="4530291" y="2226003"/>
            <a:ext cx="2301582" cy="379630"/>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28491" y="3413047"/>
            <a:ext cx="2697024" cy="307777"/>
          </a:xfrm>
          <a:prstGeom prst="rect">
            <a:avLst/>
          </a:prstGeom>
        </p:spPr>
        <p:txBody>
          <a:bodyPr wrap="square">
            <a:spAutoFit/>
          </a:bodyPr>
          <a:lstStyle/>
          <a:p>
            <a:r>
              <a:rPr lang="en-US" dirty="0">
                <a:solidFill>
                  <a:srgbClr val="0070C0"/>
                </a:solidFill>
                <a:latin typeface="Consolas" charset="0"/>
                <a:ea typeface="Consolas" charset="0"/>
                <a:cs typeface="Consolas" charset="0"/>
              </a:rPr>
              <a:t>GET /work/pending/part-00</a:t>
            </a:r>
          </a:p>
        </p:txBody>
      </p:sp>
      <p:sp>
        <p:nvSpPr>
          <p:cNvPr id="48" name="Rounded Rectangle 47"/>
          <p:cNvSpPr/>
          <p:nvPr/>
        </p:nvSpPr>
        <p:spPr>
          <a:xfrm>
            <a:off x="3925500" y="3284554"/>
            <a:ext cx="613104" cy="56476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cxnSp>
        <p:nvCxnSpPr>
          <p:cNvPr id="51" name="Straight Arrow Connector 50"/>
          <p:cNvCxnSpPr/>
          <p:nvPr/>
        </p:nvCxnSpPr>
        <p:spPr>
          <a:xfrm>
            <a:off x="3025515" y="3566935"/>
            <a:ext cx="899985" cy="0"/>
          </a:xfrm>
          <a:prstGeom prst="straightConnector1">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26" idx="2"/>
          </p:cNvCxnSpPr>
          <p:nvPr/>
        </p:nvCxnSpPr>
        <p:spPr>
          <a:xfrm flipV="1">
            <a:off x="4558939" y="1814471"/>
            <a:ext cx="850145" cy="1792642"/>
          </a:xfrm>
          <a:prstGeom prst="straightConnector1">
            <a:avLst/>
          </a:prstGeom>
          <a:ln w="158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311866" y="1800635"/>
            <a:ext cx="2750363" cy="307777"/>
          </a:xfrm>
          <a:prstGeom prst="rect">
            <a:avLst/>
          </a:prstGeom>
        </p:spPr>
        <p:txBody>
          <a:bodyPr wrap="square">
            <a:spAutoFit/>
          </a:bodyPr>
          <a:lstStyle/>
          <a:p>
            <a:r>
              <a:rPr lang="en-US" dirty="0">
                <a:latin typeface="Consolas" charset="0"/>
                <a:ea typeface="Consolas" charset="0"/>
                <a:cs typeface="Consolas" charset="0"/>
              </a:rPr>
              <a:t>200</a:t>
            </a:r>
          </a:p>
        </p:txBody>
      </p:sp>
      <p:sp>
        <p:nvSpPr>
          <p:cNvPr id="62" name="Rectangle 61"/>
          <p:cNvSpPr/>
          <p:nvPr/>
        </p:nvSpPr>
        <p:spPr>
          <a:xfrm>
            <a:off x="328491" y="2787333"/>
            <a:ext cx="2750363" cy="307777"/>
          </a:xfrm>
          <a:prstGeom prst="rect">
            <a:avLst/>
          </a:prstGeom>
        </p:spPr>
        <p:txBody>
          <a:bodyPr wrap="square">
            <a:spAutoFit/>
          </a:bodyPr>
          <a:lstStyle/>
          <a:p>
            <a:r>
              <a:rPr lang="en-US" dirty="0">
                <a:solidFill>
                  <a:srgbClr val="C00000"/>
                </a:solidFill>
                <a:latin typeface="Consolas" charset="0"/>
                <a:ea typeface="Consolas" charset="0"/>
                <a:cs typeface="Consolas" charset="0"/>
              </a:rPr>
              <a:t>200</a:t>
            </a:r>
          </a:p>
        </p:txBody>
      </p:sp>
      <p:sp>
        <p:nvSpPr>
          <p:cNvPr id="63" name="Rectangle 62"/>
          <p:cNvSpPr/>
          <p:nvPr/>
        </p:nvSpPr>
        <p:spPr>
          <a:xfrm>
            <a:off x="328490" y="3749146"/>
            <a:ext cx="2750363" cy="307777"/>
          </a:xfrm>
          <a:prstGeom prst="rect">
            <a:avLst/>
          </a:prstGeom>
        </p:spPr>
        <p:txBody>
          <a:bodyPr wrap="square">
            <a:spAutoFit/>
          </a:bodyPr>
          <a:lstStyle/>
          <a:p>
            <a:r>
              <a:rPr lang="en-US" dirty="0">
                <a:solidFill>
                  <a:srgbClr val="0070C0"/>
                </a:solidFill>
                <a:latin typeface="Consolas" charset="0"/>
                <a:ea typeface="Consolas" charset="0"/>
                <a:cs typeface="Consolas" charset="0"/>
              </a:rPr>
              <a:t>200</a:t>
            </a:r>
          </a:p>
        </p:txBody>
      </p:sp>
    </p:spTree>
    <p:custDataLst>
      <p:tags r:id="rId1"/>
    </p:custDataLst>
    <p:extLst>
      <p:ext uri="{BB962C8B-B14F-4D97-AF65-F5344CB8AC3E}">
        <p14:creationId xmlns:p14="http://schemas.microsoft.com/office/powerpoint/2010/main" val="232198662"/>
      </p:ext>
    </p:extLst>
  </p:cSld>
  <p:clrMapOvr>
    <a:masterClrMapping/>
  </p:clrMapOvr>
  <mc:AlternateContent xmlns:mc="http://schemas.openxmlformats.org/markup-compatibility/2006" xmlns:p14="http://schemas.microsoft.com/office/powerpoint/2010/main">
    <mc:Choice Requires="p14">
      <p:transition spd="slow" p14:dur="2000" advTm="67333"/>
    </mc:Choice>
    <mc:Fallback xmlns="">
      <p:transition spd="slow" advTm="673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1000"/>
                                  </p:stCondLst>
                                  <p:childTnLst>
                                    <p:set>
                                      <p:cBhvr>
                                        <p:cTn id="21" dur="1" fill="hold">
                                          <p:stCondLst>
                                            <p:cond delay="0"/>
                                          </p:stCondLst>
                                        </p:cTn>
                                        <p:tgtEl>
                                          <p:spTgt spid="42"/>
                                        </p:tgtEl>
                                        <p:attrNameLst>
                                          <p:attrName>style.visibility</p:attrName>
                                        </p:attrNameLst>
                                      </p:cBhvr>
                                      <p:to>
                                        <p:strVal val="visible"/>
                                      </p:to>
                                    </p:set>
                                  </p:childTnLst>
                                </p:cTn>
                              </p:par>
                            </p:childTnLst>
                          </p:cTn>
                        </p:par>
                        <p:par>
                          <p:cTn id="22" fill="hold">
                            <p:stCondLst>
                              <p:cond delay="1000"/>
                            </p:stCondLst>
                            <p:childTnLst>
                              <p:par>
                                <p:cTn id="23" presetID="9" presetClass="exit" presetSubtype="0" fill="hold" grpId="0" nodeType="afterEffect">
                                  <p:stCondLst>
                                    <p:cond delay="1000"/>
                                  </p:stCondLst>
                                  <p:childTnLst>
                                    <p:animEffect transition="out" filter="dissolve">
                                      <p:cBhvr>
                                        <p:cTn id="24" dur="1000"/>
                                        <p:tgtEl>
                                          <p:spTgt spid="18"/>
                                        </p:tgtEl>
                                      </p:cBhvr>
                                    </p:animEffect>
                                    <p:set>
                                      <p:cBhvr>
                                        <p:cTn id="25" dur="1" fill="hold">
                                          <p:stCondLst>
                                            <p:cond delay="999"/>
                                          </p:stCondLst>
                                        </p:cTn>
                                        <p:tgtEl>
                                          <p:spTgt spid="18"/>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par>
                          <p:cTn id="28" fill="hold">
                            <p:stCondLst>
                              <p:cond delay="3000"/>
                            </p:stCondLst>
                            <p:childTnLst>
                              <p:par>
                                <p:cTn id="29" presetID="9" presetClass="exit" presetSubtype="0" fill="hold" grpId="0" nodeType="afterEffect">
                                  <p:stCondLst>
                                    <p:cond delay="1000"/>
                                  </p:stCondLst>
                                  <p:childTnLst>
                                    <p:animEffect transition="out" filter="dissolve">
                                      <p:cBhvr>
                                        <p:cTn id="30" dur="1000"/>
                                        <p:tgtEl>
                                          <p:spTgt spid="27"/>
                                        </p:tgtEl>
                                      </p:cBhvr>
                                    </p:animEffect>
                                    <p:set>
                                      <p:cBhvr>
                                        <p:cTn id="31" dur="1" fill="hold">
                                          <p:stCondLst>
                                            <p:cond delay="999"/>
                                          </p:stCondLst>
                                        </p:cTn>
                                        <p:tgtEl>
                                          <p:spTgt spid="2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1000"/>
                                  </p:stCondLst>
                                  <p:childTnLst>
                                    <p:set>
                                      <p:cBhvr>
                                        <p:cTn id="41" dur="1" fill="hold">
                                          <p:stCondLst>
                                            <p:cond delay="0"/>
                                          </p:stCondLst>
                                        </p:cTn>
                                        <p:tgtEl>
                                          <p:spTgt spid="54"/>
                                        </p:tgtEl>
                                        <p:attrNameLst>
                                          <p:attrName>style.visibility</p:attrName>
                                        </p:attrNameLst>
                                      </p:cBhvr>
                                      <p:to>
                                        <p:strVal val="visible"/>
                                      </p:to>
                                    </p:set>
                                  </p:childTnLst>
                                </p:cTn>
                              </p:par>
                              <p:par>
                                <p:cTn id="42" presetID="1" presetClass="entr" presetSubtype="0" fill="hold" grpId="0" nodeType="withEffect">
                                  <p:stCondLst>
                                    <p:cond delay="2000"/>
                                  </p:stCondLst>
                                  <p:childTnLst>
                                    <p:set>
                                      <p:cBhvr>
                                        <p:cTn id="43" dur="1" fill="hold">
                                          <p:stCondLst>
                                            <p:cond delay="0"/>
                                          </p:stCondLst>
                                        </p:cTn>
                                        <p:tgtEl>
                                          <p:spTgt spid="63"/>
                                        </p:tgtEl>
                                        <p:attrNameLst>
                                          <p:attrName>style.visibility</p:attrName>
                                        </p:attrNameLst>
                                      </p:cBhvr>
                                      <p:to>
                                        <p:strVal val="visible"/>
                                      </p:to>
                                    </p:set>
                                  </p:childTnLst>
                                </p:cTn>
                              </p:par>
                            </p:childTnLst>
                          </p:cTn>
                        </p:par>
                        <p:par>
                          <p:cTn id="44" fill="hold">
                            <p:stCondLst>
                              <p:cond delay="2000"/>
                            </p:stCondLst>
                            <p:childTnLst>
                              <p:par>
                                <p:cTn id="45" presetID="1" presetClass="exit" presetSubtype="0" fill="hold" grpId="0" nodeType="afterEffect">
                                  <p:stCondLst>
                                    <p:cond delay="400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P spid="27" grpId="0" animBg="1"/>
      <p:bldP spid="45" grpId="0"/>
      <p:bldP spid="47" grpId="0"/>
      <p:bldP spid="46" grpId="0"/>
      <p:bldP spid="60" grpId="0"/>
      <p:bldP spid="62"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dangers of Eventual Consistency</a:t>
            </a:r>
          </a:p>
        </p:txBody>
      </p:sp>
      <p:sp>
        <p:nvSpPr>
          <p:cNvPr id="3" name="Text Placeholder 2"/>
          <p:cNvSpPr>
            <a:spLocks noGrp="1"/>
          </p:cNvSpPr>
          <p:nvPr>
            <p:ph type="body" idx="1"/>
          </p:nvPr>
        </p:nvSpPr>
        <p:spPr/>
        <p:txBody>
          <a:bodyPr/>
          <a:lstStyle/>
          <a:p>
            <a:r>
              <a:rPr lang="en-US" dirty="0"/>
              <a:t>Temp Data leftovers</a:t>
            </a:r>
          </a:p>
          <a:p>
            <a:r>
              <a:rPr lang="en-US" dirty="0"/>
              <a:t>List inconsistency means new data may not be visible</a:t>
            </a:r>
          </a:p>
          <a:p>
            <a:r>
              <a:rPr lang="en-US" dirty="0"/>
              <a:t>Lack of atomic </a:t>
            </a:r>
            <a:r>
              <a:rPr lang="en-US" sz="1800" dirty="0">
                <a:latin typeface="Consolas" charset="0"/>
                <a:ea typeface="Consolas" charset="0"/>
                <a:cs typeface="Consolas" charset="0"/>
              </a:rPr>
              <a:t>rename()</a:t>
            </a:r>
            <a:r>
              <a:rPr lang="en-US" dirty="0"/>
              <a:t> can leave output directories inconsistent</a:t>
            </a:r>
          </a:p>
          <a:p>
            <a:endParaRPr lang="en-US" dirty="0"/>
          </a:p>
          <a:p>
            <a:pPr marL="6350" indent="0">
              <a:buNone/>
            </a:pPr>
            <a:r>
              <a:rPr lang="en-US" i="1" dirty="0"/>
              <a:t>You can get bad data and not even notice</a:t>
            </a:r>
          </a:p>
        </p:txBody>
      </p:sp>
    </p:spTree>
    <p:extLst>
      <p:ext uri="{BB962C8B-B14F-4D97-AF65-F5344CB8AC3E}">
        <p14:creationId xmlns:p14="http://schemas.microsoft.com/office/powerpoint/2010/main" val="1441663617"/>
      </p:ext>
    </p:extLst>
  </p:cSld>
  <p:clrMapOvr>
    <a:masterClrMapping/>
  </p:clrMapOvr>
  <mc:AlternateContent xmlns:mc="http://schemas.openxmlformats.org/markup-compatibility/2006" xmlns:p14="http://schemas.microsoft.com/office/powerpoint/2010/main">
    <mc:Choice Requires="p14">
      <p:transition spd="slow" p14:dur="2000" advTm="1047"/>
    </mc:Choice>
    <mc:Fallback xmlns="">
      <p:transition spd="slow" advTm="104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 name="Picture 1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29945" y="917923"/>
            <a:ext cx="2210234" cy="564315"/>
          </a:xfrm>
          <a:prstGeom prst="rect">
            <a:avLst/>
          </a:prstGeom>
          <a:noFill/>
        </p:spPr>
      </p:pic>
      <p:pic>
        <p:nvPicPr>
          <p:cNvPr id="22" name="Picture 2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177455" y="668994"/>
            <a:ext cx="1062172" cy="1062172"/>
          </a:xfrm>
          <a:prstGeom prst="rect">
            <a:avLst/>
          </a:prstGeom>
        </p:spPr>
      </p:pic>
      <p:sp>
        <p:nvSpPr>
          <p:cNvPr id="25" name="Rectangle 24"/>
          <p:cNvSpPr/>
          <p:nvPr/>
        </p:nvSpPr>
        <p:spPr>
          <a:xfrm>
            <a:off x="1774717" y="2254948"/>
            <a:ext cx="5452134" cy="461665"/>
          </a:xfrm>
          <a:prstGeom prst="rect">
            <a:avLst/>
          </a:prstGeom>
        </p:spPr>
        <p:txBody>
          <a:bodyPr wrap="none">
            <a:spAutoFit/>
          </a:bodyPr>
          <a:lstStyle/>
          <a:p>
            <a:r>
              <a:rPr lang="en-US" sz="2400" dirty="0" err="1">
                <a:latin typeface="Consolas" charset="0"/>
                <a:ea typeface="Consolas" charset="0"/>
                <a:cs typeface="Consolas" charset="0"/>
              </a:rPr>
              <a:t>org.apache.hadoop.fs.FileSystem</a:t>
            </a:r>
            <a:endParaRPr lang="en-US" sz="2400" dirty="0">
              <a:latin typeface="Consolas" charset="0"/>
              <a:ea typeface="Consolas" charset="0"/>
              <a:cs typeface="Consolas" charset="0"/>
            </a:endParaRPr>
          </a:p>
        </p:txBody>
      </p:sp>
      <p:pic>
        <p:nvPicPr>
          <p:cNvPr id="29" name="Picture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44763" y="700817"/>
            <a:ext cx="2795200" cy="998527"/>
          </a:xfrm>
          <a:prstGeom prst="rect">
            <a:avLst/>
          </a:prstGeom>
        </p:spPr>
      </p:pic>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102120" y="712824"/>
            <a:ext cx="1832082" cy="974513"/>
          </a:xfrm>
          <a:prstGeom prst="rect">
            <a:avLst/>
          </a:prstGeom>
        </p:spPr>
      </p:pic>
      <p:grpSp>
        <p:nvGrpSpPr>
          <p:cNvPr id="42" name="Group 41"/>
          <p:cNvGrpSpPr/>
          <p:nvPr/>
        </p:nvGrpSpPr>
        <p:grpSpPr>
          <a:xfrm>
            <a:off x="1115659" y="3317236"/>
            <a:ext cx="1107321" cy="1302457"/>
            <a:chOff x="826547" y="3317236"/>
            <a:chExt cx="1107321" cy="1302457"/>
          </a:xfrm>
        </p:grpSpPr>
        <p:pic>
          <p:nvPicPr>
            <p:cNvPr id="27" name="Picture 2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26547" y="3317236"/>
              <a:ext cx="1107321" cy="791581"/>
            </a:xfrm>
            <a:prstGeom prst="rect">
              <a:avLst/>
            </a:prstGeom>
          </p:spPr>
        </p:pic>
        <p:sp>
          <p:nvSpPr>
            <p:cNvPr id="31" name="Rectangle 30"/>
            <p:cNvSpPr/>
            <p:nvPr/>
          </p:nvSpPr>
          <p:spPr>
            <a:xfrm>
              <a:off x="1005746" y="4219583"/>
              <a:ext cx="748923" cy="400110"/>
            </a:xfrm>
            <a:prstGeom prst="rect">
              <a:avLst/>
            </a:prstGeom>
          </p:spPr>
          <p:txBody>
            <a:bodyPr wrap="none">
              <a:spAutoFit/>
            </a:bodyPr>
            <a:lstStyle/>
            <a:p>
              <a:r>
                <a:rPr lang="en-US" sz="2000" dirty="0" err="1">
                  <a:latin typeface="Consolas" charset="0"/>
                  <a:ea typeface="Consolas" charset="0"/>
                  <a:cs typeface="Consolas" charset="0"/>
                </a:rPr>
                <a:t>hdfs</a:t>
              </a:r>
              <a:endParaRPr lang="en-US" dirty="0">
                <a:latin typeface="Calibri Regular" charset="0"/>
                <a:ea typeface="Calibri Regular" charset="0"/>
                <a:cs typeface="Calibri Regular" charset="0"/>
              </a:endParaRPr>
            </a:p>
          </p:txBody>
        </p:sp>
      </p:grpSp>
      <p:grpSp>
        <p:nvGrpSpPr>
          <p:cNvPr id="41" name="Group 40"/>
          <p:cNvGrpSpPr/>
          <p:nvPr/>
        </p:nvGrpSpPr>
        <p:grpSpPr>
          <a:xfrm>
            <a:off x="3699706" y="3350249"/>
            <a:ext cx="617598" cy="1277226"/>
            <a:chOff x="2169268" y="3342467"/>
            <a:chExt cx="617598" cy="1277226"/>
          </a:xfrm>
        </p:grpSpPr>
        <p:pic>
          <p:nvPicPr>
            <p:cNvPr id="8" name="Picture 7"/>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169268" y="3342467"/>
              <a:ext cx="617598" cy="741118"/>
            </a:xfrm>
            <a:prstGeom prst="rect">
              <a:avLst/>
            </a:prstGeom>
          </p:spPr>
        </p:pic>
        <p:sp>
          <p:nvSpPr>
            <p:cNvPr id="34" name="Rectangle 33"/>
            <p:cNvSpPr/>
            <p:nvPr/>
          </p:nvSpPr>
          <p:spPr>
            <a:xfrm>
              <a:off x="2174138" y="4219583"/>
              <a:ext cx="607859" cy="400110"/>
            </a:xfrm>
            <a:prstGeom prst="rect">
              <a:avLst/>
            </a:prstGeom>
          </p:spPr>
          <p:txBody>
            <a:bodyPr wrap="none">
              <a:spAutoFit/>
            </a:bodyPr>
            <a:lstStyle/>
            <a:p>
              <a:r>
                <a:rPr lang="en-US" sz="2000" dirty="0">
                  <a:latin typeface="Consolas" charset="0"/>
                  <a:ea typeface="Consolas" charset="0"/>
                  <a:cs typeface="Consolas" charset="0"/>
                </a:rPr>
                <a:t>s3a</a:t>
              </a:r>
              <a:endParaRPr lang="en-US" dirty="0">
                <a:latin typeface="Calibri Regular" charset="0"/>
                <a:ea typeface="Calibri Regular" charset="0"/>
                <a:cs typeface="Calibri Regular" charset="0"/>
              </a:endParaRPr>
            </a:p>
          </p:txBody>
        </p:sp>
      </p:grpSp>
      <p:grpSp>
        <p:nvGrpSpPr>
          <p:cNvPr id="40" name="Group 39"/>
          <p:cNvGrpSpPr/>
          <p:nvPr/>
        </p:nvGrpSpPr>
        <p:grpSpPr>
          <a:xfrm>
            <a:off x="2571199" y="3350249"/>
            <a:ext cx="780288" cy="1296811"/>
            <a:chOff x="3116910" y="3322882"/>
            <a:chExt cx="780288" cy="1296811"/>
          </a:xfrm>
        </p:grpSpPr>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16910" y="3322882"/>
              <a:ext cx="780288" cy="780288"/>
            </a:xfrm>
            <a:prstGeom prst="rect">
              <a:avLst/>
            </a:prstGeom>
          </p:spPr>
        </p:pic>
        <p:sp>
          <p:nvSpPr>
            <p:cNvPr id="35" name="Rectangle 34"/>
            <p:cNvSpPr/>
            <p:nvPr/>
          </p:nvSpPr>
          <p:spPr>
            <a:xfrm>
              <a:off x="3132593" y="4219583"/>
              <a:ext cx="748923" cy="400110"/>
            </a:xfrm>
            <a:prstGeom prst="rect">
              <a:avLst/>
            </a:prstGeom>
          </p:spPr>
          <p:txBody>
            <a:bodyPr wrap="none">
              <a:spAutoFit/>
            </a:bodyPr>
            <a:lstStyle/>
            <a:p>
              <a:r>
                <a:rPr lang="en-US" sz="2000" dirty="0" err="1">
                  <a:latin typeface="Consolas" charset="0"/>
                  <a:ea typeface="Consolas" charset="0"/>
                  <a:cs typeface="Consolas" charset="0"/>
                </a:rPr>
                <a:t>wasb</a:t>
              </a:r>
              <a:endParaRPr lang="en-US" dirty="0">
                <a:latin typeface="Calibri Regular" charset="0"/>
                <a:ea typeface="Calibri Regular" charset="0"/>
                <a:cs typeface="Calibri Regular" charset="0"/>
              </a:endParaRPr>
            </a:p>
          </p:txBody>
        </p:sp>
      </p:grpSp>
      <p:grpSp>
        <p:nvGrpSpPr>
          <p:cNvPr id="39" name="Group 38"/>
          <p:cNvGrpSpPr/>
          <p:nvPr/>
        </p:nvGrpSpPr>
        <p:grpSpPr>
          <a:xfrm>
            <a:off x="5963178" y="3298571"/>
            <a:ext cx="827158" cy="1320246"/>
            <a:chOff x="4158484" y="3299447"/>
            <a:chExt cx="827158" cy="1320246"/>
          </a:xfrm>
        </p:grpSpPr>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4158484" y="3299447"/>
              <a:ext cx="827158" cy="827158"/>
            </a:xfrm>
            <a:prstGeom prst="rect">
              <a:avLst/>
            </a:prstGeom>
          </p:spPr>
        </p:pic>
        <p:sp>
          <p:nvSpPr>
            <p:cNvPr id="36" name="Rectangle 35"/>
            <p:cNvSpPr/>
            <p:nvPr/>
          </p:nvSpPr>
          <p:spPr>
            <a:xfrm>
              <a:off x="4268134" y="4219583"/>
              <a:ext cx="607859" cy="400110"/>
            </a:xfrm>
            <a:prstGeom prst="rect">
              <a:avLst/>
            </a:prstGeom>
          </p:spPr>
          <p:txBody>
            <a:bodyPr wrap="none">
              <a:spAutoFit/>
            </a:bodyPr>
            <a:lstStyle/>
            <a:p>
              <a:r>
                <a:rPr lang="en-US" sz="2000" dirty="0" err="1">
                  <a:latin typeface="Consolas" charset="0"/>
                  <a:ea typeface="Consolas" charset="0"/>
                  <a:cs typeface="Consolas" charset="0"/>
                </a:rPr>
                <a:t>adl</a:t>
              </a:r>
              <a:endParaRPr lang="en-US" dirty="0">
                <a:latin typeface="Calibri Regular" charset="0"/>
                <a:ea typeface="Calibri Regular" charset="0"/>
                <a:cs typeface="Calibri Regular" charset="0"/>
              </a:endParaRPr>
            </a:p>
          </p:txBody>
        </p:sp>
      </p:grpSp>
      <p:grpSp>
        <p:nvGrpSpPr>
          <p:cNvPr id="33" name="Group 32"/>
          <p:cNvGrpSpPr/>
          <p:nvPr/>
        </p:nvGrpSpPr>
        <p:grpSpPr>
          <a:xfrm>
            <a:off x="4665523" y="3327338"/>
            <a:ext cx="949436" cy="1292355"/>
            <a:chOff x="5264846" y="3327338"/>
            <a:chExt cx="949436" cy="1292355"/>
          </a:xfrm>
        </p:grpSpPr>
        <p:pic>
          <p:nvPicPr>
            <p:cNvPr id="24" name="Picture 23"/>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5264846" y="3327338"/>
              <a:ext cx="949436" cy="766349"/>
            </a:xfrm>
            <a:prstGeom prst="rect">
              <a:avLst/>
            </a:prstGeom>
          </p:spPr>
        </p:pic>
        <p:sp>
          <p:nvSpPr>
            <p:cNvPr id="37" name="Rectangle 36"/>
            <p:cNvSpPr/>
            <p:nvPr/>
          </p:nvSpPr>
          <p:spPr>
            <a:xfrm>
              <a:off x="5294571" y="4219583"/>
              <a:ext cx="889987" cy="400110"/>
            </a:xfrm>
            <a:prstGeom prst="rect">
              <a:avLst/>
            </a:prstGeom>
          </p:spPr>
          <p:txBody>
            <a:bodyPr wrap="none">
              <a:spAutoFit/>
            </a:bodyPr>
            <a:lstStyle/>
            <a:p>
              <a:r>
                <a:rPr lang="en-US" sz="2000" dirty="0">
                  <a:latin typeface="Consolas" charset="0"/>
                  <a:ea typeface="Consolas" charset="0"/>
                  <a:cs typeface="Consolas" charset="0"/>
                </a:rPr>
                <a:t>swift</a:t>
              </a:r>
              <a:endParaRPr lang="en-US" dirty="0">
                <a:latin typeface="Calibri Regular" charset="0"/>
                <a:ea typeface="Calibri Regular" charset="0"/>
                <a:cs typeface="Calibri Regular" charset="0"/>
              </a:endParaRPr>
            </a:p>
          </p:txBody>
        </p:sp>
      </p:grpSp>
      <p:grpSp>
        <p:nvGrpSpPr>
          <p:cNvPr id="32" name="Group 31"/>
          <p:cNvGrpSpPr/>
          <p:nvPr/>
        </p:nvGrpSpPr>
        <p:grpSpPr>
          <a:xfrm>
            <a:off x="7138556" y="3351173"/>
            <a:ext cx="807371" cy="1268520"/>
            <a:chOff x="6849444" y="3351173"/>
            <a:chExt cx="807371" cy="1268520"/>
          </a:xfrm>
        </p:grpSpPr>
        <p:pic>
          <p:nvPicPr>
            <p:cNvPr id="10" name="Picture 9"/>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flipV="1">
              <a:off x="6849444" y="3351173"/>
              <a:ext cx="807371" cy="723706"/>
            </a:xfrm>
            <a:prstGeom prst="rect">
              <a:avLst/>
            </a:prstGeom>
          </p:spPr>
        </p:pic>
        <p:sp>
          <p:nvSpPr>
            <p:cNvPr id="38" name="Rectangle 37"/>
            <p:cNvSpPr/>
            <p:nvPr/>
          </p:nvSpPr>
          <p:spPr>
            <a:xfrm>
              <a:off x="7019732" y="4219583"/>
              <a:ext cx="466794" cy="400110"/>
            </a:xfrm>
            <a:prstGeom prst="rect">
              <a:avLst/>
            </a:prstGeom>
          </p:spPr>
          <p:txBody>
            <a:bodyPr wrap="none">
              <a:spAutoFit/>
            </a:bodyPr>
            <a:lstStyle/>
            <a:p>
              <a:r>
                <a:rPr lang="en-US" sz="2000" dirty="0" err="1">
                  <a:latin typeface="Consolas" charset="0"/>
                  <a:ea typeface="Consolas" charset="0"/>
                  <a:cs typeface="Consolas" charset="0"/>
                </a:rPr>
                <a:t>gs</a:t>
              </a:r>
              <a:endParaRPr lang="en-US" dirty="0">
                <a:latin typeface="Calibri Regular" charset="0"/>
                <a:ea typeface="Calibri Regular" charset="0"/>
                <a:cs typeface="Calibri Regular"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44456"/>
    </mc:Choice>
    <mc:Fallback xmlns="">
      <p:transition spd="slow" advTm="444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6" name="TextBox 5"/>
          <p:cNvSpPr txBox="1"/>
          <p:nvPr/>
        </p:nvSpPr>
        <p:spPr>
          <a:xfrm>
            <a:off x="2785637" y="342134"/>
            <a:ext cx="1618999" cy="230832"/>
          </a:xfrm>
          <a:prstGeom prst="rect">
            <a:avLst/>
          </a:prstGeom>
          <a:noFill/>
        </p:spPr>
        <p:txBody>
          <a:bodyPr wrap="square" rtlCol="0">
            <a:spAutoFit/>
          </a:bodyPr>
          <a:lstStyle/>
          <a:p>
            <a:pPr algn="ctr"/>
            <a:r>
              <a:rPr lang="en-US" sz="900" b="1" dirty="0">
                <a:latin typeface="Consolas" charset="0"/>
                <a:ea typeface="Consolas" charset="0"/>
                <a:cs typeface="Consolas" charset="0"/>
              </a:rPr>
              <a:t>s3://</a:t>
            </a:r>
            <a:r>
              <a:rPr lang="en-US" sz="900" dirty="0">
                <a:latin typeface="Consolas" charset="0"/>
                <a:ea typeface="Consolas" charset="0"/>
                <a:cs typeface="Consolas" charset="0"/>
              </a:rPr>
              <a:t> —</a:t>
            </a:r>
            <a:r>
              <a:rPr lang="mr-IN" sz="900" dirty="0">
                <a:latin typeface="Consolas" charset="0"/>
                <a:ea typeface="Consolas" charset="0"/>
                <a:cs typeface="Consolas" charset="0"/>
              </a:rPr>
              <a:t>“</a:t>
            </a:r>
            <a:r>
              <a:rPr lang="en-US" sz="900" dirty="0" err="1">
                <a:latin typeface="Consolas" charset="0"/>
                <a:ea typeface="Consolas" charset="0"/>
                <a:cs typeface="Consolas" charset="0"/>
              </a:rPr>
              <a:t>inode</a:t>
            </a:r>
            <a:r>
              <a:rPr lang="en-US" sz="900" dirty="0">
                <a:latin typeface="Consolas" charset="0"/>
                <a:ea typeface="Consolas" charset="0"/>
                <a:cs typeface="Consolas" charset="0"/>
              </a:rPr>
              <a:t> on S3</a:t>
            </a:r>
            <a:r>
              <a:rPr lang="mr-IN" sz="900" dirty="0">
                <a:latin typeface="Consolas" charset="0"/>
                <a:ea typeface="Consolas" charset="0"/>
                <a:cs typeface="Consolas" charset="0"/>
              </a:rPr>
              <a:t>”</a:t>
            </a:r>
            <a:endParaRPr lang="en-US" sz="900" dirty="0">
              <a:latin typeface="Consolas" charset="0"/>
              <a:ea typeface="Consolas" charset="0"/>
              <a:cs typeface="Consolas" charset="0"/>
            </a:endParaRPr>
          </a:p>
        </p:txBody>
      </p:sp>
      <p:sp>
        <p:nvSpPr>
          <p:cNvPr id="7" name="TextBox 6"/>
          <p:cNvSpPr txBox="1"/>
          <p:nvPr/>
        </p:nvSpPr>
        <p:spPr>
          <a:xfrm>
            <a:off x="3084115" y="910484"/>
            <a:ext cx="1028065" cy="369332"/>
          </a:xfrm>
          <a:prstGeom prst="rect">
            <a:avLst/>
          </a:prstGeom>
          <a:noFill/>
        </p:spPr>
        <p:txBody>
          <a:bodyPr wrap="square" rtlCol="0">
            <a:spAutoFit/>
          </a:bodyPr>
          <a:lstStyle/>
          <a:p>
            <a:pPr algn="ctr"/>
            <a:r>
              <a:rPr lang="en-US" sz="900" b="1" dirty="0">
                <a:latin typeface="Consolas" charset="0"/>
                <a:ea typeface="Consolas" charset="0"/>
                <a:cs typeface="Consolas" charset="0"/>
              </a:rPr>
              <a:t>s3n://</a:t>
            </a:r>
          </a:p>
          <a:p>
            <a:pPr algn="ctr"/>
            <a:r>
              <a:rPr lang="mr-IN" sz="900" dirty="0">
                <a:latin typeface="Consolas" charset="0"/>
                <a:ea typeface="Consolas" charset="0"/>
                <a:cs typeface="Consolas" charset="0"/>
              </a:rPr>
              <a:t>“</a:t>
            </a:r>
            <a:r>
              <a:rPr lang="en-US" sz="900" dirty="0">
                <a:latin typeface="Consolas" charset="0"/>
                <a:ea typeface="Consolas" charset="0"/>
                <a:cs typeface="Consolas" charset="0"/>
              </a:rPr>
              <a:t>Native</a:t>
            </a:r>
            <a:r>
              <a:rPr lang="mr-IN" sz="900" dirty="0">
                <a:latin typeface="Consolas" charset="0"/>
                <a:ea typeface="Consolas" charset="0"/>
                <a:cs typeface="Consolas" charset="0"/>
              </a:rPr>
              <a:t>”</a:t>
            </a:r>
            <a:r>
              <a:rPr lang="en-US" sz="900" dirty="0">
                <a:latin typeface="Consolas" charset="0"/>
                <a:ea typeface="Consolas" charset="0"/>
                <a:cs typeface="Consolas" charset="0"/>
              </a:rPr>
              <a:t> S3</a:t>
            </a:r>
          </a:p>
        </p:txBody>
      </p:sp>
      <p:sp>
        <p:nvSpPr>
          <p:cNvPr id="8" name="TextBox 7"/>
          <p:cNvSpPr txBox="1"/>
          <p:nvPr/>
        </p:nvSpPr>
        <p:spPr>
          <a:xfrm>
            <a:off x="2752922" y="3266800"/>
            <a:ext cx="1650504" cy="230832"/>
          </a:xfrm>
          <a:prstGeom prst="rect">
            <a:avLst/>
          </a:prstGeom>
          <a:noFill/>
        </p:spPr>
        <p:txBody>
          <a:bodyPr wrap="square" rtlCol="0">
            <a:spAutoFit/>
          </a:bodyPr>
          <a:lstStyle/>
          <a:p>
            <a:pPr algn="ctr"/>
            <a:r>
              <a:rPr lang="en-US" sz="900" b="1" dirty="0">
                <a:latin typeface="Consolas" charset="0"/>
                <a:ea typeface="Consolas" charset="0"/>
                <a:cs typeface="Consolas" charset="0"/>
              </a:rPr>
              <a:t>s3a://</a:t>
            </a:r>
            <a:r>
              <a:rPr lang="en-US" sz="900" dirty="0">
                <a:latin typeface="Consolas" charset="0"/>
                <a:ea typeface="Consolas" charset="0"/>
                <a:cs typeface="Consolas" charset="0"/>
              </a:rPr>
              <a:t> Replaces s3n</a:t>
            </a:r>
          </a:p>
        </p:txBody>
      </p:sp>
      <p:sp>
        <p:nvSpPr>
          <p:cNvPr id="9" name="TextBox 8"/>
          <p:cNvSpPr txBox="1"/>
          <p:nvPr/>
        </p:nvSpPr>
        <p:spPr>
          <a:xfrm>
            <a:off x="1474010" y="2865764"/>
            <a:ext cx="855942" cy="369332"/>
          </a:xfrm>
          <a:prstGeom prst="rect">
            <a:avLst/>
          </a:prstGeom>
          <a:noFill/>
        </p:spPr>
        <p:txBody>
          <a:bodyPr wrap="square" rtlCol="0">
            <a:spAutoFit/>
          </a:bodyPr>
          <a:lstStyle/>
          <a:p>
            <a:pPr algn="ctr"/>
            <a:r>
              <a:rPr lang="en-US" sz="900" b="1" dirty="0">
                <a:latin typeface="Consolas" charset="0"/>
                <a:ea typeface="Consolas" charset="0"/>
                <a:cs typeface="Consolas" charset="0"/>
              </a:rPr>
              <a:t>swift://</a:t>
            </a:r>
          </a:p>
          <a:p>
            <a:pPr algn="ctr"/>
            <a:r>
              <a:rPr lang="en-US" sz="900" dirty="0">
                <a:latin typeface="Consolas" charset="0"/>
                <a:ea typeface="Consolas" charset="0"/>
                <a:cs typeface="Consolas" charset="0"/>
              </a:rPr>
              <a:t>OpenStack</a:t>
            </a:r>
          </a:p>
        </p:txBody>
      </p:sp>
      <p:sp>
        <p:nvSpPr>
          <p:cNvPr id="10" name="TextBox 9"/>
          <p:cNvSpPr txBox="1"/>
          <p:nvPr/>
        </p:nvSpPr>
        <p:spPr>
          <a:xfrm>
            <a:off x="4328674" y="3392310"/>
            <a:ext cx="1198863" cy="369332"/>
          </a:xfrm>
          <a:prstGeom prst="rect">
            <a:avLst/>
          </a:prstGeom>
          <a:noFill/>
        </p:spPr>
        <p:txBody>
          <a:bodyPr wrap="square" rtlCol="0">
            <a:spAutoFit/>
          </a:bodyPr>
          <a:lstStyle/>
          <a:p>
            <a:pPr algn="ctr"/>
            <a:r>
              <a:rPr lang="en-US" sz="900" b="1" dirty="0" err="1">
                <a:latin typeface="Consolas" charset="0"/>
                <a:ea typeface="Consolas" charset="0"/>
                <a:cs typeface="Consolas" charset="0"/>
              </a:rPr>
              <a:t>wasb</a:t>
            </a:r>
            <a:r>
              <a:rPr lang="en-US" sz="900" b="1" dirty="0">
                <a:latin typeface="Consolas" charset="0"/>
                <a:ea typeface="Consolas" charset="0"/>
                <a:cs typeface="Consolas" charset="0"/>
              </a:rPr>
              <a:t>://</a:t>
            </a:r>
          </a:p>
          <a:p>
            <a:pPr algn="ctr"/>
            <a:r>
              <a:rPr lang="en-US" sz="900" dirty="0">
                <a:latin typeface="Consolas" charset="0"/>
                <a:ea typeface="Consolas" charset="0"/>
                <a:cs typeface="Consolas" charset="0"/>
              </a:rPr>
              <a:t>Azure WASB</a:t>
            </a:r>
          </a:p>
        </p:txBody>
      </p:sp>
      <p:cxnSp>
        <p:nvCxnSpPr>
          <p:cNvPr id="11" name="Straight Arrow Connector 10"/>
          <p:cNvCxnSpPr>
            <a:stCxn id="6" idx="2"/>
            <a:endCxn id="7" idx="0"/>
          </p:cNvCxnSpPr>
          <p:nvPr/>
        </p:nvCxnSpPr>
        <p:spPr>
          <a:xfrm>
            <a:off x="3595137" y="572966"/>
            <a:ext cx="3011" cy="33751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9" idx="0"/>
          </p:cNvCxnSpPr>
          <p:nvPr/>
        </p:nvCxnSpPr>
        <p:spPr>
          <a:xfrm flipH="1">
            <a:off x="1901981" y="1279816"/>
            <a:ext cx="1696167" cy="15859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10" idx="0"/>
          </p:cNvCxnSpPr>
          <p:nvPr/>
        </p:nvCxnSpPr>
        <p:spPr>
          <a:xfrm>
            <a:off x="3598148" y="1279816"/>
            <a:ext cx="1329958" cy="211249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2"/>
            <a:endCxn id="8" idx="0"/>
          </p:cNvCxnSpPr>
          <p:nvPr/>
        </p:nvCxnSpPr>
        <p:spPr>
          <a:xfrm flipH="1">
            <a:off x="3578174" y="1279816"/>
            <a:ext cx="19974" cy="19869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24465" y="3761495"/>
            <a:ext cx="1707419" cy="230832"/>
          </a:xfrm>
          <a:prstGeom prst="rect">
            <a:avLst/>
          </a:prstGeom>
          <a:noFill/>
        </p:spPr>
        <p:txBody>
          <a:bodyPr wrap="square" rtlCol="0">
            <a:spAutoFit/>
          </a:bodyPr>
          <a:lstStyle/>
          <a:p>
            <a:pPr algn="ctr"/>
            <a:r>
              <a:rPr lang="en-US" sz="900">
                <a:latin typeface="Consolas" charset="0"/>
                <a:ea typeface="Consolas" charset="0"/>
                <a:cs typeface="Consolas" charset="0"/>
              </a:rPr>
              <a:t>Phase I: Stabilize S3A</a:t>
            </a:r>
            <a:endParaRPr lang="en-US" sz="900" dirty="0">
              <a:latin typeface="Consolas" charset="0"/>
              <a:ea typeface="Consolas" charset="0"/>
              <a:cs typeface="Consolas" charset="0"/>
            </a:endParaRPr>
          </a:p>
        </p:txBody>
      </p:sp>
      <p:cxnSp>
        <p:nvCxnSpPr>
          <p:cNvPr id="17" name="Straight Arrow Connector 16"/>
          <p:cNvCxnSpPr>
            <a:stCxn id="7" idx="2"/>
            <a:endCxn id="19" idx="0"/>
          </p:cNvCxnSpPr>
          <p:nvPr/>
        </p:nvCxnSpPr>
        <p:spPr>
          <a:xfrm>
            <a:off x="3598148" y="1279816"/>
            <a:ext cx="3423506" cy="310619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60903" y="4386009"/>
            <a:ext cx="921502" cy="369332"/>
          </a:xfrm>
          <a:prstGeom prst="rect">
            <a:avLst/>
          </a:prstGeom>
          <a:noFill/>
        </p:spPr>
        <p:txBody>
          <a:bodyPr wrap="square" rtlCol="0">
            <a:spAutoFit/>
          </a:bodyPr>
          <a:lstStyle/>
          <a:p>
            <a:pPr algn="ctr"/>
            <a:r>
              <a:rPr lang="en-US" sz="900" b="1" dirty="0" err="1">
                <a:latin typeface="Consolas" charset="0"/>
                <a:ea typeface="Consolas" charset="0"/>
                <a:cs typeface="Consolas" charset="0"/>
              </a:rPr>
              <a:t>oss</a:t>
            </a:r>
            <a:r>
              <a:rPr lang="en-US" sz="900" b="1" dirty="0">
                <a:latin typeface="Consolas" charset="0"/>
                <a:ea typeface="Consolas" charset="0"/>
                <a:cs typeface="Consolas" charset="0"/>
              </a:rPr>
              <a:t>://</a:t>
            </a:r>
          </a:p>
          <a:p>
            <a:pPr algn="ctr"/>
            <a:r>
              <a:rPr lang="en-US" sz="900" dirty="0" err="1">
                <a:latin typeface="Consolas" charset="0"/>
                <a:ea typeface="Consolas" charset="0"/>
                <a:cs typeface="Consolas" charset="0"/>
              </a:rPr>
              <a:t>Aliyun</a:t>
            </a:r>
            <a:endParaRPr lang="en-US" sz="900" dirty="0">
              <a:latin typeface="Consolas" charset="0"/>
              <a:ea typeface="Consolas" charset="0"/>
              <a:cs typeface="Consolas" charset="0"/>
            </a:endParaRPr>
          </a:p>
        </p:txBody>
      </p:sp>
      <p:sp>
        <p:nvSpPr>
          <p:cNvPr id="20" name="TextBox 19"/>
          <p:cNvSpPr txBox="1"/>
          <p:nvPr/>
        </p:nvSpPr>
        <p:spPr>
          <a:xfrm>
            <a:off x="7623131" y="3346717"/>
            <a:ext cx="1193334" cy="369332"/>
          </a:xfrm>
          <a:prstGeom prst="rect">
            <a:avLst/>
          </a:prstGeom>
          <a:noFill/>
        </p:spPr>
        <p:txBody>
          <a:bodyPr wrap="square" rtlCol="0">
            <a:spAutoFit/>
          </a:bodyPr>
          <a:lstStyle/>
          <a:p>
            <a:pPr algn="ctr"/>
            <a:r>
              <a:rPr lang="en-US" sz="900" b="1" dirty="0" err="1">
                <a:latin typeface="Consolas" charset="0"/>
                <a:ea typeface="Consolas" charset="0"/>
                <a:cs typeface="Consolas" charset="0"/>
              </a:rPr>
              <a:t>gs</a:t>
            </a:r>
            <a:r>
              <a:rPr lang="en-US" sz="900" b="1" dirty="0">
                <a:latin typeface="Consolas" charset="0"/>
                <a:ea typeface="Consolas" charset="0"/>
                <a:cs typeface="Consolas" charset="0"/>
              </a:rPr>
              <a:t>://</a:t>
            </a:r>
          </a:p>
          <a:p>
            <a:pPr algn="ctr"/>
            <a:r>
              <a:rPr lang="en-US" sz="900" dirty="0">
                <a:latin typeface="Consolas" charset="0"/>
                <a:ea typeface="Consolas" charset="0"/>
                <a:cs typeface="Consolas" charset="0"/>
              </a:rPr>
              <a:t>Google Cloud</a:t>
            </a:r>
          </a:p>
        </p:txBody>
      </p:sp>
      <p:sp>
        <p:nvSpPr>
          <p:cNvPr id="22" name="TextBox 21"/>
          <p:cNvSpPr txBox="1"/>
          <p:nvPr/>
        </p:nvSpPr>
        <p:spPr>
          <a:xfrm>
            <a:off x="2635035" y="4174490"/>
            <a:ext cx="1886278" cy="230832"/>
          </a:xfrm>
          <a:prstGeom prst="rect">
            <a:avLst/>
          </a:prstGeom>
          <a:noFill/>
        </p:spPr>
        <p:txBody>
          <a:bodyPr wrap="square" rtlCol="0">
            <a:spAutoFit/>
          </a:bodyPr>
          <a:lstStyle/>
          <a:p>
            <a:pPr algn="ctr"/>
            <a:r>
              <a:rPr lang="en-US" sz="900" b="1" dirty="0">
                <a:latin typeface="Consolas" charset="0"/>
                <a:ea typeface="Consolas" charset="0"/>
                <a:cs typeface="Consolas" charset="0"/>
              </a:rPr>
              <a:t>Phase II: speed &amp; scale</a:t>
            </a:r>
          </a:p>
        </p:txBody>
      </p:sp>
      <p:sp>
        <p:nvSpPr>
          <p:cNvPr id="832" name="TextBox 831"/>
          <p:cNvSpPr txBox="1"/>
          <p:nvPr/>
        </p:nvSpPr>
        <p:spPr>
          <a:xfrm>
            <a:off x="5201261" y="4320979"/>
            <a:ext cx="1395604" cy="369332"/>
          </a:xfrm>
          <a:prstGeom prst="rect">
            <a:avLst/>
          </a:prstGeom>
          <a:noFill/>
        </p:spPr>
        <p:txBody>
          <a:bodyPr wrap="square" rtlCol="0">
            <a:spAutoFit/>
          </a:bodyPr>
          <a:lstStyle/>
          <a:p>
            <a:pPr algn="ctr"/>
            <a:r>
              <a:rPr lang="en-US" sz="900" b="1" dirty="0" err="1">
                <a:latin typeface="Consolas" charset="0"/>
                <a:ea typeface="Consolas" charset="0"/>
                <a:cs typeface="Consolas" charset="0"/>
              </a:rPr>
              <a:t>adl</a:t>
            </a:r>
            <a:r>
              <a:rPr lang="en-US" sz="900" b="1" dirty="0">
                <a:latin typeface="Consolas" charset="0"/>
                <a:ea typeface="Consolas" charset="0"/>
                <a:cs typeface="Consolas" charset="0"/>
              </a:rPr>
              <a:t>://</a:t>
            </a:r>
          </a:p>
          <a:p>
            <a:pPr algn="ctr"/>
            <a:r>
              <a:rPr lang="en-US" sz="900" dirty="0">
                <a:latin typeface="Consolas" charset="0"/>
                <a:ea typeface="Consolas" charset="0"/>
                <a:cs typeface="Consolas" charset="0"/>
              </a:rPr>
              <a:t>Azure Data Lake</a:t>
            </a:r>
          </a:p>
        </p:txBody>
      </p:sp>
      <p:graphicFrame>
        <p:nvGraphicFramePr>
          <p:cNvPr id="851" name="Table 850"/>
          <p:cNvGraphicFramePr>
            <a:graphicFrameLocks noGrp="1"/>
          </p:cNvGraphicFramePr>
          <p:nvPr>
            <p:extLst>
              <p:ext uri="{D42A27DB-BD31-4B8C-83A1-F6EECF244321}">
                <p14:modId xmlns:p14="http://schemas.microsoft.com/office/powerpoint/2010/main" val="1541067540"/>
              </p:ext>
            </p:extLst>
          </p:nvPr>
        </p:nvGraphicFramePr>
        <p:xfrm>
          <a:off x="557871" y="399877"/>
          <a:ext cx="551096" cy="4517811"/>
        </p:xfrm>
        <a:graphic>
          <a:graphicData uri="http://schemas.openxmlformats.org/drawingml/2006/table">
            <a:tbl>
              <a:tblPr>
                <a:tableStyleId>{33B897D0-CF76-426D-BF34-4114AEE2C819}</a:tableStyleId>
              </a:tblPr>
              <a:tblGrid>
                <a:gridCol w="551096">
                  <a:extLst>
                    <a:ext uri="{9D8B030D-6E8A-4147-A177-3AD203B41FA5}">
                      <a16:colId xmlns:a16="http://schemas.microsoft.com/office/drawing/2014/main" val="20000"/>
                    </a:ext>
                  </a:extLst>
                </a:gridCol>
              </a:tblGrid>
              <a:tr h="394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Consolas" charset="0"/>
                          <a:ea typeface="Consolas" charset="0"/>
                          <a:cs typeface="Consolas" charset="0"/>
                          <a:sym typeface="Arial"/>
                        </a:rPr>
                        <a:t>2006</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4863">
                <a:tc>
                  <a:txBody>
                    <a:bodyPr/>
                    <a:lstStyle/>
                    <a:p>
                      <a:pPr algn="l"/>
                      <a:r>
                        <a:rPr lang="en-US" sz="900" dirty="0">
                          <a:latin typeface="Consolas" charset="0"/>
                          <a:ea typeface="Consolas" charset="0"/>
                          <a:cs typeface="Consolas" charset="0"/>
                        </a:rPr>
                        <a:t>2007</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4863">
                <a:tc>
                  <a:txBody>
                    <a:bodyPr/>
                    <a:lstStyle/>
                    <a:p>
                      <a:pPr algn="l"/>
                      <a:r>
                        <a:rPr lang="en-US" sz="900" dirty="0">
                          <a:latin typeface="Consolas" charset="0"/>
                          <a:ea typeface="Consolas" charset="0"/>
                          <a:cs typeface="Consolas" charset="0"/>
                        </a:rPr>
                        <a:t>2008</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4863">
                <a:tc>
                  <a:txBody>
                    <a:bodyPr/>
                    <a:lstStyle/>
                    <a:p>
                      <a:pPr algn="l"/>
                      <a:r>
                        <a:rPr lang="en-US" sz="900" dirty="0">
                          <a:latin typeface="Consolas" charset="0"/>
                          <a:ea typeface="Consolas" charset="0"/>
                          <a:cs typeface="Consolas" charset="0"/>
                        </a:rPr>
                        <a:t>2009</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4863">
                <a:tc>
                  <a:txBody>
                    <a:bodyPr/>
                    <a:lstStyle/>
                    <a:p>
                      <a:pPr algn="l"/>
                      <a:r>
                        <a:rPr lang="en-US" sz="900" dirty="0">
                          <a:latin typeface="Consolas" charset="0"/>
                          <a:ea typeface="Consolas" charset="0"/>
                          <a:cs typeface="Consolas" charset="0"/>
                        </a:rPr>
                        <a:t>2010</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4863">
                <a:tc>
                  <a:txBody>
                    <a:bodyPr/>
                    <a:lstStyle/>
                    <a:p>
                      <a:pPr algn="l"/>
                      <a:r>
                        <a:rPr lang="en-US" sz="900" dirty="0">
                          <a:latin typeface="Consolas" charset="0"/>
                          <a:ea typeface="Consolas" charset="0"/>
                          <a:cs typeface="Consolas" charset="0"/>
                        </a:rPr>
                        <a:t>2011</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4863">
                <a:tc>
                  <a:txBody>
                    <a:bodyPr/>
                    <a:lstStyle/>
                    <a:p>
                      <a:pPr algn="l"/>
                      <a:r>
                        <a:rPr lang="en-US" sz="900" dirty="0">
                          <a:latin typeface="Consolas" charset="0"/>
                          <a:ea typeface="Consolas" charset="0"/>
                          <a:cs typeface="Consolas" charset="0"/>
                        </a:rPr>
                        <a:t>2012</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4863">
                <a:tc>
                  <a:txBody>
                    <a:bodyPr/>
                    <a:lstStyle/>
                    <a:p>
                      <a:pPr algn="l"/>
                      <a:r>
                        <a:rPr lang="en-US" sz="900" dirty="0">
                          <a:latin typeface="Consolas" charset="0"/>
                          <a:ea typeface="Consolas" charset="0"/>
                          <a:cs typeface="Consolas" charset="0"/>
                        </a:rPr>
                        <a:t>2013</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4863">
                <a:tc>
                  <a:txBody>
                    <a:bodyPr/>
                    <a:lstStyle/>
                    <a:p>
                      <a:pPr algn="l"/>
                      <a:r>
                        <a:rPr lang="en-US" sz="900" dirty="0">
                          <a:latin typeface="Consolas" charset="0"/>
                          <a:ea typeface="Consolas" charset="0"/>
                          <a:cs typeface="Consolas" charset="0"/>
                        </a:rPr>
                        <a:t>2014</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74863">
                <a:tc>
                  <a:txBody>
                    <a:bodyPr/>
                    <a:lstStyle/>
                    <a:p>
                      <a:pPr algn="l"/>
                      <a:r>
                        <a:rPr lang="en-US" sz="900" dirty="0">
                          <a:latin typeface="Consolas" charset="0"/>
                          <a:ea typeface="Consolas" charset="0"/>
                          <a:cs typeface="Consolas" charset="0"/>
                        </a:rPr>
                        <a:t>2015</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4863">
                <a:tc>
                  <a:txBody>
                    <a:bodyPr/>
                    <a:lstStyle/>
                    <a:p>
                      <a:pPr algn="l"/>
                      <a:r>
                        <a:rPr lang="en-US" sz="900" dirty="0">
                          <a:latin typeface="Consolas" charset="0"/>
                          <a:ea typeface="Consolas" charset="0"/>
                          <a:cs typeface="Consolas" charset="0"/>
                        </a:rPr>
                        <a:t>2016</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74863">
                <a:tc>
                  <a:txBody>
                    <a:bodyPr/>
                    <a:lstStyle/>
                    <a:p>
                      <a:pPr algn="l"/>
                      <a:r>
                        <a:rPr lang="en-US" sz="900" dirty="0">
                          <a:latin typeface="Consolas" charset="0"/>
                          <a:ea typeface="Consolas" charset="0"/>
                          <a:cs typeface="Consolas" charset="0"/>
                        </a:rPr>
                        <a:t>2017</a:t>
                      </a:r>
                    </a:p>
                  </a:txBody>
                  <a:tcPr anchor="ct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bl>
          </a:graphicData>
        </a:graphic>
      </p:graphicFrame>
      <p:cxnSp>
        <p:nvCxnSpPr>
          <p:cNvPr id="862" name="Straight Arrow Connector 861"/>
          <p:cNvCxnSpPr/>
          <p:nvPr/>
        </p:nvCxnSpPr>
        <p:spPr>
          <a:xfrm>
            <a:off x="5091830" y="3732756"/>
            <a:ext cx="306888" cy="5761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1" name="TextBox 870"/>
          <p:cNvSpPr txBox="1"/>
          <p:nvPr/>
        </p:nvSpPr>
        <p:spPr>
          <a:xfrm>
            <a:off x="5734594" y="1279816"/>
            <a:ext cx="1294293" cy="369332"/>
          </a:xfrm>
          <a:prstGeom prst="rect">
            <a:avLst/>
          </a:prstGeom>
          <a:noFill/>
        </p:spPr>
        <p:txBody>
          <a:bodyPr wrap="square" rtlCol="0">
            <a:spAutoFit/>
          </a:bodyPr>
          <a:lstStyle/>
          <a:p>
            <a:pPr algn="ctr"/>
            <a:r>
              <a:rPr lang="en-US" sz="900" b="1" dirty="0">
                <a:latin typeface="Consolas" charset="0"/>
                <a:ea typeface="Consolas" charset="0"/>
                <a:cs typeface="Consolas" charset="0"/>
              </a:rPr>
              <a:t>s3://</a:t>
            </a:r>
          </a:p>
          <a:p>
            <a:pPr algn="ctr"/>
            <a:r>
              <a:rPr lang="en-US" sz="900" dirty="0">
                <a:latin typeface="Consolas" charset="0"/>
                <a:ea typeface="Consolas" charset="0"/>
                <a:cs typeface="Consolas" charset="0"/>
              </a:rPr>
              <a:t>Amazon EMR S3</a:t>
            </a:r>
          </a:p>
        </p:txBody>
      </p:sp>
      <p:cxnSp>
        <p:nvCxnSpPr>
          <p:cNvPr id="876" name="Straight Arrow Connector 875"/>
          <p:cNvCxnSpPr>
            <a:stCxn id="6" idx="3"/>
          </p:cNvCxnSpPr>
          <p:nvPr/>
        </p:nvCxnSpPr>
        <p:spPr>
          <a:xfrm>
            <a:off x="4404636" y="457550"/>
            <a:ext cx="1540890" cy="829980"/>
          </a:xfrm>
          <a:prstGeom prst="straightConnector1">
            <a:avLst/>
          </a:prstGeom>
          <a:ln w="158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77" name="Straight Arrow Connector 876"/>
          <p:cNvCxnSpPr>
            <a:stCxn id="7" idx="3"/>
            <a:endCxn id="871" idx="1"/>
          </p:cNvCxnSpPr>
          <p:nvPr/>
        </p:nvCxnSpPr>
        <p:spPr>
          <a:xfrm>
            <a:off x="4112180" y="1095150"/>
            <a:ext cx="1622414" cy="369332"/>
          </a:xfrm>
          <a:prstGeom prst="straightConnector1">
            <a:avLst/>
          </a:prstGeom>
          <a:ln w="15875">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34" name="Straight Arrow Connector 933"/>
          <p:cNvCxnSpPr/>
          <p:nvPr/>
        </p:nvCxnSpPr>
        <p:spPr>
          <a:xfrm>
            <a:off x="3578174" y="3497632"/>
            <a:ext cx="1" cy="2638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7" name="Straight Arrow Connector 936"/>
          <p:cNvCxnSpPr/>
          <p:nvPr/>
        </p:nvCxnSpPr>
        <p:spPr>
          <a:xfrm flipH="1">
            <a:off x="3578174" y="3992327"/>
            <a:ext cx="1" cy="18216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58396" y="345038"/>
            <a:ext cx="3128207" cy="307777"/>
          </a:xfrm>
          <a:prstGeom prst="rect">
            <a:avLst/>
          </a:prstGeom>
          <a:noFill/>
        </p:spPr>
        <p:txBody>
          <a:bodyPr wrap="square" rtlCol="0">
            <a:spAutoFit/>
          </a:bodyPr>
          <a:lstStyle/>
          <a:p>
            <a:r>
              <a:rPr lang="en-US" dirty="0">
                <a:latin typeface="Calibri" charset="0"/>
                <a:ea typeface="Calibri" charset="0"/>
                <a:cs typeface="Calibri" charset="0"/>
              </a:rPr>
              <a:t>History of Object Storage Support</a:t>
            </a:r>
          </a:p>
        </p:txBody>
      </p:sp>
      <p:pic>
        <p:nvPicPr>
          <p:cNvPr id="31" name="Picture 3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65973" y="2499778"/>
            <a:ext cx="439683" cy="527620"/>
          </a:xfrm>
          <a:prstGeom prst="rect">
            <a:avLst/>
          </a:prstGeom>
          <a:solidFill>
            <a:schemeClr val="bg2"/>
          </a:solidFill>
        </p:spPr>
      </p:pic>
      <p:pic>
        <p:nvPicPr>
          <p:cNvPr id="34" name="Picture 3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180110" y="2391559"/>
            <a:ext cx="555506" cy="555506"/>
          </a:xfrm>
          <a:prstGeom prst="rect">
            <a:avLst/>
          </a:prstGeom>
          <a:solidFill>
            <a:schemeClr val="bg2"/>
          </a:solidFill>
        </p:spPr>
      </p:pic>
      <p:pic>
        <p:nvPicPr>
          <p:cNvPr id="37" name="Picture 3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752302" y="4320980"/>
            <a:ext cx="476743" cy="476743"/>
          </a:xfrm>
          <a:prstGeom prst="rect">
            <a:avLst/>
          </a:prstGeom>
          <a:solidFill>
            <a:schemeClr val="bg2"/>
          </a:solidFill>
        </p:spPr>
      </p:pic>
      <p:pic>
        <p:nvPicPr>
          <p:cNvPr id="40" name="Picture 39"/>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895847" y="2162146"/>
            <a:ext cx="675927" cy="545583"/>
          </a:xfrm>
          <a:prstGeom prst="rect">
            <a:avLst/>
          </a:prstGeom>
        </p:spPr>
      </p:pic>
      <p:pic>
        <p:nvPicPr>
          <p:cNvPr id="43" name="Picture 4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V="1">
            <a:off x="7949153" y="2807831"/>
            <a:ext cx="574787" cy="515224"/>
          </a:xfrm>
          <a:prstGeom prst="rect">
            <a:avLst/>
          </a:prstGeom>
          <a:solidFill>
            <a:schemeClr val="bg2"/>
          </a:solidFill>
        </p:spPr>
      </p:pic>
      <p:pic>
        <p:nvPicPr>
          <p:cNvPr id="45" name="Picture 44"/>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6078996" y="1655717"/>
            <a:ext cx="511729" cy="614076"/>
          </a:xfrm>
          <a:prstGeom prst="rect">
            <a:avLst/>
          </a:prstGeom>
          <a:solidFill>
            <a:schemeClr val="bg2"/>
          </a:solidFill>
        </p:spPr>
      </p:pic>
      <p:sp>
        <p:nvSpPr>
          <p:cNvPr id="42" name="TextBox 41"/>
          <p:cNvSpPr txBox="1"/>
          <p:nvPr/>
        </p:nvSpPr>
        <p:spPr>
          <a:xfrm>
            <a:off x="2546207" y="4504545"/>
            <a:ext cx="2111989" cy="230832"/>
          </a:xfrm>
          <a:prstGeom prst="rect">
            <a:avLst/>
          </a:prstGeom>
          <a:noFill/>
        </p:spPr>
        <p:txBody>
          <a:bodyPr wrap="square" rtlCol="0">
            <a:spAutoFit/>
          </a:bodyPr>
          <a:lstStyle/>
          <a:p>
            <a:pPr algn="ctr"/>
            <a:r>
              <a:rPr lang="en-US" sz="900" b="1">
                <a:latin typeface="Consolas" charset="0"/>
                <a:ea typeface="Consolas" charset="0"/>
                <a:cs typeface="Consolas" charset="0"/>
              </a:rPr>
              <a:t>Phase III: </a:t>
            </a:r>
            <a:r>
              <a:rPr lang="en-US" sz="900" b="1" dirty="0">
                <a:latin typeface="Consolas" charset="0"/>
                <a:ea typeface="Consolas" charset="0"/>
                <a:cs typeface="Consolas" charset="0"/>
              </a:rPr>
              <a:t>scale &amp; consistency</a:t>
            </a:r>
          </a:p>
        </p:txBody>
      </p:sp>
      <p:cxnSp>
        <p:nvCxnSpPr>
          <p:cNvPr id="44" name="Straight Arrow Connector 43"/>
          <p:cNvCxnSpPr/>
          <p:nvPr/>
        </p:nvCxnSpPr>
        <p:spPr>
          <a:xfrm flipH="1">
            <a:off x="3574473" y="4405322"/>
            <a:ext cx="7402" cy="9922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47334" y="2269716"/>
            <a:ext cx="1294293" cy="230832"/>
          </a:xfrm>
          <a:prstGeom prst="rect">
            <a:avLst/>
          </a:prstGeom>
          <a:noFill/>
        </p:spPr>
        <p:txBody>
          <a:bodyPr wrap="square" rtlCol="0">
            <a:spAutoFit/>
          </a:bodyPr>
          <a:lstStyle/>
          <a:p>
            <a:pPr algn="ctr"/>
            <a:r>
              <a:rPr lang="en-US" sz="900" dirty="0">
                <a:latin typeface="Consolas" charset="0"/>
                <a:ea typeface="Consolas" charset="0"/>
                <a:cs typeface="Consolas" charset="0"/>
              </a:rPr>
              <a:t>(proprietary)</a:t>
            </a:r>
          </a:p>
        </p:txBody>
      </p:sp>
    </p:spTree>
    <p:extLst>
      <p:ext uri="{BB962C8B-B14F-4D97-AF65-F5344CB8AC3E}">
        <p14:creationId xmlns:p14="http://schemas.microsoft.com/office/powerpoint/2010/main" val="1596542931"/>
      </p:ext>
    </p:extLst>
  </p:cSld>
  <p:clrMapOvr>
    <a:masterClrMapping/>
  </p:clrMapOvr>
  <mc:AlternateContent xmlns:mc="http://schemas.openxmlformats.org/markup-compatibility/2006" xmlns:p14="http://schemas.microsoft.com/office/powerpoint/2010/main">
    <mc:Choice Requires="p14">
      <p:transition spd="slow" p14:dur="2000" advTm="117242"/>
    </mc:Choice>
    <mc:Fallback xmlns="">
      <p:transition spd="slow" advTm="1172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912" y="739149"/>
            <a:ext cx="4777800" cy="1485900"/>
          </a:xfrm>
        </p:spPr>
        <p:txBody>
          <a:bodyPr/>
          <a:lstStyle/>
          <a:p>
            <a:r>
              <a:rPr lang="en-US" sz="3800" dirty="0"/>
              <a:t>Make Apache Hadoop at home in the cloud </a:t>
            </a:r>
          </a:p>
        </p:txBody>
      </p:sp>
      <p:sp>
        <p:nvSpPr>
          <p:cNvPr id="3" name="Subtitle 2"/>
          <p:cNvSpPr>
            <a:spLocks noGrp="1"/>
          </p:cNvSpPr>
          <p:nvPr>
            <p:ph type="subTitle" idx="1"/>
          </p:nvPr>
        </p:nvSpPr>
        <p:spPr>
          <a:xfrm>
            <a:off x="504911" y="2341375"/>
            <a:ext cx="4865875" cy="1053465"/>
          </a:xfrm>
        </p:spPr>
        <p:txBody>
          <a:bodyPr/>
          <a:lstStyle/>
          <a:p>
            <a:r>
              <a:rPr lang="en-US" sz="2300" dirty="0"/>
              <a:t>Step 1: Hadoop runs great on Azure</a:t>
            </a:r>
          </a:p>
          <a:p>
            <a:r>
              <a:rPr lang="en-US" sz="2300" dirty="0"/>
              <a:t>Step 2: Beat EMR on EC2</a:t>
            </a:r>
          </a:p>
        </p:txBody>
      </p:sp>
      <p:sp>
        <p:nvSpPr>
          <p:cNvPr id="5" name="Rectangle 4"/>
          <p:cNvSpPr/>
          <p:nvPr/>
        </p:nvSpPr>
        <p:spPr>
          <a:xfrm>
            <a:off x="4936211" y="2225049"/>
            <a:ext cx="869149" cy="830997"/>
          </a:xfrm>
          <a:prstGeom prst="rect">
            <a:avLst/>
          </a:prstGeom>
        </p:spPr>
        <p:txBody>
          <a:bodyPr wrap="none">
            <a:spAutoFit/>
          </a:bodyPr>
          <a:lstStyle/>
          <a:p>
            <a:r>
              <a:rPr lang="en-US" sz="2400" b="1" dirty="0">
                <a:solidFill>
                  <a:srgbClr val="FFC61E"/>
                </a:solidFill>
                <a:latin typeface="Calibri"/>
                <a:ea typeface="Calibri"/>
                <a:cs typeface="Calibri"/>
                <a:sym typeface="Calibri"/>
              </a:rPr>
              <a:t>✔ ✔</a:t>
            </a:r>
            <a:endParaRPr lang="en-US" sz="2400" dirty="0">
              <a:latin typeface="Calibri Regular" charset="0"/>
              <a:ea typeface="Calibri Regular" charset="0"/>
              <a:cs typeface="Calibri Regular" charset="0"/>
            </a:endParaRPr>
          </a:p>
          <a:p>
            <a:r>
              <a:rPr lang="en-US" sz="2400" b="1" dirty="0">
                <a:solidFill>
                  <a:srgbClr val="FFC61E"/>
                </a:solidFill>
                <a:latin typeface="Calibri"/>
                <a:ea typeface="Calibri"/>
                <a:cs typeface="Calibri"/>
                <a:sym typeface="Calibri"/>
              </a:rPr>
              <a:t>✔</a:t>
            </a:r>
            <a:endParaRPr lang="en-US" sz="2400" dirty="0">
              <a:latin typeface="Calibri Regular" charset="0"/>
              <a:ea typeface="Calibri Regular" charset="0"/>
              <a:cs typeface="Calibri Regular" charset="0"/>
            </a:endParaRPr>
          </a:p>
        </p:txBody>
      </p:sp>
    </p:spTree>
    <p:extLst>
      <p:ext uri="{BB962C8B-B14F-4D97-AF65-F5344CB8AC3E}">
        <p14:creationId xmlns:p14="http://schemas.microsoft.com/office/powerpoint/2010/main" val="1550646841"/>
      </p:ext>
    </p:extLst>
  </p:cSld>
  <p:clrMapOvr>
    <a:masterClrMapping/>
  </p:clrMapOvr>
  <mc:AlternateContent xmlns:mc="http://schemas.openxmlformats.org/markup-compatibility/2006" xmlns:p14="http://schemas.microsoft.com/office/powerpoint/2010/main">
    <mc:Choice Requires="p14">
      <p:transition spd="slow" p14:dur="2000" advTm="66649"/>
    </mc:Choice>
    <mc:Fallback xmlns="">
      <p:transition spd="slow" advTm="6664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933" y="1230277"/>
            <a:ext cx="4777800" cy="981000"/>
          </a:xfrm>
        </p:spPr>
        <p:txBody>
          <a:bodyPr/>
          <a:lstStyle/>
          <a:p>
            <a:r>
              <a:rPr lang="en-US" dirty="0"/>
              <a:t>Problem: S3 Analytics is too slow/broken</a:t>
            </a:r>
          </a:p>
        </p:txBody>
      </p:sp>
      <p:sp>
        <p:nvSpPr>
          <p:cNvPr id="3" name="Content Placeholder 2"/>
          <p:cNvSpPr>
            <a:spLocks noGrp="1"/>
          </p:cNvSpPr>
          <p:nvPr>
            <p:ph type="subTitle" idx="1"/>
          </p:nvPr>
        </p:nvSpPr>
        <p:spPr>
          <a:xfrm>
            <a:off x="525932" y="2635665"/>
            <a:ext cx="5401901" cy="2167563"/>
          </a:xfrm>
        </p:spPr>
        <p:txBody>
          <a:bodyPr/>
          <a:lstStyle/>
          <a:p>
            <a:pPr marL="342900" indent="-342900">
              <a:buSzPct val="100000"/>
              <a:buFont typeface="+mj-lt"/>
              <a:buAutoNum type="arabicPeriod"/>
            </a:pPr>
            <a:r>
              <a:rPr lang="en-US" dirty="0"/>
              <a:t>Analyze benchmarks and bug-reports </a:t>
            </a:r>
          </a:p>
          <a:p>
            <a:pPr marL="342900" indent="-342900">
              <a:buSzPct val="100000"/>
              <a:buFont typeface="+mj-lt"/>
              <a:buAutoNum type="arabicPeriod"/>
            </a:pPr>
            <a:r>
              <a:rPr lang="en-US" dirty="0"/>
              <a:t>Fix Read path for Columnar Data</a:t>
            </a:r>
          </a:p>
          <a:p>
            <a:pPr marL="342900" indent="-342900">
              <a:buSzPct val="100000"/>
              <a:buFont typeface="+mj-lt"/>
              <a:buAutoNum type="arabicPeriod"/>
            </a:pPr>
            <a:r>
              <a:rPr lang="en-US" dirty="0"/>
              <a:t>Fix Write path</a:t>
            </a:r>
          </a:p>
          <a:p>
            <a:pPr marL="342900" indent="-342900">
              <a:buSzPct val="100000"/>
              <a:buFont typeface="+mj-lt"/>
              <a:buAutoNum type="arabicPeriod"/>
            </a:pPr>
            <a:r>
              <a:rPr lang="en-US" dirty="0"/>
              <a:t>Improve query partitioning</a:t>
            </a:r>
          </a:p>
          <a:p>
            <a:pPr marL="342900" indent="-342900">
              <a:buSzPct val="100000"/>
              <a:buFont typeface="+mj-lt"/>
              <a:buAutoNum type="arabicPeriod"/>
            </a:pPr>
            <a:r>
              <a:rPr lang="en-US" dirty="0"/>
              <a:t>The Commitment Problem</a:t>
            </a:r>
          </a:p>
        </p:txBody>
      </p:sp>
    </p:spTree>
    <p:extLst>
      <p:ext uri="{BB962C8B-B14F-4D97-AF65-F5344CB8AC3E}">
        <p14:creationId xmlns:p14="http://schemas.microsoft.com/office/powerpoint/2010/main" val="796705677"/>
      </p:ext>
    </p:extLst>
  </p:cSld>
  <p:clrMapOvr>
    <a:masterClrMapping/>
  </p:clrMapOvr>
  <mc:AlternateContent xmlns:mc="http://schemas.openxmlformats.org/markup-compatibility/2006" xmlns:p14="http://schemas.microsoft.com/office/powerpoint/2010/main">
    <mc:Choice Requires="p14">
      <p:transition p14:dur="0" advTm="40379"/>
    </mc:Choice>
    <mc:Fallback xmlns="">
      <p:transition advTm="40379"/>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967" y="40929"/>
            <a:ext cx="7432358" cy="5102571"/>
          </a:xfrm>
          <a:prstGeom prst="rect">
            <a:avLst/>
          </a:prstGeom>
        </p:spPr>
      </p:pic>
      <p:sp>
        <p:nvSpPr>
          <p:cNvPr id="9" name="TextBox 8"/>
          <p:cNvSpPr txBox="1"/>
          <p:nvPr/>
        </p:nvSpPr>
        <p:spPr>
          <a:xfrm>
            <a:off x="3288326" y="888732"/>
            <a:ext cx="1160584" cy="230832"/>
          </a:xfrm>
          <a:prstGeom prst="rect">
            <a:avLst/>
          </a:prstGeom>
          <a:noFill/>
        </p:spPr>
        <p:txBody>
          <a:bodyPr wrap="square" rtlCol="0">
            <a:spAutoFit/>
          </a:bodyPr>
          <a:lstStyle/>
          <a:p>
            <a:r>
              <a:rPr lang="en-US" sz="900" dirty="0" err="1">
                <a:latin typeface="Consolas" charset="0"/>
                <a:ea typeface="Consolas" charset="0"/>
                <a:cs typeface="Consolas" charset="0"/>
              </a:rPr>
              <a:t>getFileStatus</a:t>
            </a:r>
            <a:r>
              <a:rPr lang="en-US" sz="900" dirty="0">
                <a:latin typeface="Consolas" charset="0"/>
                <a:ea typeface="Consolas" charset="0"/>
                <a:cs typeface="Consolas" charset="0"/>
              </a:rPr>
              <a:t>()</a:t>
            </a:r>
          </a:p>
        </p:txBody>
      </p:sp>
      <p:sp>
        <p:nvSpPr>
          <p:cNvPr id="10" name="TextBox 9"/>
          <p:cNvSpPr txBox="1"/>
          <p:nvPr/>
        </p:nvSpPr>
        <p:spPr>
          <a:xfrm>
            <a:off x="4807198" y="990206"/>
            <a:ext cx="1160584" cy="230832"/>
          </a:xfrm>
          <a:prstGeom prst="rect">
            <a:avLst/>
          </a:prstGeom>
          <a:noFill/>
        </p:spPr>
        <p:txBody>
          <a:bodyPr wrap="square" rtlCol="0">
            <a:spAutoFit/>
          </a:bodyPr>
          <a:lstStyle/>
          <a:p>
            <a:r>
              <a:rPr lang="en-US" sz="900" dirty="0">
                <a:latin typeface="Consolas" charset="0"/>
                <a:ea typeface="Consolas" charset="0"/>
                <a:cs typeface="Consolas" charset="0"/>
              </a:rPr>
              <a:t>read()</a:t>
            </a:r>
          </a:p>
        </p:txBody>
      </p:sp>
      <p:cxnSp>
        <p:nvCxnSpPr>
          <p:cNvPr id="12" name="Straight Arrow Connector 11"/>
          <p:cNvCxnSpPr/>
          <p:nvPr/>
        </p:nvCxnSpPr>
        <p:spPr>
          <a:xfrm>
            <a:off x="4122493" y="1087908"/>
            <a:ext cx="506657" cy="6180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749165" y="1136826"/>
            <a:ext cx="165370" cy="61196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89312" y="68377"/>
            <a:ext cx="3521269" cy="646331"/>
          </a:xfrm>
          <a:prstGeom prst="rect">
            <a:avLst/>
          </a:prstGeom>
          <a:noFill/>
        </p:spPr>
        <p:txBody>
          <a:bodyPr wrap="square">
            <a:spAutoFit/>
          </a:bodyPr>
          <a:lstStyle/>
          <a:p>
            <a:r>
              <a:rPr lang="en-US" sz="1800" dirty="0">
                <a:solidFill>
                  <a:srgbClr val="44697D">
                    <a:lumMod val="75000"/>
                  </a:srgbClr>
                </a:solidFill>
                <a:latin typeface="Calibri Regular" charset="0"/>
                <a:ea typeface="Calibri Regular" charset="0"/>
                <a:cs typeface="Calibri Regular" charset="0"/>
              </a:rPr>
              <a:t>LLAP (single node) on AWS </a:t>
            </a:r>
          </a:p>
          <a:p>
            <a:r>
              <a:rPr lang="en-US" sz="1800" dirty="0">
                <a:solidFill>
                  <a:srgbClr val="44697D">
                    <a:lumMod val="75000"/>
                  </a:srgbClr>
                </a:solidFill>
                <a:latin typeface="Calibri Regular" charset="0"/>
                <a:ea typeface="Calibri Regular" charset="0"/>
                <a:cs typeface="Calibri Regular" charset="0"/>
              </a:rPr>
              <a:t>TPC-DS queries at 200 GB scale</a:t>
            </a:r>
          </a:p>
        </p:txBody>
      </p:sp>
      <p:sp>
        <p:nvSpPr>
          <p:cNvPr id="16" name="Rectangle 15"/>
          <p:cNvSpPr/>
          <p:nvPr/>
        </p:nvSpPr>
        <p:spPr>
          <a:xfrm>
            <a:off x="2233533" y="1342293"/>
            <a:ext cx="427892" cy="140090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1E1E1E"/>
              </a:solidFill>
              <a:latin typeface="Calibri Regular" charset="0"/>
            </a:endParaRPr>
          </a:p>
        </p:txBody>
      </p:sp>
      <p:sp>
        <p:nvSpPr>
          <p:cNvPr id="17" name="Rectangle 16"/>
          <p:cNvSpPr/>
          <p:nvPr/>
        </p:nvSpPr>
        <p:spPr>
          <a:xfrm>
            <a:off x="4530240" y="960120"/>
            <a:ext cx="300403" cy="161633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1E1E1E"/>
              </a:solidFill>
              <a:latin typeface="Calibri Regular" charset="0"/>
            </a:endParaRPr>
          </a:p>
        </p:txBody>
      </p:sp>
      <p:sp>
        <p:nvSpPr>
          <p:cNvPr id="18" name="TextBox 17"/>
          <p:cNvSpPr txBox="1"/>
          <p:nvPr/>
        </p:nvSpPr>
        <p:spPr>
          <a:xfrm>
            <a:off x="2716240" y="1211653"/>
            <a:ext cx="1160584" cy="230832"/>
          </a:xfrm>
          <a:prstGeom prst="rect">
            <a:avLst/>
          </a:prstGeom>
          <a:noFill/>
        </p:spPr>
        <p:txBody>
          <a:bodyPr wrap="square" rtlCol="0">
            <a:spAutoFit/>
          </a:bodyPr>
          <a:lstStyle/>
          <a:p>
            <a:r>
              <a:rPr lang="en-US" sz="900" dirty="0" err="1">
                <a:latin typeface="Consolas" charset="0"/>
                <a:ea typeface="Consolas" charset="0"/>
                <a:cs typeface="Consolas" charset="0"/>
              </a:rPr>
              <a:t>readFully</a:t>
            </a:r>
            <a:r>
              <a:rPr lang="en-US" sz="900" dirty="0">
                <a:latin typeface="Consolas" charset="0"/>
                <a:ea typeface="Consolas" charset="0"/>
                <a:cs typeface="Consolas" charset="0"/>
              </a:rPr>
              <a:t>(</a:t>
            </a:r>
            <a:r>
              <a:rPr lang="en-US" sz="900" dirty="0" err="1">
                <a:latin typeface="Consolas" charset="0"/>
                <a:ea typeface="Consolas" charset="0"/>
                <a:cs typeface="Consolas" charset="0"/>
              </a:rPr>
              <a:t>pos</a:t>
            </a:r>
            <a:r>
              <a:rPr lang="en-US" sz="900" dirty="0">
                <a:latin typeface="Consolas" charset="0"/>
                <a:ea typeface="Consolas" charset="0"/>
                <a:cs typeface="Consolas" charset="0"/>
              </a:rPr>
              <a:t>)</a:t>
            </a:r>
          </a:p>
        </p:txBody>
      </p:sp>
      <p:cxnSp>
        <p:nvCxnSpPr>
          <p:cNvPr id="19" name="Straight Arrow Connector 18"/>
          <p:cNvCxnSpPr/>
          <p:nvPr/>
        </p:nvCxnSpPr>
        <p:spPr>
          <a:xfrm flipH="1">
            <a:off x="2520315" y="1387301"/>
            <a:ext cx="645792" cy="6272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026979"/>
      </p:ext>
    </p:extLst>
  </p:cSld>
  <p:clrMapOvr>
    <a:masterClrMapping/>
  </p:clrMapOvr>
  <mc:AlternateContent xmlns:mc="http://schemas.openxmlformats.org/markup-compatibility/2006" xmlns:p14="http://schemas.microsoft.com/office/powerpoint/2010/main">
    <mc:Choice Requires="p14">
      <p:transition spd="slow" p14:dur="2000" advTm="59442"/>
    </mc:Choice>
    <mc:Fallback xmlns="">
      <p:transition spd="slow" advTm="594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prstGeom prst="rect">
            <a:avLst/>
          </a:prstGeom>
        </p:spPr>
        <p:txBody>
          <a:bodyPr lIns="57150" tIns="57150" rIns="57150" bIns="57150" anchor="ctr" anchorCtr="0">
            <a:noAutofit/>
          </a:bodyPr>
          <a:lstStyle/>
          <a:p>
            <a:pPr lvl="0"/>
            <a:r>
              <a:rPr lang="en-US" dirty="0"/>
              <a:t>HDP 2.6/Hadoop 2.8 transforms I/O performance!</a:t>
            </a:r>
            <a:endParaRPr lang="en" dirty="0"/>
          </a:p>
        </p:txBody>
      </p:sp>
      <p:sp>
        <p:nvSpPr>
          <p:cNvPr id="225" name="Shape 225"/>
          <p:cNvSpPr txBox="1">
            <a:spLocks noGrp="1"/>
          </p:cNvSpPr>
          <p:nvPr>
            <p:ph type="body" idx="1"/>
          </p:nvPr>
        </p:nvSpPr>
        <p:spPr>
          <a:xfrm>
            <a:off x="237068" y="1095375"/>
            <a:ext cx="8906932" cy="3058936"/>
          </a:xfrm>
          <a:prstGeom prst="rect">
            <a:avLst/>
          </a:prstGeom>
        </p:spPr>
        <p:txBody>
          <a:bodyPr lIns="57150" tIns="57150" rIns="57150" bIns="57150" anchor="t" anchorCtr="0">
            <a:noAutofit/>
          </a:bodyPr>
          <a:lstStyle/>
          <a:p>
            <a:pPr marL="228600" lvl="0"/>
            <a:r>
              <a:rPr lang="en-US" sz="2200" dirty="0">
                <a:solidFill>
                  <a:srgbClr val="0070C0"/>
                </a:solidFill>
              </a:rPr>
              <a:t>// forward seek by skipping stream</a:t>
            </a:r>
          </a:p>
          <a:p>
            <a:pPr marL="228600" lvl="0"/>
            <a:r>
              <a:rPr lang="en-US" sz="2200" dirty="0"/>
              <a:t>fs.s3a.readahead.range=256K</a:t>
            </a:r>
          </a:p>
          <a:p>
            <a:pPr marL="228600" lvl="0" indent="0">
              <a:buNone/>
            </a:pPr>
            <a:endParaRPr lang="en-US" sz="2200" dirty="0"/>
          </a:p>
          <a:p>
            <a:pPr marL="228600" lvl="0"/>
            <a:r>
              <a:rPr lang="en-US" sz="2200" dirty="0">
                <a:solidFill>
                  <a:srgbClr val="0070C0"/>
                </a:solidFill>
              </a:rPr>
              <a:t>// faster backward seek for Columnar Storage</a:t>
            </a:r>
          </a:p>
          <a:p>
            <a:pPr marL="228600" lvl="0"/>
            <a:r>
              <a:rPr lang="en-US" sz="2200" dirty="0">
                <a:solidFill>
                  <a:srgbClr val="000000"/>
                </a:solidFill>
              </a:rPr>
              <a:t>fs.s3a.experimental.input.fadvise=random</a:t>
            </a:r>
          </a:p>
          <a:p>
            <a:pPr marL="228600" indent="0">
              <a:buNone/>
            </a:pPr>
            <a:endParaRPr lang="en-US" sz="2200" dirty="0">
              <a:solidFill>
                <a:srgbClr val="000000"/>
              </a:solidFill>
            </a:endParaRPr>
          </a:p>
          <a:p>
            <a:pPr marL="228600">
              <a:buClr>
                <a:srgbClr val="3FAE2A"/>
              </a:buClr>
            </a:pPr>
            <a:r>
              <a:rPr lang="en-US" sz="2200" dirty="0">
                <a:solidFill>
                  <a:srgbClr val="0070C0"/>
                </a:solidFill>
              </a:rPr>
              <a:t>// enhanced data upload</a:t>
            </a:r>
            <a:endParaRPr lang="en-US" sz="2200" dirty="0">
              <a:solidFill>
                <a:srgbClr val="000000"/>
              </a:solidFill>
            </a:endParaRPr>
          </a:p>
          <a:p>
            <a:pPr marL="228600" lvl="0" indent="0">
              <a:buNone/>
            </a:pPr>
            <a:r>
              <a:rPr lang="en-US" sz="2200" dirty="0"/>
              <a:t>fs.s3a.fast.output.enabled=true</a:t>
            </a:r>
          </a:p>
        </p:txBody>
      </p:sp>
      <p:sp>
        <p:nvSpPr>
          <p:cNvPr id="4" name="Rectangle 3"/>
          <p:cNvSpPr/>
          <p:nvPr/>
        </p:nvSpPr>
        <p:spPr>
          <a:xfrm>
            <a:off x="2747549" y="4306227"/>
            <a:ext cx="4568879" cy="446276"/>
          </a:xfrm>
          <a:prstGeom prst="rect">
            <a:avLst/>
          </a:prstGeom>
        </p:spPr>
        <p:txBody>
          <a:bodyPr wrap="none">
            <a:spAutoFit/>
          </a:bodyPr>
          <a:lstStyle/>
          <a:p>
            <a:r>
              <a:rPr lang="en-US" sz="2300" i="1" dirty="0">
                <a:latin typeface="Calibri Regular" charset="0"/>
                <a:ea typeface="Calibri Regular" charset="0"/>
                <a:cs typeface="Calibri Regular" charset="0"/>
              </a:rPr>
              <a:t>—see HADOOP-11694 for lots more!</a:t>
            </a:r>
          </a:p>
        </p:txBody>
      </p:sp>
    </p:spTree>
    <p:extLst>
      <p:ext uri="{BB962C8B-B14F-4D97-AF65-F5344CB8AC3E}">
        <p14:creationId xmlns:p14="http://schemas.microsoft.com/office/powerpoint/2010/main" val="1064869733"/>
      </p:ext>
    </p:extLst>
  </p:cSld>
  <p:clrMapOvr>
    <a:masterClrMapping/>
  </p:clrMapOvr>
  <mc:AlternateContent xmlns:mc="http://schemas.openxmlformats.org/markup-compatibility/2006" xmlns:p14="http://schemas.microsoft.com/office/powerpoint/2010/main">
    <mc:Choice Requires="p14">
      <p:transition spd="slow" p14:dur="2000" advTm="121193"/>
    </mc:Choice>
    <mc:Fallback xmlns="">
      <p:transition spd="slow" advTm="1211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61" y="0"/>
            <a:ext cx="3492668" cy="5143500"/>
          </a:xfrm>
          <a:prstGeom prst="rect">
            <a:avLst/>
          </a:prstGeom>
        </p:spPr>
      </p:pic>
      <p:sp>
        <p:nvSpPr>
          <p:cNvPr id="3" name="Oval 2"/>
          <p:cNvSpPr/>
          <p:nvPr/>
        </p:nvSpPr>
        <p:spPr>
          <a:xfrm>
            <a:off x="1369923" y="3050530"/>
            <a:ext cx="2074546" cy="60774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4" name="Rectangle 3"/>
          <p:cNvSpPr/>
          <p:nvPr/>
        </p:nvSpPr>
        <p:spPr>
          <a:xfrm>
            <a:off x="4034101" y="1374645"/>
            <a:ext cx="4559884" cy="1723549"/>
          </a:xfrm>
          <a:prstGeom prst="rect">
            <a:avLst/>
          </a:prstGeom>
        </p:spPr>
        <p:txBody>
          <a:bodyPr wrap="square">
            <a:spAutoFit/>
          </a:bodyPr>
          <a:lstStyle/>
          <a:p>
            <a:r>
              <a:rPr lang="en-US" sz="2300" dirty="0">
                <a:solidFill>
                  <a:schemeClr val="bg1"/>
                </a:solidFill>
                <a:latin typeface="Calibri" charset="0"/>
                <a:ea typeface="Calibri" charset="0"/>
                <a:cs typeface="Calibri" charset="0"/>
              </a:rPr>
              <a:t>Why?</a:t>
            </a:r>
          </a:p>
          <a:p>
            <a:endParaRPr lang="en-US" sz="2300" dirty="0">
              <a:solidFill>
                <a:schemeClr val="bg1"/>
              </a:solidFill>
              <a:latin typeface="Calibri" charset="0"/>
              <a:ea typeface="Calibri" charset="0"/>
              <a:cs typeface="Calibri" charset="0"/>
            </a:endParaRPr>
          </a:p>
          <a:p>
            <a:pPr marL="342900" indent="-342900">
              <a:buFont typeface="Arial" charset="0"/>
              <a:buChar char="•"/>
            </a:pPr>
            <a:r>
              <a:rPr lang="en-US" sz="2000" dirty="0">
                <a:solidFill>
                  <a:schemeClr val="bg1"/>
                </a:solidFill>
                <a:latin typeface="Calibri" charset="0"/>
                <a:ea typeface="Calibri" charset="0"/>
                <a:cs typeface="Calibri" charset="0"/>
              </a:rPr>
              <a:t>No upfront hardware costs</a:t>
            </a:r>
          </a:p>
          <a:p>
            <a:pPr marL="342900" indent="-342900">
              <a:buFont typeface="Arial" charset="0"/>
              <a:buChar char="•"/>
            </a:pPr>
            <a:r>
              <a:rPr lang="en-US" sz="2000" dirty="0">
                <a:solidFill>
                  <a:schemeClr val="bg1"/>
                </a:solidFill>
                <a:latin typeface="Calibri" charset="0"/>
                <a:ea typeface="Calibri" charset="0"/>
                <a:cs typeface="Calibri" charset="0"/>
              </a:rPr>
              <a:t>Data ingress for </a:t>
            </a:r>
            <a:r>
              <a:rPr lang="en-US" sz="2000" dirty="0" err="1">
                <a:solidFill>
                  <a:schemeClr val="bg1"/>
                </a:solidFill>
                <a:latin typeface="Calibri" charset="0"/>
                <a:ea typeface="Calibri" charset="0"/>
                <a:cs typeface="Calibri" charset="0"/>
              </a:rPr>
              <a:t>IoT</a:t>
            </a:r>
            <a:r>
              <a:rPr lang="en-US" sz="2000" dirty="0">
                <a:solidFill>
                  <a:schemeClr val="bg1"/>
                </a:solidFill>
                <a:latin typeface="Calibri" charset="0"/>
                <a:ea typeface="Calibri" charset="0"/>
                <a:cs typeface="Calibri" charset="0"/>
              </a:rPr>
              <a:t>, mobile apps</a:t>
            </a:r>
          </a:p>
          <a:p>
            <a:pPr marL="342900" indent="-342900">
              <a:buFont typeface="Arial" charset="0"/>
              <a:buChar char="•"/>
            </a:pPr>
            <a:r>
              <a:rPr lang="en-US" sz="2000" dirty="0">
                <a:solidFill>
                  <a:schemeClr val="bg1"/>
                </a:solidFill>
                <a:latin typeface="Calibri" charset="0"/>
                <a:ea typeface="Calibri" charset="0"/>
                <a:cs typeface="Calibri" charset="0"/>
              </a:rPr>
              <a:t>Cost effective </a:t>
            </a:r>
            <a:r>
              <a:rPr lang="en-US" sz="2000" i="1" dirty="0">
                <a:solidFill>
                  <a:schemeClr val="bg1"/>
                </a:solidFill>
                <a:latin typeface="Calibri" charset="0"/>
                <a:ea typeface="Calibri" charset="0"/>
                <a:cs typeface="Calibri" charset="0"/>
              </a:rPr>
              <a:t>if sufficiently agile</a:t>
            </a:r>
            <a:endParaRPr lang="en-US" sz="2000" dirty="0">
              <a:solidFill>
                <a:schemeClr val="bg1"/>
              </a:solidFill>
              <a:latin typeface="Calibri" charset="0"/>
              <a:ea typeface="Calibri" charset="0"/>
              <a:cs typeface="Calibri" charset="0"/>
            </a:endParaRPr>
          </a:p>
        </p:txBody>
      </p:sp>
    </p:spTree>
    <p:extLst>
      <p:ext uri="{BB962C8B-B14F-4D97-AF65-F5344CB8AC3E}">
        <p14:creationId xmlns:p14="http://schemas.microsoft.com/office/powerpoint/2010/main" val="426130124"/>
      </p:ext>
    </p:extLst>
  </p:cSld>
  <p:clrMapOvr>
    <a:masterClrMapping/>
  </p:clrMapOvr>
  <mc:AlternateContent xmlns:mc="http://schemas.openxmlformats.org/markup-compatibility/2006" xmlns:p14="http://schemas.microsoft.com/office/powerpoint/2010/main">
    <mc:Choice Requires="p14">
      <p:transition spd="slow" p14:dur="2000" advTm="84772"/>
    </mc:Choice>
    <mc:Fallback xmlns="">
      <p:transition spd="slow" advTm="8477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14703" y="226161"/>
            <a:ext cx="4582511" cy="2895412"/>
          </a:xfrm>
        </p:spPr>
        <p:txBody>
          <a:bodyPr/>
          <a:lstStyle/>
          <a:p>
            <a:r>
              <a:rPr lang="en-US" sz="3800" dirty="0"/>
              <a:t>benchmarks !=</a:t>
            </a:r>
            <a:br>
              <a:rPr lang="en-US" sz="3800" dirty="0"/>
            </a:br>
            <a:r>
              <a:rPr lang="en-US" sz="3800" dirty="0"/>
              <a:t>  your queries</a:t>
            </a:r>
            <a:br>
              <a:rPr lang="en-US" sz="3800" dirty="0"/>
            </a:br>
            <a:r>
              <a:rPr lang="en-US" sz="3800" dirty="0"/>
              <a:t>  your data</a:t>
            </a:r>
            <a:br>
              <a:rPr lang="en-US" sz="3800" dirty="0"/>
            </a:br>
            <a:r>
              <a:rPr lang="en-US" sz="3800" dirty="0"/>
              <a:t>  your VMs</a:t>
            </a:r>
            <a:br>
              <a:rPr lang="en-US" sz="3800" dirty="0"/>
            </a:br>
            <a:r>
              <a:rPr lang="en-US" sz="3800" dirty="0"/>
              <a:t>  your directory tree</a:t>
            </a:r>
          </a:p>
        </p:txBody>
      </p:sp>
      <p:sp>
        <p:nvSpPr>
          <p:cNvPr id="2" name="Subtitle 1"/>
          <p:cNvSpPr>
            <a:spLocks noGrp="1"/>
          </p:cNvSpPr>
          <p:nvPr>
            <p:ph type="subTitle" idx="1"/>
          </p:nvPr>
        </p:nvSpPr>
        <p:spPr>
          <a:xfrm>
            <a:off x="485120" y="3297818"/>
            <a:ext cx="5064342" cy="294300"/>
          </a:xfrm>
        </p:spPr>
        <p:txBody>
          <a:bodyPr/>
          <a:lstStyle/>
          <a:p>
            <a:r>
              <a:rPr lang="mr-IN" sz="2300" dirty="0"/>
              <a:t>…</a:t>
            </a:r>
            <a:r>
              <a:rPr lang="en-US" sz="2300" dirty="0"/>
              <a:t>but we think we've made a good start</a:t>
            </a:r>
          </a:p>
        </p:txBody>
      </p:sp>
    </p:spTree>
    <p:extLst>
      <p:ext uri="{BB962C8B-B14F-4D97-AF65-F5344CB8AC3E}">
        <p14:creationId xmlns:p14="http://schemas.microsoft.com/office/powerpoint/2010/main" val="1183762373"/>
      </p:ext>
    </p:extLst>
  </p:cSld>
  <p:clrMapOvr>
    <a:masterClrMapping/>
  </p:clrMapOvr>
  <mc:AlternateContent xmlns:mc="http://schemas.openxmlformats.org/markup-compatibility/2006" xmlns:p14="http://schemas.microsoft.com/office/powerpoint/2010/main">
    <mc:Choice Requires="p14">
      <p:transition spd="slow" p14:dur="2000" advTm="49022"/>
    </mc:Choice>
    <mc:Fallback xmlns="">
      <p:transition spd="slow" advTm="490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ctrTitle" idx="4294967295"/>
          </p:nvPr>
        </p:nvSpPr>
        <p:spPr>
          <a:xfrm>
            <a:off x="914400" y="332798"/>
            <a:ext cx="8229600" cy="295275"/>
          </a:xfrm>
          <a:prstGeom prst="rect">
            <a:avLst/>
          </a:prstGeom>
        </p:spPr>
        <p:txBody>
          <a:bodyPr lIns="42863" tIns="42863" rIns="42863" bIns="42863" anchor="ctr" anchorCtr="0">
            <a:noAutofit/>
          </a:bodyPr>
          <a:lstStyle/>
          <a:p>
            <a:pPr algn="ctr">
              <a:defRPr sz="1800" b="1" i="0" u="none" strike="noStrike" kern="1200" spc="0" baseline="0">
                <a:solidFill>
                  <a:srgbClr val="000000">
                    <a:lumMod val="65000"/>
                    <a:lumOff val="35000"/>
                  </a:srgbClr>
                </a:solidFill>
                <a:latin typeface="+mn-lt"/>
                <a:ea typeface="+mn-ea"/>
                <a:cs typeface="+mn-cs"/>
              </a:defRPr>
            </a:pPr>
            <a:r>
              <a:rPr lang="en-US" sz="1600" b="0" kern="1200" dirty="0">
                <a:solidFill>
                  <a:srgbClr val="000000">
                    <a:lumMod val="65000"/>
                    <a:lumOff val="35000"/>
                  </a:srgbClr>
                </a:solidFill>
                <a:latin typeface="Calibri Regular" charset="0"/>
              </a:rPr>
              <a:t>S3 Data Source 1TB TPCDS LLAP- vs Hive 1.x:</a:t>
            </a:r>
          </a:p>
        </p:txBody>
      </p:sp>
      <p:graphicFrame>
        <p:nvGraphicFramePr>
          <p:cNvPr id="9" name="Chart 8"/>
          <p:cNvGraphicFramePr>
            <a:graphicFrameLocks/>
          </p:cNvGraphicFramePr>
          <p:nvPr>
            <p:extLst>
              <p:ext uri="{D42A27DB-BD31-4B8C-83A1-F6EECF244321}">
                <p14:modId xmlns:p14="http://schemas.microsoft.com/office/powerpoint/2010/main" val="1671998573"/>
              </p:ext>
            </p:extLst>
          </p:nvPr>
        </p:nvGraphicFramePr>
        <p:xfrm>
          <a:off x="221673" y="628073"/>
          <a:ext cx="8580582" cy="3860800"/>
        </p:xfrm>
        <a:graphic>
          <a:graphicData uri="http://schemas.openxmlformats.org/drawingml/2006/chart">
            <c:chart xmlns:c="http://schemas.openxmlformats.org/drawingml/2006/chart" xmlns:r="http://schemas.openxmlformats.org/officeDocument/2006/relationships" r:id="rId3"/>
          </a:graphicData>
        </a:graphic>
      </p:graphicFrame>
      <p:sp>
        <p:nvSpPr>
          <p:cNvPr id="2" name="Rectangle 1"/>
          <p:cNvSpPr/>
          <p:nvPr/>
        </p:nvSpPr>
        <p:spPr>
          <a:xfrm>
            <a:off x="1531088" y="4334984"/>
            <a:ext cx="5632243" cy="523220"/>
          </a:xfrm>
          <a:prstGeom prst="rect">
            <a:avLst/>
          </a:prstGeom>
        </p:spPr>
        <p:txBody>
          <a:bodyPr wrap="square">
            <a:spAutoFit/>
          </a:bodyPr>
          <a:lstStyle/>
          <a:p>
            <a:r>
              <a:rPr lang="en-US" kern="1200" dirty="0">
                <a:solidFill>
                  <a:srgbClr val="000000">
                    <a:lumMod val="65000"/>
                    <a:lumOff val="35000"/>
                  </a:srgbClr>
                </a:solidFill>
                <a:latin typeface="Calibri Regular" charset="0"/>
                <a:ea typeface="Calibri Regular" charset="0"/>
                <a:cs typeface="Calibri Regular" charset="0"/>
              </a:rPr>
              <a:t>1 TB TPC-DS ORC </a:t>
            </a:r>
            <a:r>
              <a:rPr lang="en-US" kern="1200" dirty="0" err="1">
                <a:solidFill>
                  <a:srgbClr val="000000">
                    <a:lumMod val="65000"/>
                    <a:lumOff val="35000"/>
                  </a:srgbClr>
                </a:solidFill>
                <a:latin typeface="Calibri Regular" charset="0"/>
                <a:ea typeface="Calibri Regular" charset="0"/>
                <a:cs typeface="Calibri Regular" charset="0"/>
              </a:rPr>
              <a:t>DataSet</a:t>
            </a:r>
            <a:endParaRPr lang="en-US" kern="1200" dirty="0">
              <a:solidFill>
                <a:srgbClr val="000000">
                  <a:lumMod val="65000"/>
                  <a:lumOff val="35000"/>
                </a:srgbClr>
              </a:solidFill>
              <a:latin typeface="Calibri Regular" charset="0"/>
              <a:ea typeface="Calibri Regular" charset="0"/>
              <a:cs typeface="Calibri Regular" charset="0"/>
            </a:endParaRPr>
          </a:p>
          <a:p>
            <a:r>
              <a:rPr lang="en-US" kern="1200" dirty="0">
                <a:solidFill>
                  <a:srgbClr val="000000">
                    <a:lumMod val="65000"/>
                    <a:lumOff val="35000"/>
                  </a:srgbClr>
                </a:solidFill>
                <a:latin typeface="Calibri Regular" charset="0"/>
                <a:ea typeface="Calibri Regular" charset="0"/>
                <a:cs typeface="Calibri Regular" charset="0"/>
              </a:rPr>
              <a:t>3 x i2x4x Large (16 CPU x 122 GB RAM x 4 SSD) </a:t>
            </a:r>
            <a:endParaRPr lang="en-US" dirty="0">
              <a:latin typeface="Calibri Regular" charset="0"/>
              <a:ea typeface="Calibri Regular" charset="0"/>
              <a:cs typeface="Calibri Regular" charset="0"/>
            </a:endParaRPr>
          </a:p>
        </p:txBody>
      </p:sp>
    </p:spTree>
    <p:extLst>
      <p:ext uri="{BB962C8B-B14F-4D97-AF65-F5344CB8AC3E}">
        <p14:creationId xmlns:p14="http://schemas.microsoft.com/office/powerpoint/2010/main" val="1164935538"/>
      </p:ext>
    </p:extLst>
  </p:cSld>
  <p:clrMapOvr>
    <a:masterClrMapping/>
  </p:clrMapOvr>
  <mc:AlternateContent xmlns:mc="http://schemas.openxmlformats.org/markup-compatibility/2006" xmlns:p14="http://schemas.microsoft.com/office/powerpoint/2010/main">
    <mc:Choice Requires="p14">
      <p:transition spd="slow" p14:dur="2000" advTm="74776"/>
    </mc:Choice>
    <mc:Fallback xmlns="">
      <p:transition spd="slow" advTm="747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16429" y="1686368"/>
            <a:ext cx="4222001" cy="735750"/>
          </a:xfrm>
        </p:spPr>
        <p:txBody>
          <a:bodyPr/>
          <a:lstStyle/>
          <a:p>
            <a:r>
              <a:rPr lang="en-US" dirty="0"/>
              <a:t>Apache Spark</a:t>
            </a:r>
          </a:p>
        </p:txBody>
      </p:sp>
      <p:sp>
        <p:nvSpPr>
          <p:cNvPr id="4" name="Subtitle 3"/>
          <p:cNvSpPr>
            <a:spLocks noGrp="1"/>
          </p:cNvSpPr>
          <p:nvPr>
            <p:ph type="subTitle" idx="1"/>
          </p:nvPr>
        </p:nvSpPr>
        <p:spPr>
          <a:xfrm>
            <a:off x="1516429" y="2593624"/>
            <a:ext cx="3583350" cy="947578"/>
          </a:xfrm>
        </p:spPr>
        <p:txBody>
          <a:bodyPr/>
          <a:lstStyle/>
          <a:p>
            <a:r>
              <a:rPr lang="en-US" dirty="0"/>
              <a:t>Object store work applies</a:t>
            </a:r>
          </a:p>
          <a:p>
            <a:r>
              <a:rPr lang="en-US" dirty="0"/>
              <a:t>Needs tuning</a:t>
            </a:r>
          </a:p>
          <a:p>
            <a:r>
              <a:rPr lang="en-US" dirty="0"/>
              <a:t>Commits to S3 "trouble"</a:t>
            </a:r>
          </a:p>
        </p:txBody>
      </p:sp>
    </p:spTree>
    <p:extLst>
      <p:ext uri="{BB962C8B-B14F-4D97-AF65-F5344CB8AC3E}">
        <p14:creationId xmlns:p14="http://schemas.microsoft.com/office/powerpoint/2010/main" val="223000327"/>
      </p:ext>
    </p:extLst>
  </p:cSld>
  <p:clrMapOvr>
    <a:masterClrMapping/>
  </p:clrMapOvr>
  <mc:AlternateContent xmlns:mc="http://schemas.openxmlformats.org/markup-compatibility/2006" xmlns:p14="http://schemas.microsoft.com/office/powerpoint/2010/main">
    <mc:Choice Requires="p14">
      <p:transition spd="slow" p14:dur="2000" advTm="37602"/>
    </mc:Choice>
    <mc:Fallback xmlns="">
      <p:transition spd="slow" advTm="3760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onsolas" charset="0"/>
                <a:ea typeface="Consolas" charset="0"/>
                <a:cs typeface="Consolas" charset="0"/>
              </a:rPr>
              <a:t>spark-</a:t>
            </a:r>
            <a:r>
              <a:rPr lang="en-US" dirty="0" err="1">
                <a:latin typeface="Consolas" charset="0"/>
                <a:ea typeface="Consolas" charset="0"/>
                <a:cs typeface="Consolas" charset="0"/>
              </a:rPr>
              <a:t>default.conf</a:t>
            </a:r>
            <a:endParaRPr lang="en-US" dirty="0"/>
          </a:p>
        </p:txBody>
      </p:sp>
      <p:sp>
        <p:nvSpPr>
          <p:cNvPr id="3" name="Text Placeholder 2"/>
          <p:cNvSpPr>
            <a:spLocks noGrp="1"/>
          </p:cNvSpPr>
          <p:nvPr>
            <p:ph type="body" idx="1"/>
          </p:nvPr>
        </p:nvSpPr>
        <p:spPr>
          <a:xfrm>
            <a:off x="-128588" y="999907"/>
            <a:ext cx="9177995" cy="3028389"/>
          </a:xfrm>
        </p:spPr>
        <p:txBody>
          <a:bodyPr/>
          <a:lstStyle/>
          <a:p>
            <a:r>
              <a:rPr lang="en-US" sz="2000" dirty="0"/>
              <a:t>spark.hadoop.fs.s3a.readahead.range 256K</a:t>
            </a:r>
          </a:p>
          <a:p>
            <a:r>
              <a:rPr lang="en-US" sz="2000" dirty="0"/>
              <a:t>spark.hadoop.fs.s3a.block.size 32M</a:t>
            </a:r>
          </a:p>
          <a:p>
            <a:r>
              <a:rPr lang="en-US" sz="2000" dirty="0"/>
              <a:t>spark.hadoop.fs.s3a.fast.output.enabled true</a:t>
            </a:r>
          </a:p>
          <a:p>
            <a:r>
              <a:rPr lang="en-US" sz="2000" dirty="0"/>
              <a:t>spark.hadoop.fs.s3a.experimental.input.fadvise random</a:t>
            </a:r>
          </a:p>
          <a:p>
            <a:r>
              <a:rPr lang="en-US" sz="2000" dirty="0" err="1">
                <a:solidFill>
                  <a:srgbClr val="000000"/>
                </a:solidFill>
              </a:rPr>
              <a:t>spark.hadoop.mapreduce.fileoutputcommitter.algorithm.version</a:t>
            </a:r>
            <a:r>
              <a:rPr lang="en-US" sz="2000" dirty="0">
                <a:solidFill>
                  <a:srgbClr val="000000"/>
                </a:solidFill>
              </a:rPr>
              <a:t> 2</a:t>
            </a:r>
          </a:p>
          <a:p>
            <a:r>
              <a:rPr lang="en-US" sz="2000" dirty="0" err="1">
                <a:solidFill>
                  <a:srgbClr val="000000"/>
                </a:solidFill>
              </a:rPr>
              <a:t>spark.hadoop.</a:t>
            </a:r>
            <a:r>
              <a:rPr lang="en-US" sz="2000" dirty="0" err="1"/>
              <a:t>parquet.enable.summary</a:t>
            </a:r>
            <a:r>
              <a:rPr lang="en-US" sz="2000" dirty="0"/>
              <a:t>-metadata false</a:t>
            </a:r>
          </a:p>
          <a:p>
            <a:endParaRPr lang="en-US" sz="2000" dirty="0">
              <a:solidFill>
                <a:srgbClr val="000000"/>
              </a:solidFill>
            </a:endParaRPr>
          </a:p>
          <a:p>
            <a:r>
              <a:rPr lang="en-US" sz="2000" dirty="0" err="1">
                <a:solidFill>
                  <a:srgbClr val="000000"/>
                </a:solidFill>
              </a:rPr>
              <a:t>spark.sql.orc.filterPushdown</a:t>
            </a:r>
            <a:r>
              <a:rPr lang="en-US" sz="2000" dirty="0">
                <a:solidFill>
                  <a:srgbClr val="000000"/>
                </a:solidFill>
              </a:rPr>
              <a:t> true</a:t>
            </a:r>
          </a:p>
          <a:p>
            <a:pPr lvl="0"/>
            <a:r>
              <a:rPr lang="en-US" sz="2000" dirty="0" err="1">
                <a:solidFill>
                  <a:srgbClr val="000000"/>
                </a:solidFill>
              </a:rPr>
              <a:t>spark.sql.orc.splits.include.file.footer</a:t>
            </a:r>
            <a:r>
              <a:rPr lang="en-US" sz="2000" dirty="0">
                <a:solidFill>
                  <a:srgbClr val="000000"/>
                </a:solidFill>
              </a:rPr>
              <a:t> true</a:t>
            </a:r>
            <a:br>
              <a:rPr lang="en-US" sz="2000" dirty="0">
                <a:solidFill>
                  <a:srgbClr val="000000"/>
                </a:solidFill>
              </a:rPr>
            </a:br>
            <a:r>
              <a:rPr lang="en-US" sz="2000" dirty="0" err="1">
                <a:solidFill>
                  <a:srgbClr val="000000"/>
                </a:solidFill>
              </a:rPr>
              <a:t>spark.sql.orc.cache.stripe.details.size</a:t>
            </a:r>
            <a:r>
              <a:rPr lang="en-US" sz="2000" dirty="0">
                <a:solidFill>
                  <a:srgbClr val="000000"/>
                </a:solidFill>
              </a:rPr>
              <a:t> 10000</a:t>
            </a:r>
            <a:endParaRPr lang="en-US" sz="2000" dirty="0"/>
          </a:p>
          <a:p>
            <a:r>
              <a:rPr lang="en-US" sz="2000" dirty="0" err="1"/>
              <a:t>spark.sql.hive.metastorePartitionPruning</a:t>
            </a:r>
            <a:r>
              <a:rPr lang="en-US" sz="2000" dirty="0"/>
              <a:t> true</a:t>
            </a:r>
          </a:p>
          <a:p>
            <a:endParaRPr lang="en-US" sz="2000" dirty="0"/>
          </a:p>
          <a:p>
            <a:pPr lvl="0"/>
            <a:r>
              <a:rPr lang="en-US" sz="2000" dirty="0" err="1">
                <a:solidFill>
                  <a:srgbClr val="000000"/>
                </a:solidFill>
              </a:rPr>
              <a:t>spark.sql.parquet.filterPushdown</a:t>
            </a:r>
            <a:r>
              <a:rPr lang="en-US" sz="2000" dirty="0">
                <a:solidFill>
                  <a:srgbClr val="000000"/>
                </a:solidFill>
              </a:rPr>
              <a:t> true</a:t>
            </a:r>
          </a:p>
          <a:p>
            <a:r>
              <a:rPr lang="en-US" sz="2000" dirty="0" err="1">
                <a:solidFill>
                  <a:srgbClr val="000000"/>
                </a:solidFill>
              </a:rPr>
              <a:t>spark.sql.parquet.mergeSchema</a:t>
            </a:r>
            <a:r>
              <a:rPr lang="en-US" sz="2000" dirty="0">
                <a:solidFill>
                  <a:srgbClr val="000000"/>
                </a:solidFill>
              </a:rPr>
              <a:t> false</a:t>
            </a:r>
          </a:p>
        </p:txBody>
      </p:sp>
    </p:spTree>
    <p:extLst>
      <p:ext uri="{BB962C8B-B14F-4D97-AF65-F5344CB8AC3E}">
        <p14:creationId xmlns:p14="http://schemas.microsoft.com/office/powerpoint/2010/main" val="607531874"/>
      </p:ext>
    </p:extLst>
  </p:cSld>
  <p:clrMapOvr>
    <a:masterClrMapping/>
  </p:clrMapOvr>
  <mc:AlternateContent xmlns:mc="http://schemas.openxmlformats.org/markup-compatibility/2006" xmlns:p14="http://schemas.microsoft.com/office/powerpoint/2010/main">
    <mc:Choice Requires="p14">
      <p:transition spd="slow" p14:dur="2000" advTm="35925"/>
    </mc:Choice>
    <mc:Fallback xmlns="">
      <p:transition spd="slow" advTm="3592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onsolas" charset="0"/>
                <a:ea typeface="Consolas" charset="0"/>
                <a:cs typeface="Consolas" charset="0"/>
              </a:rPr>
              <a:t>Hive settings</a:t>
            </a:r>
            <a:endParaRPr lang="en-US" dirty="0"/>
          </a:p>
        </p:txBody>
      </p:sp>
      <p:sp>
        <p:nvSpPr>
          <p:cNvPr id="3" name="Text Placeholder 2"/>
          <p:cNvSpPr>
            <a:spLocks noGrp="1"/>
          </p:cNvSpPr>
          <p:nvPr>
            <p:ph type="body" idx="1"/>
          </p:nvPr>
        </p:nvSpPr>
        <p:spPr>
          <a:xfrm>
            <a:off x="-128588" y="999907"/>
            <a:ext cx="9177995" cy="3028389"/>
          </a:xfrm>
        </p:spPr>
        <p:txBody>
          <a:bodyPr/>
          <a:lstStyle/>
          <a:p>
            <a:r>
              <a:rPr lang="en-US" sz="2000" dirty="0"/>
              <a:t>fs.s3a.readahead.range 256K</a:t>
            </a:r>
          </a:p>
          <a:p>
            <a:r>
              <a:rPr lang="en-US" sz="2000" dirty="0"/>
              <a:t>fs.s3a.block.size 32M</a:t>
            </a:r>
          </a:p>
          <a:p>
            <a:r>
              <a:rPr lang="en-US" sz="2000" dirty="0"/>
              <a:t>fs.s3a.fast.output.enabled true</a:t>
            </a:r>
          </a:p>
          <a:p>
            <a:r>
              <a:rPr lang="en-US" sz="2000" dirty="0"/>
              <a:t>fs.s3a.experimental.input.fadvise random</a:t>
            </a:r>
          </a:p>
          <a:p>
            <a:r>
              <a:rPr lang="en-US" sz="2000" dirty="0" err="1">
                <a:solidFill>
                  <a:srgbClr val="000000"/>
                </a:solidFill>
              </a:rPr>
              <a:t>mapreduce.fileoutputcommitter.algorithm.version</a:t>
            </a:r>
            <a:r>
              <a:rPr lang="en-US" sz="2000" dirty="0">
                <a:solidFill>
                  <a:srgbClr val="000000"/>
                </a:solidFill>
              </a:rPr>
              <a:t> 2</a:t>
            </a:r>
          </a:p>
          <a:p>
            <a:r>
              <a:rPr lang="en-US" sz="2000" dirty="0" err="1"/>
              <a:t>parquet.enable.summary</a:t>
            </a:r>
            <a:r>
              <a:rPr lang="en-US" sz="2000"/>
              <a:t>-metadata false</a:t>
            </a:r>
            <a:endParaRPr lang="en-US" sz="2000" dirty="0"/>
          </a:p>
        </p:txBody>
      </p:sp>
    </p:spTree>
    <p:extLst>
      <p:ext uri="{BB962C8B-B14F-4D97-AF65-F5344CB8AC3E}">
        <p14:creationId xmlns:p14="http://schemas.microsoft.com/office/powerpoint/2010/main" val="3552425345"/>
      </p:ext>
    </p:extLst>
  </p:cSld>
  <p:clrMapOvr>
    <a:masterClrMapping/>
  </p:clrMapOvr>
  <mc:AlternateContent xmlns:mc="http://schemas.openxmlformats.org/markup-compatibility/2006" xmlns:p14="http://schemas.microsoft.com/office/powerpoint/2010/main">
    <mc:Choice Requires="p14">
      <p:transition spd="slow" p14:dur="2000" advTm="35925"/>
    </mc:Choice>
    <mc:Fallback xmlns="">
      <p:transition spd="slow" advTm="3592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S3 Commitment Problem</a:t>
            </a:r>
          </a:p>
        </p:txBody>
      </p:sp>
      <p:sp>
        <p:nvSpPr>
          <p:cNvPr id="3" name="Text Placeholder 2"/>
          <p:cNvSpPr>
            <a:spLocks noGrp="1"/>
          </p:cNvSpPr>
          <p:nvPr>
            <p:ph type="body" idx="1"/>
          </p:nvPr>
        </p:nvSpPr>
        <p:spPr>
          <a:xfrm>
            <a:off x="1067823" y="1081455"/>
            <a:ext cx="6641827" cy="2638234"/>
          </a:xfrm>
        </p:spPr>
        <p:txBody>
          <a:bodyPr/>
          <a:lstStyle/>
          <a:p>
            <a:r>
              <a:rPr lang="en-US" sz="1800" dirty="0">
                <a:latin typeface="Consolas" charset="0"/>
                <a:ea typeface="Consolas" charset="0"/>
                <a:cs typeface="Consolas" charset="0"/>
              </a:rPr>
              <a:t>rename()</a:t>
            </a:r>
            <a:r>
              <a:rPr lang="en-US" dirty="0"/>
              <a:t> depended upon for atomic transaction</a:t>
            </a:r>
          </a:p>
          <a:p>
            <a:r>
              <a:rPr lang="en-US" dirty="0"/>
              <a:t>Time to </a:t>
            </a:r>
            <a:r>
              <a:rPr lang="en-US" sz="1800" dirty="0">
                <a:latin typeface="Consolas" charset="0"/>
                <a:ea typeface="Consolas" charset="0"/>
                <a:cs typeface="Consolas" charset="0"/>
              </a:rPr>
              <a:t>copy()</a:t>
            </a:r>
            <a:r>
              <a:rPr lang="en-US" sz="1800" dirty="0"/>
              <a:t> + </a:t>
            </a:r>
            <a:r>
              <a:rPr lang="en-US" sz="1800" dirty="0">
                <a:latin typeface="Consolas" charset="0"/>
                <a:ea typeface="Consolas" charset="0"/>
                <a:cs typeface="Consolas" charset="0"/>
              </a:rPr>
              <a:t>delete()</a:t>
            </a:r>
            <a:r>
              <a:rPr lang="en-US" dirty="0"/>
              <a:t> proportional to </a:t>
            </a:r>
            <a:r>
              <a:rPr lang="en-US" sz="1800" dirty="0">
                <a:latin typeface="Consolas" charset="0"/>
                <a:ea typeface="Consolas" charset="0"/>
                <a:cs typeface="Consolas" charset="0"/>
              </a:rPr>
              <a:t>data * files</a:t>
            </a:r>
          </a:p>
          <a:p>
            <a:r>
              <a:rPr lang="en-US" dirty="0"/>
              <a:t>Compared to Azure Storage, S3 is slow (6-10+ MB/s)</a:t>
            </a:r>
          </a:p>
          <a:p>
            <a:r>
              <a:rPr lang="en-US" dirty="0"/>
              <a:t>Intermediate data may be visible</a:t>
            </a:r>
          </a:p>
          <a:p>
            <a:r>
              <a:rPr lang="en-US" dirty="0"/>
              <a:t>Failures leave storage in unknown state</a:t>
            </a:r>
          </a:p>
          <a:p>
            <a:endParaRPr lang="en-US" i="1" dirty="0"/>
          </a:p>
          <a:p>
            <a:endParaRPr lang="en-US" sz="1800" i="1" dirty="0"/>
          </a:p>
        </p:txBody>
      </p:sp>
    </p:spTree>
    <p:extLst>
      <p:ext uri="{BB962C8B-B14F-4D97-AF65-F5344CB8AC3E}">
        <p14:creationId xmlns:p14="http://schemas.microsoft.com/office/powerpoint/2010/main" val="1650948480"/>
      </p:ext>
    </p:extLst>
  </p:cSld>
  <p:clrMapOvr>
    <a:masterClrMapping/>
  </p:clrMapOvr>
  <mc:AlternateContent xmlns:mc="http://schemas.openxmlformats.org/markup-compatibility/2006" xmlns:p14="http://schemas.microsoft.com/office/powerpoint/2010/main">
    <mc:Choice Requires="p14">
      <p:transition spd="slow" p14:dur="2000" advTm="222919"/>
    </mc:Choice>
    <mc:Fallback xmlns="">
      <p:transition spd="slow" advTm="22291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11915" y="679077"/>
            <a:ext cx="6498801" cy="4099979"/>
          </a:xfrm>
          <a:prstGeom prst="rect">
            <a:avLst/>
          </a:prstGeom>
        </p:spPr>
      </p:pic>
      <p:sp>
        <p:nvSpPr>
          <p:cNvPr id="2" name="Title 1"/>
          <p:cNvSpPr>
            <a:spLocks noGrp="1"/>
          </p:cNvSpPr>
          <p:nvPr>
            <p:ph type="ctrTitle"/>
          </p:nvPr>
        </p:nvSpPr>
        <p:spPr/>
        <p:txBody>
          <a:bodyPr/>
          <a:lstStyle/>
          <a:p>
            <a:r>
              <a:rPr lang="en-US" dirty="0"/>
              <a:t>Spark's Direct Output Committer? Risk of Corruption of data</a:t>
            </a:r>
          </a:p>
        </p:txBody>
      </p:sp>
    </p:spTree>
    <p:extLst>
      <p:ext uri="{BB962C8B-B14F-4D97-AF65-F5344CB8AC3E}">
        <p14:creationId xmlns:p14="http://schemas.microsoft.com/office/powerpoint/2010/main" val="338873714"/>
      </p:ext>
    </p:extLst>
  </p:cSld>
  <p:clrMapOvr>
    <a:masterClrMapping/>
  </p:clrMapOvr>
  <mc:AlternateContent xmlns:mc="http://schemas.openxmlformats.org/markup-compatibility/2006" xmlns:p14="http://schemas.microsoft.com/office/powerpoint/2010/main">
    <mc:Choice Requires="p14">
      <p:transition spd="slow" p14:dur="2000" advTm="64414"/>
    </mc:Choice>
    <mc:Fallback xmlns="">
      <p:transition spd="slow" advTm="6441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25933" y="1191986"/>
            <a:ext cx="6261310" cy="1600669"/>
          </a:xfrm>
        </p:spPr>
        <p:txBody>
          <a:bodyPr/>
          <a:lstStyle/>
          <a:p>
            <a:r>
              <a:rPr lang="en-US" dirty="0"/>
              <a:t>S3guard</a:t>
            </a:r>
            <a:br>
              <a:rPr lang="en-US" dirty="0"/>
            </a:br>
            <a:r>
              <a:rPr lang="en-US" dirty="0"/>
              <a:t>Fast, consistent S3 metadata</a:t>
            </a:r>
          </a:p>
        </p:txBody>
      </p:sp>
      <p:sp>
        <p:nvSpPr>
          <p:cNvPr id="8" name="Subtitle 7"/>
          <p:cNvSpPr>
            <a:spLocks noGrp="1"/>
          </p:cNvSpPr>
          <p:nvPr>
            <p:ph type="subTitle" idx="1"/>
          </p:nvPr>
        </p:nvSpPr>
        <p:spPr/>
        <p:txBody>
          <a:bodyPr/>
          <a:lstStyle/>
          <a:p>
            <a:r>
              <a:rPr lang="en-US" dirty="0"/>
              <a:t>HADOOP-13445</a:t>
            </a:r>
          </a:p>
          <a:p>
            <a:endParaRPr lang="en-US" dirty="0"/>
          </a:p>
        </p:txBody>
      </p:sp>
      <p:sp>
        <p:nvSpPr>
          <p:cNvPr id="2" name="Text Placeholder 1"/>
          <p:cNvSpPr>
            <a:spLocks noGrp="1"/>
          </p:cNvSpPr>
          <p:nvPr>
            <p:ph type="body" idx="2"/>
          </p:nvPr>
        </p:nvSpPr>
        <p:spPr/>
        <p:txBody>
          <a:bodyPr/>
          <a:lstStyle/>
          <a:p>
            <a:endParaRPr lang="en-US"/>
          </a:p>
        </p:txBody>
      </p:sp>
    </p:spTree>
    <p:extLst>
      <p:ext uri="{BB962C8B-B14F-4D97-AF65-F5344CB8AC3E}">
        <p14:creationId xmlns:p14="http://schemas.microsoft.com/office/powerpoint/2010/main" val="1937937632"/>
      </p:ext>
    </p:extLst>
  </p:cSld>
  <p:clrMapOvr>
    <a:masterClrMapping/>
  </p:clrMapOvr>
  <mc:AlternateContent xmlns:mc="http://schemas.openxmlformats.org/markup-compatibility/2006" xmlns:p14="http://schemas.microsoft.com/office/powerpoint/2010/main">
    <mc:Choice Requires="p14">
      <p:transition spd="slow" p14:dur="2000" advTm="46132"/>
    </mc:Choice>
    <mc:Fallback xmlns="">
      <p:transition spd="slow" advTm="4613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a:t>DynamoDB</a:t>
            </a:r>
            <a:r>
              <a:rPr lang="en-US" dirty="0"/>
              <a:t> as fast, consistent metadata store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1494" y="2470170"/>
            <a:ext cx="662438" cy="733777"/>
          </a:xfrm>
          <a:prstGeom prst="rect">
            <a:avLst/>
          </a:prstGeom>
        </p:spPr>
      </p:pic>
      <p:sp>
        <p:nvSpPr>
          <p:cNvPr id="7" name="Can 6"/>
          <p:cNvSpPr/>
          <p:nvPr/>
        </p:nvSpPr>
        <p:spPr>
          <a:xfrm>
            <a:off x="5147544" y="29228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8" name="Can 7"/>
          <p:cNvSpPr/>
          <p:nvPr/>
        </p:nvSpPr>
        <p:spPr>
          <a:xfrm>
            <a:off x="6584292" y="29510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9" name="Can 8"/>
          <p:cNvSpPr/>
          <p:nvPr/>
        </p:nvSpPr>
        <p:spPr>
          <a:xfrm>
            <a:off x="5147544" y="141291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10" name="Can 9"/>
          <p:cNvSpPr/>
          <p:nvPr/>
        </p:nvSpPr>
        <p:spPr>
          <a:xfrm>
            <a:off x="6584292" y="1412917"/>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11" name="Cube 10"/>
          <p:cNvSpPr/>
          <p:nvPr/>
        </p:nvSpPr>
        <p:spPr>
          <a:xfrm>
            <a:off x="6668588" y="2205541"/>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12" name="Cube 11"/>
          <p:cNvSpPr/>
          <p:nvPr/>
        </p:nvSpPr>
        <p:spPr>
          <a:xfrm>
            <a:off x="5245799" y="1794009"/>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13" name="Cube 12"/>
          <p:cNvSpPr/>
          <p:nvPr/>
        </p:nvSpPr>
        <p:spPr>
          <a:xfrm>
            <a:off x="6682547" y="3315011"/>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14" name="Cube 13"/>
          <p:cNvSpPr/>
          <p:nvPr/>
        </p:nvSpPr>
        <p:spPr>
          <a:xfrm>
            <a:off x="6682547" y="1776891"/>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01</a:t>
            </a:r>
          </a:p>
        </p:txBody>
      </p:sp>
      <p:sp>
        <p:nvSpPr>
          <p:cNvPr id="15" name="Cube 14"/>
          <p:cNvSpPr/>
          <p:nvPr/>
        </p:nvSpPr>
        <p:spPr>
          <a:xfrm>
            <a:off x="5231840" y="3354878"/>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16" name="TextBox 15"/>
          <p:cNvSpPr txBox="1"/>
          <p:nvPr/>
        </p:nvSpPr>
        <p:spPr>
          <a:xfrm>
            <a:off x="5307990" y="1355402"/>
            <a:ext cx="503106" cy="307777"/>
          </a:xfrm>
          <a:prstGeom prst="rect">
            <a:avLst/>
          </a:prstGeom>
          <a:noFill/>
        </p:spPr>
        <p:txBody>
          <a:bodyPr wrap="square" rtlCol="0">
            <a:spAutoFit/>
          </a:bodyPr>
          <a:lstStyle/>
          <a:p>
            <a:r>
              <a:rPr lang="en-US">
                <a:latin typeface="Consolas" charset="0"/>
                <a:ea typeface="Consolas" charset="0"/>
                <a:cs typeface="Consolas" charset="0"/>
              </a:rPr>
              <a:t>s01</a:t>
            </a:r>
            <a:endParaRPr lang="en-US" dirty="0">
              <a:latin typeface="Consolas" charset="0"/>
              <a:ea typeface="Consolas" charset="0"/>
              <a:cs typeface="Consolas" charset="0"/>
            </a:endParaRPr>
          </a:p>
        </p:txBody>
      </p:sp>
      <p:sp>
        <p:nvSpPr>
          <p:cNvPr id="17" name="TextBox 16"/>
          <p:cNvSpPr txBox="1"/>
          <p:nvPr/>
        </p:nvSpPr>
        <p:spPr>
          <a:xfrm>
            <a:off x="6752081" y="1355401"/>
            <a:ext cx="503106" cy="307777"/>
          </a:xfrm>
          <a:prstGeom prst="rect">
            <a:avLst/>
          </a:prstGeom>
          <a:noFill/>
        </p:spPr>
        <p:txBody>
          <a:bodyPr wrap="square" rtlCol="0">
            <a:spAutoFit/>
          </a:bodyPr>
          <a:lstStyle/>
          <a:p>
            <a:r>
              <a:rPr lang="en-US" dirty="0">
                <a:latin typeface="Consolas" charset="0"/>
                <a:ea typeface="Consolas" charset="0"/>
                <a:cs typeface="Consolas" charset="0"/>
              </a:rPr>
              <a:t>s02</a:t>
            </a:r>
          </a:p>
        </p:txBody>
      </p:sp>
      <p:sp>
        <p:nvSpPr>
          <p:cNvPr id="18" name="TextBox 17"/>
          <p:cNvSpPr txBox="1"/>
          <p:nvPr/>
        </p:nvSpPr>
        <p:spPr>
          <a:xfrm>
            <a:off x="5315333" y="2871027"/>
            <a:ext cx="503106" cy="307777"/>
          </a:xfrm>
          <a:prstGeom prst="rect">
            <a:avLst/>
          </a:prstGeom>
          <a:noFill/>
        </p:spPr>
        <p:txBody>
          <a:bodyPr wrap="square" rtlCol="0">
            <a:spAutoFit/>
          </a:bodyPr>
          <a:lstStyle/>
          <a:p>
            <a:r>
              <a:rPr lang="en-US" dirty="0">
                <a:latin typeface="Consolas" charset="0"/>
                <a:ea typeface="Consolas" charset="0"/>
                <a:cs typeface="Consolas" charset="0"/>
              </a:rPr>
              <a:t>s03</a:t>
            </a:r>
          </a:p>
        </p:txBody>
      </p:sp>
      <p:sp>
        <p:nvSpPr>
          <p:cNvPr id="19" name="TextBox 18"/>
          <p:cNvSpPr txBox="1"/>
          <p:nvPr/>
        </p:nvSpPr>
        <p:spPr>
          <a:xfrm>
            <a:off x="6766040" y="2895408"/>
            <a:ext cx="503106" cy="307777"/>
          </a:xfrm>
          <a:prstGeom prst="rect">
            <a:avLst/>
          </a:prstGeom>
          <a:noFill/>
        </p:spPr>
        <p:txBody>
          <a:bodyPr wrap="square" rtlCol="0">
            <a:spAutoFit/>
          </a:bodyPr>
          <a:lstStyle/>
          <a:p>
            <a:r>
              <a:rPr lang="en-US">
                <a:latin typeface="Consolas" charset="0"/>
                <a:ea typeface="Consolas" charset="0"/>
                <a:cs typeface="Consolas" charset="0"/>
              </a:rPr>
              <a:t>s04</a:t>
            </a:r>
            <a:endParaRPr lang="en-US" dirty="0">
              <a:latin typeface="Consolas" charset="0"/>
              <a:ea typeface="Consolas" charset="0"/>
              <a:cs typeface="Consolas" charset="0"/>
            </a:endParaRPr>
          </a:p>
        </p:txBody>
      </p:sp>
      <p:sp>
        <p:nvSpPr>
          <p:cNvPr id="20" name="Cube 19"/>
          <p:cNvSpPr/>
          <p:nvPr/>
        </p:nvSpPr>
        <p:spPr>
          <a:xfrm>
            <a:off x="6668588" y="3654174"/>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21" name="Rectangle 20"/>
          <p:cNvSpPr/>
          <p:nvPr/>
        </p:nvSpPr>
        <p:spPr>
          <a:xfrm>
            <a:off x="780653" y="2026775"/>
            <a:ext cx="1983922" cy="646331"/>
          </a:xfrm>
          <a:prstGeom prst="rect">
            <a:avLst/>
          </a:prstGeom>
        </p:spPr>
        <p:txBody>
          <a:bodyPr wrap="square">
            <a:spAutoFit/>
          </a:bodyPr>
          <a:lstStyle/>
          <a:p>
            <a:r>
              <a:rPr lang="en-US" sz="1800" dirty="0">
                <a:solidFill>
                  <a:srgbClr val="C00000"/>
                </a:solidFill>
                <a:latin typeface="Consolas" charset="0"/>
                <a:ea typeface="Consolas" charset="0"/>
                <a:cs typeface="Consolas" charset="0"/>
              </a:rPr>
              <a:t>DELETE part-00</a:t>
            </a:r>
          </a:p>
          <a:p>
            <a:r>
              <a:rPr lang="en-US" sz="1800" dirty="0">
                <a:solidFill>
                  <a:srgbClr val="C00000"/>
                </a:solidFill>
                <a:latin typeface="Consolas" charset="0"/>
                <a:ea typeface="Consolas" charset="0"/>
                <a:cs typeface="Consolas" charset="0"/>
              </a:rPr>
              <a:t>200</a:t>
            </a:r>
          </a:p>
        </p:txBody>
      </p:sp>
      <p:sp>
        <p:nvSpPr>
          <p:cNvPr id="22" name="Rectangle 21"/>
          <p:cNvSpPr/>
          <p:nvPr/>
        </p:nvSpPr>
        <p:spPr>
          <a:xfrm>
            <a:off x="841549" y="1087462"/>
            <a:ext cx="1948147" cy="646331"/>
          </a:xfrm>
          <a:prstGeom prst="rect">
            <a:avLst/>
          </a:prstGeom>
        </p:spPr>
        <p:txBody>
          <a:bodyPr wrap="square">
            <a:spAutoFit/>
          </a:bodyPr>
          <a:lstStyle/>
          <a:p>
            <a:r>
              <a:rPr lang="en-US" sz="1800" dirty="0">
                <a:latin typeface="Consolas" charset="0"/>
                <a:ea typeface="Consolas" charset="0"/>
                <a:cs typeface="Consolas" charset="0"/>
              </a:rPr>
              <a:t>HEAD part-00</a:t>
            </a:r>
          </a:p>
          <a:p>
            <a:r>
              <a:rPr lang="en-US" sz="1800" dirty="0">
                <a:latin typeface="Consolas" charset="0"/>
                <a:ea typeface="Consolas" charset="0"/>
                <a:cs typeface="Consolas" charset="0"/>
              </a:rPr>
              <a:t>200</a:t>
            </a:r>
          </a:p>
        </p:txBody>
      </p:sp>
      <p:cxnSp>
        <p:nvCxnSpPr>
          <p:cNvPr id="23" name="Straight Arrow Connector 22"/>
          <p:cNvCxnSpPr/>
          <p:nvPr/>
        </p:nvCxnSpPr>
        <p:spPr>
          <a:xfrm>
            <a:off x="2489479" y="1347317"/>
            <a:ext cx="1366576" cy="11706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p:cNvCxnSpPr>
            <a:endCxn id="28" idx="1"/>
          </p:cNvCxnSpPr>
          <p:nvPr/>
        </p:nvCxnSpPr>
        <p:spPr>
          <a:xfrm>
            <a:off x="2764575" y="2349941"/>
            <a:ext cx="1036919" cy="48711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5" name="Straight Arrow Connector 24"/>
          <p:cNvCxnSpPr/>
          <p:nvPr/>
        </p:nvCxnSpPr>
        <p:spPr>
          <a:xfrm flipV="1">
            <a:off x="2764575" y="1974949"/>
            <a:ext cx="2466699" cy="37499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6" name="Rectangle 25"/>
          <p:cNvSpPr/>
          <p:nvPr/>
        </p:nvSpPr>
        <p:spPr>
          <a:xfrm>
            <a:off x="848121" y="3051500"/>
            <a:ext cx="1706672" cy="646331"/>
          </a:xfrm>
          <a:prstGeom prst="rect">
            <a:avLst/>
          </a:prstGeom>
        </p:spPr>
        <p:txBody>
          <a:bodyPr wrap="square">
            <a:spAutoFit/>
          </a:bodyPr>
          <a:lstStyle/>
          <a:p>
            <a:r>
              <a:rPr lang="en-US" sz="1800" dirty="0">
                <a:solidFill>
                  <a:srgbClr val="0070C0"/>
                </a:solidFill>
                <a:latin typeface="Consolas" charset="0"/>
                <a:ea typeface="Consolas" charset="0"/>
                <a:cs typeface="Consolas" charset="0"/>
              </a:rPr>
              <a:t>HEAD part-00</a:t>
            </a:r>
            <a:br>
              <a:rPr lang="en-US" sz="1800" dirty="0">
                <a:solidFill>
                  <a:srgbClr val="0070C0"/>
                </a:solidFill>
                <a:latin typeface="Consolas" charset="0"/>
                <a:ea typeface="Consolas" charset="0"/>
                <a:cs typeface="Consolas" charset="0"/>
              </a:rPr>
            </a:br>
            <a:r>
              <a:rPr lang="en-US" sz="1800" dirty="0">
                <a:solidFill>
                  <a:srgbClr val="0070C0"/>
                </a:solidFill>
                <a:latin typeface="Consolas" charset="0"/>
                <a:ea typeface="Consolas" charset="0"/>
                <a:cs typeface="Consolas" charset="0"/>
              </a:rPr>
              <a:t>404 </a:t>
            </a:r>
          </a:p>
        </p:txBody>
      </p:sp>
      <p:cxnSp>
        <p:nvCxnSpPr>
          <p:cNvPr id="27" name="Straight Arrow Connector 26"/>
          <p:cNvCxnSpPr/>
          <p:nvPr/>
        </p:nvCxnSpPr>
        <p:spPr>
          <a:xfrm flipV="1">
            <a:off x="2554793" y="3100754"/>
            <a:ext cx="1251020" cy="27391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a:xfrm>
            <a:off x="821452" y="4111393"/>
            <a:ext cx="1948146" cy="646331"/>
          </a:xfrm>
          <a:prstGeom prst="rect">
            <a:avLst/>
          </a:prstGeom>
        </p:spPr>
        <p:txBody>
          <a:bodyPr wrap="square">
            <a:spAutoFit/>
          </a:bodyPr>
          <a:lstStyle/>
          <a:p>
            <a:r>
              <a:rPr lang="en-US" sz="1800" dirty="0">
                <a:solidFill>
                  <a:schemeClr val="accent5">
                    <a:lumMod val="60000"/>
                    <a:lumOff val="40000"/>
                  </a:schemeClr>
                </a:solidFill>
                <a:latin typeface="Consolas" charset="0"/>
                <a:ea typeface="Consolas" charset="0"/>
                <a:cs typeface="Consolas" charset="0"/>
              </a:rPr>
              <a:t>PUT part-00</a:t>
            </a:r>
          </a:p>
          <a:p>
            <a:r>
              <a:rPr lang="en-US" sz="1800" dirty="0">
                <a:solidFill>
                  <a:schemeClr val="accent5">
                    <a:lumMod val="60000"/>
                    <a:lumOff val="40000"/>
                  </a:schemeClr>
                </a:solidFill>
                <a:latin typeface="Consolas" charset="0"/>
                <a:ea typeface="Consolas" charset="0"/>
                <a:cs typeface="Consolas" charset="0"/>
              </a:rPr>
              <a:t>200</a:t>
            </a:r>
          </a:p>
        </p:txBody>
      </p:sp>
      <p:cxnSp>
        <p:nvCxnSpPr>
          <p:cNvPr id="29" name="Straight Arrow Connector 28"/>
          <p:cNvCxnSpPr/>
          <p:nvPr/>
        </p:nvCxnSpPr>
        <p:spPr>
          <a:xfrm flipV="1">
            <a:off x="2348802" y="3251480"/>
            <a:ext cx="1627833" cy="10601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2378946" y="2462392"/>
            <a:ext cx="3167872" cy="20752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Cube 30"/>
          <p:cNvSpPr/>
          <p:nvPr/>
        </p:nvSpPr>
        <p:spPr>
          <a:xfrm>
            <a:off x="5245799" y="2190166"/>
            <a:ext cx="670095" cy="272226"/>
          </a:xfrm>
          <a:prstGeom prst="cube">
            <a:avLst/>
          </a:prstGeom>
          <a:solidFill>
            <a:schemeClr val="accent1">
              <a:lumMod val="60000"/>
              <a:lumOff val="4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Tree>
    <p:custDataLst>
      <p:tags r:id="rId1"/>
    </p:custDataLst>
    <p:extLst>
      <p:ext uri="{BB962C8B-B14F-4D97-AF65-F5344CB8AC3E}">
        <p14:creationId xmlns:p14="http://schemas.microsoft.com/office/powerpoint/2010/main" val="1970914851"/>
      </p:ext>
    </p:extLst>
  </p:cSld>
  <p:clrMapOvr>
    <a:masterClrMapping/>
  </p:clrMapOvr>
  <mc:AlternateContent xmlns:mc="http://schemas.openxmlformats.org/markup-compatibility/2006" xmlns:p14="http://schemas.microsoft.com/office/powerpoint/2010/main">
    <mc:Choice Requires="p14">
      <p:transition spd="slow" p14:dur="2000" advTm="42281"/>
    </mc:Choice>
    <mc:Fallback xmlns="">
      <p:transition spd="slow" advTm="42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10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1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dissolve">
                                      <p:cBhvr>
                                        <p:cTn id="20" dur="1000"/>
                                        <p:tgtEl>
                                          <p:spTgt spid="27"/>
                                        </p:tgtEl>
                                      </p:cBhvr>
                                    </p:animEffect>
                                  </p:childTnLst>
                                </p:cTn>
                              </p:par>
                              <p:par>
                                <p:cTn id="21" presetID="9" presetClass="exit" presetSubtype="0" fill="hold" grpId="0" nodeType="withEffect">
                                  <p:stCondLst>
                                    <p:cond delay="0"/>
                                  </p:stCondLst>
                                  <p:childTnLst>
                                    <p:animEffect transition="out" filter="dissolve">
                                      <p:cBhvr>
                                        <p:cTn id="22" dur="2000"/>
                                        <p:tgtEl>
                                          <p:spTgt spid="12"/>
                                        </p:tgtEl>
                                      </p:cBhvr>
                                    </p:animEffect>
                                    <p:set>
                                      <p:cBhvr>
                                        <p:cTn id="23" dur="1" fill="hold">
                                          <p:stCondLst>
                                            <p:cond delay="1999"/>
                                          </p:stCondLst>
                                        </p:cTn>
                                        <p:tgtEl>
                                          <p:spTgt spid="12"/>
                                        </p:tgtEl>
                                        <p:attrNameLst>
                                          <p:attrName>style.visibility</p:attrName>
                                        </p:attrNameLst>
                                      </p:cBhvr>
                                      <p:to>
                                        <p:strVal val="hidden"/>
                                      </p:to>
                                    </p:set>
                                  </p:childTnLst>
                                </p:cTn>
                              </p:par>
                              <p:par>
                                <p:cTn id="24" presetID="9" presetClass="exit" presetSubtype="0" fill="hold" grpId="0" nodeType="withEffect">
                                  <p:stCondLst>
                                    <p:cond delay="0"/>
                                  </p:stCondLst>
                                  <p:childTnLst>
                                    <p:animEffect transition="out" filter="dissolve">
                                      <p:cBhvr>
                                        <p:cTn id="25" dur="2000"/>
                                        <p:tgtEl>
                                          <p:spTgt spid="13"/>
                                        </p:tgtEl>
                                      </p:cBhvr>
                                    </p:animEffect>
                                    <p:set>
                                      <p:cBhvr>
                                        <p:cTn id="26" dur="1" fill="hold">
                                          <p:stCondLst>
                                            <p:cond delay="1999"/>
                                          </p:stCondLst>
                                        </p:cTn>
                                        <p:tgtEl>
                                          <p:spTgt spid="13"/>
                                        </p:tgtEl>
                                        <p:attrNameLst>
                                          <p:attrName>style.visibility</p:attrName>
                                        </p:attrNameLst>
                                      </p:cBhvr>
                                      <p:to>
                                        <p:strVal val="hidden"/>
                                      </p:to>
                                    </p:set>
                                  </p:childTnLst>
                                </p:cTn>
                              </p:par>
                              <p:par>
                                <p:cTn id="27" presetID="9" presetClass="exit" presetSubtype="0" fill="hold" grpId="0" nodeType="withEffect">
                                  <p:stCondLst>
                                    <p:cond delay="0"/>
                                  </p:stCondLst>
                                  <p:childTnLst>
                                    <p:animEffect transition="out" filter="dissolve">
                                      <p:cBhvr>
                                        <p:cTn id="28" dur="2000"/>
                                        <p:tgtEl>
                                          <p:spTgt spid="11"/>
                                        </p:tgtEl>
                                      </p:cBhvr>
                                    </p:animEffect>
                                    <p:set>
                                      <p:cBhvr>
                                        <p:cTn id="29" dur="1" fill="hold">
                                          <p:stCondLst>
                                            <p:cond delay="1999"/>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dissolve">
                                      <p:cBhvr>
                                        <p:cTn id="34" dur="1000"/>
                                        <p:tgtEl>
                                          <p:spTgt spid="29"/>
                                        </p:tgtEl>
                                      </p:cBhvr>
                                    </p:animEffect>
                                  </p:childTnLst>
                                </p:cTn>
                              </p:par>
                              <p:par>
                                <p:cTn id="35" presetID="9"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2000"/>
                                        <p:tgtEl>
                                          <p:spTgt spid="3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dissolve">
                                      <p:cBhvr>
                                        <p:cTn id="40"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Netflix Staging Committer</a:t>
            </a:r>
          </a:p>
        </p:txBody>
      </p:sp>
      <p:sp>
        <p:nvSpPr>
          <p:cNvPr id="3" name="Text Placeholder 2"/>
          <p:cNvSpPr>
            <a:spLocks noGrp="1"/>
          </p:cNvSpPr>
          <p:nvPr>
            <p:ph type="body" idx="1"/>
          </p:nvPr>
        </p:nvSpPr>
        <p:spPr>
          <a:xfrm>
            <a:off x="525933" y="825731"/>
            <a:ext cx="8229600" cy="3646516"/>
          </a:xfrm>
        </p:spPr>
        <p:txBody>
          <a:bodyPr/>
          <a:lstStyle/>
          <a:p>
            <a:pPr marL="347663" indent="-342900">
              <a:buSzPct val="90000"/>
              <a:buFont typeface="+mj-lt"/>
              <a:buAutoNum type="arabicPeriod"/>
            </a:pPr>
            <a:r>
              <a:rPr lang="en-US" dirty="0"/>
              <a:t>Saves output to local files </a:t>
            </a:r>
            <a:r>
              <a:rPr lang="en-US" dirty="0">
                <a:latin typeface="Consolas" charset="0"/>
                <a:ea typeface="Consolas" charset="0"/>
                <a:cs typeface="Consolas" charset="0"/>
              </a:rPr>
              <a:t>file://</a:t>
            </a:r>
          </a:p>
          <a:p>
            <a:pPr marL="347663" indent="-342900">
              <a:buSzPct val="90000"/>
              <a:buFont typeface="+mj-lt"/>
              <a:buAutoNum type="arabicPeriod"/>
            </a:pPr>
            <a:r>
              <a:rPr lang="en-US" dirty="0"/>
              <a:t>Task commit: upload to S3A as multipart PUT —</a:t>
            </a:r>
            <a:r>
              <a:rPr lang="en-US" i="1" dirty="0"/>
              <a:t>but do not complete it</a:t>
            </a:r>
            <a:endParaRPr lang="en-US" dirty="0"/>
          </a:p>
          <a:p>
            <a:pPr marL="347663" indent="-342900">
              <a:buSzPct val="90000"/>
              <a:buFont typeface="+mj-lt"/>
              <a:buAutoNum type="arabicPeriod"/>
            </a:pPr>
            <a:r>
              <a:rPr lang="en-US" dirty="0"/>
              <a:t>Job committer completes all uploads from successful tasks; cancels others.</a:t>
            </a:r>
            <a:br>
              <a:rPr lang="en-US" dirty="0"/>
            </a:br>
            <a:endParaRPr lang="en-US" dirty="0"/>
          </a:p>
          <a:p>
            <a:pPr marL="4763" indent="0">
              <a:buSzPct val="80000"/>
              <a:buNone/>
            </a:pPr>
            <a:r>
              <a:rPr lang="en-US" dirty="0"/>
              <a:t>Outcome: </a:t>
            </a:r>
          </a:p>
          <a:p>
            <a:pPr marL="334566" indent="-301229">
              <a:buSzPct val="80000"/>
            </a:pPr>
            <a:r>
              <a:rPr lang="en-US" dirty="0"/>
              <a:t>No work visible until job is </a:t>
            </a:r>
            <a:r>
              <a:rPr lang="en-US" dirty="0" err="1"/>
              <a:t>commited</a:t>
            </a:r>
            <a:endParaRPr lang="en-US" dirty="0"/>
          </a:p>
          <a:p>
            <a:pPr marL="334566" indent="-301229">
              <a:buSzPct val="80000"/>
            </a:pPr>
            <a:r>
              <a:rPr lang="en-US" dirty="0"/>
              <a:t>Task commit time = </a:t>
            </a:r>
            <a:r>
              <a:rPr lang="en-US" dirty="0">
                <a:latin typeface="Consolas" charset="0"/>
                <a:ea typeface="Consolas" charset="0"/>
                <a:cs typeface="Consolas" charset="0"/>
              </a:rPr>
              <a:t>data/bandwidth</a:t>
            </a:r>
          </a:p>
          <a:p>
            <a:pPr marL="334566" indent="-301229">
              <a:buSzPct val="80000"/>
            </a:pPr>
            <a:r>
              <a:rPr lang="en-US" dirty="0"/>
              <a:t>Job commit time = POST * #</a:t>
            </a:r>
            <a:r>
              <a:rPr lang="en-US" dirty="0">
                <a:latin typeface="Consolas" charset="0"/>
                <a:ea typeface="Consolas" charset="0"/>
                <a:cs typeface="Consolas" charset="0"/>
              </a:rPr>
              <a:t>files</a:t>
            </a:r>
            <a:endParaRPr lang="en-US" dirty="0"/>
          </a:p>
        </p:txBody>
      </p:sp>
    </p:spTree>
    <p:extLst>
      <p:ext uri="{BB962C8B-B14F-4D97-AF65-F5344CB8AC3E}">
        <p14:creationId xmlns:p14="http://schemas.microsoft.com/office/powerpoint/2010/main" val="1559652278"/>
      </p:ext>
    </p:extLst>
  </p:cSld>
  <p:clrMapOvr>
    <a:masterClrMapping/>
  </p:clrMapOvr>
  <mc:AlternateContent xmlns:mc="http://schemas.openxmlformats.org/markup-compatibility/2006" xmlns:p14="http://schemas.microsoft.com/office/powerpoint/2010/main">
    <mc:Choice Requires="p14">
      <p:transition spd="slow" p14:dur="2000" advTm="162640"/>
    </mc:Choice>
    <mc:Fallback xmlns="">
      <p:transition spd="slow" advTm="16264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dirty="0"/>
              <a:t>Object Stores are a key part of agile cloud applications </a:t>
            </a:r>
          </a:p>
        </p:txBody>
      </p:sp>
      <p:sp>
        <p:nvSpPr>
          <p:cNvPr id="15" name="Text Placeholder 14"/>
          <p:cNvSpPr>
            <a:spLocks noGrp="1"/>
          </p:cNvSpPr>
          <p:nvPr>
            <p:ph type="body" idx="1"/>
          </p:nvPr>
        </p:nvSpPr>
        <p:spPr/>
        <p:txBody>
          <a:bodyPr/>
          <a:lstStyle/>
          <a:p>
            <a:r>
              <a:rPr lang="en-US" dirty="0"/>
              <a:t>It's the only persistent store for in-cloud clusters</a:t>
            </a:r>
          </a:p>
          <a:p>
            <a:r>
              <a:rPr lang="en-US" dirty="0"/>
              <a:t>Object stores are the source and final destination of work</a:t>
            </a:r>
          </a:p>
          <a:p>
            <a:r>
              <a:rPr lang="en-US" dirty="0"/>
              <a:t>Cross-application data storage</a:t>
            </a:r>
          </a:p>
          <a:p>
            <a:r>
              <a:rPr lang="en-US" dirty="0"/>
              <a:t>Asynchronous data exchange</a:t>
            </a:r>
          </a:p>
          <a:p>
            <a:r>
              <a:rPr lang="en-US" dirty="0"/>
              <a:t>External data sources</a:t>
            </a:r>
          </a:p>
        </p:txBody>
      </p:sp>
      <p:grpSp>
        <p:nvGrpSpPr>
          <p:cNvPr id="4" name="Group 3"/>
          <p:cNvGrpSpPr/>
          <p:nvPr/>
        </p:nvGrpSpPr>
        <p:grpSpPr>
          <a:xfrm>
            <a:off x="4199692" y="2069608"/>
            <a:ext cx="4004317" cy="1121734"/>
            <a:chOff x="4137603" y="2408275"/>
            <a:chExt cx="4004317" cy="1121734"/>
          </a:xfrm>
        </p:grpSpPr>
        <p:sp>
          <p:nvSpPr>
            <p:cNvPr id="2" name="Right Brace 1"/>
            <p:cNvSpPr/>
            <p:nvPr/>
          </p:nvSpPr>
          <p:spPr>
            <a:xfrm>
              <a:off x="4137603" y="2408275"/>
              <a:ext cx="584791" cy="1121734"/>
            </a:xfrm>
            <a:prstGeom prst="rightBrac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Regular" charset="0"/>
              </a:endParaRPr>
            </a:p>
          </p:txBody>
        </p:sp>
        <p:sp>
          <p:nvSpPr>
            <p:cNvPr id="3" name="TextBox 2"/>
            <p:cNvSpPr txBox="1"/>
            <p:nvPr/>
          </p:nvSpPr>
          <p:spPr>
            <a:xfrm>
              <a:off x="4722394" y="2769087"/>
              <a:ext cx="3419526" cy="400110"/>
            </a:xfrm>
            <a:prstGeom prst="rect">
              <a:avLst/>
            </a:prstGeom>
            <a:noFill/>
          </p:spPr>
          <p:txBody>
            <a:bodyPr wrap="none" rtlCol="0">
              <a:spAutoFit/>
            </a:bodyPr>
            <a:lstStyle/>
            <a:p>
              <a:r>
                <a:rPr lang="en-US" sz="2000" dirty="0">
                  <a:solidFill>
                    <a:schemeClr val="accent2"/>
                  </a:solidFill>
                  <a:latin typeface="Calibri" charset="0"/>
                  <a:ea typeface="Calibri" charset="0"/>
                  <a:cs typeface="Calibri" charset="0"/>
                </a:rPr>
                <a:t>Also useful in physical clusters!</a:t>
              </a:r>
            </a:p>
          </p:txBody>
        </p:sp>
      </p:grpSp>
    </p:spTree>
    <p:extLst>
      <p:ext uri="{BB962C8B-B14F-4D97-AF65-F5344CB8AC3E}">
        <p14:creationId xmlns:p14="http://schemas.microsoft.com/office/powerpoint/2010/main" val="1496835810"/>
      </p:ext>
    </p:extLst>
  </p:cSld>
  <p:clrMapOvr>
    <a:masterClrMapping/>
  </p:clrMapOvr>
  <mc:AlternateContent xmlns:mc="http://schemas.openxmlformats.org/markup-compatibility/2006" xmlns:p14="http://schemas.microsoft.com/office/powerpoint/2010/main">
    <mc:Choice Requires="p14">
      <p:transition spd="slow" p14:dur="2000" advTm="57261"/>
    </mc:Choice>
    <mc:Fallback xmlns="">
      <p:transition spd="slow" advTm="5726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5933" y="751593"/>
            <a:ext cx="4777800" cy="981000"/>
          </a:xfrm>
        </p:spPr>
        <p:txBody>
          <a:bodyPr/>
          <a:lstStyle/>
          <a:p>
            <a:r>
              <a:rPr lang="en-US" dirty="0"/>
              <a:t>Availability</a:t>
            </a:r>
          </a:p>
        </p:txBody>
      </p:sp>
      <p:sp>
        <p:nvSpPr>
          <p:cNvPr id="5" name="Content Placeholder 4"/>
          <p:cNvSpPr>
            <a:spLocks noGrp="1"/>
          </p:cNvSpPr>
          <p:nvPr>
            <p:ph type="subTitle" idx="1"/>
          </p:nvPr>
        </p:nvSpPr>
        <p:spPr>
          <a:xfrm>
            <a:off x="525932" y="2013251"/>
            <a:ext cx="6431916" cy="1511442"/>
          </a:xfrm>
        </p:spPr>
        <p:txBody>
          <a:bodyPr/>
          <a:lstStyle/>
          <a:p>
            <a:pPr marL="285750" indent="-285750">
              <a:buClr>
                <a:schemeClr val="tx2"/>
              </a:buClr>
              <a:buFont typeface="Wingdings" charset="2"/>
              <a:buChar char="§"/>
            </a:pPr>
            <a:r>
              <a:rPr lang="en-US" dirty="0"/>
              <a:t>Read + Write in HDP 2.6 and Apache Hadoop 2.8</a:t>
            </a:r>
          </a:p>
          <a:p>
            <a:pPr marL="285750" indent="-285750">
              <a:buClr>
                <a:schemeClr val="tx2"/>
              </a:buClr>
              <a:buFont typeface="Wingdings" charset="2"/>
              <a:buChar char="§"/>
            </a:pPr>
            <a:r>
              <a:rPr lang="en-US" dirty="0"/>
              <a:t>S3Guard: preview of DDB integration </a:t>
            </a:r>
            <a:r>
              <a:rPr lang="en-US" i="1" dirty="0"/>
              <a:t>soon</a:t>
            </a:r>
          </a:p>
          <a:p>
            <a:pPr marL="285750" indent="-285750">
              <a:buClr>
                <a:schemeClr val="tx2"/>
              </a:buClr>
              <a:buFont typeface="Wingdings" charset="2"/>
              <a:buChar char="§"/>
            </a:pPr>
            <a:r>
              <a:rPr lang="en-US" dirty="0"/>
              <a:t>Zero-rename commit: </a:t>
            </a:r>
            <a:r>
              <a:rPr lang="en-US" i="1" dirty="0"/>
              <a:t>work in progress</a:t>
            </a:r>
          </a:p>
          <a:p>
            <a:pPr marL="285750" indent="-285750">
              <a:buClr>
                <a:schemeClr val="tx2"/>
              </a:buClr>
              <a:buFont typeface="Wingdings" charset="2"/>
              <a:buChar char="§"/>
            </a:pPr>
            <a:endParaRPr lang="en-US" i="1" dirty="0"/>
          </a:p>
          <a:p>
            <a:pPr>
              <a:buClr>
                <a:schemeClr val="tx2"/>
              </a:buClr>
            </a:pPr>
            <a:r>
              <a:rPr lang="en-US" i="1" dirty="0"/>
              <a:t>   Look to </a:t>
            </a:r>
            <a:r>
              <a:rPr lang="en-US" i="1" dirty="0" err="1"/>
              <a:t>HDCloud</a:t>
            </a:r>
            <a:r>
              <a:rPr lang="en-US" i="1" dirty="0"/>
              <a:t> for the latest work!</a:t>
            </a:r>
          </a:p>
        </p:txBody>
      </p:sp>
    </p:spTree>
    <p:extLst>
      <p:ext uri="{BB962C8B-B14F-4D97-AF65-F5344CB8AC3E}">
        <p14:creationId xmlns:p14="http://schemas.microsoft.com/office/powerpoint/2010/main" val="1951473563"/>
      </p:ext>
    </p:extLst>
  </p:cSld>
  <p:clrMapOvr>
    <a:masterClrMapping/>
  </p:clrMapOvr>
  <mc:AlternateContent xmlns:mc="http://schemas.openxmlformats.org/markup-compatibility/2006" xmlns:p14="http://schemas.microsoft.com/office/powerpoint/2010/main">
    <mc:Choice Requires="p14">
      <p:transition p14:dur="0" advTm="208418"/>
    </mc:Choice>
    <mc:Fallback xmlns="">
      <p:transition advTm="20841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5933" y="189790"/>
            <a:ext cx="4777800" cy="460723"/>
          </a:xfrm>
        </p:spPr>
        <p:txBody>
          <a:bodyPr/>
          <a:lstStyle/>
          <a:p>
            <a:r>
              <a:rPr lang="en-US" dirty="0"/>
              <a:t>Big thanks to:</a:t>
            </a:r>
          </a:p>
        </p:txBody>
      </p:sp>
      <p:sp>
        <p:nvSpPr>
          <p:cNvPr id="4" name="Text Placeholder 3"/>
          <p:cNvSpPr>
            <a:spLocks noGrp="1"/>
          </p:cNvSpPr>
          <p:nvPr>
            <p:ph type="body" idx="2"/>
          </p:nvPr>
        </p:nvSpPr>
        <p:spPr>
          <a:xfrm>
            <a:off x="525933" y="834655"/>
            <a:ext cx="4777800" cy="2740053"/>
          </a:xfrm>
        </p:spPr>
        <p:txBody>
          <a:bodyPr/>
          <a:lstStyle/>
          <a:p>
            <a:r>
              <a:rPr lang="en-US" sz="1800" dirty="0"/>
              <a:t>Rajesh </a:t>
            </a:r>
            <a:r>
              <a:rPr lang="en-US" sz="1800" dirty="0" err="1"/>
              <a:t>Balamohan</a:t>
            </a:r>
            <a:endParaRPr lang="en-US" sz="1800" dirty="0"/>
          </a:p>
          <a:p>
            <a:r>
              <a:rPr lang="en-US" sz="1800" dirty="0" err="1"/>
              <a:t>Mingliang</a:t>
            </a:r>
            <a:r>
              <a:rPr lang="en-US" sz="1800" dirty="0"/>
              <a:t> Liu</a:t>
            </a:r>
          </a:p>
          <a:p>
            <a:r>
              <a:rPr lang="en-US" sz="1800" dirty="0"/>
              <a:t>Chris </a:t>
            </a:r>
            <a:r>
              <a:rPr lang="en-US" sz="1800" dirty="0" err="1"/>
              <a:t>Nauroth</a:t>
            </a:r>
            <a:endParaRPr lang="en-US" sz="1800" dirty="0"/>
          </a:p>
          <a:p>
            <a:r>
              <a:rPr lang="en-US" sz="1800" dirty="0"/>
              <a:t>Dominik </a:t>
            </a:r>
            <a:r>
              <a:rPr lang="en-US" sz="1800" dirty="0" err="1"/>
              <a:t>Bialek</a:t>
            </a:r>
            <a:endParaRPr lang="en-US" sz="1800" dirty="0"/>
          </a:p>
          <a:p>
            <a:r>
              <a:rPr lang="en-US" sz="1800" dirty="0"/>
              <a:t>Ram </a:t>
            </a:r>
            <a:r>
              <a:rPr lang="en-US" sz="1800" dirty="0" err="1"/>
              <a:t>Venkatesh</a:t>
            </a:r>
            <a:endParaRPr lang="en-US" sz="1800" dirty="0"/>
          </a:p>
          <a:p>
            <a:r>
              <a:rPr lang="en-US" sz="1800" dirty="0"/>
              <a:t>Everyone in QE, RE</a:t>
            </a:r>
          </a:p>
          <a:p>
            <a:r>
              <a:rPr lang="en-US" sz="1800" dirty="0"/>
              <a:t>+ everyone who reviewed/tested, patches and added their own, filed bug reports and measured performance</a:t>
            </a:r>
          </a:p>
        </p:txBody>
      </p:sp>
    </p:spTree>
    <p:extLst>
      <p:ext uri="{BB962C8B-B14F-4D97-AF65-F5344CB8AC3E}">
        <p14:creationId xmlns:p14="http://schemas.microsoft.com/office/powerpoint/2010/main" val="868978315"/>
      </p:ext>
    </p:extLst>
  </p:cSld>
  <p:clrMapOvr>
    <a:masterClrMapping/>
  </p:clrMapOvr>
  <mc:AlternateContent xmlns:mc="http://schemas.openxmlformats.org/markup-compatibility/2006" xmlns:p14="http://schemas.microsoft.com/office/powerpoint/2010/main">
    <mc:Choice Requires="p14">
      <p:transition spd="slow" p14:dur="2000" advTm="57314"/>
    </mc:Choice>
    <mc:Fallback xmlns="">
      <p:transition spd="slow" advTm="5731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ctrTitle"/>
          </p:nvPr>
        </p:nvSpPr>
        <p:spPr>
          <a:xfrm>
            <a:off x="0" y="899491"/>
            <a:ext cx="9143999" cy="654000"/>
          </a:xfrm>
          <a:prstGeom prst="rect">
            <a:avLst/>
          </a:prstGeom>
        </p:spPr>
        <p:txBody>
          <a:bodyPr lIns="57150" tIns="57150" rIns="57150" bIns="57150" anchor="b" anchorCtr="0">
            <a:noAutofit/>
          </a:bodyPr>
          <a:lstStyle/>
          <a:p>
            <a:pPr lvl="0" algn="ctr"/>
            <a:r>
              <a:rPr lang="en-US" dirty="0"/>
              <a:t>Questions?</a:t>
            </a:r>
            <a:endParaRPr lang="en" dirty="0"/>
          </a:p>
        </p:txBody>
      </p:sp>
      <p:sp>
        <p:nvSpPr>
          <p:cNvPr id="7" name="Shape 109"/>
          <p:cNvSpPr txBox="1">
            <a:spLocks noGrp="1"/>
          </p:cNvSpPr>
          <p:nvPr/>
        </p:nvSpPr>
        <p:spPr>
          <a:xfrm>
            <a:off x="1789044" y="2792896"/>
            <a:ext cx="6752186" cy="811685"/>
          </a:xfrm>
          <a:prstGeom prst="rect">
            <a:avLst/>
          </a:prstGeom>
          <a:noFill/>
          <a:ln>
            <a:noFill/>
          </a:ln>
        </p:spPr>
        <p:txBody>
          <a:bodyPr lIns="57150" tIns="57150" rIns="57150" bIns="57150" anchor="t" anchorCtr="0">
            <a:noAutofit/>
          </a:bodyPr>
          <a:lstStyle>
            <a:defPPr marR="0" lvl="0" algn="l" rtl="0">
              <a:lnSpc>
                <a:spcPct val="100000"/>
              </a:lnSpc>
              <a:spcBef>
                <a:spcPts val="0"/>
              </a:spcBef>
              <a:spcAft>
                <a:spcPts val="0"/>
              </a:spcAft>
            </a:defPPr>
            <a:lvl1pPr marL="0" marR="0" lvl="0" indent="0" algn="l" rtl="0">
              <a:lnSpc>
                <a:spcPct val="85000"/>
              </a:lnSpc>
              <a:spcBef>
                <a:spcPts val="100"/>
              </a:spcBef>
              <a:spcAft>
                <a:spcPts val="100"/>
              </a:spcAft>
              <a:buClr>
                <a:schemeClr val="accent1"/>
              </a:buClr>
              <a:buSzPct val="72222"/>
              <a:buFont typeface="Noto Sans Symbols"/>
              <a:buNone/>
              <a:defRPr sz="2300" b="1" i="0" u="none" strike="noStrike" cap="none">
                <a:solidFill>
                  <a:schemeClr val="lt2"/>
                </a:solidFill>
                <a:latin typeface="Calibri"/>
                <a:ea typeface="Calibri"/>
                <a:cs typeface="Calibri"/>
                <a:sym typeface="Calibri"/>
              </a:defRPr>
            </a:lvl1pPr>
            <a:lvl2pPr marL="342900" marR="0" lvl="1" indent="0" algn="ctr" rtl="0">
              <a:lnSpc>
                <a:spcPct val="90000"/>
              </a:lnSpc>
              <a:spcBef>
                <a:spcPts val="400"/>
              </a:spcBef>
              <a:spcAft>
                <a:spcPts val="0"/>
              </a:spcAft>
              <a:buClr>
                <a:srgbClr val="888888"/>
              </a:buClr>
              <a:buSzPct val="100000"/>
              <a:buFont typeface="Arial"/>
              <a:buNone/>
              <a:defRPr sz="1500" b="0" i="0" u="none" strike="noStrike" cap="none">
                <a:solidFill>
                  <a:srgbClr val="888888"/>
                </a:solidFill>
                <a:latin typeface="Calibri"/>
                <a:ea typeface="Calibri"/>
                <a:cs typeface="Calibri"/>
                <a:sym typeface="Calibri"/>
              </a:defRPr>
            </a:lvl2pPr>
            <a:lvl3pPr marL="685800" marR="0" lvl="2" indent="0" algn="ctr" rtl="0">
              <a:lnSpc>
                <a:spcPct val="100000"/>
              </a:lnSpc>
              <a:spcBef>
                <a:spcPts val="40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3pPr>
            <a:lvl4pPr marL="1028700" marR="0" lvl="3" indent="0" algn="ctr" rtl="0">
              <a:lnSpc>
                <a:spcPct val="100000"/>
              </a:lnSpc>
              <a:spcBef>
                <a:spcPts val="40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4pPr>
            <a:lvl5pPr marL="1371600" marR="0" lvl="4" indent="0" algn="ctr" rtl="0">
              <a:lnSpc>
                <a:spcPct val="100000"/>
              </a:lnSpc>
              <a:spcBef>
                <a:spcPts val="400"/>
              </a:spcBef>
              <a:spcAft>
                <a:spcPts val="0"/>
              </a:spcAft>
              <a:buClr>
                <a:srgbClr val="888888"/>
              </a:buClr>
              <a:buSzPct val="100000"/>
              <a:buFont typeface="Arial"/>
              <a:buNone/>
              <a:defRPr sz="1800" b="0" i="0" u="none" strike="noStrike" cap="none">
                <a:solidFill>
                  <a:srgbClr val="888888"/>
                </a:solidFill>
                <a:latin typeface="Calibri"/>
                <a:ea typeface="Calibri"/>
                <a:cs typeface="Calibri"/>
                <a:sym typeface="Calibri"/>
              </a:defRPr>
            </a:lvl5pPr>
            <a:lvl6pPr marL="1714500" marR="0" lvl="5" indent="0" algn="ctr" rtl="0">
              <a:lnSpc>
                <a:spcPct val="100000"/>
              </a:lnSpc>
              <a:spcBef>
                <a:spcPts val="300"/>
              </a:spcBef>
              <a:spcAft>
                <a:spcPts val="0"/>
              </a:spcAft>
              <a:buClr>
                <a:srgbClr val="888888"/>
              </a:buClr>
              <a:buSzPct val="100000"/>
              <a:buFont typeface="Arial"/>
              <a:buNone/>
              <a:defRPr sz="1500" b="0" i="0" u="none" strike="noStrike" cap="none">
                <a:solidFill>
                  <a:srgbClr val="888888"/>
                </a:solidFill>
                <a:latin typeface="Calibri"/>
                <a:ea typeface="Calibri"/>
                <a:cs typeface="Calibri"/>
                <a:sym typeface="Calibri"/>
              </a:defRPr>
            </a:lvl6pPr>
            <a:lvl7pPr marL="2057400" marR="0" lvl="6" indent="0" algn="ctr" rtl="0">
              <a:lnSpc>
                <a:spcPct val="100000"/>
              </a:lnSpc>
              <a:spcBef>
                <a:spcPts val="300"/>
              </a:spcBef>
              <a:spcAft>
                <a:spcPts val="0"/>
              </a:spcAft>
              <a:buClr>
                <a:srgbClr val="888888"/>
              </a:buClr>
              <a:buSzPct val="100000"/>
              <a:buFont typeface="Arial"/>
              <a:buNone/>
              <a:defRPr sz="1500" b="0" i="0" u="none" strike="noStrike" cap="none">
                <a:solidFill>
                  <a:srgbClr val="888888"/>
                </a:solidFill>
                <a:latin typeface="Calibri"/>
                <a:ea typeface="Calibri"/>
                <a:cs typeface="Calibri"/>
                <a:sym typeface="Calibri"/>
              </a:defRPr>
            </a:lvl7pPr>
            <a:lvl8pPr marL="2400300" marR="0" lvl="7" indent="0" algn="ctr" rtl="0">
              <a:lnSpc>
                <a:spcPct val="100000"/>
              </a:lnSpc>
              <a:spcBef>
                <a:spcPts val="300"/>
              </a:spcBef>
              <a:spcAft>
                <a:spcPts val="0"/>
              </a:spcAft>
              <a:buClr>
                <a:srgbClr val="888888"/>
              </a:buClr>
              <a:buSzPct val="100000"/>
              <a:buFont typeface="Arial"/>
              <a:buNone/>
              <a:defRPr sz="1500" b="0" i="0" u="none" strike="noStrike" cap="none">
                <a:solidFill>
                  <a:srgbClr val="888888"/>
                </a:solidFill>
                <a:latin typeface="Calibri"/>
                <a:ea typeface="Calibri"/>
                <a:cs typeface="Calibri"/>
                <a:sym typeface="Calibri"/>
              </a:defRPr>
            </a:lvl8pPr>
            <a:lvl9pPr marL="2743200" marR="0" lvl="8" indent="0" algn="ctr" rtl="0">
              <a:lnSpc>
                <a:spcPct val="100000"/>
              </a:lnSpc>
              <a:spcBef>
                <a:spcPts val="300"/>
              </a:spcBef>
              <a:spcAft>
                <a:spcPts val="0"/>
              </a:spcAft>
              <a:buClr>
                <a:srgbClr val="888888"/>
              </a:buClr>
              <a:buSzPct val="100000"/>
              <a:buFont typeface="Arial"/>
              <a:buNone/>
              <a:defRPr sz="1500" b="0" i="0" u="none" strike="noStrike" cap="none">
                <a:solidFill>
                  <a:srgbClr val="888888"/>
                </a:solidFill>
                <a:latin typeface="Calibri"/>
                <a:ea typeface="Calibri"/>
                <a:cs typeface="Calibri"/>
                <a:sym typeface="Calibri"/>
              </a:defRPr>
            </a:lvl9pPr>
          </a:lstStyle>
          <a:p>
            <a:pPr lvl="0">
              <a:spcBef>
                <a:spcPts val="0"/>
              </a:spcBef>
              <a:buClr>
                <a:schemeClr val="dk1"/>
              </a:buClr>
              <a:buSzPct val="47826"/>
            </a:pPr>
            <a:r>
              <a:rPr lang="en" dirty="0" err="1">
                <a:solidFill>
                  <a:srgbClr val="FFFFFF"/>
                </a:solidFill>
              </a:rPr>
              <a:t>stevel@hortonworks.com</a:t>
            </a:r>
            <a:r>
              <a:rPr lang="en-US" dirty="0">
                <a:solidFill>
                  <a:srgbClr val="FFFFFF"/>
                </a:solidFill>
              </a:rPr>
              <a:t>	</a:t>
            </a:r>
            <a:r>
              <a:rPr lang="en" dirty="0">
                <a:solidFill>
                  <a:srgbClr val="FFFFFF"/>
                </a:solidFill>
              </a:rPr>
              <a:t>@steveloughran</a:t>
            </a:r>
            <a:endParaRPr lang="en-US" dirty="0">
              <a:solidFill>
                <a:srgbClr val="FFFFFF"/>
              </a:solidFill>
            </a:endParaRPr>
          </a:p>
          <a:p>
            <a:pPr lvl="0">
              <a:spcBef>
                <a:spcPts val="0"/>
              </a:spcBef>
              <a:buClr>
                <a:schemeClr val="dk1"/>
              </a:buClr>
              <a:buSzPct val="47826"/>
            </a:pPr>
            <a:r>
              <a:rPr lang="en" dirty="0">
                <a:solidFill>
                  <a:srgbClr val="FFFFFF"/>
                </a:solidFill>
              </a:rPr>
              <a:t>s</a:t>
            </a:r>
            <a:r>
              <a:rPr lang="en-US" dirty="0" err="1">
                <a:solidFill>
                  <a:srgbClr val="FFFFFF"/>
                </a:solidFill>
              </a:rPr>
              <a:t>anjay</a:t>
            </a:r>
            <a:r>
              <a:rPr lang="en" dirty="0">
                <a:solidFill>
                  <a:srgbClr val="FFFFFF"/>
                </a:solidFill>
              </a:rPr>
              <a:t>@</a:t>
            </a:r>
            <a:r>
              <a:rPr lang="en" dirty="0" err="1">
                <a:solidFill>
                  <a:srgbClr val="FFFFFF"/>
                </a:solidFill>
              </a:rPr>
              <a:t>hortonworks.com</a:t>
            </a:r>
            <a:r>
              <a:rPr lang="en-US" dirty="0">
                <a:solidFill>
                  <a:srgbClr val="FFFFFF"/>
                </a:solidFill>
              </a:rPr>
              <a:t>	@</a:t>
            </a:r>
            <a:r>
              <a:rPr lang="en-US" dirty="0" err="1">
                <a:solidFill>
                  <a:srgbClr val="FFFFFF"/>
                </a:solidFill>
              </a:rPr>
              <a:t>srr</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6171"/>
    </mc:Choice>
    <mc:Fallback xmlns="">
      <p:transition spd="slow" advTm="617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p:nvPr/>
        </p:nvSpPr>
        <p:spPr>
          <a:xfrm>
            <a:off x="588250" y="1451325"/>
            <a:ext cx="5355600" cy="3151200"/>
          </a:xfrm>
          <a:prstGeom prst="roundRect">
            <a:avLst>
              <a:gd name="adj" fmla="val 16667"/>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latin typeface="Calibri" charset="0"/>
              <a:ea typeface="Calibri" charset="0"/>
              <a:cs typeface="Calibri" charset="0"/>
            </a:endParaRPr>
          </a:p>
        </p:txBody>
      </p:sp>
      <p:sp>
        <p:nvSpPr>
          <p:cNvPr id="134" name="Shape 134"/>
          <p:cNvSpPr/>
          <p:nvPr/>
        </p:nvSpPr>
        <p:spPr>
          <a:xfrm>
            <a:off x="6400375" y="1448150"/>
            <a:ext cx="2027400" cy="3151200"/>
          </a:xfrm>
          <a:prstGeom prst="roundRect">
            <a:avLst>
              <a:gd name="adj" fmla="val 16667"/>
            </a:avLst>
          </a:prstGeom>
          <a:noFill/>
          <a:ln w="9525" cap="flat" cmpd="sng">
            <a:solidFill>
              <a:srgbClr val="0000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latin typeface="Calibri" charset="0"/>
              <a:ea typeface="Calibri" charset="0"/>
              <a:cs typeface="Calibri" charset="0"/>
            </a:endParaRPr>
          </a:p>
        </p:txBody>
      </p:sp>
      <p:sp>
        <p:nvSpPr>
          <p:cNvPr id="135" name="Shape 135"/>
          <p:cNvSpPr txBox="1">
            <a:spLocks noGrp="1"/>
          </p:cNvSpPr>
          <p:nvPr>
            <p:ph type="ctrTitle"/>
          </p:nvPr>
        </p:nvSpPr>
        <p:spPr>
          <a:xfrm>
            <a:off x="525933" y="426021"/>
            <a:ext cx="8229600" cy="294300"/>
          </a:xfrm>
          <a:prstGeom prst="rect">
            <a:avLst/>
          </a:prstGeom>
        </p:spPr>
        <p:txBody>
          <a:bodyPr lIns="57150" tIns="57150" rIns="57150" bIns="57150" anchor="ctr" anchorCtr="0">
            <a:noAutofit/>
          </a:bodyPr>
          <a:lstStyle/>
          <a:p>
            <a:pPr lvl="0" rtl="0">
              <a:spcBef>
                <a:spcPts val="0"/>
              </a:spcBef>
              <a:buNone/>
            </a:pPr>
            <a:r>
              <a:rPr lang="en" dirty="0"/>
              <a:t>Cloud Storage </a:t>
            </a:r>
            <a:r>
              <a:rPr lang="en-US" dirty="0"/>
              <a:t>Integration: </a:t>
            </a:r>
            <a:r>
              <a:rPr lang="en" dirty="0"/>
              <a:t>Evolution</a:t>
            </a:r>
            <a:r>
              <a:rPr lang="en-US" dirty="0"/>
              <a:t> for Agility</a:t>
            </a:r>
            <a:endParaRPr lang="en" dirty="0"/>
          </a:p>
        </p:txBody>
      </p:sp>
      <p:sp>
        <p:nvSpPr>
          <p:cNvPr id="136" name="Shape 136"/>
          <p:cNvSpPr/>
          <p:nvPr/>
        </p:nvSpPr>
        <p:spPr>
          <a:xfrm>
            <a:off x="1003550" y="2636600"/>
            <a:ext cx="1197000" cy="7029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HDFS</a:t>
            </a:r>
          </a:p>
        </p:txBody>
      </p:sp>
      <p:sp>
        <p:nvSpPr>
          <p:cNvPr id="137" name="Shape 137"/>
          <p:cNvSpPr/>
          <p:nvPr/>
        </p:nvSpPr>
        <p:spPr>
          <a:xfrm>
            <a:off x="1007025" y="1549725"/>
            <a:ext cx="1197000" cy="455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Application</a:t>
            </a:r>
          </a:p>
        </p:txBody>
      </p:sp>
      <p:sp>
        <p:nvSpPr>
          <p:cNvPr id="138" name="Shape 138"/>
          <p:cNvSpPr/>
          <p:nvPr/>
        </p:nvSpPr>
        <p:spPr>
          <a:xfrm>
            <a:off x="4718775" y="2829050"/>
            <a:ext cx="732000" cy="2943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HDFS</a:t>
            </a:r>
          </a:p>
        </p:txBody>
      </p:sp>
      <p:sp>
        <p:nvSpPr>
          <p:cNvPr id="139" name="Shape 139"/>
          <p:cNvSpPr/>
          <p:nvPr/>
        </p:nvSpPr>
        <p:spPr>
          <a:xfrm>
            <a:off x="4045112" y="1548650"/>
            <a:ext cx="1197000" cy="455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Application</a:t>
            </a:r>
          </a:p>
        </p:txBody>
      </p:sp>
      <p:sp>
        <p:nvSpPr>
          <p:cNvPr id="140" name="Shape 140"/>
          <p:cNvSpPr/>
          <p:nvPr/>
        </p:nvSpPr>
        <p:spPr>
          <a:xfrm>
            <a:off x="6619900" y="799150"/>
            <a:ext cx="1617300" cy="573600"/>
          </a:xfrm>
          <a:prstGeom prst="downArrow">
            <a:avLst>
              <a:gd name="adj1" fmla="val 50000"/>
              <a:gd name="adj2" fmla="val 50000"/>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Goal</a:t>
            </a:r>
          </a:p>
        </p:txBody>
      </p:sp>
      <p:sp>
        <p:nvSpPr>
          <p:cNvPr id="141" name="Shape 141"/>
          <p:cNvSpPr/>
          <p:nvPr/>
        </p:nvSpPr>
        <p:spPr>
          <a:xfrm>
            <a:off x="588250" y="799025"/>
            <a:ext cx="5355600" cy="573600"/>
          </a:xfrm>
          <a:prstGeom prst="rightArrow">
            <a:avLst>
              <a:gd name="adj1" fmla="val 50000"/>
              <a:gd name="adj2" fmla="val 50000"/>
            </a:avLst>
          </a:prstGeom>
          <a:solidFill>
            <a:schemeClr val="accent2">
              <a:lumMod val="60000"/>
              <a:lumOff val="4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dirty="0">
                <a:latin typeface="Calibri" charset="0"/>
                <a:ea typeface="Calibri" charset="0"/>
                <a:cs typeface="Calibri" charset="0"/>
              </a:rPr>
              <a:t>Evolution towards cloud storage as </a:t>
            </a:r>
            <a:r>
              <a:rPr lang="en-US" dirty="0">
                <a:latin typeface="Calibri" charset="0"/>
                <a:ea typeface="Calibri" charset="0"/>
                <a:cs typeface="Calibri" charset="0"/>
              </a:rPr>
              <a:t>the persistent</a:t>
            </a:r>
            <a:r>
              <a:rPr lang="en" dirty="0">
                <a:latin typeface="Calibri" charset="0"/>
                <a:ea typeface="Calibri" charset="0"/>
                <a:cs typeface="Calibri" charset="0"/>
              </a:rPr>
              <a:t> Data Lake</a:t>
            </a:r>
          </a:p>
        </p:txBody>
      </p:sp>
      <p:pic>
        <p:nvPicPr>
          <p:cNvPr id="142" name="Shape 142"/>
          <p:cNvPicPr preferRelativeResize="0"/>
          <p:nvPr/>
        </p:nvPicPr>
        <p:blipFill>
          <a:blip r:embed="rId3">
            <a:alphaModFix/>
          </a:blip>
          <a:stretch>
            <a:fillRect/>
          </a:stretch>
        </p:blipFill>
        <p:spPr>
          <a:xfrm>
            <a:off x="1096693" y="3896551"/>
            <a:ext cx="979153" cy="652800"/>
          </a:xfrm>
          <a:prstGeom prst="rect">
            <a:avLst/>
          </a:prstGeom>
          <a:noFill/>
          <a:ln>
            <a:noFill/>
          </a:ln>
        </p:spPr>
      </p:pic>
      <p:sp>
        <p:nvSpPr>
          <p:cNvPr id="143" name="Shape 143"/>
          <p:cNvSpPr txBox="1"/>
          <p:nvPr/>
        </p:nvSpPr>
        <p:spPr>
          <a:xfrm>
            <a:off x="735950" y="2188925"/>
            <a:ext cx="550200" cy="294300"/>
          </a:xfrm>
          <a:prstGeom prst="rect">
            <a:avLst/>
          </a:prstGeom>
          <a:noFill/>
          <a:ln>
            <a:noFill/>
          </a:ln>
        </p:spPr>
        <p:txBody>
          <a:bodyPr lIns="91425" tIns="91425" rIns="91425" bIns="91425" anchor="t" anchorCtr="0">
            <a:noAutofit/>
          </a:bodyPr>
          <a:lstStyle/>
          <a:p>
            <a:pPr lvl="0">
              <a:spcBef>
                <a:spcPts val="0"/>
              </a:spcBef>
              <a:buNone/>
            </a:pPr>
            <a:r>
              <a:rPr lang="en" sz="1200">
                <a:latin typeface="Calibri" charset="0"/>
                <a:ea typeface="Calibri" charset="0"/>
                <a:cs typeface="Calibri" charset="0"/>
              </a:rPr>
              <a:t>Input</a:t>
            </a:r>
          </a:p>
        </p:txBody>
      </p:sp>
      <p:sp>
        <p:nvSpPr>
          <p:cNvPr id="144" name="Shape 144"/>
          <p:cNvSpPr txBox="1"/>
          <p:nvPr/>
        </p:nvSpPr>
        <p:spPr>
          <a:xfrm>
            <a:off x="1897325" y="2190500"/>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Output</a:t>
            </a:r>
          </a:p>
        </p:txBody>
      </p:sp>
      <p:cxnSp>
        <p:nvCxnSpPr>
          <p:cNvPr id="145" name="Shape 145"/>
          <p:cNvCxnSpPr/>
          <p:nvPr/>
        </p:nvCxnSpPr>
        <p:spPr>
          <a:xfrm rot="10800000">
            <a:off x="1369500" y="2023225"/>
            <a:ext cx="0" cy="608700"/>
          </a:xfrm>
          <a:prstGeom prst="straightConnector1">
            <a:avLst/>
          </a:prstGeom>
          <a:noFill/>
          <a:ln w="9525" cap="flat" cmpd="sng">
            <a:solidFill>
              <a:srgbClr val="000000"/>
            </a:solidFill>
            <a:prstDash val="solid"/>
            <a:round/>
            <a:headEnd type="none" w="lg" len="lg"/>
            <a:tailEnd type="triangle" w="lg" len="lg"/>
          </a:ln>
        </p:spPr>
      </p:cxnSp>
      <p:cxnSp>
        <p:nvCxnSpPr>
          <p:cNvPr id="146" name="Shape 146"/>
          <p:cNvCxnSpPr/>
          <p:nvPr/>
        </p:nvCxnSpPr>
        <p:spPr>
          <a:xfrm flipH="1">
            <a:off x="1786250" y="2031700"/>
            <a:ext cx="8400" cy="575100"/>
          </a:xfrm>
          <a:prstGeom prst="straightConnector1">
            <a:avLst/>
          </a:prstGeom>
          <a:noFill/>
          <a:ln w="9525" cap="flat" cmpd="sng">
            <a:solidFill>
              <a:srgbClr val="000000"/>
            </a:solidFill>
            <a:prstDash val="solid"/>
            <a:round/>
            <a:headEnd type="none" w="lg" len="lg"/>
            <a:tailEnd type="triangle" w="lg" len="lg"/>
          </a:ln>
        </p:spPr>
      </p:cxnSp>
      <p:cxnSp>
        <p:nvCxnSpPr>
          <p:cNvPr id="147" name="Shape 147"/>
          <p:cNvCxnSpPr/>
          <p:nvPr/>
        </p:nvCxnSpPr>
        <p:spPr>
          <a:xfrm rot="10800000">
            <a:off x="1369500" y="3339500"/>
            <a:ext cx="0" cy="608700"/>
          </a:xfrm>
          <a:prstGeom prst="straightConnector1">
            <a:avLst/>
          </a:prstGeom>
          <a:noFill/>
          <a:ln w="9525" cap="flat" cmpd="sng">
            <a:solidFill>
              <a:srgbClr val="000000"/>
            </a:solidFill>
            <a:prstDash val="solid"/>
            <a:round/>
            <a:headEnd type="triangle" w="lg" len="lg"/>
            <a:tailEnd type="none" w="lg" len="lg"/>
          </a:ln>
        </p:spPr>
      </p:cxnSp>
      <p:cxnSp>
        <p:nvCxnSpPr>
          <p:cNvPr id="148" name="Shape 148"/>
          <p:cNvCxnSpPr/>
          <p:nvPr/>
        </p:nvCxnSpPr>
        <p:spPr>
          <a:xfrm rot="10800000">
            <a:off x="1790450" y="3339500"/>
            <a:ext cx="0" cy="608700"/>
          </a:xfrm>
          <a:prstGeom prst="straightConnector1">
            <a:avLst/>
          </a:prstGeom>
          <a:noFill/>
          <a:ln w="9525" cap="flat" cmpd="sng">
            <a:solidFill>
              <a:srgbClr val="000000"/>
            </a:solidFill>
            <a:prstDash val="solid"/>
            <a:round/>
            <a:headEnd type="none" w="lg" len="lg"/>
            <a:tailEnd type="triangle" w="lg" len="lg"/>
          </a:ln>
        </p:spPr>
      </p:cxnSp>
      <p:sp>
        <p:nvSpPr>
          <p:cNvPr id="149" name="Shape 149"/>
          <p:cNvSpPr txBox="1"/>
          <p:nvPr/>
        </p:nvSpPr>
        <p:spPr>
          <a:xfrm>
            <a:off x="618250" y="3470875"/>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Backup</a:t>
            </a:r>
          </a:p>
        </p:txBody>
      </p:sp>
      <p:sp>
        <p:nvSpPr>
          <p:cNvPr id="150" name="Shape 150"/>
          <p:cNvSpPr txBox="1"/>
          <p:nvPr/>
        </p:nvSpPr>
        <p:spPr>
          <a:xfrm>
            <a:off x="1786250" y="3496700"/>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Restore</a:t>
            </a:r>
          </a:p>
        </p:txBody>
      </p:sp>
      <p:pic>
        <p:nvPicPr>
          <p:cNvPr id="151" name="Shape 151"/>
          <p:cNvPicPr preferRelativeResize="0"/>
          <p:nvPr/>
        </p:nvPicPr>
        <p:blipFill>
          <a:blip r:embed="rId3">
            <a:alphaModFix/>
          </a:blip>
          <a:stretch>
            <a:fillRect/>
          </a:stretch>
        </p:blipFill>
        <p:spPr>
          <a:xfrm>
            <a:off x="3687500" y="3896550"/>
            <a:ext cx="979149" cy="635400"/>
          </a:xfrm>
          <a:prstGeom prst="rect">
            <a:avLst/>
          </a:prstGeom>
          <a:noFill/>
          <a:ln>
            <a:noFill/>
          </a:ln>
        </p:spPr>
      </p:pic>
      <p:cxnSp>
        <p:nvCxnSpPr>
          <p:cNvPr id="152" name="Shape 152"/>
          <p:cNvCxnSpPr/>
          <p:nvPr/>
        </p:nvCxnSpPr>
        <p:spPr>
          <a:xfrm rot="10800000">
            <a:off x="4195450" y="1990150"/>
            <a:ext cx="8400" cy="1908900"/>
          </a:xfrm>
          <a:prstGeom prst="straightConnector1">
            <a:avLst/>
          </a:prstGeom>
          <a:noFill/>
          <a:ln w="9525" cap="flat" cmpd="sng">
            <a:solidFill>
              <a:srgbClr val="000000"/>
            </a:solidFill>
            <a:prstDash val="solid"/>
            <a:round/>
            <a:headEnd type="none" w="lg" len="lg"/>
            <a:tailEnd type="triangle" w="lg" len="lg"/>
          </a:ln>
        </p:spPr>
      </p:cxnSp>
      <p:cxnSp>
        <p:nvCxnSpPr>
          <p:cNvPr id="153" name="Shape 153"/>
          <p:cNvCxnSpPr>
            <a:endCxn id="138" idx="1"/>
          </p:cNvCxnSpPr>
          <p:nvPr/>
        </p:nvCxnSpPr>
        <p:spPr>
          <a:xfrm>
            <a:off x="4647675" y="1991450"/>
            <a:ext cx="437100" cy="837600"/>
          </a:xfrm>
          <a:prstGeom prst="straightConnector1">
            <a:avLst/>
          </a:prstGeom>
          <a:noFill/>
          <a:ln w="9525" cap="flat" cmpd="sng">
            <a:solidFill>
              <a:srgbClr val="000000"/>
            </a:solidFill>
            <a:prstDash val="solid"/>
            <a:round/>
            <a:headEnd type="none" w="lg" len="lg"/>
            <a:tailEnd type="triangle" w="lg" len="lg"/>
          </a:ln>
        </p:spPr>
      </p:cxnSp>
      <p:cxnSp>
        <p:nvCxnSpPr>
          <p:cNvPr id="154" name="Shape 154"/>
          <p:cNvCxnSpPr>
            <a:stCxn id="138" idx="3"/>
            <a:endCxn id="151" idx="3"/>
          </p:cNvCxnSpPr>
          <p:nvPr/>
        </p:nvCxnSpPr>
        <p:spPr>
          <a:xfrm flipH="1">
            <a:off x="4666575" y="3123350"/>
            <a:ext cx="418200" cy="1090800"/>
          </a:xfrm>
          <a:prstGeom prst="straightConnector1">
            <a:avLst/>
          </a:prstGeom>
          <a:noFill/>
          <a:ln w="9525" cap="flat" cmpd="sng">
            <a:solidFill>
              <a:srgbClr val="000000"/>
            </a:solidFill>
            <a:prstDash val="solid"/>
            <a:round/>
            <a:headEnd type="none" w="lg" len="lg"/>
            <a:tailEnd type="triangle" w="lg" len="lg"/>
          </a:ln>
        </p:spPr>
      </p:cxnSp>
      <p:sp>
        <p:nvSpPr>
          <p:cNvPr id="155" name="Shape 155"/>
          <p:cNvSpPr txBox="1"/>
          <p:nvPr/>
        </p:nvSpPr>
        <p:spPr>
          <a:xfrm>
            <a:off x="3580975" y="2269600"/>
            <a:ext cx="5502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Input</a:t>
            </a:r>
          </a:p>
        </p:txBody>
      </p:sp>
      <p:sp>
        <p:nvSpPr>
          <p:cNvPr id="156" name="Shape 156"/>
          <p:cNvSpPr txBox="1"/>
          <p:nvPr/>
        </p:nvSpPr>
        <p:spPr>
          <a:xfrm>
            <a:off x="5034125" y="2145237"/>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Output</a:t>
            </a:r>
          </a:p>
        </p:txBody>
      </p:sp>
      <p:sp>
        <p:nvSpPr>
          <p:cNvPr id="157" name="Shape 157"/>
          <p:cNvSpPr txBox="1"/>
          <p:nvPr/>
        </p:nvSpPr>
        <p:spPr>
          <a:xfrm>
            <a:off x="5034125" y="3512837"/>
            <a:ext cx="732000" cy="294300"/>
          </a:xfrm>
          <a:prstGeom prst="rect">
            <a:avLst/>
          </a:prstGeom>
          <a:noFill/>
          <a:ln>
            <a:noFill/>
          </a:ln>
        </p:spPr>
        <p:txBody>
          <a:bodyPr lIns="91425" tIns="91425" rIns="91425" bIns="91425" anchor="t" anchorCtr="0">
            <a:noAutofit/>
          </a:bodyPr>
          <a:lstStyle/>
          <a:p>
            <a:pPr lvl="0" rtl="0">
              <a:spcBef>
                <a:spcPts val="0"/>
              </a:spcBef>
              <a:buNone/>
            </a:pPr>
            <a:r>
              <a:rPr lang="en-US" sz="1200" dirty="0">
                <a:latin typeface="Calibri" charset="0"/>
                <a:ea typeface="Calibri" charset="0"/>
                <a:cs typeface="Calibri" charset="0"/>
              </a:rPr>
              <a:t>Upload</a:t>
            </a:r>
            <a:endParaRPr lang="en" sz="1200" dirty="0">
              <a:latin typeface="Calibri" charset="0"/>
              <a:ea typeface="Calibri" charset="0"/>
              <a:cs typeface="Calibri" charset="0"/>
            </a:endParaRPr>
          </a:p>
        </p:txBody>
      </p:sp>
      <p:sp>
        <p:nvSpPr>
          <p:cNvPr id="158" name="Shape 158"/>
          <p:cNvSpPr/>
          <p:nvPr/>
        </p:nvSpPr>
        <p:spPr>
          <a:xfrm>
            <a:off x="7538175" y="2829050"/>
            <a:ext cx="732000" cy="294300"/>
          </a:xfrm>
          <a:prstGeom prst="can">
            <a:avLst>
              <a:gd name="adj" fmla="val 25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HDFS</a:t>
            </a:r>
          </a:p>
        </p:txBody>
      </p:sp>
      <p:sp>
        <p:nvSpPr>
          <p:cNvPr id="159" name="Shape 159"/>
          <p:cNvSpPr/>
          <p:nvPr/>
        </p:nvSpPr>
        <p:spPr>
          <a:xfrm>
            <a:off x="6864512" y="1548650"/>
            <a:ext cx="1197000" cy="4551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latin typeface="Calibri" charset="0"/>
                <a:ea typeface="Calibri" charset="0"/>
                <a:cs typeface="Calibri" charset="0"/>
              </a:rPr>
              <a:t>Application</a:t>
            </a:r>
          </a:p>
        </p:txBody>
      </p:sp>
      <p:pic>
        <p:nvPicPr>
          <p:cNvPr id="160" name="Shape 160"/>
          <p:cNvPicPr preferRelativeResize="0"/>
          <p:nvPr/>
        </p:nvPicPr>
        <p:blipFill>
          <a:blip r:embed="rId3">
            <a:alphaModFix/>
          </a:blip>
          <a:stretch>
            <a:fillRect/>
          </a:stretch>
        </p:blipFill>
        <p:spPr>
          <a:xfrm>
            <a:off x="6684923" y="3905251"/>
            <a:ext cx="979149" cy="635400"/>
          </a:xfrm>
          <a:prstGeom prst="rect">
            <a:avLst/>
          </a:prstGeom>
          <a:noFill/>
          <a:ln>
            <a:noFill/>
          </a:ln>
        </p:spPr>
      </p:pic>
      <p:cxnSp>
        <p:nvCxnSpPr>
          <p:cNvPr id="161" name="Shape 161"/>
          <p:cNvCxnSpPr/>
          <p:nvPr/>
        </p:nvCxnSpPr>
        <p:spPr>
          <a:xfrm rot="10800000">
            <a:off x="7014850" y="1990150"/>
            <a:ext cx="8400" cy="1908900"/>
          </a:xfrm>
          <a:prstGeom prst="straightConnector1">
            <a:avLst/>
          </a:prstGeom>
          <a:noFill/>
          <a:ln w="9525" cap="flat" cmpd="sng">
            <a:solidFill>
              <a:srgbClr val="000000"/>
            </a:solidFill>
            <a:prstDash val="solid"/>
            <a:round/>
            <a:headEnd type="none" w="lg" len="lg"/>
            <a:tailEnd type="triangle" w="lg" len="lg"/>
          </a:ln>
        </p:spPr>
      </p:cxnSp>
      <p:cxnSp>
        <p:nvCxnSpPr>
          <p:cNvPr id="162" name="Shape 162"/>
          <p:cNvCxnSpPr/>
          <p:nvPr/>
        </p:nvCxnSpPr>
        <p:spPr>
          <a:xfrm>
            <a:off x="7219837" y="2031700"/>
            <a:ext cx="16200" cy="1850700"/>
          </a:xfrm>
          <a:prstGeom prst="straightConnector1">
            <a:avLst/>
          </a:prstGeom>
          <a:noFill/>
          <a:ln w="9525" cap="flat" cmpd="sng">
            <a:solidFill>
              <a:srgbClr val="000000"/>
            </a:solidFill>
            <a:prstDash val="solid"/>
            <a:round/>
            <a:headEnd type="none" w="lg" len="lg"/>
            <a:tailEnd type="triangle" w="lg" len="lg"/>
          </a:ln>
        </p:spPr>
      </p:cxnSp>
      <p:sp>
        <p:nvSpPr>
          <p:cNvPr id="163" name="Shape 163"/>
          <p:cNvSpPr txBox="1"/>
          <p:nvPr/>
        </p:nvSpPr>
        <p:spPr>
          <a:xfrm>
            <a:off x="6400375" y="2269600"/>
            <a:ext cx="5502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Input</a:t>
            </a:r>
          </a:p>
        </p:txBody>
      </p:sp>
      <p:sp>
        <p:nvSpPr>
          <p:cNvPr id="164" name="Shape 164"/>
          <p:cNvSpPr txBox="1"/>
          <p:nvPr/>
        </p:nvSpPr>
        <p:spPr>
          <a:xfrm>
            <a:off x="7233100" y="3362787"/>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Output</a:t>
            </a:r>
          </a:p>
        </p:txBody>
      </p:sp>
      <p:cxnSp>
        <p:nvCxnSpPr>
          <p:cNvPr id="165" name="Shape 165"/>
          <p:cNvCxnSpPr>
            <a:endCxn id="158" idx="1"/>
          </p:cNvCxnSpPr>
          <p:nvPr/>
        </p:nvCxnSpPr>
        <p:spPr>
          <a:xfrm>
            <a:off x="7886175" y="2015150"/>
            <a:ext cx="18000" cy="813900"/>
          </a:xfrm>
          <a:prstGeom prst="straightConnector1">
            <a:avLst/>
          </a:prstGeom>
          <a:noFill/>
          <a:ln w="9525" cap="flat" cmpd="sng">
            <a:solidFill>
              <a:srgbClr val="000000"/>
            </a:solidFill>
            <a:prstDash val="solid"/>
            <a:round/>
            <a:headEnd type="triangle" w="lg" len="lg"/>
            <a:tailEnd type="triangle" w="lg" len="lg"/>
          </a:ln>
        </p:spPr>
      </p:cxnSp>
      <p:sp>
        <p:nvSpPr>
          <p:cNvPr id="166" name="Shape 166"/>
          <p:cNvSpPr txBox="1"/>
          <p:nvPr/>
        </p:nvSpPr>
        <p:spPr>
          <a:xfrm>
            <a:off x="7937800" y="2269237"/>
            <a:ext cx="732000" cy="294300"/>
          </a:xfrm>
          <a:prstGeom prst="rect">
            <a:avLst/>
          </a:prstGeom>
          <a:noFill/>
          <a:ln>
            <a:noFill/>
          </a:ln>
        </p:spPr>
        <p:txBody>
          <a:bodyPr lIns="91425" tIns="91425" rIns="91425" bIns="91425" anchor="t" anchorCtr="0">
            <a:noAutofit/>
          </a:bodyPr>
          <a:lstStyle/>
          <a:p>
            <a:pPr lvl="0" rtl="0">
              <a:spcBef>
                <a:spcPts val="0"/>
              </a:spcBef>
              <a:buNone/>
            </a:pPr>
            <a:r>
              <a:rPr lang="en" sz="1200">
                <a:latin typeface="Calibri" charset="0"/>
                <a:ea typeface="Calibri" charset="0"/>
                <a:cs typeface="Calibri" charset="0"/>
              </a:rPr>
              <a:t>tmp</a:t>
            </a:r>
          </a:p>
        </p:txBody>
      </p:sp>
      <p:sp>
        <p:nvSpPr>
          <p:cNvPr id="2" name="TextBox 1"/>
          <p:cNvSpPr txBox="1"/>
          <p:nvPr/>
        </p:nvSpPr>
        <p:spPr>
          <a:xfrm>
            <a:off x="6725320" y="4690661"/>
            <a:ext cx="606256" cy="307777"/>
          </a:xfrm>
          <a:prstGeom prst="rect">
            <a:avLst/>
          </a:prstGeom>
          <a:noFill/>
        </p:spPr>
        <p:txBody>
          <a:bodyPr wrap="none" rtlCol="0">
            <a:spAutoFit/>
          </a:bodyPr>
          <a:lstStyle/>
          <a:p>
            <a:r>
              <a:rPr lang="en-US" dirty="0">
                <a:latin typeface="Calibri Regular" charset="0"/>
                <a:ea typeface="Calibri Regular" charset="0"/>
                <a:cs typeface="Calibri Regular" charset="0"/>
              </a:rPr>
              <a:t>Azure</a:t>
            </a:r>
          </a:p>
        </p:txBody>
      </p:sp>
      <p:sp>
        <p:nvSpPr>
          <p:cNvPr id="37" name="TextBox 36"/>
          <p:cNvSpPr txBox="1"/>
          <p:nvPr/>
        </p:nvSpPr>
        <p:spPr>
          <a:xfrm>
            <a:off x="3869077" y="4681225"/>
            <a:ext cx="1079142" cy="307777"/>
          </a:xfrm>
          <a:prstGeom prst="rect">
            <a:avLst/>
          </a:prstGeom>
          <a:noFill/>
        </p:spPr>
        <p:txBody>
          <a:bodyPr wrap="none" rtlCol="0">
            <a:spAutoFit/>
          </a:bodyPr>
          <a:lstStyle/>
          <a:p>
            <a:r>
              <a:rPr lang="en-US" dirty="0">
                <a:latin typeface="Calibri Regular" charset="0"/>
                <a:ea typeface="Calibri Regular" charset="0"/>
                <a:cs typeface="Calibri Regular" charset="0"/>
              </a:rPr>
              <a:t>AWS –</a:t>
            </a:r>
            <a:r>
              <a:rPr lang="en-US" i="1" dirty="0">
                <a:latin typeface="Calibri Regular" charset="0"/>
                <a:ea typeface="Calibri Regular" charset="0"/>
                <a:cs typeface="Calibri Regular" charset="0"/>
              </a:rPr>
              <a:t>today</a:t>
            </a:r>
          </a:p>
        </p:txBody>
      </p:sp>
    </p:spTree>
    <p:extLst>
      <p:ext uri="{BB962C8B-B14F-4D97-AF65-F5344CB8AC3E}">
        <p14:creationId xmlns:p14="http://schemas.microsoft.com/office/powerpoint/2010/main" val="712885117"/>
      </p:ext>
    </p:extLst>
  </p:cSld>
  <p:clrMapOvr>
    <a:masterClrMapping/>
  </p:clrMapOvr>
  <mc:AlternateContent xmlns:mc="http://schemas.openxmlformats.org/markup-compatibility/2006" xmlns:p14="http://schemas.microsoft.com/office/powerpoint/2010/main">
    <mc:Choice Requires="p14">
      <p:transition spd="slow" p14:dur="2000" advTm="92457"/>
    </mc:Choice>
    <mc:Fallback xmlns="">
      <p:transition spd="slow" advTm="924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9"/>
        <p:cNvGrpSpPr/>
        <p:nvPr/>
      </p:nvGrpSpPr>
      <p:grpSpPr>
        <a:xfrm>
          <a:off x="0" y="0"/>
          <a:ext cx="0" cy="0"/>
          <a:chOff x="0" y="0"/>
          <a:chExt cx="0" cy="0"/>
        </a:xfrm>
      </p:grpSpPr>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89668" y="4117141"/>
            <a:ext cx="1107321" cy="791581"/>
          </a:xfrm>
          <a:prstGeom prst="rect">
            <a:avLst/>
          </a:prstGeom>
        </p:spPr>
      </p:pic>
      <p:grpSp>
        <p:nvGrpSpPr>
          <p:cNvPr id="50" name="Group 49"/>
          <p:cNvGrpSpPr/>
          <p:nvPr/>
        </p:nvGrpSpPr>
        <p:grpSpPr>
          <a:xfrm>
            <a:off x="6823270" y="1976724"/>
            <a:ext cx="1313180" cy="1587904"/>
            <a:chOff x="7134845" y="1834395"/>
            <a:chExt cx="1313180" cy="1587904"/>
          </a:xfrm>
        </p:grpSpPr>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482382" y="1834395"/>
              <a:ext cx="617598" cy="741118"/>
            </a:xfrm>
            <a:prstGeom prst="rect">
              <a:avLst/>
            </a:prstGeom>
          </p:spPr>
        </p:pic>
        <p:sp>
          <p:nvSpPr>
            <p:cNvPr id="10" name="Rectangle 9"/>
            <p:cNvSpPr/>
            <p:nvPr/>
          </p:nvSpPr>
          <p:spPr>
            <a:xfrm>
              <a:off x="7134845" y="2714413"/>
              <a:ext cx="1313180" cy="707886"/>
            </a:xfrm>
            <a:prstGeom prst="rect">
              <a:avLst/>
            </a:prstGeom>
          </p:spPr>
          <p:txBody>
            <a:bodyPr wrap="none">
              <a:spAutoFit/>
            </a:bodyPr>
            <a:lstStyle/>
            <a:p>
              <a:pPr algn="ctr"/>
              <a:r>
                <a:rPr lang="en-US" sz="2000" dirty="0">
                  <a:latin typeface="Consolas" charset="0"/>
                  <a:ea typeface="Consolas" charset="0"/>
                  <a:cs typeface="Consolas" charset="0"/>
                </a:rPr>
                <a:t>ORC</a:t>
              </a:r>
            </a:p>
            <a:p>
              <a:pPr algn="ctr"/>
              <a:r>
                <a:rPr lang="en-US" sz="2000" dirty="0">
                  <a:latin typeface="Consolas" charset="0"/>
                  <a:ea typeface="Consolas" charset="0"/>
                  <a:cs typeface="Consolas" charset="0"/>
                </a:rPr>
                <a:t>datasets</a:t>
              </a:r>
            </a:p>
          </p:txBody>
        </p:sp>
      </p:grpSp>
      <p:pic>
        <p:nvPicPr>
          <p:cNvPr id="18" name="Picture 1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95067" y="3403476"/>
            <a:ext cx="544782" cy="57504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646178" y="3403476"/>
            <a:ext cx="544782" cy="57504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97289" y="3403476"/>
            <a:ext cx="544782" cy="575047"/>
          </a:xfrm>
          <a:prstGeom prst="rect">
            <a:avLst/>
          </a:prstGeom>
        </p:spPr>
      </p:pic>
      <p:pic>
        <p:nvPicPr>
          <p:cNvPr id="17" name="Picture 1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2448" y="1196436"/>
            <a:ext cx="780288" cy="780288"/>
          </a:xfrm>
          <a:prstGeom prst="rect">
            <a:avLst/>
          </a:prstGeom>
        </p:spPr>
      </p:pic>
      <p:grpSp>
        <p:nvGrpSpPr>
          <p:cNvPr id="43" name="Group 42"/>
          <p:cNvGrpSpPr/>
          <p:nvPr/>
        </p:nvGrpSpPr>
        <p:grpSpPr>
          <a:xfrm>
            <a:off x="2287940" y="2014599"/>
            <a:ext cx="1172116" cy="1177269"/>
            <a:chOff x="2164748" y="1930925"/>
            <a:chExt cx="1172116" cy="1177269"/>
          </a:xfrm>
        </p:grpSpPr>
        <p:pic>
          <p:nvPicPr>
            <p:cNvPr id="27" name="Picture 2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404528" y="1930925"/>
              <a:ext cx="617598" cy="741118"/>
            </a:xfrm>
            <a:prstGeom prst="rect">
              <a:avLst/>
            </a:prstGeom>
          </p:spPr>
        </p:pic>
        <p:sp>
          <p:nvSpPr>
            <p:cNvPr id="29" name="Rectangle 28"/>
            <p:cNvSpPr/>
            <p:nvPr/>
          </p:nvSpPr>
          <p:spPr>
            <a:xfrm>
              <a:off x="2164748" y="2708084"/>
              <a:ext cx="1172116" cy="400110"/>
            </a:xfrm>
            <a:prstGeom prst="rect">
              <a:avLst/>
            </a:prstGeom>
          </p:spPr>
          <p:txBody>
            <a:bodyPr wrap="none">
              <a:spAutoFit/>
            </a:bodyPr>
            <a:lstStyle/>
            <a:p>
              <a:r>
                <a:rPr lang="en-US" sz="2000" dirty="0">
                  <a:latin typeface="Consolas" charset="0"/>
                  <a:ea typeface="Consolas" charset="0"/>
                  <a:cs typeface="Consolas" charset="0"/>
                </a:rPr>
                <a:t>inbound</a:t>
              </a:r>
              <a:endParaRPr lang="en-US" dirty="0">
                <a:latin typeface="Calibri Regular" charset="0"/>
                <a:ea typeface="Calibri Regular" charset="0"/>
                <a:cs typeface="Calibri Regular" charset="0"/>
              </a:endParaRPr>
            </a:p>
          </p:txBody>
        </p:sp>
      </p:grpSp>
      <p:cxnSp>
        <p:nvCxnSpPr>
          <p:cNvPr id="33" name="Straight Arrow Connector 32"/>
          <p:cNvCxnSpPr>
            <a:stCxn id="17" idx="3"/>
          </p:cNvCxnSpPr>
          <p:nvPr/>
        </p:nvCxnSpPr>
        <p:spPr>
          <a:xfrm>
            <a:off x="1242736" y="1586580"/>
            <a:ext cx="1113282" cy="547134"/>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9" idx="3"/>
          </p:cNvCxnSpPr>
          <p:nvPr/>
        </p:nvCxnSpPr>
        <p:spPr>
          <a:xfrm flipV="1">
            <a:off x="1242736" y="2650875"/>
            <a:ext cx="1128272" cy="607470"/>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2448" y="2047741"/>
            <a:ext cx="780288" cy="780288"/>
          </a:xfrm>
          <a:prstGeom prst="rect">
            <a:avLst/>
          </a:prstGeom>
        </p:spPr>
      </p:pic>
      <p:pic>
        <p:nvPicPr>
          <p:cNvPr id="39" name="Picture 3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2448" y="2868201"/>
            <a:ext cx="780288" cy="780288"/>
          </a:xfrm>
          <a:prstGeom prst="rect">
            <a:avLst/>
          </a:prstGeom>
        </p:spPr>
      </p:pic>
      <p:cxnSp>
        <p:nvCxnSpPr>
          <p:cNvPr id="41" name="Straight Arrow Connector 40"/>
          <p:cNvCxnSpPr>
            <a:stCxn id="38" idx="3"/>
          </p:cNvCxnSpPr>
          <p:nvPr/>
        </p:nvCxnSpPr>
        <p:spPr>
          <a:xfrm flipV="1">
            <a:off x="1242736" y="2404972"/>
            <a:ext cx="1173242" cy="32913"/>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296904" y="2361532"/>
            <a:ext cx="666826" cy="1"/>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871018" y="2361532"/>
            <a:ext cx="1114398" cy="0"/>
          </a:xfrm>
          <a:prstGeom prst="straightConnector1">
            <a:avLst/>
          </a:prstGeom>
          <a:ln w="38100">
            <a:solidFill>
              <a:schemeClr val="accent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8" name="Title 77"/>
          <p:cNvSpPr>
            <a:spLocks noGrp="1"/>
          </p:cNvSpPr>
          <p:nvPr>
            <p:ph type="ctrTitle"/>
          </p:nvPr>
        </p:nvSpPr>
        <p:spPr>
          <a:xfrm>
            <a:off x="420526" y="471911"/>
            <a:ext cx="3209791" cy="294300"/>
          </a:xfrm>
        </p:spPr>
        <p:txBody>
          <a:bodyPr/>
          <a:lstStyle/>
          <a:p>
            <a:pPr algn="ctr"/>
            <a:r>
              <a:rPr lang="en-US" dirty="0"/>
              <a:t>Elastic ETL</a:t>
            </a:r>
          </a:p>
        </p:txBody>
      </p:sp>
      <p:cxnSp>
        <p:nvCxnSpPr>
          <p:cNvPr id="82" name="Straight Arrow Connector 81"/>
          <p:cNvCxnSpPr/>
          <p:nvPr/>
        </p:nvCxnSpPr>
        <p:spPr>
          <a:xfrm>
            <a:off x="4918569" y="2744245"/>
            <a:ext cx="0" cy="598486"/>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118176" y="4312876"/>
            <a:ext cx="748923" cy="400110"/>
          </a:xfrm>
          <a:prstGeom prst="rect">
            <a:avLst/>
          </a:prstGeom>
        </p:spPr>
        <p:txBody>
          <a:bodyPr wrap="none">
            <a:spAutoFit/>
          </a:bodyPr>
          <a:lstStyle/>
          <a:p>
            <a:r>
              <a:rPr lang="en-US" sz="2000" dirty="0">
                <a:latin typeface="Consolas" charset="0"/>
                <a:ea typeface="Consolas" charset="0"/>
                <a:cs typeface="Consolas" charset="0"/>
              </a:rPr>
              <a:t>HDFS</a:t>
            </a:r>
            <a:endParaRPr lang="en-US" dirty="0">
              <a:latin typeface="Calibri Regular" charset="0"/>
              <a:ea typeface="Calibri Regular" charset="0"/>
              <a:cs typeface="Calibri Regular" charset="0"/>
            </a:endParaRPr>
          </a:p>
        </p:txBody>
      </p:sp>
      <p:grpSp>
        <p:nvGrpSpPr>
          <p:cNvPr id="35" name="Group 34"/>
          <p:cNvGrpSpPr/>
          <p:nvPr/>
        </p:nvGrpSpPr>
        <p:grpSpPr>
          <a:xfrm>
            <a:off x="4298387" y="207656"/>
            <a:ext cx="1313180" cy="1277226"/>
            <a:chOff x="6852717" y="1837297"/>
            <a:chExt cx="1313180" cy="1277226"/>
          </a:xfrm>
        </p:grpSpPr>
        <p:pic>
          <p:nvPicPr>
            <p:cNvPr id="36" name="Picture 3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00508" y="1837297"/>
              <a:ext cx="617598" cy="741118"/>
            </a:xfrm>
            <a:prstGeom prst="rect">
              <a:avLst/>
            </a:prstGeom>
          </p:spPr>
        </p:pic>
        <p:sp>
          <p:nvSpPr>
            <p:cNvPr id="37" name="Rectangle 36"/>
            <p:cNvSpPr/>
            <p:nvPr/>
          </p:nvSpPr>
          <p:spPr>
            <a:xfrm>
              <a:off x="6852717" y="2714413"/>
              <a:ext cx="1313180" cy="400110"/>
            </a:xfrm>
            <a:prstGeom prst="rect">
              <a:avLst/>
            </a:prstGeom>
          </p:spPr>
          <p:txBody>
            <a:bodyPr wrap="none">
              <a:spAutoFit/>
            </a:bodyPr>
            <a:lstStyle/>
            <a:p>
              <a:r>
                <a:rPr lang="en-US" sz="2000" dirty="0">
                  <a:latin typeface="Consolas" charset="0"/>
                  <a:ea typeface="Consolas" charset="0"/>
                  <a:cs typeface="Consolas" charset="0"/>
                </a:rPr>
                <a:t>external</a:t>
              </a:r>
              <a:endParaRPr lang="en-US" dirty="0">
                <a:latin typeface="Calibri Regular" charset="0"/>
                <a:ea typeface="Calibri Regular" charset="0"/>
                <a:cs typeface="Calibri Regular" charset="0"/>
              </a:endParaRPr>
            </a:p>
          </p:txBody>
        </p:sp>
      </p:grpSp>
      <p:cxnSp>
        <p:nvCxnSpPr>
          <p:cNvPr id="40" name="Straight Arrow Connector 39"/>
          <p:cNvCxnSpPr/>
          <p:nvPr/>
        </p:nvCxnSpPr>
        <p:spPr>
          <a:xfrm>
            <a:off x="4918569" y="1484882"/>
            <a:ext cx="0" cy="420731"/>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826225" y="1873886"/>
            <a:ext cx="1062172" cy="1062172"/>
          </a:xfrm>
          <a:prstGeom prst="rect">
            <a:avLst/>
          </a:prstGeom>
        </p:spPr>
      </p:pic>
      <p:pic>
        <p:nvPicPr>
          <p:cNvPr id="31" name="Picture 30"/>
          <p:cNvPicPr>
            <a:picLocks noChangeAspect="1"/>
          </p:cNvPicPr>
          <p:nvPr/>
        </p:nvPicPr>
        <p:blipFill rotWithShape="1">
          <a:blip r:embed="rId8">
            <a:extLst>
              <a:ext uri="{28A0092B-C50C-407E-A947-70E740481C1C}">
                <a14:useLocalDpi xmlns:a14="http://schemas.microsoft.com/office/drawing/2010/main" val="0"/>
              </a:ext>
            </a:extLst>
          </a:blip>
          <a:srcRect l="6043" t="13794" r="3348" b="8988"/>
          <a:stretch/>
        </p:blipFill>
        <p:spPr>
          <a:xfrm>
            <a:off x="4815278" y="2084449"/>
            <a:ext cx="1303020" cy="5693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845"/>
    </mc:Choice>
    <mc:Fallback xmlns="">
      <p:transition spd="slow" advTm="568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9"/>
        <p:cNvGrpSpPr/>
        <p:nvPr/>
      </p:nvGrpSpPr>
      <p:grpSpPr>
        <a:xfrm>
          <a:off x="0" y="0"/>
          <a:ext cx="0" cy="0"/>
          <a:chOff x="0" y="0"/>
          <a:chExt cx="0" cy="0"/>
        </a:xfrm>
      </p:grpSpPr>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94874" y="4079665"/>
            <a:ext cx="1107321" cy="791581"/>
          </a:xfrm>
          <a:prstGeom prst="rect">
            <a:avLst/>
          </a:prstGeom>
        </p:spPr>
      </p:pic>
      <p:grpSp>
        <p:nvGrpSpPr>
          <p:cNvPr id="50" name="Group 49"/>
          <p:cNvGrpSpPr/>
          <p:nvPr/>
        </p:nvGrpSpPr>
        <p:grpSpPr>
          <a:xfrm>
            <a:off x="6812889" y="1966234"/>
            <a:ext cx="1313180" cy="1277226"/>
            <a:chOff x="6852717" y="1837297"/>
            <a:chExt cx="1313180" cy="1277226"/>
          </a:xfrm>
        </p:grpSpPr>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00508" y="1837297"/>
              <a:ext cx="617598" cy="741118"/>
            </a:xfrm>
            <a:prstGeom prst="rect">
              <a:avLst/>
            </a:prstGeom>
          </p:spPr>
        </p:pic>
        <p:sp>
          <p:nvSpPr>
            <p:cNvPr id="10" name="Rectangle 9"/>
            <p:cNvSpPr/>
            <p:nvPr/>
          </p:nvSpPr>
          <p:spPr>
            <a:xfrm>
              <a:off x="6852717" y="2714413"/>
              <a:ext cx="1313180" cy="400110"/>
            </a:xfrm>
            <a:prstGeom prst="rect">
              <a:avLst/>
            </a:prstGeom>
          </p:spPr>
          <p:txBody>
            <a:bodyPr wrap="none">
              <a:spAutoFit/>
            </a:bodyPr>
            <a:lstStyle/>
            <a:p>
              <a:r>
                <a:rPr lang="en-US" sz="2000" dirty="0">
                  <a:latin typeface="Consolas" charset="0"/>
                  <a:ea typeface="Consolas" charset="0"/>
                  <a:cs typeface="Consolas" charset="0"/>
                </a:rPr>
                <a:t>datasets</a:t>
              </a:r>
              <a:endParaRPr lang="en-US" dirty="0">
                <a:latin typeface="Calibri Regular" charset="0"/>
                <a:ea typeface="Calibri Regular" charset="0"/>
                <a:cs typeface="Calibri Regular" charset="0"/>
              </a:endParaRPr>
            </a:p>
          </p:txBody>
        </p:sp>
      </p:grpSp>
      <p:pic>
        <p:nvPicPr>
          <p:cNvPr id="18" name="Picture 1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95067" y="3403476"/>
            <a:ext cx="544782" cy="57504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646178" y="3403476"/>
            <a:ext cx="544782" cy="57504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297289" y="3403476"/>
            <a:ext cx="544782" cy="575047"/>
          </a:xfrm>
          <a:prstGeom prst="rect">
            <a:avLst/>
          </a:prstGeom>
        </p:spPr>
      </p:pic>
      <p:grpSp>
        <p:nvGrpSpPr>
          <p:cNvPr id="54" name="Group 53"/>
          <p:cNvGrpSpPr/>
          <p:nvPr/>
        </p:nvGrpSpPr>
        <p:grpSpPr>
          <a:xfrm>
            <a:off x="4298387" y="207656"/>
            <a:ext cx="1313180" cy="1277226"/>
            <a:chOff x="6852717" y="1837297"/>
            <a:chExt cx="1313180" cy="1277226"/>
          </a:xfrm>
        </p:grpSpPr>
        <p:pic>
          <p:nvPicPr>
            <p:cNvPr id="55" name="Picture 5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200508" y="1837297"/>
              <a:ext cx="617598" cy="741118"/>
            </a:xfrm>
            <a:prstGeom prst="rect">
              <a:avLst/>
            </a:prstGeom>
          </p:spPr>
        </p:pic>
        <p:sp>
          <p:nvSpPr>
            <p:cNvPr id="56" name="Rectangle 55"/>
            <p:cNvSpPr/>
            <p:nvPr/>
          </p:nvSpPr>
          <p:spPr>
            <a:xfrm>
              <a:off x="6852717" y="2714413"/>
              <a:ext cx="1313180" cy="400110"/>
            </a:xfrm>
            <a:prstGeom prst="rect">
              <a:avLst/>
            </a:prstGeom>
          </p:spPr>
          <p:txBody>
            <a:bodyPr wrap="none">
              <a:spAutoFit/>
            </a:bodyPr>
            <a:lstStyle/>
            <a:p>
              <a:r>
                <a:rPr lang="en-US" sz="2000" dirty="0">
                  <a:latin typeface="Consolas" charset="0"/>
                  <a:ea typeface="Consolas" charset="0"/>
                  <a:cs typeface="Consolas" charset="0"/>
                </a:rPr>
                <a:t>external</a:t>
              </a:r>
              <a:endParaRPr lang="en-US" dirty="0">
                <a:latin typeface="Calibri Regular" charset="0"/>
                <a:ea typeface="Calibri Regular" charset="0"/>
                <a:cs typeface="Calibri Regular" charset="0"/>
              </a:endParaRPr>
            </a:p>
          </p:txBody>
        </p:sp>
      </p:grpSp>
      <p:cxnSp>
        <p:nvCxnSpPr>
          <p:cNvPr id="58" name="Straight Arrow Connector 57"/>
          <p:cNvCxnSpPr/>
          <p:nvPr/>
        </p:nvCxnSpPr>
        <p:spPr>
          <a:xfrm>
            <a:off x="4918569" y="1484882"/>
            <a:ext cx="0" cy="420731"/>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871018" y="2361532"/>
            <a:ext cx="1114398" cy="0"/>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918569" y="2744245"/>
            <a:ext cx="0" cy="598486"/>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itle 77"/>
          <p:cNvSpPr>
            <a:spLocks noGrp="1"/>
          </p:cNvSpPr>
          <p:nvPr>
            <p:ph type="ctrTitle"/>
          </p:nvPr>
        </p:nvSpPr>
        <p:spPr>
          <a:xfrm>
            <a:off x="704661" y="426021"/>
            <a:ext cx="7421408" cy="294300"/>
          </a:xfrm>
        </p:spPr>
        <p:txBody>
          <a:bodyPr/>
          <a:lstStyle/>
          <a:p>
            <a:r>
              <a:rPr lang="en-US" dirty="0"/>
              <a:t>Notebooks</a:t>
            </a:r>
          </a:p>
        </p:txBody>
      </p:sp>
      <p:pic>
        <p:nvPicPr>
          <p:cNvPr id="3" name="Picture 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0800000" flipH="1" flipV="1">
            <a:off x="984890" y="777013"/>
            <a:ext cx="1779111" cy="1415738"/>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63257" y="2536729"/>
            <a:ext cx="1473868" cy="1473868"/>
          </a:xfrm>
          <a:prstGeom prst="rect">
            <a:avLst/>
          </a:prstGeom>
        </p:spPr>
      </p:pic>
      <p:cxnSp>
        <p:nvCxnSpPr>
          <p:cNvPr id="30" name="Straight Arrow Connector 29"/>
          <p:cNvCxnSpPr>
            <a:stCxn id="3" idx="3"/>
          </p:cNvCxnSpPr>
          <p:nvPr/>
        </p:nvCxnSpPr>
        <p:spPr>
          <a:xfrm>
            <a:off x="2764001" y="1484882"/>
            <a:ext cx="1129362" cy="835287"/>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4" idx="3"/>
          </p:cNvCxnSpPr>
          <p:nvPr/>
        </p:nvCxnSpPr>
        <p:spPr>
          <a:xfrm flipV="1">
            <a:off x="2437125" y="2571891"/>
            <a:ext cx="1452378" cy="701772"/>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603763" y="426021"/>
            <a:ext cx="1062172" cy="1062172"/>
          </a:xfrm>
          <a:prstGeom prst="rect">
            <a:avLst/>
          </a:prstGeom>
        </p:spPr>
      </p:pic>
      <p:cxnSp>
        <p:nvCxnSpPr>
          <p:cNvPr id="40" name="Straight Arrow Connector 39"/>
          <p:cNvCxnSpPr/>
          <p:nvPr/>
        </p:nvCxnSpPr>
        <p:spPr>
          <a:xfrm flipV="1">
            <a:off x="6020451" y="1284828"/>
            <a:ext cx="583312" cy="530933"/>
          </a:xfrm>
          <a:prstGeom prst="straightConnector1">
            <a:avLst/>
          </a:prstGeom>
          <a:ln w="38100">
            <a:solidFill>
              <a:schemeClr val="accent2">
                <a:lumMod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210784" y="1966234"/>
            <a:ext cx="1046541" cy="1582311"/>
          </a:xfrm>
          <a:prstGeom prst="straightConnector1">
            <a:avLst/>
          </a:prstGeom>
          <a:ln w="38100">
            <a:solidFill>
              <a:schemeClr val="bg2">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769787" y="3640038"/>
            <a:ext cx="1172116" cy="1149809"/>
            <a:chOff x="6852717" y="1964714"/>
            <a:chExt cx="1172116" cy="1149809"/>
          </a:xfrm>
        </p:grpSpPr>
        <p:pic>
          <p:nvPicPr>
            <p:cNvPr id="26" name="Picture 2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126465" y="1964714"/>
              <a:ext cx="617598" cy="741118"/>
            </a:xfrm>
            <a:prstGeom prst="rect">
              <a:avLst/>
            </a:prstGeom>
          </p:spPr>
        </p:pic>
        <p:sp>
          <p:nvSpPr>
            <p:cNvPr id="27" name="Rectangle 26"/>
            <p:cNvSpPr/>
            <p:nvPr/>
          </p:nvSpPr>
          <p:spPr>
            <a:xfrm>
              <a:off x="6852717" y="2714413"/>
              <a:ext cx="1172116" cy="400110"/>
            </a:xfrm>
            <a:prstGeom prst="rect">
              <a:avLst/>
            </a:prstGeom>
          </p:spPr>
          <p:txBody>
            <a:bodyPr wrap="none">
              <a:spAutoFit/>
            </a:bodyPr>
            <a:lstStyle/>
            <a:p>
              <a:pPr algn="ctr"/>
              <a:r>
                <a:rPr lang="en-US" sz="2000" dirty="0">
                  <a:latin typeface="Consolas" charset="0"/>
                  <a:ea typeface="Consolas" charset="0"/>
                  <a:cs typeface="Consolas" charset="0"/>
                </a:rPr>
                <a:t>library</a:t>
              </a:r>
              <a:endParaRPr lang="en-US" dirty="0">
                <a:latin typeface="Calibri Regular" charset="0"/>
                <a:ea typeface="Calibri Regular" charset="0"/>
                <a:cs typeface="Calibri Regular" charset="0"/>
              </a:endParaRPr>
            </a:p>
          </p:txBody>
        </p:sp>
      </p:grpSp>
      <p:cxnSp>
        <p:nvCxnSpPr>
          <p:cNvPr id="28" name="Straight Arrow Connector 27"/>
          <p:cNvCxnSpPr/>
          <p:nvPr/>
        </p:nvCxnSpPr>
        <p:spPr>
          <a:xfrm>
            <a:off x="2136098" y="3690999"/>
            <a:ext cx="794479" cy="319598"/>
          </a:xfrm>
          <a:prstGeom prst="straightConnector1">
            <a:avLst/>
          </a:prstGeom>
          <a:ln w="38100">
            <a:solidFill>
              <a:schemeClr val="bg2">
                <a:lumMod val="6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745661" y="1388198"/>
            <a:ext cx="930189" cy="930189"/>
          </a:xfrm>
          <a:prstGeom prst="rect">
            <a:avLst/>
          </a:prstGeom>
        </p:spPr>
      </p:pic>
      <p:pic>
        <p:nvPicPr>
          <p:cNvPr id="15" name="Picture 14"/>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298387" y="1998467"/>
            <a:ext cx="1666023" cy="886183"/>
          </a:xfrm>
          <a:prstGeom prst="rect">
            <a:avLst/>
          </a:prstGeom>
        </p:spPr>
      </p:pic>
    </p:spTree>
    <p:extLst>
      <p:ext uri="{BB962C8B-B14F-4D97-AF65-F5344CB8AC3E}">
        <p14:creationId xmlns:p14="http://schemas.microsoft.com/office/powerpoint/2010/main" val="1553265175"/>
      </p:ext>
    </p:extLst>
  </p:cSld>
  <p:clrMapOvr>
    <a:masterClrMapping/>
  </p:clrMapOvr>
  <mc:AlternateContent xmlns:mc="http://schemas.openxmlformats.org/markup-compatibility/2006" xmlns:p14="http://schemas.microsoft.com/office/powerpoint/2010/main">
    <mc:Choice Requires="p14">
      <p:transition spd="slow" p14:dur="2000" advTm="69080"/>
    </mc:Choice>
    <mc:Fallback xmlns="">
      <p:transition spd="slow" advTm="690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39"/>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995067" y="3403476"/>
            <a:ext cx="544782" cy="575047"/>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46178" y="3403476"/>
            <a:ext cx="544782" cy="575047"/>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97289" y="3403476"/>
            <a:ext cx="544782" cy="575047"/>
          </a:xfrm>
          <a:prstGeom prst="rect">
            <a:avLst/>
          </a:prstGeom>
        </p:spPr>
      </p:pic>
      <p:cxnSp>
        <p:nvCxnSpPr>
          <p:cNvPr id="62" name="Straight Arrow Connector 61"/>
          <p:cNvCxnSpPr>
            <a:stCxn id="32" idx="3"/>
          </p:cNvCxnSpPr>
          <p:nvPr/>
        </p:nvCxnSpPr>
        <p:spPr>
          <a:xfrm flipV="1">
            <a:off x="2935546" y="2417829"/>
            <a:ext cx="1030575" cy="6461"/>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871018" y="2361532"/>
            <a:ext cx="769625" cy="0"/>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itle 77"/>
          <p:cNvSpPr>
            <a:spLocks noGrp="1"/>
          </p:cNvSpPr>
          <p:nvPr>
            <p:ph type="ctrTitle"/>
          </p:nvPr>
        </p:nvSpPr>
        <p:spPr>
          <a:xfrm>
            <a:off x="6893750" y="465449"/>
            <a:ext cx="1461386" cy="294300"/>
          </a:xfrm>
        </p:spPr>
        <p:txBody>
          <a:bodyPr/>
          <a:lstStyle/>
          <a:p>
            <a:r>
              <a:rPr lang="en-US" dirty="0"/>
              <a:t>Streaming</a:t>
            </a:r>
          </a:p>
        </p:txBody>
      </p:sp>
      <p:pic>
        <p:nvPicPr>
          <p:cNvPr id="30" name="Picture 2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39849" y="4129738"/>
            <a:ext cx="780288" cy="780288"/>
          </a:xfrm>
          <a:prstGeom prst="rect">
            <a:avLst/>
          </a:prstGeom>
        </p:spPr>
      </p:pic>
      <p:pic>
        <p:nvPicPr>
          <p:cNvPr id="32" name="Picture 3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55258" y="2034146"/>
            <a:ext cx="780288" cy="780288"/>
          </a:xfrm>
          <a:prstGeom prst="rect">
            <a:avLst/>
          </a:prstGeom>
        </p:spPr>
      </p:pic>
      <p:pic>
        <p:nvPicPr>
          <p:cNvPr id="36" name="Picture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89167" y="2089503"/>
            <a:ext cx="2130894" cy="544058"/>
          </a:xfrm>
          <a:prstGeom prst="rect">
            <a:avLst/>
          </a:prstGeom>
          <a:noFill/>
        </p:spPr>
      </p:pic>
      <p:pic>
        <p:nvPicPr>
          <p:cNvPr id="40" name="Picture 3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29716" y="3220266"/>
            <a:ext cx="780288" cy="78028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a:ext>
            </a:extLst>
          </a:blip>
          <a:stretch>
            <a:fillRect/>
          </a:stretch>
        </p:blipFill>
        <p:spPr>
          <a:xfrm rot="10800000" flipH="1" flipV="1">
            <a:off x="603113" y="299655"/>
            <a:ext cx="1418679" cy="625888"/>
          </a:xfrm>
          <a:prstGeom prst="rect">
            <a:avLst/>
          </a:prstGeom>
        </p:spPr>
      </p:pic>
      <p:cxnSp>
        <p:nvCxnSpPr>
          <p:cNvPr id="42" name="Straight Arrow Connector 41"/>
          <p:cNvCxnSpPr>
            <a:stCxn id="8" idx="2"/>
            <a:endCxn id="32" idx="1"/>
          </p:cNvCxnSpPr>
          <p:nvPr/>
        </p:nvCxnSpPr>
        <p:spPr>
          <a:xfrm>
            <a:off x="1312453" y="925543"/>
            <a:ext cx="842805" cy="1498747"/>
          </a:xfrm>
          <a:prstGeom prst="straightConnector1">
            <a:avLst/>
          </a:prstGeom>
          <a:ln w="381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918569" y="2744245"/>
            <a:ext cx="0" cy="598486"/>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519860" y="2664532"/>
            <a:ext cx="0" cy="598486"/>
          </a:xfrm>
          <a:prstGeom prst="straightConnector1">
            <a:avLst/>
          </a:prstGeom>
          <a:ln w="381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71547" y="1438149"/>
            <a:ext cx="1324616" cy="411705"/>
          </a:xfrm>
          <a:prstGeom prst="rect">
            <a:avLst/>
          </a:prstGeom>
        </p:spPr>
      </p:pic>
      <p:pic>
        <p:nvPicPr>
          <p:cNvPr id="4" name="Picture 3"/>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495243" y="412834"/>
            <a:ext cx="780288" cy="780288"/>
          </a:xfrm>
          <a:prstGeom prst="rect">
            <a:avLst/>
          </a:prstGeom>
        </p:spPr>
      </p:pic>
      <p:cxnSp>
        <p:nvCxnSpPr>
          <p:cNvPr id="22" name="Straight Arrow Connector 21"/>
          <p:cNvCxnSpPr/>
          <p:nvPr/>
        </p:nvCxnSpPr>
        <p:spPr>
          <a:xfrm>
            <a:off x="4885387" y="1326630"/>
            <a:ext cx="0" cy="616614"/>
          </a:xfrm>
          <a:prstGeom prst="straightConnector1">
            <a:avLst/>
          </a:prstGeom>
          <a:ln w="38100">
            <a:solidFill>
              <a:schemeClr val="accent2">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38936" y="1780670"/>
            <a:ext cx="1832082" cy="974513"/>
          </a:xfrm>
          <a:prstGeom prst="rect">
            <a:avLst/>
          </a:prstGeom>
        </p:spPr>
      </p:pic>
    </p:spTree>
    <p:extLst>
      <p:ext uri="{BB962C8B-B14F-4D97-AF65-F5344CB8AC3E}">
        <p14:creationId xmlns:p14="http://schemas.microsoft.com/office/powerpoint/2010/main" val="1863029481"/>
      </p:ext>
    </p:extLst>
  </p:cSld>
  <p:clrMapOvr>
    <a:masterClrMapping/>
  </p:clrMapOvr>
  <mc:AlternateContent xmlns:mc="http://schemas.openxmlformats.org/markup-compatibility/2006" xmlns:p14="http://schemas.microsoft.com/office/powerpoint/2010/main">
    <mc:Choice Requires="p14">
      <p:transition spd="slow" p14:dur="2000" advTm="47189"/>
    </mc:Choice>
    <mc:Fallback xmlns="">
      <p:transition spd="slow" advTm="471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2360" y="644557"/>
            <a:ext cx="7146620" cy="1485900"/>
          </a:xfrm>
        </p:spPr>
        <p:txBody>
          <a:bodyPr/>
          <a:lstStyle/>
          <a:p>
            <a:r>
              <a:rPr lang="en-US" sz="3800" dirty="0"/>
              <a:t>Danger: </a:t>
            </a:r>
            <a:br>
              <a:rPr lang="en-US" sz="3800" dirty="0"/>
            </a:br>
            <a:r>
              <a:rPr lang="en-US" sz="3800" dirty="0"/>
              <a:t>Object stores are not filesystems</a:t>
            </a:r>
            <a:r>
              <a:rPr lang="en-US" sz="3800" baseline="30000" dirty="0"/>
              <a:t>∗</a:t>
            </a:r>
          </a:p>
        </p:txBody>
      </p:sp>
      <p:sp>
        <p:nvSpPr>
          <p:cNvPr id="4" name="Subtitle 3"/>
          <p:cNvSpPr>
            <a:spLocks noGrp="1"/>
          </p:cNvSpPr>
          <p:nvPr>
            <p:ph type="subTitle" idx="1"/>
          </p:nvPr>
        </p:nvSpPr>
        <p:spPr>
          <a:xfrm>
            <a:off x="525933" y="2625156"/>
            <a:ext cx="4777800" cy="601520"/>
          </a:xfrm>
        </p:spPr>
        <p:txBody>
          <a:bodyPr/>
          <a:lstStyle/>
          <a:p>
            <a:r>
              <a:rPr lang="en-US" sz="2300" dirty="0"/>
              <a:t>Cost &amp; Geo-distribution over</a:t>
            </a:r>
          </a:p>
          <a:p>
            <a:r>
              <a:rPr lang="en-US" sz="2300" dirty="0"/>
              <a:t>Consistency and Performance</a:t>
            </a:r>
          </a:p>
        </p:txBody>
      </p:sp>
      <p:sp>
        <p:nvSpPr>
          <p:cNvPr id="2" name="TextBox 1"/>
          <p:cNvSpPr txBox="1"/>
          <p:nvPr/>
        </p:nvSpPr>
        <p:spPr>
          <a:xfrm>
            <a:off x="346840" y="4582510"/>
            <a:ext cx="3983421" cy="369332"/>
          </a:xfrm>
          <a:prstGeom prst="rect">
            <a:avLst/>
          </a:prstGeom>
          <a:noFill/>
        </p:spPr>
        <p:txBody>
          <a:bodyPr wrap="square" rtlCol="0">
            <a:spAutoFit/>
          </a:bodyPr>
          <a:lstStyle/>
          <a:p>
            <a:r>
              <a:rPr lang="en-US" sz="2300" b="1" baseline="30000" dirty="0">
                <a:solidFill>
                  <a:srgbClr val="FFFFFF"/>
                </a:solidFill>
                <a:latin typeface="Calibri"/>
                <a:ea typeface="Calibri"/>
                <a:cs typeface="Calibri"/>
                <a:sym typeface="Calibri"/>
              </a:rPr>
              <a:t>∗</a:t>
            </a:r>
            <a:r>
              <a:rPr lang="en-US" sz="1800" dirty="0">
                <a:solidFill>
                  <a:schemeClr val="bg2"/>
                </a:solidFill>
                <a:latin typeface="Calibri" charset="0"/>
                <a:ea typeface="Calibri" charset="0"/>
                <a:cs typeface="Calibri" charset="0"/>
              </a:rPr>
              <a:t>for more information, please re-read</a:t>
            </a:r>
          </a:p>
        </p:txBody>
      </p:sp>
    </p:spTree>
    <p:extLst>
      <p:ext uri="{BB962C8B-B14F-4D97-AF65-F5344CB8AC3E}">
        <p14:creationId xmlns:p14="http://schemas.microsoft.com/office/powerpoint/2010/main" val="1578139350"/>
      </p:ext>
    </p:extLst>
  </p:cSld>
  <p:clrMapOvr>
    <a:masterClrMapping/>
  </p:clrMapOvr>
  <mc:AlternateContent xmlns:mc="http://schemas.openxmlformats.org/markup-compatibility/2006" xmlns:p14="http://schemas.microsoft.com/office/powerpoint/2010/main">
    <mc:Choice Requires="p14">
      <p:transition spd="slow" p14:dur="2000" advTm="47192"/>
    </mc:Choice>
    <mc:Fallback xmlns="">
      <p:transition spd="slow" advTm="4719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an 30"/>
          <p:cNvSpPr/>
          <p:nvPr/>
        </p:nvSpPr>
        <p:spPr>
          <a:xfrm>
            <a:off x="6747577" y="1263237"/>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5" name="Can 24"/>
          <p:cNvSpPr/>
          <p:nvPr/>
        </p:nvSpPr>
        <p:spPr>
          <a:xfrm>
            <a:off x="5310829" y="1263236"/>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0" name="Can 19"/>
          <p:cNvSpPr/>
          <p:nvPr/>
        </p:nvSpPr>
        <p:spPr>
          <a:xfrm>
            <a:off x="5282908" y="2769642"/>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21" name="Can 20"/>
          <p:cNvSpPr/>
          <p:nvPr/>
        </p:nvSpPr>
        <p:spPr>
          <a:xfrm>
            <a:off x="6719656" y="2797842"/>
            <a:ext cx="866607" cy="1272405"/>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charset="0"/>
            </a:endParaRPr>
          </a:p>
        </p:txBody>
      </p:sp>
      <p:sp>
        <p:nvSpPr>
          <p:cNvPr id="3" name="Title 2"/>
          <p:cNvSpPr>
            <a:spLocks noGrp="1"/>
          </p:cNvSpPr>
          <p:nvPr>
            <p:ph type="ctrTitle"/>
          </p:nvPr>
        </p:nvSpPr>
        <p:spPr>
          <a:xfrm>
            <a:off x="463016" y="301775"/>
            <a:ext cx="8229600" cy="294300"/>
          </a:xfrm>
        </p:spPr>
        <p:txBody>
          <a:bodyPr/>
          <a:lstStyle/>
          <a:p>
            <a:r>
              <a:rPr lang="en-US" dirty="0"/>
              <a:t>A Filesystem: Directories, Files </a:t>
            </a:r>
            <a:r>
              <a:rPr lang="en-US" dirty="0">
                <a:sym typeface="Wingdings"/>
              </a:rPr>
              <a:t> Data</a:t>
            </a:r>
            <a:endParaRPr lang="en-US" dirty="0"/>
          </a:p>
        </p:txBody>
      </p:sp>
      <p:sp>
        <p:nvSpPr>
          <p:cNvPr id="7" name="Rounded Rectangle 6"/>
          <p:cNvSpPr/>
          <p:nvPr/>
        </p:nvSpPr>
        <p:spPr>
          <a:xfrm>
            <a:off x="1898371" y="833395"/>
            <a:ext cx="721979" cy="384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a:t>
            </a:r>
          </a:p>
        </p:txBody>
      </p:sp>
      <p:sp>
        <p:nvSpPr>
          <p:cNvPr id="13" name="Rounded Rectangle 12"/>
          <p:cNvSpPr/>
          <p:nvPr/>
        </p:nvSpPr>
        <p:spPr>
          <a:xfrm>
            <a:off x="1898371" y="1439949"/>
            <a:ext cx="721979" cy="384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work</a:t>
            </a:r>
            <a:endParaRPr lang="en-US" dirty="0">
              <a:latin typeface="Consolas" charset="0"/>
              <a:ea typeface="Consolas" charset="0"/>
              <a:cs typeface="Consolas" charset="0"/>
            </a:endParaRPr>
          </a:p>
        </p:txBody>
      </p:sp>
      <p:sp>
        <p:nvSpPr>
          <p:cNvPr id="14" name="Rounded Rectangle 13"/>
          <p:cNvSpPr/>
          <p:nvPr/>
        </p:nvSpPr>
        <p:spPr>
          <a:xfrm>
            <a:off x="1091796" y="2139154"/>
            <a:ext cx="1072385" cy="384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pending</a:t>
            </a:r>
            <a:endParaRPr lang="en-US" dirty="0">
              <a:latin typeface="Consolas" charset="0"/>
              <a:ea typeface="Consolas" charset="0"/>
              <a:cs typeface="Consolas" charset="0"/>
            </a:endParaRPr>
          </a:p>
        </p:txBody>
      </p:sp>
      <p:sp>
        <p:nvSpPr>
          <p:cNvPr id="16" name="Rounded Rectangle 15"/>
          <p:cNvSpPr/>
          <p:nvPr/>
        </p:nvSpPr>
        <p:spPr>
          <a:xfrm>
            <a:off x="1091796" y="2537052"/>
            <a:ext cx="1064011" cy="384398"/>
          </a:xfrm>
          <a:prstGeom prst="roundRect">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part-00</a:t>
            </a:r>
          </a:p>
        </p:txBody>
      </p:sp>
      <p:sp>
        <p:nvSpPr>
          <p:cNvPr id="17" name="Rounded Rectangle 16"/>
          <p:cNvSpPr/>
          <p:nvPr/>
        </p:nvSpPr>
        <p:spPr>
          <a:xfrm>
            <a:off x="1091796" y="2921450"/>
            <a:ext cx="1064011" cy="384398"/>
          </a:xfrm>
          <a:prstGeom prst="roundRect">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part-01</a:t>
            </a:r>
          </a:p>
        </p:txBody>
      </p:sp>
      <p:sp>
        <p:nvSpPr>
          <p:cNvPr id="18" name="Cube 17"/>
          <p:cNvSpPr/>
          <p:nvPr/>
        </p:nvSpPr>
        <p:spPr>
          <a:xfrm>
            <a:off x="6803952" y="2052348"/>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6" name="Cube 25"/>
          <p:cNvSpPr/>
          <p:nvPr/>
        </p:nvSpPr>
        <p:spPr>
          <a:xfrm>
            <a:off x="5381163" y="1640816"/>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7" name="Cube 26"/>
          <p:cNvSpPr/>
          <p:nvPr/>
        </p:nvSpPr>
        <p:spPr>
          <a:xfrm>
            <a:off x="6817911" y="3161818"/>
            <a:ext cx="670095" cy="272226"/>
          </a:xfrm>
          <a:prstGeom prst="cube">
            <a:avLst/>
          </a:prstGeom>
          <a:solidFill>
            <a:schemeClr val="accent2">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00</a:t>
            </a:r>
          </a:p>
        </p:txBody>
      </p:sp>
      <p:sp>
        <p:nvSpPr>
          <p:cNvPr id="28" name="Cube 27"/>
          <p:cNvSpPr/>
          <p:nvPr/>
        </p:nvSpPr>
        <p:spPr>
          <a:xfrm>
            <a:off x="6817911" y="1623698"/>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29" name="Cube 28"/>
          <p:cNvSpPr/>
          <p:nvPr/>
        </p:nvSpPr>
        <p:spPr>
          <a:xfrm>
            <a:off x="6803952" y="3500981"/>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sp>
        <p:nvSpPr>
          <p:cNvPr id="30" name="Cube 29"/>
          <p:cNvSpPr/>
          <p:nvPr/>
        </p:nvSpPr>
        <p:spPr>
          <a:xfrm>
            <a:off x="5367204" y="3201685"/>
            <a:ext cx="670095" cy="272226"/>
          </a:xfrm>
          <a:prstGeom prst="cube">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Consolas" charset="0"/>
                <a:ea typeface="Consolas" charset="0"/>
                <a:cs typeface="Consolas" charset="0"/>
              </a:rPr>
              <a:t>01</a:t>
            </a:r>
            <a:endParaRPr lang="en-US" dirty="0">
              <a:latin typeface="Consolas" charset="0"/>
              <a:ea typeface="Consolas" charset="0"/>
              <a:cs typeface="Consolas" charset="0"/>
            </a:endParaRPr>
          </a:p>
        </p:txBody>
      </p:sp>
      <p:cxnSp>
        <p:nvCxnSpPr>
          <p:cNvPr id="43" name="Straight Connector 42"/>
          <p:cNvCxnSpPr>
            <a:stCxn id="7" idx="2"/>
            <a:endCxn id="13" idx="0"/>
          </p:cNvCxnSpPr>
          <p:nvPr/>
        </p:nvCxnSpPr>
        <p:spPr>
          <a:xfrm>
            <a:off x="2259361" y="1217793"/>
            <a:ext cx="0" cy="222156"/>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3" idx="2"/>
            <a:endCxn id="14" idx="0"/>
          </p:cNvCxnSpPr>
          <p:nvPr/>
        </p:nvCxnSpPr>
        <p:spPr>
          <a:xfrm flipH="1">
            <a:off x="1627989" y="1824347"/>
            <a:ext cx="631372" cy="314807"/>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331952" y="2147729"/>
            <a:ext cx="1064012" cy="3843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complete</a:t>
            </a:r>
          </a:p>
        </p:txBody>
      </p:sp>
      <p:cxnSp>
        <p:nvCxnSpPr>
          <p:cNvPr id="51" name="Straight Connector 50"/>
          <p:cNvCxnSpPr>
            <a:stCxn id="50" idx="0"/>
            <a:endCxn id="13" idx="2"/>
          </p:cNvCxnSpPr>
          <p:nvPr/>
        </p:nvCxnSpPr>
        <p:spPr>
          <a:xfrm flipH="1" flipV="1">
            <a:off x="2259361" y="1824347"/>
            <a:ext cx="604597" cy="323382"/>
          </a:xfrm>
          <a:prstGeom prst="line">
            <a:avLst/>
          </a:prstGeom>
          <a:ln w="25400">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31952" y="2532127"/>
            <a:ext cx="1064011" cy="384398"/>
          </a:xfrm>
          <a:prstGeom prst="roundRect">
            <a:avLst/>
          </a:prstGeom>
          <a:solidFill>
            <a:schemeClr val="accent6">
              <a:lumMod val="40000"/>
              <a:lumOff val="6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charset="0"/>
                <a:ea typeface="Consolas" charset="0"/>
                <a:cs typeface="Consolas" charset="0"/>
              </a:rPr>
              <a:t>part-01</a:t>
            </a:r>
          </a:p>
        </p:txBody>
      </p:sp>
      <p:sp>
        <p:nvSpPr>
          <p:cNvPr id="61" name="Rectangle 60"/>
          <p:cNvSpPr/>
          <p:nvPr/>
        </p:nvSpPr>
        <p:spPr>
          <a:xfrm>
            <a:off x="176338" y="3605144"/>
            <a:ext cx="5190866" cy="307777"/>
          </a:xfrm>
          <a:prstGeom prst="rect">
            <a:avLst/>
          </a:prstGeom>
        </p:spPr>
        <p:txBody>
          <a:bodyPr wrap="square">
            <a:spAutoFit/>
          </a:bodyPr>
          <a:lstStyle/>
          <a:p>
            <a:r>
              <a:rPr lang="en-US" dirty="0">
                <a:latin typeface="Consolas" charset="0"/>
                <a:ea typeface="Consolas" charset="0"/>
                <a:cs typeface="Consolas" charset="0"/>
              </a:rPr>
              <a:t>rename("/work/pending/part-01", "/work/complete")</a:t>
            </a:r>
          </a:p>
        </p:txBody>
      </p:sp>
    </p:spTree>
    <p:custDataLst>
      <p:tags r:id="rId1"/>
    </p:custDataLst>
    <p:extLst>
      <p:ext uri="{BB962C8B-B14F-4D97-AF65-F5344CB8AC3E}">
        <p14:creationId xmlns:p14="http://schemas.microsoft.com/office/powerpoint/2010/main" val="1423755839"/>
      </p:ext>
    </p:extLst>
  </p:cSld>
  <p:clrMapOvr>
    <a:masterClrMapping/>
  </p:clrMapOvr>
  <mc:AlternateContent xmlns:mc="http://schemas.openxmlformats.org/markup-compatibility/2006" xmlns:p14="http://schemas.microsoft.com/office/powerpoint/2010/main">
    <mc:Choice Requires="p14">
      <p:transition spd="slow" p14:dur="2000" advTm="44809"/>
    </mc:Choice>
    <mc:Fallback xmlns="">
      <p:transition spd="slow" advTm="448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1000"/>
                                        <p:tgtEl>
                                          <p:spTgt spid="17"/>
                                        </p:tgtEl>
                                      </p:cBhvr>
                                    </p:animEffect>
                                    <p:set>
                                      <p:cBhvr>
                                        <p:cTn id="7" dur="1" fill="hold">
                                          <p:stCondLst>
                                            <p:cond delay="999"/>
                                          </p:stCondLst>
                                        </p:cTn>
                                        <p:tgtEl>
                                          <p:spTgt spid="17"/>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dissolve">
                                      <p:cBhvr>
                                        <p:cTn id="10" dur="1000"/>
                                        <p:tgtEl>
                                          <p:spTgt spid="5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6" grpId="0" animBg="1"/>
      <p:bldP spid="6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6"/>
</p:tagLst>
</file>

<file path=ppt/tags/tag2.xml><?xml version="1.0" encoding="utf-8"?>
<p:tagLst xmlns:a="http://schemas.openxmlformats.org/drawingml/2006/main" xmlns:r="http://schemas.openxmlformats.org/officeDocument/2006/relationships" xmlns:p="http://schemas.openxmlformats.org/presentationml/2006/main">
  <p:tag name="TIMING" val="|28.6|6.8"/>
</p:tagLst>
</file>

<file path=ppt/tags/tag3.xml><?xml version="1.0" encoding="utf-8"?>
<p:tagLst xmlns:a="http://schemas.openxmlformats.org/drawingml/2006/main" xmlns:r="http://schemas.openxmlformats.org/officeDocument/2006/relationships" xmlns:p="http://schemas.openxmlformats.org/presentationml/2006/main">
  <p:tag name="TIMING" val="|19.6|4.2|5.1"/>
</p:tagLst>
</file>

<file path=ppt/tags/tag4.xml><?xml version="1.0" encoding="utf-8"?>
<p:tagLst xmlns:a="http://schemas.openxmlformats.org/drawingml/2006/main" xmlns:r="http://schemas.openxmlformats.org/officeDocument/2006/relationships" xmlns:p="http://schemas.openxmlformats.org/presentationml/2006/main">
  <p:tag name="TIMING" val="|2.1|0.8|1.9|0.2"/>
</p:tagLst>
</file>

<file path=ppt/theme/theme1.xml><?xml version="1.0" encoding="utf-8"?>
<a:theme xmlns:a="http://schemas.openxmlformats.org/drawingml/2006/main" name="Hortonworks Presentation Template">
  <a:themeElements>
    <a:clrScheme name="Hortonworks">
      <a:dk1>
        <a:srgbClr val="000000"/>
      </a:dk1>
      <a:lt1>
        <a:srgbClr val="1E1E1E"/>
      </a:lt1>
      <a:dk2>
        <a:srgbClr val="FFFFFF"/>
      </a:dk2>
      <a:lt2>
        <a:srgbClr val="FFC61E"/>
      </a:lt2>
      <a:accent1>
        <a:srgbClr val="3FAE2A"/>
      </a:accent1>
      <a:accent2>
        <a:srgbClr val="3DB5E6"/>
      </a:accent2>
      <a:accent3>
        <a:srgbClr val="44697D"/>
      </a:accent3>
      <a:accent4>
        <a:srgbClr val="DAD9D6"/>
      </a:accent4>
      <a:accent5>
        <a:srgbClr val="3B8640"/>
      </a:accent5>
      <a:accent6>
        <a:srgbClr val="FF700A"/>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5875">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7-01-30-Apache Spark and Object Stores" id="{7C82E964-F7EB-344D-85C9-2AB5780687C9}" vid="{2B90928F-1718-CA4F-A4FB-EEDC88B5D130}"/>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29380</TotalTime>
  <Words>1809</Words>
  <Application>Microsoft Macintosh PowerPoint</Application>
  <PresentationFormat>On-screen Show (16:9)</PresentationFormat>
  <Paragraphs>314</Paragraphs>
  <Slides>32</Slides>
  <Notes>18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 Regular</vt:lpstr>
      <vt:lpstr>Noto Sans Symbols</vt:lpstr>
      <vt:lpstr>Arial</vt:lpstr>
      <vt:lpstr>Calibri</vt:lpstr>
      <vt:lpstr>Consolas</vt:lpstr>
      <vt:lpstr>Wingdings</vt:lpstr>
      <vt:lpstr>Wingdings 2</vt:lpstr>
      <vt:lpstr>Hortonworks Presentation Template</vt:lpstr>
      <vt:lpstr>Dancing Elephants: Working with Object Storage in Apache Spark and Hive</vt:lpstr>
      <vt:lpstr>PowerPoint Presentation</vt:lpstr>
      <vt:lpstr>Object Stores are a key part of agile cloud applications </vt:lpstr>
      <vt:lpstr>Cloud Storage Integration: Evolution for Agility</vt:lpstr>
      <vt:lpstr>Elastic ETL</vt:lpstr>
      <vt:lpstr>Notebooks</vt:lpstr>
      <vt:lpstr>Streaming</vt:lpstr>
      <vt:lpstr>Danger:  Object stores are not filesystems∗</vt:lpstr>
      <vt:lpstr>A Filesystem: Directories, Files  Data</vt:lpstr>
      <vt:lpstr>Object Store: hash(name)⇒data</vt:lpstr>
      <vt:lpstr>Object Store: REST APIs</vt:lpstr>
      <vt:lpstr>Often: Eventually Consistent</vt:lpstr>
      <vt:lpstr>The dangers of Eventual Consistency</vt:lpstr>
      <vt:lpstr>PowerPoint Presentation</vt:lpstr>
      <vt:lpstr>PowerPoint Presentation</vt:lpstr>
      <vt:lpstr>Make Apache Hadoop at home in the cloud </vt:lpstr>
      <vt:lpstr>Problem: S3 Analytics is too slow/broken</vt:lpstr>
      <vt:lpstr>PowerPoint Presentation</vt:lpstr>
      <vt:lpstr>HDP 2.6/Hadoop 2.8 transforms I/O performance!</vt:lpstr>
      <vt:lpstr>benchmarks !=   your queries   your data   your VMs   your directory tree</vt:lpstr>
      <vt:lpstr>S3 Data Source 1TB TPCDS LLAP- vs Hive 1.x:</vt:lpstr>
      <vt:lpstr>Apache Spark</vt:lpstr>
      <vt:lpstr>spark-default.conf</vt:lpstr>
      <vt:lpstr>Hive settings</vt:lpstr>
      <vt:lpstr>The S3 Commitment Problem</vt:lpstr>
      <vt:lpstr>Spark's Direct Output Committer? Risk of Corruption of data</vt:lpstr>
      <vt:lpstr>S3guard Fast, consistent S3 metadata</vt:lpstr>
      <vt:lpstr>DynamoDB as fast, consistent metadata store</vt:lpstr>
      <vt:lpstr>Netflix Staging Committer</vt:lpstr>
      <vt:lpstr>Availability</vt:lpstr>
      <vt:lpstr>Big thanks to:</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Hadoop, Spark Hive &amp; Cloud Storage</dc:title>
  <cp:lastModifiedBy>Steve Loughran</cp:lastModifiedBy>
  <cp:revision>224</cp:revision>
  <dcterms:modified xsi:type="dcterms:W3CDTF">2019-03-12T19:43:18Z</dcterms:modified>
</cp:coreProperties>
</file>