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96" r:id="rId3"/>
    <p:sldId id="400" r:id="rId4"/>
    <p:sldId id="401" r:id="rId5"/>
    <p:sldId id="403" r:id="rId6"/>
    <p:sldId id="404" r:id="rId7"/>
    <p:sldId id="405" r:id="rId8"/>
    <p:sldId id="407" r:id="rId9"/>
    <p:sldId id="406" r:id="rId10"/>
    <p:sldId id="408" r:id="rId11"/>
    <p:sldId id="409" r:id="rId12"/>
    <p:sldId id="411" r:id="rId13"/>
    <p:sldId id="414" r:id="rId14"/>
    <p:sldId id="413" r:id="rId15"/>
    <p:sldId id="41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61FE4861-B953-6C40-A3D4-1D52E518FFD4}">
          <p14:sldIdLst>
            <p14:sldId id="256"/>
            <p14:sldId id="396"/>
            <p14:sldId id="400"/>
            <p14:sldId id="401"/>
            <p14:sldId id="403"/>
            <p14:sldId id="404"/>
            <p14:sldId id="405"/>
            <p14:sldId id="407"/>
            <p14:sldId id="406"/>
            <p14:sldId id="408"/>
            <p14:sldId id="409"/>
            <p14:sldId id="411"/>
            <p14:sldId id="414"/>
            <p14:sldId id="413"/>
            <p14:sldId id="4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jay Radia" initials="" lastIdx="5" clrIdx="0"/>
  <p:cmAuthor id="1" name="Chris Nauroth" initials="" lastIdx="6" clrIdx="1"/>
  <p:cmAuthor id="2" name="Steve Loughran" initials="" lastIdx="7" clrIdx="2"/>
  <p:cmAuthor id="3" name="Rajesh Balamoha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897D0-CF76-426D-BF34-4114AEE2C819}">
  <a:tblStyle styleId="{33B897D0-CF76-426D-BF34-4114AEE2C81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42"/>
    <p:restoredTop sz="83045"/>
  </p:normalViewPr>
  <p:slideViewPr>
    <p:cSldViewPr snapToGrid="0" snapToObjects="1">
      <p:cViewPr varScale="1">
        <p:scale>
          <a:sx n="121" d="100"/>
          <a:sy n="121" d="100"/>
        </p:scale>
        <p:origin x="18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notesViewPr>
    <p:cSldViewPr snapToGrid="0" snapToObjects="1">
      <p:cViewPr varScale="1">
        <p:scale>
          <a:sx n="156" d="100"/>
          <a:sy n="156" d="100"/>
        </p:scale>
        <p:origin x="444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24564-358F-8D48-8009-62B930092C2D}" type="datetimeFigureOut">
              <a:rPr lang="en-US" smtClean="0">
                <a:latin typeface="Calibri Regular" charset="0"/>
                <a:ea typeface="Calibri Regular" charset="0"/>
                <a:cs typeface="Calibri Regular" charset="0"/>
              </a:rPr>
              <a:t>1/18/18</a:t>
            </a:fld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869B7-DB4F-3C4C-BE45-5A05F0E1F773}" type="slidenum">
              <a:rPr lang="en-US" smtClean="0">
                <a:latin typeface="Calibri Regular" charset="0"/>
                <a:ea typeface="Calibri Regular" charset="0"/>
                <a:cs typeface="Calibri Regular" charset="0"/>
              </a:rPr>
              <a:t>‹#›</a:t>
            </a:fld>
            <a:endParaRPr lang="en-US" dirty="0">
              <a:latin typeface="Calibri Regular" charset="0"/>
              <a:ea typeface="Calibri Regular" charset="0"/>
              <a:cs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16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037398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26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een Titl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531" y="-9611"/>
            <a:ext cx="9169200" cy="51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525933" y="1809533"/>
            <a:ext cx="4777800" cy="981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525933" y="2906386"/>
            <a:ext cx="47778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lnSpc>
                <a:spcPct val="85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Noto Sans Symbols"/>
              <a:buNone/>
              <a:defRPr sz="2300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16" name="Shape 16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4256" y="4384341"/>
            <a:ext cx="13716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17"/>
          <p:cNvSpPr txBox="1">
            <a:spLocks noGrp="1"/>
          </p:cNvSpPr>
          <p:nvPr>
            <p:ph type="body" idx="2"/>
          </p:nvPr>
        </p:nvSpPr>
        <p:spPr>
          <a:xfrm>
            <a:off x="525933" y="3277563"/>
            <a:ext cx="47778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ey Title 2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2530" y="-3304"/>
            <a:ext cx="9169200" cy="51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hape 20"/>
          <p:cNvSpPr txBox="1">
            <a:spLocks noGrp="1"/>
          </p:cNvSpPr>
          <p:nvPr>
            <p:ph type="ctrTitle"/>
          </p:nvPr>
        </p:nvSpPr>
        <p:spPr>
          <a:xfrm>
            <a:off x="525933" y="1811655"/>
            <a:ext cx="4777800" cy="9810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525933" y="2908935"/>
            <a:ext cx="47778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lnSpc>
                <a:spcPct val="85000"/>
              </a:lnSpc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Noto Sans Symbols"/>
              <a:buNone/>
              <a:defRPr sz="23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spcBef>
                <a:spcPts val="300"/>
              </a:spcBef>
              <a:buClr>
                <a:srgbClr val="888888"/>
              </a:buClr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4256" y="4384341"/>
            <a:ext cx="13716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525933" y="3280409"/>
            <a:ext cx="47778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ctrTitle"/>
          </p:nvPr>
        </p:nvSpPr>
        <p:spPr>
          <a:xfrm>
            <a:off x="525933" y="426021"/>
            <a:ext cx="82296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525933" y="829340"/>
            <a:ext cx="8229600" cy="3684471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889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2222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onsolas" charset="0"/>
                <a:ea typeface="Consolas" charset="0"/>
                <a:cs typeface="Consolas" charset="0"/>
                <a:sym typeface="Calibri"/>
              </a:defRPr>
            </a:lvl1pPr>
            <a:lvl2pPr marL="558800" marR="0" lvl="1" indent="-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74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525933" y="426021"/>
            <a:ext cx="82296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525933" y="1403625"/>
            <a:ext cx="8229600" cy="2616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marL="0" marR="0" lvl="0" indent="0" algn="l" rtl="0">
              <a:lnSpc>
                <a:spcPct val="85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2000" b="1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4" name="Shape 84"/>
          <p:cNvSpPr txBox="1">
            <a:spLocks noGrp="1"/>
          </p:cNvSpPr>
          <p:nvPr>
            <p:ph type="body" idx="2"/>
          </p:nvPr>
        </p:nvSpPr>
        <p:spPr>
          <a:xfrm>
            <a:off x="525933" y="1980543"/>
            <a:ext cx="8229600" cy="2558206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254000" marR="0" lvl="0" indent="-1651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ct val="72222"/>
              <a:buFont typeface="Noto Sans Symbols"/>
              <a:buChar char="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85" name="Shape 85"/>
          <p:cNvCxnSpPr/>
          <p:nvPr/>
        </p:nvCxnSpPr>
        <p:spPr>
          <a:xfrm>
            <a:off x="530032" y="1813854"/>
            <a:ext cx="8219700" cy="0"/>
          </a:xfrm>
          <a:prstGeom prst="straightConnector1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57150" tIns="57150" rIns="57150" bIns="57150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57150" tIns="57150" rIns="57150" bIns="57150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b="0" i="0"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25935" y="388135"/>
            <a:ext cx="1927575" cy="367889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tIns="0" rIns="0" bIns="0" anchor="t" anchorCtr="0">
            <a:spAutoFit/>
          </a:bodyPr>
          <a:lstStyle>
            <a:lvl1pPr marL="0" indent="0" algn="l" defTabSz="255389">
              <a:lnSpc>
                <a:spcPct val="85000"/>
              </a:lnSpc>
              <a:spcAft>
                <a:spcPts val="0"/>
              </a:spcAft>
              <a:tabLst/>
              <a:defRPr sz="2813" b="0" i="0" baseline="0">
                <a:solidFill>
                  <a:schemeClr val="bg2"/>
                </a:solidFill>
                <a:latin typeface="Calibri Regular" charset="0"/>
                <a:cs typeface="Calibri Regular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2996650" y="1012618"/>
            <a:ext cx="5398489" cy="207749"/>
          </a:xfrm>
          <a:prstGeom prst="rect">
            <a:avLst/>
          </a:prstGeom>
          <a:effectLst/>
        </p:spPr>
        <p:txBody>
          <a:bodyPr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563"/>
              </a:spcBef>
              <a:spcAft>
                <a:spcPts val="563"/>
              </a:spcAft>
              <a:buClr>
                <a:schemeClr val="bg2"/>
              </a:buClr>
              <a:buSzPct val="75000"/>
              <a:buFont typeface="Wingdings 2" pitchFamily="18" charset="2"/>
              <a:buNone/>
              <a:defRPr sz="1500" b="0">
                <a:solidFill>
                  <a:schemeClr val="bg2"/>
                </a:solidFill>
              </a:defRPr>
            </a:lvl1pPr>
            <a:lvl2pPr>
              <a:lnSpc>
                <a:spcPct val="90000"/>
              </a:lnSpc>
              <a:spcBef>
                <a:spcPts val="281"/>
              </a:spcBef>
              <a:defRPr sz="1125">
                <a:solidFill>
                  <a:schemeClr val="tx2"/>
                </a:solidFill>
              </a:defRPr>
            </a:lvl2pPr>
            <a:lvl3pPr>
              <a:defRPr sz="1313"/>
            </a:lvl3pPr>
            <a:lvl4pPr>
              <a:defRPr sz="1313"/>
            </a:lvl4pPr>
            <a:lvl5pPr>
              <a:defRPr sz="1313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Shape 52"/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4256" y="4384341"/>
            <a:ext cx="1371600" cy="58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88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176146"/>
            <a:ext cx="8229600" cy="409709"/>
          </a:xfrm>
          <a:prstGeom prst="rect">
            <a:avLst/>
          </a:prstGeom>
          <a:noFill/>
          <a:ln>
            <a:noFill/>
          </a:ln>
        </p:spPr>
        <p:txBody>
          <a:bodyPr lIns="57141" tIns="57141" rIns="57141" bIns="57141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886" marR="0" lvl="5" indent="-1588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773" marR="0" lvl="6" indent="-3175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659" marR="0" lvl="7" indent="-4763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545" marR="0" lvl="8" indent="-6349" algn="l" rtl="0">
              <a:spcBef>
                <a:spcPts val="0"/>
              </a:spcBef>
              <a:spcAft>
                <a:spcPts val="0"/>
              </a:spcAft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829826"/>
            <a:ext cx="8229600" cy="364704"/>
          </a:xfrm>
          <a:prstGeom prst="rect">
            <a:avLst/>
          </a:prstGeom>
          <a:noFill/>
          <a:ln>
            <a:noFill/>
          </a:ln>
        </p:spPr>
        <p:txBody>
          <a:bodyPr lIns="57141" tIns="57141" rIns="57141" bIns="57141" anchor="t" anchorCtr="0"/>
          <a:lstStyle>
            <a:lvl1pPr marL="0" marR="0" lvl="0" indent="0" algn="l" rtl="0">
              <a:lnSpc>
                <a:spcPct val="90000"/>
              </a:lnSpc>
              <a:spcBef>
                <a:spcPts val="1032"/>
              </a:spcBef>
              <a:spcAft>
                <a:spcPts val="0"/>
              </a:spcAft>
              <a:buClr>
                <a:srgbClr val="69BE28"/>
              </a:buClr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582"/>
              </a:spcBef>
              <a:spcAft>
                <a:spcPts val="0"/>
              </a:spcAft>
              <a:buClr>
                <a:srgbClr val="1E1E1E"/>
              </a:buClr>
              <a:buFont typeface="Merriweather Sans"/>
              <a:buNone/>
              <a:defRPr sz="15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5011" marR="0" lvl="2" indent="-39289" algn="l" rtl="0">
              <a:spcBef>
                <a:spcPts val="582"/>
              </a:spcBef>
              <a:spcAft>
                <a:spcPts val="0"/>
              </a:spcAft>
              <a:buClr>
                <a:schemeClr val="accent1"/>
              </a:buClr>
              <a:buSzPct val="98181"/>
              <a:buFont typeface="Arial"/>
              <a:buChar char="•"/>
              <a:defRPr sz="14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97644" marR="0" lvl="3" indent="-54766" algn="l" rtl="0">
              <a:spcBef>
                <a:spcPts val="582"/>
              </a:spcBef>
              <a:spcAft>
                <a:spcPts val="0"/>
              </a:spcAft>
              <a:buClr>
                <a:srgbClr val="1E1E1E"/>
              </a:buClr>
              <a:buSzPct val="101052"/>
              <a:buFont typeface="Arial"/>
              <a:buChar char="–"/>
              <a:defRPr sz="12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470279" marR="0" lvl="4" indent="-70245" algn="l" rtl="0">
              <a:spcBef>
                <a:spcPts val="582"/>
              </a:spcBef>
              <a:spcAft>
                <a:spcPts val="0"/>
              </a:spcAft>
              <a:buClr>
                <a:srgbClr val="1E1E1E"/>
              </a:buClr>
              <a:buSzPct val="98823"/>
              <a:buFont typeface="Merriweather Sans"/>
              <a:buChar char="-"/>
              <a:defRPr sz="10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874" marR="0" lvl="5" indent="-76197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60" marR="0" lvl="6" indent="-77784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48" marR="0" lvl="7" indent="-79372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34" marR="0" lvl="8" indent="-80959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1732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25780" y="1090863"/>
            <a:ext cx="8373979" cy="3657599"/>
          </a:xfrm>
        </p:spPr>
        <p:txBody>
          <a:bodyPr/>
          <a:lstStyle>
            <a:lvl1pPr marL="357188" indent="-268288">
              <a:tabLst/>
              <a:defRPr/>
            </a:lvl1pPr>
            <a:lvl2pPr>
              <a:defRPr sz="1800"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3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hoto Title 2">
    <p:bg>
      <p:bgPr>
        <a:solidFill>
          <a:srgbClr val="A6A49D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Shape 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53900" cy="514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/>
          <p:nvPr/>
        </p:nvSpPr>
        <p:spPr>
          <a:xfrm>
            <a:off x="0" y="1059656"/>
            <a:ext cx="4810200" cy="2952900"/>
          </a:xfrm>
          <a:prstGeom prst="rect">
            <a:avLst/>
          </a:prstGeom>
          <a:gradFill>
            <a:gsLst>
              <a:gs pos="0">
                <a:srgbClr val="000000">
                  <a:alpha val="49803"/>
                </a:srgbClr>
              </a:gs>
              <a:gs pos="7000">
                <a:srgbClr val="000000">
                  <a:alpha val="49803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lIns="42863" tIns="42863" rIns="42863" bIns="4286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05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Shape 44"/>
          <p:cNvSpPr txBox="1">
            <a:spLocks noGrp="1"/>
          </p:cNvSpPr>
          <p:nvPr>
            <p:ph type="ctrTitle"/>
          </p:nvPr>
        </p:nvSpPr>
        <p:spPr>
          <a:xfrm>
            <a:off x="525933" y="1306708"/>
            <a:ext cx="4777800" cy="1485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b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285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7175" marR="0" lvl="5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514350" marR="0" lvl="6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771525" marR="0" lvl="7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028700" marR="0" lvl="8" indent="0" algn="l" rtl="0">
              <a:spcBef>
                <a:spcPts val="0"/>
              </a:spcBef>
              <a:spcAft>
                <a:spcPts val="0"/>
              </a:spcAft>
              <a:buNone/>
              <a:defRPr sz="20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525933" y="2908935"/>
            <a:ext cx="47778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lnSpc>
                <a:spcPct val="85000"/>
              </a:lnSpc>
              <a:spcBef>
                <a:spcPts val="75"/>
              </a:spcBef>
              <a:spcAft>
                <a:spcPts val="75"/>
              </a:spcAft>
              <a:buClr>
                <a:schemeClr val="accent1"/>
              </a:buClr>
              <a:buFont typeface="Noto Sans Symbols"/>
              <a:buNone/>
              <a:defRPr sz="1725" b="1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57175" marR="0" lvl="1" indent="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14350" marR="0" lvl="2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71525" marR="0" lvl="3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028700" marR="0" lvl="4" indent="0" algn="ctr" rtl="0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85875" marR="0" lvl="5" indent="0" algn="ctr" rtl="0">
              <a:spcBef>
                <a:spcPts val="225"/>
              </a:spcBef>
              <a:buClr>
                <a:srgbClr val="888888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543050" marR="0" lvl="6" indent="0" algn="ctr" rtl="0">
              <a:spcBef>
                <a:spcPts val="225"/>
              </a:spcBef>
              <a:buClr>
                <a:srgbClr val="888888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800225" marR="0" lvl="7" indent="0" algn="ctr" rtl="0">
              <a:spcBef>
                <a:spcPts val="225"/>
              </a:spcBef>
              <a:buClr>
                <a:srgbClr val="888888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057400" marR="0" lvl="8" indent="0" algn="ctr" rtl="0">
              <a:spcBef>
                <a:spcPts val="225"/>
              </a:spcBef>
              <a:buClr>
                <a:srgbClr val="888888"/>
              </a:buClr>
              <a:buFont typeface="Arial"/>
              <a:buNone/>
              <a:defRPr sz="112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525933" y="3280409"/>
            <a:ext cx="4777800" cy="2943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sz="1725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19100" marR="0" lvl="1" indent="-952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47700" marR="0" lvl="2" indent="-4762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904875" marR="0" lvl="3" indent="-57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162050" marR="0" lvl="4" indent="-571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419225" marR="0" lvl="5" indent="-57150" algn="l" rtl="0">
              <a:spcBef>
                <a:spcPts val="225"/>
              </a:spcBef>
              <a:buClr>
                <a:schemeClr val="dk1"/>
              </a:buClr>
              <a:buSzPct val="1000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676400" marR="0" lvl="6" indent="-66675" algn="l" rtl="0">
              <a:spcBef>
                <a:spcPts val="225"/>
              </a:spcBef>
              <a:buClr>
                <a:schemeClr val="dk1"/>
              </a:buClr>
              <a:buSzPct val="1000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933575" marR="0" lvl="7" indent="-66675" algn="l" rtl="0">
              <a:spcBef>
                <a:spcPts val="225"/>
              </a:spcBef>
              <a:buClr>
                <a:schemeClr val="dk1"/>
              </a:buClr>
              <a:buSzPct val="1000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190750" marR="0" lvl="8" indent="-66675" algn="l" rtl="0">
              <a:spcBef>
                <a:spcPts val="225"/>
              </a:spcBef>
              <a:buClr>
                <a:schemeClr val="dk1"/>
              </a:buClr>
              <a:buSzPct val="100000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" name="Shape 52"/>
          <p:cNvPicPr preferRelativeResize="0"/>
          <p:nvPr userDrawn="1"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74256" y="4384341"/>
            <a:ext cx="1371600" cy="58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86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.jpeg"/><Relationship Id="rId1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/>
          <p:cNvPicPr preferRelativeResize="0"/>
          <p:nvPr/>
        </p:nvPicPr>
        <p:blipFill rotWithShape="1">
          <a:blip r:embed="rId11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524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/>
          <p:cNvPicPr preferRelativeResize="0"/>
          <p:nvPr/>
        </p:nvPicPr>
        <p:blipFill rotWithShape="1">
          <a:blip r:embed="rId1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80948" y="4591687"/>
            <a:ext cx="996300" cy="42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25780" y="192143"/>
            <a:ext cx="8229300" cy="760199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ctr" anchorCtr="0"/>
          <a:lstStyle>
            <a:lvl1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9130"/>
              <a:buNone/>
              <a:defRPr sz="23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42900" marR="0" lvl="5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685800" marR="0" lvl="6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028700" marR="0" lvl="7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371600" marR="0" lvl="8" indent="0" algn="l" rtl="0">
              <a:spcBef>
                <a:spcPts val="0"/>
              </a:spcBef>
              <a:spcAft>
                <a:spcPts val="0"/>
              </a:spcAft>
              <a:buSzPct val="33333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525780" y="1091564"/>
            <a:ext cx="8229300" cy="3411900"/>
          </a:xfrm>
          <a:prstGeom prst="rect">
            <a:avLst/>
          </a:prstGeom>
          <a:noFill/>
          <a:ln>
            <a:noFill/>
          </a:ln>
        </p:spPr>
        <p:txBody>
          <a:bodyPr lIns="57150" tIns="57150" rIns="57150" bIns="57150" anchor="t" anchorCtr="0"/>
          <a:lstStyle>
            <a:lvl1pPr marL="254000" marR="0" lvl="0" indent="-165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2222"/>
              <a:buFont typeface="Noto Sans Symbols"/>
              <a:buChar char="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8800" marR="0" lvl="1" indent="-1270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63600" marR="0" lvl="2" indent="-635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6500" marR="0" lvl="3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9400" marR="0" lvl="4" indent="-76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762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spcBef>
                <a:spcPts val="300"/>
              </a:spcBef>
              <a:buClr>
                <a:schemeClr val="dk1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/>
          <p:nvPr/>
        </p:nvSpPr>
        <p:spPr>
          <a:xfrm>
            <a:off x="927156" y="4857353"/>
            <a:ext cx="2281979" cy="15763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716E66"/>
              </a:buClr>
              <a:buSzPct val="25000"/>
              <a:buFont typeface="Arial"/>
              <a:buNone/>
            </a:pPr>
            <a:r>
              <a:rPr lang="en" sz="700" b="0" i="0" u="none" strike="noStrike" cap="none" dirty="0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© Hortonworks Inc. 2011 – </a:t>
            </a:r>
            <a:r>
              <a:rPr lang="en" sz="700" b="0" i="0" u="none" strike="noStrike" cap="none" dirty="0" smtClean="0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700" b="0" i="0" u="none" strike="noStrike" cap="none" dirty="0" smtClean="0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" sz="700" b="0" i="0" u="none" strike="noStrike" cap="none" dirty="0" smtClean="0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700" b="0" i="0" u="none" strike="noStrike" cap="none" dirty="0">
                <a:solidFill>
                  <a:srgbClr val="716E66"/>
                </a:solidFill>
                <a:latin typeface="Calibri"/>
                <a:ea typeface="Calibri"/>
                <a:cs typeface="Calibri"/>
                <a:sym typeface="Calibri"/>
              </a:rPr>
              <a:t>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6" r:id="rId3"/>
    <p:sldLayoutId id="2147483660" r:id="rId4"/>
    <p:sldLayoutId id="2147483664" r:id="rId5"/>
    <p:sldLayoutId id="2147483782" r:id="rId6"/>
    <p:sldLayoutId id="2147483783" r:id="rId7"/>
    <p:sldLayoutId id="2147483784" r:id="rId8"/>
    <p:sldLayoutId id="214748378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ctrTitle"/>
          </p:nvPr>
        </p:nvSpPr>
        <p:spPr>
          <a:xfrm>
            <a:off x="525924" y="710553"/>
            <a:ext cx="6719385" cy="2079972"/>
          </a:xfrm>
          <a:prstGeom prst="rect">
            <a:avLst/>
          </a:prstGeom>
        </p:spPr>
        <p:txBody>
          <a:bodyPr lIns="57150" tIns="57150" rIns="57150" bIns="57150" anchor="b" anchorCtr="0">
            <a:noAutofit/>
          </a:bodyPr>
          <a:lstStyle/>
          <a:p>
            <a:pPr lvl="0"/>
            <a:r>
              <a:rPr lang="en-US" dirty="0"/>
              <a:t>AWS Roles and Policies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subTitle" idx="1"/>
          </p:nvPr>
        </p:nvSpPr>
        <p:spPr>
          <a:xfrm>
            <a:off x="525933" y="2906385"/>
            <a:ext cx="4777800" cy="1203277"/>
          </a:xfrm>
          <a:prstGeom prst="rect">
            <a:avLst/>
          </a:prstGeom>
        </p:spPr>
        <p:txBody>
          <a:bodyPr lIns="57150" tIns="57150" rIns="57150" bIns="57150" anchor="t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ct val="47826"/>
            </a:pPr>
            <a:r>
              <a:rPr lang="en-US" dirty="0" smtClean="0"/>
              <a:t>Steve </a:t>
            </a:r>
            <a:r>
              <a:rPr lang="en-US" dirty="0"/>
              <a:t>Loughran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47826"/>
              <a:buFont typeface="Arial"/>
              <a:buNone/>
            </a:pPr>
            <a:endParaRPr lang="en-US" dirty="0" smtClean="0"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525925" y="4025207"/>
            <a:ext cx="4777800" cy="294300"/>
          </a:xfrm>
          <a:prstGeom prst="rect">
            <a:avLst/>
          </a:prstGeom>
        </p:spPr>
        <p:txBody>
          <a:bodyPr lIns="57150" tIns="57150" rIns="57150" bIns="57150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 smtClean="0"/>
              <a:t>January 2018</a:t>
            </a:r>
          </a:p>
          <a:p>
            <a:pPr lvl="0">
              <a:spcBef>
                <a:spcPts val="0"/>
              </a:spcBef>
              <a:buNone/>
            </a:pPr>
            <a:endParaRPr lang="e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3"/>
    </mc:Choice>
    <mc:Fallback xmlns="">
      <p:transition spd="slow" advTm="185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Resource: ARN patterns to which actions will be applied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Conditions: predicates, can act on HTTP headers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 "Sid": "</a:t>
            </a:r>
            <a:r>
              <a:rPr lang="en-GB" dirty="0" err="1"/>
              <a:t>RequireEncryptionHeaderOnPut</a:t>
            </a:r>
            <a:r>
              <a:rPr lang="en-GB" dirty="0"/>
              <a:t>", </a:t>
            </a:r>
          </a:p>
          <a:p>
            <a:r>
              <a:rPr lang="en-GB" dirty="0"/>
              <a:t>  "Effect": "Deny", </a:t>
            </a:r>
          </a:p>
          <a:p>
            <a:r>
              <a:rPr lang="en-GB" dirty="0"/>
              <a:t>  "Principal": "*", </a:t>
            </a:r>
          </a:p>
          <a:p>
            <a:r>
              <a:rPr lang="en-GB" dirty="0"/>
              <a:t>  "Action": [ "s3:PutObject" ], </a:t>
            </a:r>
          </a:p>
          <a:p>
            <a:r>
              <a:rPr lang="en-GB" dirty="0"/>
              <a:t>  "Resource": "arn:aws:s3:::BUCKET/*", </a:t>
            </a:r>
          </a:p>
          <a:p>
            <a:r>
              <a:rPr lang="en-GB" dirty="0"/>
              <a:t>  </a:t>
            </a:r>
            <a:r>
              <a:rPr lang="en-GB" b="1" dirty="0"/>
              <a:t>"Condition": { "Null": { "s3:x-amz-server-side-encryption": true } </a:t>
            </a:r>
            <a:r>
              <a:rPr lang="en-GB" b="1" dirty="0" smtClean="0"/>
              <a:t>}</a:t>
            </a:r>
          </a:p>
          <a:p>
            <a:r>
              <a:rPr lang="en-GB" dirty="0" smtClean="0"/>
              <a:t> </a:t>
            </a:r>
            <a:r>
              <a:rPr lang="en-GB" dirty="0"/>
              <a:t>}</a:t>
            </a:r>
            <a:r>
              <a:rPr lang="en-GB" b="1" dirty="0"/>
              <a:t>,</a:t>
            </a:r>
            <a:r>
              <a:rPr lang="en-GB" dirty="0"/>
              <a:t>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"Sid": "</a:t>
            </a:r>
            <a:r>
              <a:rPr lang="en-GB" dirty="0" err="1"/>
              <a:t>RequireKMSEncryptionOnPut</a:t>
            </a:r>
            <a:r>
              <a:rPr lang="en-GB" dirty="0"/>
              <a:t>", </a:t>
            </a:r>
          </a:p>
          <a:p>
            <a:r>
              <a:rPr lang="en-GB" dirty="0"/>
              <a:t>  "Effect": "Deny",</a:t>
            </a:r>
          </a:p>
          <a:p>
            <a:r>
              <a:rPr lang="en-GB" dirty="0"/>
              <a:t>  "Principal": "*",</a:t>
            </a:r>
          </a:p>
          <a:p>
            <a:r>
              <a:rPr lang="en-GB" dirty="0"/>
              <a:t>  "Action": [ "s3:PutObject" ], </a:t>
            </a:r>
          </a:p>
          <a:p>
            <a:r>
              <a:rPr lang="en-GB" dirty="0"/>
              <a:t>  "Resource": "arn:aws:s3:::BUCKET/*", </a:t>
            </a:r>
          </a:p>
          <a:p>
            <a:r>
              <a:rPr lang="en-GB" b="1" dirty="0"/>
              <a:t>  "Condition": </a:t>
            </a:r>
            <a:r>
              <a:rPr lang="en-GB" b="1" dirty="0" smtClean="0"/>
              <a:t>{</a:t>
            </a:r>
          </a:p>
          <a:p>
            <a:r>
              <a:rPr lang="en-GB" b="1" dirty="0"/>
              <a:t> </a:t>
            </a:r>
            <a:r>
              <a:rPr lang="en-GB" b="1" dirty="0" smtClean="0"/>
              <a:t>  </a:t>
            </a:r>
            <a:r>
              <a:rPr lang="en-GB" b="1" dirty="0"/>
              <a:t>"</a:t>
            </a:r>
            <a:r>
              <a:rPr lang="en-GB" b="1" dirty="0" err="1"/>
              <a:t>StringNotEquals</a:t>
            </a:r>
            <a:r>
              <a:rPr lang="en-GB" b="1" dirty="0"/>
              <a:t>": { "s3:x-amz-server-side-encryption": "SSE-KMS" } }</a:t>
            </a:r>
          </a:p>
          <a:p>
            <a:r>
              <a:rPr lang="en-GB" dirty="0"/>
              <a:t>}</a:t>
            </a:r>
          </a:p>
          <a:p>
            <a:r>
              <a:rPr lang="en-GB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8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31800" indent="-342900">
              <a:buFont typeface="+mj-lt"/>
              <a:buAutoNum type="arabicPeriod"/>
            </a:pPr>
            <a:r>
              <a:rPr lang="en-US" dirty="0" smtClean="0"/>
              <a:t>All policies of resource, IAM user, role, groups user/role member of aggregated</a:t>
            </a:r>
          </a:p>
          <a:p>
            <a:pPr marL="431800" indent="-342900">
              <a:buFont typeface="+mj-lt"/>
              <a:buAutoNum type="arabicPeriod"/>
            </a:pPr>
            <a:r>
              <a:rPr lang="en-US" dirty="0" smtClean="0"/>
              <a:t>All "Deny" rules checked first</a:t>
            </a:r>
          </a:p>
          <a:p>
            <a:pPr marL="431800" indent="-342900">
              <a:buFont typeface="+mj-lt"/>
              <a:buAutoNum type="arabicPeriod"/>
            </a:pPr>
            <a:r>
              <a:rPr lang="en-US" i="1" dirty="0" smtClean="0"/>
              <a:t>Any</a:t>
            </a:r>
            <a:r>
              <a:rPr lang="en-US" dirty="0" smtClean="0"/>
              <a:t> explicit deny matches (action, resource, principal, conditions)</a:t>
            </a:r>
            <a:r>
              <a:rPr lang="en-US" dirty="0" smtClean="0">
                <a:sym typeface="Wingdings"/>
              </a:rPr>
              <a:t> fail</a:t>
            </a:r>
          </a:p>
          <a:p>
            <a:pPr marL="431800" indent="-342900">
              <a:buFont typeface="+mj-lt"/>
              <a:buAutoNum type="arabicPeriod"/>
            </a:pPr>
            <a:r>
              <a:rPr lang="en-US" dirty="0" smtClean="0"/>
              <a:t>All Allow rules checked next</a:t>
            </a:r>
          </a:p>
          <a:p>
            <a:pPr marL="431800" indent="-342900">
              <a:buFont typeface="+mj-lt"/>
              <a:buAutoNum type="arabicPeriod"/>
            </a:pPr>
            <a:r>
              <a:rPr lang="en-US" dirty="0" smtClean="0"/>
              <a:t>Any explicit allow rules matches (</a:t>
            </a:r>
            <a:r>
              <a:rPr lang="en-US" dirty="0"/>
              <a:t>action, resource, principal, conditions</a:t>
            </a:r>
            <a:r>
              <a:rPr lang="en-US" dirty="0" smtClean="0"/>
              <a:t>) </a:t>
            </a:r>
            <a:r>
              <a:rPr lang="en-US" dirty="0" smtClean="0">
                <a:sym typeface="Wingdings"/>
              </a:rPr>
              <a:t> pass</a:t>
            </a:r>
          </a:p>
          <a:p>
            <a:pPr marL="431800" indent="-342900">
              <a:buFont typeface="+mj-lt"/>
              <a:buAutoNum type="arabicPeriod"/>
            </a:pPr>
            <a:r>
              <a:rPr lang="en-US" dirty="0" smtClean="0">
                <a:sym typeface="Wingdings"/>
              </a:rPr>
              <a:t>No match  fail</a:t>
            </a:r>
          </a:p>
          <a:p>
            <a:pPr marL="431800" indent="-342900">
              <a:buFont typeface="+mj-lt"/>
              <a:buAutoNum type="arabicPeriod"/>
            </a:pPr>
            <a:endParaRPr lang="en-US" dirty="0" smtClean="0">
              <a:sym typeface="Wingdings"/>
            </a:endParaRPr>
          </a:p>
          <a:p>
            <a:pPr marL="88900" indent="0">
              <a:buNone/>
            </a:pPr>
            <a:r>
              <a:rPr lang="en-US" i="1" dirty="0" smtClean="0">
                <a:sym typeface="Wingdings"/>
              </a:rPr>
              <a:t>order independent; deny wins</a:t>
            </a:r>
          </a:p>
          <a:p>
            <a:pPr marL="88900" indent="0">
              <a:buNone/>
            </a:pPr>
            <a:r>
              <a:rPr lang="en-US" i="1" dirty="0" smtClean="0">
                <a:sym typeface="Wingdings"/>
              </a:rPr>
              <a:t>you cannot explicitly deny an action in a parent path and then allow it underneath</a:t>
            </a:r>
          </a:p>
          <a:p>
            <a:pPr marL="431800" indent="-342900">
              <a:buFont typeface="+mj-lt"/>
              <a:buAutoNum type="arabicPeriod"/>
            </a:pPr>
            <a:endParaRPr lang="en-US" dirty="0" smtClean="0"/>
          </a:p>
          <a:p>
            <a:pPr marL="4318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Mixing permissions down the tree.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New to S3A this </a:t>
            </a:r>
            <a:r>
              <a:rPr lang="en-US" dirty="0" smtClean="0"/>
              <a:t>week</a:t>
            </a:r>
          </a:p>
          <a:p>
            <a:r>
              <a:rPr lang="en-US" dirty="0" smtClean="0"/>
              <a:t>Trouble: mock directory marker addition after: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delete()</a:t>
            </a:r>
            <a:r>
              <a:rPr lang="en-US" dirty="0" smtClean="0"/>
              <a:t>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rename()</a:t>
            </a:r>
          </a:p>
          <a:p>
            <a:r>
              <a:rPr lang="en-US" dirty="0"/>
              <a:t>Trouble: mock directory marker </a:t>
            </a:r>
            <a:r>
              <a:rPr lang="en-US" dirty="0" smtClean="0"/>
              <a:t>deletion</a:t>
            </a:r>
          </a:p>
          <a:p>
            <a:r>
              <a:rPr lang="en-US" dirty="0" smtClean="0"/>
              <a:t>Trouble: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rename(read-only, writeable)</a:t>
            </a:r>
          </a:p>
          <a:p>
            <a:r>
              <a:rPr lang="en-US" dirty="0" smtClean="0"/>
              <a:t>Doomed: Having write access up the tree but not to a path underneath</a:t>
            </a:r>
          </a:p>
          <a:p>
            <a:endParaRPr lang="en-US" dirty="0"/>
          </a:p>
          <a:p>
            <a:pPr marL="88900" indent="0">
              <a:buNone/>
            </a:pPr>
            <a:r>
              <a:rPr lang="en-US" i="1" dirty="0" smtClean="0"/>
              <a:t>These are where the attempts to sustain the "its a filesystem" metaphor break</a:t>
            </a:r>
          </a:p>
        </p:txBody>
      </p:sp>
    </p:spTree>
    <p:extLst>
      <p:ext uri="{BB962C8B-B14F-4D97-AF65-F5344CB8AC3E}">
        <p14:creationId xmlns:p14="http://schemas.microsoft.com/office/powerpoint/2010/main" val="18796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S3Guard: High performance &amp; consistent metadata for S3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What we plan to test Hive with</a:t>
            </a:r>
          </a:p>
          <a:p>
            <a:r>
              <a:rPr lang="en-US" dirty="0" smtClean="0"/>
              <a:t>Uses DynamoDB for IO</a:t>
            </a:r>
          </a:p>
          <a:p>
            <a:r>
              <a:rPr lang="en-US" dirty="0" smtClean="0"/>
              <a:t>Tables are updated after successful writes</a:t>
            </a:r>
          </a:p>
          <a:p>
            <a:r>
              <a:rPr lang="en-US" dirty="0" smtClean="0"/>
              <a:t>Not yet tested with restricted permissions</a:t>
            </a:r>
          </a:p>
          <a:p>
            <a:pPr marL="88900" indent="0">
              <a:buNone/>
            </a:pPr>
            <a:endParaRPr lang="en-US" dirty="0" smtClean="0"/>
          </a:p>
          <a:p>
            <a:pPr marL="88900" indent="0">
              <a:buNone/>
            </a:pPr>
            <a:r>
              <a:rPr lang="en-US" dirty="0" smtClean="0"/>
              <a:t>For a user to have access to part of the S3Guard table, it needs access to it 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933" y="1572363"/>
            <a:ext cx="4777800" cy="460723"/>
          </a:xfrm>
        </p:spPr>
        <p:txBody>
          <a:bodyPr/>
          <a:lstStyle/>
          <a:p>
            <a:r>
              <a:rPr lang="en-US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6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026"/>
    </mc:Choice>
    <mc:Fallback xmlns="">
      <p:transition spd="slow" advTm="33026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849416"/>
            <a:ext cx="2133600" cy="273844"/>
          </a:xfrm>
          <a:prstGeom prst="rect">
            <a:avLst/>
          </a:prstGeom>
        </p:spPr>
        <p:txBody>
          <a:bodyPr lIns="57150" tIns="28575" rIns="57150" bIns="28575"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829826"/>
            <a:ext cx="8229600" cy="4129880"/>
          </a:xfrm>
        </p:spPr>
        <p:txBody>
          <a:bodyPr/>
          <a:lstStyle/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AWS </a:t>
            </a:r>
            <a:r>
              <a:rPr lang="en-US" dirty="0"/>
              <a:t>account</a:t>
            </a:r>
            <a:r>
              <a:rPr lang="en-US" dirty="0" smtClean="0"/>
              <a:t>: </a:t>
            </a:r>
            <a:r>
              <a:rPr lang="en-US" b="0" dirty="0" smtClean="0"/>
              <a:t>Root a/c. Unlimited rights. Can be granted access to other account's S3 data via ACLs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IAM account:  </a:t>
            </a:r>
            <a:r>
              <a:rPr lang="en-US" b="0" dirty="0" smtClean="0"/>
              <a:t>Non-root account. login as (ID, pass) or (ID, secret)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Federated Account: </a:t>
            </a:r>
            <a:r>
              <a:rPr lang="en-US" b="0" dirty="0" smtClean="0"/>
              <a:t>a/c from external service, authenticated via SAML</a:t>
            </a:r>
            <a:br>
              <a:rPr lang="en-US" b="0" dirty="0" smtClean="0"/>
            </a:br>
            <a:r>
              <a:rPr lang="en-US" b="0" dirty="0" smtClean="0"/>
              <a:t>(OKTA, AD, ...)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ARN: </a:t>
            </a:r>
            <a:r>
              <a:rPr lang="en-US" dirty="0"/>
              <a:t>Amazon Resource Name: </a:t>
            </a:r>
            <a:r>
              <a:rPr lang="en-US" b="0" dirty="0" smtClean="0"/>
              <a:t>UUID of things in AWS (buckets, tables...)</a:t>
            </a:r>
            <a:endParaRPr lang="en-US" dirty="0"/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Role:</a:t>
            </a:r>
            <a:r>
              <a:rPr lang="en-US" b="0" dirty="0" smtClean="0"/>
              <a:t> Identity an IAM account, federated account or service can adopt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Service Role</a:t>
            </a:r>
            <a:r>
              <a:rPr lang="en-US" b="0" dirty="0" smtClean="0"/>
              <a:t>: role of a service (EC2, AWS Lambda)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Principal</a:t>
            </a:r>
            <a:r>
              <a:rPr lang="en-US" b="0" dirty="0" smtClean="0"/>
              <a:t>: entity within policies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Group</a:t>
            </a:r>
            <a:r>
              <a:rPr lang="en-US" b="0" dirty="0" smtClean="0"/>
              <a:t>: Not a principal, just a way of organizing policies</a:t>
            </a:r>
          </a:p>
          <a:p>
            <a:pPr marL="285750" indent="-285750">
              <a:buSzPct val="100000"/>
              <a:buFont typeface="Arial" charset="0"/>
              <a:buChar char="•"/>
            </a:pPr>
            <a:r>
              <a:rPr lang="en-US" dirty="0" smtClean="0"/>
              <a:t>Credentials</a:t>
            </a:r>
            <a:r>
              <a:rPr lang="en-US" b="0" dirty="0" smtClean="0"/>
              <a:t>: secrets used to sign AWS API requests</a:t>
            </a:r>
            <a:br>
              <a:rPr lang="en-US" b="0" dirty="0" smtClean="0"/>
            </a:br>
            <a:endParaRPr lang="en-US" dirty="0"/>
          </a:p>
          <a:p>
            <a:pPr marL="285750" indent="-285750">
              <a:buSzPct val="100000"/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0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Federated users are always assigned a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EC2 VMs are always deployed with a role (credentials served up over HTTP)</a:t>
            </a:r>
          </a:p>
          <a:p>
            <a:r>
              <a:rPr lang="en-US" dirty="0" smtClean="0"/>
              <a:t>IAM Users have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adoptRole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(role, permissions)</a:t>
            </a:r>
            <a:r>
              <a:rPr lang="en-US" dirty="0" smtClean="0"/>
              <a:t> call;</a:t>
            </a:r>
            <a:br>
              <a:rPr lang="en-US" dirty="0" smtClean="0"/>
            </a:br>
            <a:r>
              <a:rPr lang="en-US" dirty="0" smtClean="0"/>
              <a:t>credentials valid for 1-15 min</a:t>
            </a:r>
          </a:p>
          <a:p>
            <a:r>
              <a:rPr lang="en-US" dirty="0" smtClean="0"/>
              <a:t>IAM Users can be in Groups. This is for policy admin: they are not principals</a:t>
            </a:r>
          </a:p>
          <a:p>
            <a:r>
              <a:rPr lang="en-US" dirty="0" smtClean="0"/>
              <a:t>Role ARNs can be used in policies for all AWS services</a:t>
            </a:r>
          </a:p>
          <a:p>
            <a:endParaRPr lang="en-US" dirty="0" smtClean="0"/>
          </a:p>
          <a:p>
            <a:pPr marL="88900" indent="0">
              <a:buNone/>
            </a:pPr>
            <a:r>
              <a:rPr lang="en-US" dirty="0" smtClean="0"/>
              <a:t>Roles provide a principal for federated users, and a way of restricting access to different services; useful for testing, possibly delegation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9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Policies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JSON Policy language</a:t>
            </a:r>
          </a:p>
          <a:p>
            <a:r>
              <a:rPr lang="en-US" dirty="0" smtClean="0"/>
              <a:t>Common to all AWS services</a:t>
            </a:r>
          </a:p>
          <a:p>
            <a:r>
              <a:rPr lang="en-US" dirty="0"/>
              <a:t>Identity-Based </a:t>
            </a:r>
            <a:r>
              <a:rPr lang="en-US" dirty="0" smtClean="0"/>
              <a:t>Policies: User, groups, roles all have policies</a:t>
            </a:r>
          </a:p>
          <a:p>
            <a:r>
              <a:rPr lang="en-US" dirty="0"/>
              <a:t>Resource-Based </a:t>
            </a:r>
            <a:r>
              <a:rPr lang="en-US" dirty="0" smtClean="0"/>
              <a:t>Policies: policy on AWS resource/service (S3, AWS Lambda, KMS)</a:t>
            </a:r>
            <a:br>
              <a:rPr lang="en-US" dirty="0" smtClean="0"/>
            </a:br>
            <a:r>
              <a:rPr lang="en-US" dirty="0" smtClean="0"/>
              <a:t>(not: DynamoDB)</a:t>
            </a:r>
          </a:p>
          <a:p>
            <a:r>
              <a:rPr lang="en-US" dirty="0" smtClean="0"/>
              <a:t>AWS standard policies "S3 Access", "Dynamo DB Access"</a:t>
            </a:r>
          </a:p>
          <a:p>
            <a:r>
              <a:rPr lang="en-US" dirty="0" smtClean="0"/>
              <a:t>Limit: 10KB per policy (some resources only take 2KB)</a:t>
            </a:r>
          </a:p>
          <a:p>
            <a:r>
              <a:rPr lang="en-US" dirty="0" smtClean="0"/>
              <a:t>Limit: 10 "managed" policies per: user, group and role.</a:t>
            </a:r>
          </a:p>
          <a:p>
            <a:r>
              <a:rPr lang="en-US" dirty="0" smtClean="0"/>
              <a:t>Policy variables: limited. </a:t>
            </a:r>
            <a:r>
              <a:rPr lang="en-US" dirty="0"/>
              <a:t>e.g.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${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aws:userid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}  ${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aws.username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(these two do not resolve for roles/federated users)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2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Read all bucket, write under one directory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 "Version" : "2012-10-17",</a:t>
            </a:r>
          </a:p>
          <a:p>
            <a:r>
              <a:rPr lang="en-GB" dirty="0"/>
              <a:t>"Statement" : [ </a:t>
            </a:r>
          </a:p>
          <a:p>
            <a:r>
              <a:rPr lang="en-GB" dirty="0"/>
              <a:t>{</a:t>
            </a:r>
          </a:p>
          <a:p>
            <a:r>
              <a:rPr lang="en-GB" dirty="0"/>
              <a:t>  "Sid" : "4",</a:t>
            </a:r>
          </a:p>
          <a:p>
            <a:r>
              <a:rPr lang="en-GB" dirty="0"/>
              <a:t>  "Effect" : "Allow",</a:t>
            </a:r>
          </a:p>
          <a:p>
            <a:r>
              <a:rPr lang="en-GB" dirty="0"/>
              <a:t>  "Action" : [ "s3:ListBucket", "s3:GetObject", "s3:GetObjectTagging" ],</a:t>
            </a:r>
          </a:p>
          <a:p>
            <a:r>
              <a:rPr lang="en-GB" dirty="0"/>
              <a:t>  "Resource" : "arn:aws:s3:::</a:t>
            </a:r>
            <a:r>
              <a:rPr lang="en-GB" dirty="0" err="1"/>
              <a:t>hwdev</a:t>
            </a:r>
            <a:r>
              <a:rPr lang="en-GB" dirty="0"/>
              <a:t>-</a:t>
            </a:r>
            <a:r>
              <a:rPr lang="en-GB" dirty="0" err="1"/>
              <a:t>steve</a:t>
            </a:r>
            <a:r>
              <a:rPr lang="en-GB" dirty="0"/>
              <a:t>-</a:t>
            </a:r>
            <a:r>
              <a:rPr lang="en-GB" dirty="0" err="1"/>
              <a:t>ireland</a:t>
            </a:r>
            <a:r>
              <a:rPr lang="en-GB" dirty="0"/>
              <a:t>-new/*"</a:t>
            </a:r>
          </a:p>
          <a:p>
            <a:r>
              <a:rPr lang="en-GB" dirty="0"/>
              <a:t>}, {</a:t>
            </a:r>
          </a:p>
          <a:p>
            <a:r>
              <a:rPr lang="en-GB" dirty="0"/>
              <a:t>  "Sid" : "5",</a:t>
            </a:r>
          </a:p>
          <a:p>
            <a:r>
              <a:rPr lang="en-GB" dirty="0"/>
              <a:t>  "Effect" : "Allow",</a:t>
            </a:r>
          </a:p>
          <a:p>
            <a:r>
              <a:rPr lang="en-GB" dirty="0"/>
              <a:t>  "Action" : [ "s3:*" ],</a:t>
            </a:r>
          </a:p>
          <a:p>
            <a:r>
              <a:rPr lang="en-GB" dirty="0"/>
              <a:t>  "Resource" : </a:t>
            </a:r>
          </a:p>
          <a:p>
            <a:r>
              <a:rPr lang="en-GB" dirty="0"/>
              <a:t>  [ "arn:aws:s3:::</a:t>
            </a:r>
            <a:r>
              <a:rPr lang="en-GB" dirty="0" err="1"/>
              <a:t>hwdev</a:t>
            </a:r>
            <a:r>
              <a:rPr lang="en-GB" dirty="0"/>
              <a:t>-</a:t>
            </a:r>
            <a:r>
              <a:rPr lang="en-GB" dirty="0" err="1"/>
              <a:t>steve</a:t>
            </a:r>
            <a:r>
              <a:rPr lang="en-GB" dirty="0"/>
              <a:t>-</a:t>
            </a:r>
            <a:r>
              <a:rPr lang="en-GB" dirty="0" err="1"/>
              <a:t>ireland</a:t>
            </a:r>
            <a:r>
              <a:rPr lang="en-GB" dirty="0"/>
              <a:t>-new/test/</a:t>
            </a:r>
            <a:r>
              <a:rPr lang="en-GB" dirty="0" err="1"/>
              <a:t>testRestrictedRenameSrc</a:t>
            </a:r>
            <a:r>
              <a:rPr lang="en-GB" dirty="0"/>
              <a:t>/*", </a:t>
            </a:r>
          </a:p>
          <a:p>
            <a:r>
              <a:rPr lang="en-GB" dirty="0"/>
              <a:t>    "arn:aws:s3:::</a:t>
            </a:r>
            <a:r>
              <a:rPr lang="en-GB" dirty="0" err="1"/>
              <a:t>hwdev</a:t>
            </a:r>
            <a:r>
              <a:rPr lang="en-GB" dirty="0"/>
              <a:t>-</a:t>
            </a:r>
            <a:r>
              <a:rPr lang="en-GB" dirty="0" err="1"/>
              <a:t>steve</a:t>
            </a:r>
            <a:r>
              <a:rPr lang="en-GB" dirty="0"/>
              <a:t>-</a:t>
            </a:r>
            <a:r>
              <a:rPr lang="en-GB" dirty="0" err="1"/>
              <a:t>ireland</a:t>
            </a:r>
            <a:r>
              <a:rPr lang="en-GB" dirty="0"/>
              <a:t>-new/test/</a:t>
            </a:r>
            <a:r>
              <a:rPr lang="en-GB" dirty="0" err="1"/>
              <a:t>testRestrictedRenameSrc</a:t>
            </a:r>
            <a:r>
              <a:rPr lang="en-GB" dirty="0"/>
              <a:t>",</a:t>
            </a:r>
          </a:p>
          <a:p>
            <a:r>
              <a:rPr lang="en-GB" dirty="0"/>
              <a:t>    "arn:aws:s3:::</a:t>
            </a:r>
            <a:r>
              <a:rPr lang="en-GB" dirty="0" err="1"/>
              <a:t>hwdev</a:t>
            </a:r>
            <a:r>
              <a:rPr lang="en-GB" dirty="0"/>
              <a:t>-</a:t>
            </a:r>
            <a:r>
              <a:rPr lang="en-GB" dirty="0" err="1"/>
              <a:t>steve</a:t>
            </a:r>
            <a:r>
              <a:rPr lang="en-GB" dirty="0"/>
              <a:t>-</a:t>
            </a:r>
            <a:r>
              <a:rPr lang="en-GB" dirty="0" err="1"/>
              <a:t>ireland</a:t>
            </a:r>
            <a:r>
              <a:rPr lang="en-GB" dirty="0"/>
              <a:t>-new/test/</a:t>
            </a:r>
            <a:r>
              <a:rPr lang="en-GB" dirty="0" err="1"/>
              <a:t>testRestrictedRenameSrc</a:t>
            </a:r>
            <a:r>
              <a:rPr lang="en-GB" dirty="0"/>
              <a:t>/" ]</a:t>
            </a:r>
          </a:p>
          <a:p>
            <a:r>
              <a:rPr lang="en-GB" dirty="0"/>
              <a:t>} ]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S3A support for mixed permissions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HADOOP-15141 Support </a:t>
            </a:r>
            <a:r>
              <a:rPr lang="en-US" dirty="0"/>
              <a:t>IAM Assumed roles in </a:t>
            </a:r>
            <a:r>
              <a:rPr lang="en-US" dirty="0" smtClean="0"/>
              <a:t>S3A (done!)</a:t>
            </a:r>
          </a:p>
          <a:p>
            <a:r>
              <a:rPr lang="en-US" dirty="0" smtClean="0"/>
              <a:t>HADOOP-15176 Enhance </a:t>
            </a:r>
            <a:r>
              <a:rPr lang="en-US" dirty="0"/>
              <a:t>IAM assumed role support in S3A </a:t>
            </a:r>
            <a:r>
              <a:rPr lang="en-US" dirty="0" smtClean="0"/>
              <a:t>client (mostly done)</a:t>
            </a:r>
          </a:p>
          <a:p>
            <a:pPr lvl="1"/>
            <a:r>
              <a:rPr lang="en-US" dirty="0" smtClean="0"/>
              <a:t>Handle lack of write up the directory tree</a:t>
            </a:r>
          </a:p>
          <a:p>
            <a:pPr lvl="1"/>
            <a:r>
              <a:rPr lang="en-US" dirty="0" smtClean="0"/>
              <a:t>Don't worry if empty directory markers can't be created after delete, rename</a:t>
            </a:r>
          </a:p>
          <a:p>
            <a:pPr lvl="1"/>
            <a:r>
              <a:rPr lang="en-US" dirty="0" smtClean="0"/>
              <a:t>Add API for creating basic policies (mostly for testing)</a:t>
            </a:r>
          </a:p>
          <a:p>
            <a:pPr lvl="1"/>
            <a:r>
              <a:rPr lang="en-US" dirty="0" smtClean="0"/>
              <a:t>Tests via assumed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Ranger to AWS policies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Don't have room to play with</a:t>
            </a:r>
          </a:p>
          <a:p>
            <a:r>
              <a:rPr lang="en-US" dirty="0" smtClean="0"/>
              <a:t>Variables may permit /home/${</a:t>
            </a:r>
            <a:r>
              <a:rPr lang="en-US" dirty="0" err="1" smtClean="0"/>
              <a:t>aws.user</a:t>
            </a:r>
            <a:r>
              <a:rPr lang="en-US" dirty="0" smtClean="0"/>
              <a:t>} rules, but not in roles (including EC2)</a:t>
            </a:r>
          </a:p>
          <a:p>
            <a:r>
              <a:rPr lang="en-US" dirty="0" smtClean="0"/>
              <a:t>Testing "fun"</a:t>
            </a:r>
          </a:p>
          <a:p>
            <a:endParaRPr lang="en-US" dirty="0"/>
          </a:p>
          <a:p>
            <a:pPr marL="88900" indent="0">
              <a:buNone/>
            </a:pPr>
            <a:r>
              <a:rPr lang="en-US" dirty="0" smtClean="0"/>
              <a:t>Space and general </a:t>
            </a:r>
            <a:r>
              <a:rPr lang="en-US" smtClean="0"/>
              <a:t>rules language </a:t>
            </a:r>
            <a:r>
              <a:rPr lang="en-US" dirty="0" smtClean="0"/>
              <a:t>are the troublespots</a:t>
            </a:r>
          </a:p>
        </p:txBody>
      </p:sp>
    </p:spTree>
    <p:extLst>
      <p:ext uri="{BB962C8B-B14F-4D97-AF65-F5344CB8AC3E}">
        <p14:creationId xmlns:p14="http://schemas.microsoft.com/office/powerpoint/2010/main" val="38492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Statements: (effect, action+, principal*, resource+, condition*)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Actions: verbs to be managed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 Presentation Template">
  <a:themeElements>
    <a:clrScheme name="Hortonworks">
      <a:dk1>
        <a:srgbClr val="000000"/>
      </a:dk1>
      <a:lt1>
        <a:srgbClr val="1E1E1E"/>
      </a:lt1>
      <a:dk2>
        <a:srgbClr val="FFFFFF"/>
      </a:dk2>
      <a:lt2>
        <a:srgbClr val="FFC61E"/>
      </a:lt2>
      <a:accent1>
        <a:srgbClr val="3FAE2A"/>
      </a:accent1>
      <a:accent2>
        <a:srgbClr val="3DB5E6"/>
      </a:accent2>
      <a:accent3>
        <a:srgbClr val="44697D"/>
      </a:accent3>
      <a:accent4>
        <a:srgbClr val="DAD9D6"/>
      </a:accent4>
      <a:accent5>
        <a:srgbClr val="3B8640"/>
      </a:accent5>
      <a:accent6>
        <a:srgbClr val="FF700A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8-01-01-HWX" id="{4948BEFA-CD0D-714A-AFEE-DD0305024AFE}" vid="{86829D77-31F4-0D4F-8FC7-AA1B837A9CD0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2018-01-01-HWX</Template>
  <TotalTime>3562</TotalTime>
  <Words>704</Words>
  <Application>Microsoft Macintosh PowerPoint</Application>
  <PresentationFormat>On-screen Show (16:9)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</vt:lpstr>
      <vt:lpstr>Calibri Regular</vt:lpstr>
      <vt:lpstr>Consolas</vt:lpstr>
      <vt:lpstr>Merriweather Sans</vt:lpstr>
      <vt:lpstr>Noto Sans Symbols</vt:lpstr>
      <vt:lpstr>Wingdings</vt:lpstr>
      <vt:lpstr>Wingdings 2</vt:lpstr>
      <vt:lpstr>Arial</vt:lpstr>
      <vt:lpstr>Hortonworks Presentation Template</vt:lpstr>
      <vt:lpstr>AWS Roles and Policies</vt:lpstr>
      <vt:lpstr>Concepts</vt:lpstr>
      <vt:lpstr>Relationships</vt:lpstr>
      <vt:lpstr>AWS Policies</vt:lpstr>
      <vt:lpstr>Read all bucket, write under one directory</vt:lpstr>
      <vt:lpstr>S3A support for mixed permissions</vt:lpstr>
      <vt:lpstr>Mapping Ranger to AWS policies</vt:lpstr>
      <vt:lpstr>Statements: (effect, action+, principal*, resource+, condition*)</vt:lpstr>
      <vt:lpstr>Actions: verbs to be managed</vt:lpstr>
      <vt:lpstr>Resource: ARN patterns to which actions will be applied</vt:lpstr>
      <vt:lpstr>Conditions: predicates, can act on HTTP headers</vt:lpstr>
      <vt:lpstr>Resolution</vt:lpstr>
      <vt:lpstr>Mixing permissions down the tree. </vt:lpstr>
      <vt:lpstr>S3Guard: High performance &amp; consistent metadata for S3</vt:lpstr>
      <vt:lpstr>Questions?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Roles and Policies</dc:title>
  <dc:creator>Steve Loughran</dc:creator>
  <cp:lastModifiedBy>Steve Loughran</cp:lastModifiedBy>
  <cp:revision>17</cp:revision>
  <dcterms:created xsi:type="dcterms:W3CDTF">2018-01-17T15:32:30Z</dcterms:created>
  <dcterms:modified xsi:type="dcterms:W3CDTF">2018-01-20T20:49:20Z</dcterms:modified>
</cp:coreProperties>
</file>