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56" r:id="rId2"/>
    <p:sldId id="266" r:id="rId3"/>
    <p:sldId id="257" r:id="rId4"/>
    <p:sldId id="270" r:id="rId5"/>
    <p:sldId id="271" r:id="rId6"/>
    <p:sldId id="272" r:id="rId7"/>
    <p:sldId id="273" r:id="rId8"/>
    <p:sldId id="274" r:id="rId9"/>
    <p:sldId id="275" r:id="rId10"/>
    <p:sldId id="276" r:id="rId11"/>
    <p:sldId id="267" r:id="rId12"/>
    <p:sldId id="268" r:id="rId13"/>
    <p:sldId id="269" r:id="rId14"/>
    <p:sldId id="258" r:id="rId15"/>
    <p:sldId id="259" r:id="rId16"/>
    <p:sldId id="264" r:id="rId17"/>
    <p:sldId id="265" r:id="rId18"/>
    <p:sldId id="260" r:id="rId19"/>
    <p:sldId id="261" r:id="rId20"/>
    <p:sldId id="262" r:id="rId21"/>
    <p:sldId id="26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80B892-1877-4E96-B79B-59D023863A1F}" type="datetimeFigureOut">
              <a:rPr lang="en-US" smtClean="0"/>
              <a:t>1/16/2018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BAD53C-CF50-4B7F-A788-4CF6E1C1EACE}" type="slidenum">
              <a:rPr lang="en-US" smtClean="0"/>
              <a:t>‹#›</a:t>
            </a:fld>
            <a:endParaRPr lang="en-US"/>
          </a:p>
        </p:txBody>
      </p:sp>
    </p:spTree>
    <p:extLst>
      <p:ext uri="{BB962C8B-B14F-4D97-AF65-F5344CB8AC3E}">
        <p14:creationId xmlns:p14="http://schemas.microsoft.com/office/powerpoint/2010/main" val="2907228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not about C/C++ versus other languages.</a:t>
            </a:r>
          </a:p>
          <a:p>
            <a:r>
              <a:rPr lang="en-US" dirty="0" smtClean="0"/>
              <a:t>It is about the</a:t>
            </a:r>
            <a:r>
              <a:rPr lang="en-US" baseline="0" dirty="0" smtClean="0"/>
              <a:t> viability of C distinguished from </a:t>
            </a:r>
            <a:r>
              <a:rPr lang="en-US" baseline="0" smtClean="0"/>
              <a:t>C++.</a:t>
            </a:r>
          </a:p>
          <a:p>
            <a:endParaRPr lang="en-US" dirty="0" smtClean="0"/>
          </a:p>
        </p:txBody>
      </p:sp>
      <p:sp>
        <p:nvSpPr>
          <p:cNvPr id="4" name="Slide Number Placeholder 3"/>
          <p:cNvSpPr>
            <a:spLocks noGrp="1"/>
          </p:cNvSpPr>
          <p:nvPr>
            <p:ph type="sldNum" sz="quarter" idx="10"/>
          </p:nvPr>
        </p:nvSpPr>
        <p:spPr/>
        <p:txBody>
          <a:bodyPr/>
          <a:lstStyle/>
          <a:p>
            <a:fld id="{5CBAD53C-CF50-4B7F-A788-4CF6E1C1EACE}" type="slidenum">
              <a:rPr lang="en-US" smtClean="0"/>
              <a:t>1</a:t>
            </a:fld>
            <a:endParaRPr lang="en-US"/>
          </a:p>
        </p:txBody>
      </p:sp>
    </p:spTree>
    <p:extLst>
      <p:ext uri="{BB962C8B-B14F-4D97-AF65-F5344CB8AC3E}">
        <p14:creationId xmlns:p14="http://schemas.microsoft.com/office/powerpoint/2010/main" val="3175235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t>
            </a:r>
            <a:r>
              <a:rPr lang="en-US" dirty="0" err="1" smtClean="0"/>
              <a:t>youtube</a:t>
            </a:r>
            <a:r>
              <a:rPr lang="en-US" dirty="0" smtClean="0"/>
              <a:t> </a:t>
            </a:r>
            <a:r>
              <a:rPr lang="en-US" dirty="0" err="1" smtClean="0"/>
              <a:t>Bjorna</a:t>
            </a:r>
            <a:r>
              <a:rPr lang="en-US" baseline="0" dirty="0" smtClean="0"/>
              <a:t> C is Obsolete</a:t>
            </a:r>
          </a:p>
          <a:p>
            <a:r>
              <a:rPr lang="en-US" baseline="0" dirty="0" smtClean="0"/>
              <a:t>Show </a:t>
            </a:r>
            <a:r>
              <a:rPr lang="en-US" baseline="0" dirty="0" err="1" smtClean="0"/>
              <a:t>youtube</a:t>
            </a:r>
            <a:r>
              <a:rPr lang="en-US" baseline="0" dirty="0" smtClean="0"/>
              <a:t> Kate Gregory Stop Teaching C</a:t>
            </a:r>
          </a:p>
          <a:p>
            <a:endParaRPr lang="en-US" dirty="0" smtClean="0"/>
          </a:p>
          <a:p>
            <a:r>
              <a:rPr lang="en-US" dirty="0" smtClean="0"/>
              <a:t>Who</a:t>
            </a:r>
            <a:r>
              <a:rPr lang="en-US" baseline="0" dirty="0" smtClean="0"/>
              <a:t> died and made these people pope?  Do you automatically bow down to people based upon their industry status?  Do you allow others to dictate their morality upon you simply because they might have a higher IQ than you?  If you do, I am of the opinion that this a sort of idolatry or slave thinking.  But maybe that’s just me.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CBAD53C-CF50-4B7F-A788-4CF6E1C1EACE}" type="slidenum">
              <a:rPr lang="en-US" smtClean="0"/>
              <a:t>3</a:t>
            </a:fld>
            <a:endParaRPr lang="en-US"/>
          </a:p>
        </p:txBody>
      </p:sp>
    </p:spTree>
    <p:extLst>
      <p:ext uri="{BB962C8B-B14F-4D97-AF65-F5344CB8AC3E}">
        <p14:creationId xmlns:p14="http://schemas.microsoft.com/office/powerpoint/2010/main" val="3514088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Linux Torvalds, Ken Thompson,</a:t>
            </a:r>
            <a:r>
              <a:rPr lang="en-US" baseline="0" dirty="0" smtClean="0"/>
              <a:t> Richard Stallman</a:t>
            </a:r>
          </a:p>
          <a:p>
            <a:r>
              <a:rPr lang="en-US" dirty="0" smtClean="0"/>
              <a:t>1.) speculation,</a:t>
            </a:r>
            <a:r>
              <a:rPr lang="en-US" baseline="0" dirty="0" smtClean="0"/>
              <a:t> but informed based up experience</a:t>
            </a:r>
          </a:p>
          <a:p>
            <a:r>
              <a:rPr lang="en-US" baseline="0" dirty="0" smtClean="0"/>
              <a:t>2.) There is something compelling about a small language and feature set that you can master</a:t>
            </a:r>
            <a:endParaRPr lang="en-US" dirty="0"/>
          </a:p>
        </p:txBody>
      </p:sp>
      <p:sp>
        <p:nvSpPr>
          <p:cNvPr id="4" name="Slide Number Placeholder 3"/>
          <p:cNvSpPr>
            <a:spLocks noGrp="1"/>
          </p:cNvSpPr>
          <p:nvPr>
            <p:ph type="sldNum" sz="quarter" idx="10"/>
          </p:nvPr>
        </p:nvSpPr>
        <p:spPr/>
        <p:txBody>
          <a:bodyPr/>
          <a:lstStyle/>
          <a:p>
            <a:fld id="{5CBAD53C-CF50-4B7F-A788-4CF6E1C1EACE}" type="slidenum">
              <a:rPr lang="en-US" smtClean="0"/>
              <a:t>14</a:t>
            </a:fld>
            <a:endParaRPr lang="en-US"/>
          </a:p>
        </p:txBody>
      </p:sp>
    </p:spTree>
    <p:extLst>
      <p:ext uri="{BB962C8B-B14F-4D97-AF65-F5344CB8AC3E}">
        <p14:creationId xmlns:p14="http://schemas.microsoft.com/office/powerpoint/2010/main" val="290084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ATL used a ton in Windows, e.g. the login screen</a:t>
            </a:r>
          </a:p>
          <a:p>
            <a:r>
              <a:rPr lang="en-US" dirty="0" smtClean="0"/>
              <a:t>The exploit had been present for</a:t>
            </a:r>
            <a:r>
              <a:rPr lang="en-US" baseline="0" dirty="0" smtClean="0"/>
              <a:t> several releases, several years</a:t>
            </a:r>
          </a:p>
          <a:p>
            <a:r>
              <a:rPr lang="en-US" sz="1200" b="0" i="0" kern="1200" dirty="0" smtClean="0">
                <a:solidFill>
                  <a:schemeClr val="tx1"/>
                </a:solidFill>
                <a:effectLst/>
                <a:latin typeface="+mn-lt"/>
                <a:ea typeface="+mn-ea"/>
                <a:cs typeface="+mn-cs"/>
              </a:rPr>
              <a:t>Determining if the control is affected</a:t>
            </a:r>
          </a:p>
          <a:p>
            <a:r>
              <a:rPr lang="en-US" sz="1200" b="0" i="0" kern="1200" dirty="0" smtClean="0">
                <a:solidFill>
                  <a:schemeClr val="tx1"/>
                </a:solidFill>
                <a:effectLst/>
                <a:latin typeface="+mn-lt"/>
                <a:ea typeface="+mn-ea"/>
                <a:cs typeface="+mn-cs"/>
              </a:rPr>
              <a:t>You need to review the source code of your control in order to assess whether your control is impacted. The following is a step-by-step guide for the code review process.</a:t>
            </a:r>
          </a:p>
          <a:p>
            <a:r>
              <a:rPr lang="en-US" sz="1200" b="0" i="0" kern="1200" dirty="0" smtClean="0">
                <a:solidFill>
                  <a:schemeClr val="tx1"/>
                </a:solidFill>
                <a:effectLst/>
                <a:latin typeface="+mn-lt"/>
                <a:ea typeface="+mn-ea"/>
                <a:cs typeface="+mn-cs"/>
              </a:rPr>
              <a:t>First, while we believe that most affected COM components would be ActiveX controls, we want to emphasize here that this ATL vulnerability applies to any COM component built with ATL if the necessary conditions are present.</a:t>
            </a:r>
          </a:p>
          <a:p>
            <a:r>
              <a:rPr lang="en-US" sz="1200" b="0" i="0" kern="1200" dirty="0" smtClean="0">
                <a:solidFill>
                  <a:schemeClr val="tx1"/>
                </a:solidFill>
                <a:effectLst/>
                <a:latin typeface="+mn-lt"/>
                <a:ea typeface="+mn-ea"/>
                <a:cs typeface="+mn-cs"/>
              </a:rPr>
              <a:t>The diagram below provides an easy way of identifying vulnerable controls: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CBAD53C-CF50-4B7F-A788-4CF6E1C1EACE}" type="slidenum">
              <a:rPr lang="en-US" smtClean="0"/>
              <a:t>16</a:t>
            </a:fld>
            <a:endParaRPr lang="en-US"/>
          </a:p>
        </p:txBody>
      </p:sp>
    </p:spTree>
    <p:extLst>
      <p:ext uri="{BB962C8B-B14F-4D97-AF65-F5344CB8AC3E}">
        <p14:creationId xmlns:p14="http://schemas.microsoft.com/office/powerpoint/2010/main" val="4259920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Driven C++,</a:t>
            </a:r>
            <a:r>
              <a:rPr lang="en-US" baseline="0" dirty="0" smtClean="0"/>
              <a:t> Mike Acton, Engine Lead, Insomnia Games, find on </a:t>
            </a:r>
            <a:r>
              <a:rPr lang="en-US" baseline="0" dirty="0" err="1" smtClean="0"/>
              <a:t>youtube</a:t>
            </a:r>
            <a:r>
              <a:rPr lang="en-US" baseline="0" dirty="0" smtClean="0"/>
              <a:t>, CPPCON 2014.</a:t>
            </a:r>
            <a:endParaRPr lang="en-US" dirty="0"/>
          </a:p>
        </p:txBody>
      </p:sp>
      <p:sp>
        <p:nvSpPr>
          <p:cNvPr id="4" name="Slide Number Placeholder 3"/>
          <p:cNvSpPr>
            <a:spLocks noGrp="1"/>
          </p:cNvSpPr>
          <p:nvPr>
            <p:ph type="sldNum" sz="quarter" idx="10"/>
          </p:nvPr>
        </p:nvSpPr>
        <p:spPr/>
        <p:txBody>
          <a:bodyPr/>
          <a:lstStyle/>
          <a:p>
            <a:fld id="{5CBAD53C-CF50-4B7F-A788-4CF6E1C1EACE}" type="slidenum">
              <a:rPr lang="en-US" smtClean="0"/>
              <a:t>18</a:t>
            </a:fld>
            <a:endParaRPr lang="en-US"/>
          </a:p>
        </p:txBody>
      </p:sp>
    </p:spTree>
    <p:extLst>
      <p:ext uri="{BB962C8B-B14F-4D97-AF65-F5344CB8AC3E}">
        <p14:creationId xmlns:p14="http://schemas.microsoft.com/office/powerpoint/2010/main" val="588055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FB0CBA01-42FA-46E7-8F8A-F4C98A748411}" type="datetimeFigureOut">
              <a:rPr lang="en-US" smtClean="0"/>
              <a:t>1/16/2018</a:t>
            </a:fld>
            <a:endParaRPr lang="en-US"/>
          </a:p>
        </p:txBody>
      </p:sp>
      <p:sp>
        <p:nvSpPr>
          <p:cNvPr id="23" name="Slide Number Placeholder 22"/>
          <p:cNvSpPr>
            <a:spLocks noGrp="1"/>
          </p:cNvSpPr>
          <p:nvPr>
            <p:ph type="sldNum" sz="quarter" idx="11"/>
          </p:nvPr>
        </p:nvSpPr>
        <p:spPr/>
        <p:txBody>
          <a:bodyPr/>
          <a:lstStyle/>
          <a:p>
            <a:fld id="{430F23CA-02C6-4F49-8579-00F88C209C31}"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0CBA01-42FA-46E7-8F8A-F4C98A748411}"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F23CA-02C6-4F49-8579-00F88C209C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0CBA01-42FA-46E7-8F8A-F4C98A748411}"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F23CA-02C6-4F49-8579-00F88C209C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FB0CBA01-42FA-46E7-8F8A-F4C98A748411}" type="datetimeFigureOut">
              <a:rPr lang="en-US" smtClean="0"/>
              <a:t>1/16/2018</a:t>
            </a:fld>
            <a:endParaRPr lang="en-US"/>
          </a:p>
        </p:txBody>
      </p:sp>
      <p:sp>
        <p:nvSpPr>
          <p:cNvPr id="19" name="Slide Number Placeholder 18"/>
          <p:cNvSpPr>
            <a:spLocks noGrp="1"/>
          </p:cNvSpPr>
          <p:nvPr>
            <p:ph type="sldNum" sz="quarter" idx="15"/>
          </p:nvPr>
        </p:nvSpPr>
        <p:spPr/>
        <p:txBody>
          <a:bodyPr/>
          <a:lstStyle/>
          <a:p>
            <a:fld id="{430F23CA-02C6-4F49-8579-00F88C209C31}"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FB0CBA01-42FA-46E7-8F8A-F4C98A748411}" type="datetimeFigureOut">
              <a:rPr lang="en-US" smtClean="0"/>
              <a:t>1/16/2018</a:t>
            </a:fld>
            <a:endParaRPr lang="en-US"/>
          </a:p>
        </p:txBody>
      </p:sp>
      <p:sp>
        <p:nvSpPr>
          <p:cNvPr id="20" name="Slide Number Placeholder 19"/>
          <p:cNvSpPr>
            <a:spLocks noGrp="1"/>
          </p:cNvSpPr>
          <p:nvPr>
            <p:ph type="sldNum" sz="quarter" idx="11"/>
          </p:nvPr>
        </p:nvSpPr>
        <p:spPr/>
        <p:txBody>
          <a:bodyPr/>
          <a:lstStyle/>
          <a:p>
            <a:fld id="{430F23CA-02C6-4F49-8579-00F88C209C31}" type="slidenum">
              <a:rPr lang="en-US" smtClean="0"/>
              <a:t>‹#›</a:t>
            </a:fld>
            <a:endParaRPr lang="en-US"/>
          </a:p>
        </p:txBody>
      </p:sp>
      <p:sp>
        <p:nvSpPr>
          <p:cNvPr id="21" name="Footer Placeholder 20"/>
          <p:cNvSpPr>
            <a:spLocks noGrp="1"/>
          </p:cNvSpPr>
          <p:nvPr>
            <p:ph type="ftr" sz="quarter" idx="12"/>
          </p:nvPr>
        </p:nvSpPr>
        <p:spPr/>
        <p:txBody>
          <a:bodyPr/>
          <a:lstStyle/>
          <a:p>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FB0CBA01-42FA-46E7-8F8A-F4C98A748411}" type="datetimeFigureOut">
              <a:rPr lang="en-US" smtClean="0"/>
              <a:t>1/16/2018</a:t>
            </a:fld>
            <a:endParaRPr lang="en-US"/>
          </a:p>
        </p:txBody>
      </p:sp>
      <p:sp>
        <p:nvSpPr>
          <p:cNvPr id="25" name="Slide Number Placeholder 24"/>
          <p:cNvSpPr>
            <a:spLocks noGrp="1"/>
          </p:cNvSpPr>
          <p:nvPr>
            <p:ph type="sldNum" sz="quarter" idx="16"/>
          </p:nvPr>
        </p:nvSpPr>
        <p:spPr/>
        <p:txBody>
          <a:bodyPr/>
          <a:lstStyle/>
          <a:p>
            <a:fld id="{430F23CA-02C6-4F49-8579-00F88C209C31}" type="slidenum">
              <a:rPr lang="en-US" smtClean="0"/>
              <a:t>‹#›</a:t>
            </a:fld>
            <a:endParaRPr lang="en-US"/>
          </a:p>
        </p:txBody>
      </p:sp>
      <p:sp>
        <p:nvSpPr>
          <p:cNvPr id="26" name="Footer Placeholder 25"/>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FB0CBA01-42FA-46E7-8F8A-F4C98A748411}" type="datetimeFigureOut">
              <a:rPr lang="en-US" smtClean="0"/>
              <a:t>1/16/2018</a:t>
            </a:fld>
            <a:endParaRPr lang="en-US"/>
          </a:p>
        </p:txBody>
      </p:sp>
      <p:sp>
        <p:nvSpPr>
          <p:cNvPr id="24" name="Slide Number Placeholder 23"/>
          <p:cNvSpPr>
            <a:spLocks noGrp="1"/>
          </p:cNvSpPr>
          <p:nvPr>
            <p:ph type="sldNum" sz="quarter" idx="17"/>
          </p:nvPr>
        </p:nvSpPr>
        <p:spPr/>
        <p:txBody>
          <a:bodyPr/>
          <a:lstStyle/>
          <a:p>
            <a:fld id="{430F23CA-02C6-4F49-8579-00F88C209C31}" type="slidenum">
              <a:rPr lang="en-US" smtClean="0"/>
              <a:t>‹#›</a:t>
            </a:fld>
            <a:endParaRPr lang="en-US"/>
          </a:p>
        </p:txBody>
      </p:sp>
      <p:sp>
        <p:nvSpPr>
          <p:cNvPr id="29" name="Footer Placeholder 28"/>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FB0CBA01-42FA-46E7-8F8A-F4C98A748411}" type="datetimeFigureOut">
              <a:rPr lang="en-US" smtClean="0"/>
              <a:t>1/16/2018</a:t>
            </a:fld>
            <a:endParaRPr lang="en-US"/>
          </a:p>
        </p:txBody>
      </p:sp>
      <p:sp>
        <p:nvSpPr>
          <p:cNvPr id="14" name="Slide Number Placeholder 13"/>
          <p:cNvSpPr>
            <a:spLocks noGrp="1"/>
          </p:cNvSpPr>
          <p:nvPr>
            <p:ph type="sldNum" sz="quarter" idx="11"/>
          </p:nvPr>
        </p:nvSpPr>
        <p:spPr/>
        <p:txBody>
          <a:bodyPr/>
          <a:lstStyle/>
          <a:p>
            <a:fld id="{430F23CA-02C6-4F49-8579-00F88C209C31}"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FB0CBA01-42FA-46E7-8F8A-F4C98A748411}" type="datetimeFigureOut">
              <a:rPr lang="en-US" smtClean="0"/>
              <a:t>1/16/2018</a:t>
            </a:fld>
            <a:endParaRPr lang="en-US"/>
          </a:p>
        </p:txBody>
      </p:sp>
      <p:sp>
        <p:nvSpPr>
          <p:cNvPr id="12" name="Slide Number Placeholder 11"/>
          <p:cNvSpPr>
            <a:spLocks noGrp="1"/>
          </p:cNvSpPr>
          <p:nvPr>
            <p:ph type="sldNum" sz="quarter" idx="11"/>
          </p:nvPr>
        </p:nvSpPr>
        <p:spPr/>
        <p:txBody>
          <a:bodyPr/>
          <a:lstStyle/>
          <a:p>
            <a:fld id="{430F23CA-02C6-4F49-8579-00F88C209C31}" type="slidenum">
              <a:rPr lang="en-US" smtClean="0"/>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FB0CBA01-42FA-46E7-8F8A-F4C98A748411}" type="datetimeFigureOut">
              <a:rPr lang="en-US" smtClean="0"/>
              <a:t>1/16/2018</a:t>
            </a:fld>
            <a:endParaRPr lang="en-US"/>
          </a:p>
        </p:txBody>
      </p:sp>
      <p:sp>
        <p:nvSpPr>
          <p:cNvPr id="18" name="Slide Number Placeholder 17"/>
          <p:cNvSpPr>
            <a:spLocks noGrp="1"/>
          </p:cNvSpPr>
          <p:nvPr>
            <p:ph type="sldNum" sz="quarter" idx="16"/>
          </p:nvPr>
        </p:nvSpPr>
        <p:spPr/>
        <p:txBody>
          <a:bodyPr/>
          <a:lstStyle/>
          <a:p>
            <a:fld id="{430F23CA-02C6-4F49-8579-00F88C209C31}" type="slidenum">
              <a:rPr lang="en-US" smtClean="0"/>
              <a:t>‹#›</a:t>
            </a:fld>
            <a:endParaRPr lang="en-US"/>
          </a:p>
        </p:txBody>
      </p:sp>
      <p:sp>
        <p:nvSpPr>
          <p:cNvPr id="20" name="Footer Placeholder 19"/>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FB0CBA01-42FA-46E7-8F8A-F4C98A748411}" type="datetimeFigureOut">
              <a:rPr lang="en-US" smtClean="0"/>
              <a:t>1/16/2018</a:t>
            </a:fld>
            <a:endParaRPr lang="en-US"/>
          </a:p>
        </p:txBody>
      </p:sp>
      <p:sp>
        <p:nvSpPr>
          <p:cNvPr id="20" name="Slide Number Placeholder 19"/>
          <p:cNvSpPr>
            <a:spLocks noGrp="1"/>
          </p:cNvSpPr>
          <p:nvPr>
            <p:ph type="sldNum" sz="quarter" idx="15"/>
          </p:nvPr>
        </p:nvSpPr>
        <p:spPr/>
        <p:txBody>
          <a:bodyPr/>
          <a:lstStyle/>
          <a:p>
            <a:fld id="{430F23CA-02C6-4F49-8579-00F88C209C31}"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FB0CBA01-42FA-46E7-8F8A-F4C98A748411}" type="datetimeFigureOut">
              <a:rPr lang="en-US" smtClean="0"/>
              <a:t>1/16/2018</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430F23CA-02C6-4F49-8579-00F88C209C3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msdn.microsoft.com/en-us/vstudio/ee309358.aspx?f=255&amp;MSPPError=-214721739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971800"/>
            <a:ext cx="6400800" cy="3505200"/>
          </a:xfrm>
        </p:spPr>
        <p:txBody>
          <a:bodyPr>
            <a:normAutofit/>
          </a:bodyPr>
          <a:lstStyle/>
          <a:p>
            <a:r>
              <a:rPr lang="en-US" smtClean="0"/>
              <a:t>By</a:t>
            </a:r>
            <a:r>
              <a:rPr lang="en-US" dirty="0" smtClean="0"/>
              <a:t>: Stephen </a:t>
            </a:r>
            <a:r>
              <a:rPr lang="en-US" dirty="0" err="1" smtClean="0"/>
              <a:t>MacKenzie</a:t>
            </a:r>
            <a:endParaRPr lang="en-US" dirty="0" smtClean="0"/>
          </a:p>
          <a:p>
            <a:r>
              <a:rPr lang="en-US" dirty="0" smtClean="0"/>
              <a:t>Former 20 year Member Microsoft Visual C++ Team</a:t>
            </a:r>
            <a:endParaRPr lang="en-US" dirty="0"/>
          </a:p>
        </p:txBody>
      </p:sp>
      <p:sp>
        <p:nvSpPr>
          <p:cNvPr id="2" name="Title 1"/>
          <p:cNvSpPr>
            <a:spLocks noGrp="1"/>
          </p:cNvSpPr>
          <p:nvPr>
            <p:ph type="title"/>
          </p:nvPr>
        </p:nvSpPr>
        <p:spPr/>
        <p:txBody>
          <a:bodyPr/>
          <a:lstStyle/>
          <a:p>
            <a:r>
              <a:rPr lang="en-US" dirty="0" smtClean="0"/>
              <a:t>Why C?  </a:t>
            </a:r>
            <a:br>
              <a:rPr lang="en-US" dirty="0" smtClean="0"/>
            </a:br>
            <a:r>
              <a:rPr lang="en-US" dirty="0" smtClean="0"/>
              <a:t>Refuting C++ FUD</a:t>
            </a:r>
            <a:endParaRPr lang="en-US" dirty="0"/>
          </a:p>
        </p:txBody>
      </p:sp>
    </p:spTree>
    <p:extLst>
      <p:ext uri="{BB962C8B-B14F-4D97-AF65-F5344CB8AC3E}">
        <p14:creationId xmlns:p14="http://schemas.microsoft.com/office/powerpoint/2010/main" val="3410498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“It </a:t>
            </a:r>
            <a:r>
              <a:rPr lang="en-US" dirty="0"/>
              <a:t>certainly has its good points. But by and large I think it's a bad language. It does a lot of things half well and it's just a garbage heap of ideas that are mutually exclusive. Everybody I know, whether it's personal or corporate, selects a subset and these subsets are different. So it's not a good language to transport an algorithm -- to say, "I wrote it; here, take it." It's way too big, way too complex. And it's obviously built by committee</a:t>
            </a:r>
            <a:r>
              <a:rPr lang="en-US" dirty="0" smtClean="0"/>
              <a:t>.”</a:t>
            </a:r>
          </a:p>
          <a:p>
            <a:r>
              <a:rPr lang="en-US" dirty="0" smtClean="0"/>
              <a:t>“When </a:t>
            </a:r>
            <a:r>
              <a:rPr lang="en-US" dirty="0" err="1"/>
              <a:t>Stroustrup</a:t>
            </a:r>
            <a:r>
              <a:rPr lang="en-US" dirty="0"/>
              <a:t> read the interview he came screaming into my room about how I was undermining him and what I said mattered and I said it was a bad </a:t>
            </a:r>
            <a:r>
              <a:rPr lang="en-US" dirty="0" smtClean="0"/>
              <a:t>language.”</a:t>
            </a:r>
          </a:p>
          <a:p>
            <a:r>
              <a:rPr lang="en-US" dirty="0"/>
              <a:t>-</a:t>
            </a:r>
            <a:r>
              <a:rPr lang="en-US" dirty="0" smtClean="0"/>
              <a:t>cited </a:t>
            </a:r>
            <a:r>
              <a:rPr lang="en-US" dirty="0"/>
              <a:t>in Seibel, Peter (2009). </a:t>
            </a:r>
            <a:r>
              <a:rPr lang="en-US" i="1" dirty="0"/>
              <a:t>Coders At Work</a:t>
            </a:r>
            <a:r>
              <a:rPr lang="en-US" dirty="0"/>
              <a:t>. p. 475.</a:t>
            </a:r>
          </a:p>
          <a:p>
            <a:r>
              <a:rPr lang="en-US" dirty="0"/>
              <a:t/>
            </a:r>
            <a:br>
              <a:rPr lang="en-US" dirty="0"/>
            </a:br>
            <a:endParaRPr lang="en-US" dirty="0"/>
          </a:p>
        </p:txBody>
      </p:sp>
      <p:sp>
        <p:nvSpPr>
          <p:cNvPr id="3" name="Title 2"/>
          <p:cNvSpPr>
            <a:spLocks noGrp="1"/>
          </p:cNvSpPr>
          <p:nvPr>
            <p:ph type="title"/>
          </p:nvPr>
        </p:nvSpPr>
        <p:spPr/>
        <p:txBody>
          <a:bodyPr/>
          <a:lstStyle/>
          <a:p>
            <a:r>
              <a:rPr lang="en-US" dirty="0" smtClean="0"/>
              <a:t>Ken Thompson on C++</a:t>
            </a:r>
            <a:endParaRPr lang="en-US" dirty="0"/>
          </a:p>
        </p:txBody>
      </p:sp>
    </p:spTree>
    <p:extLst>
      <p:ext uri="{BB962C8B-B14F-4D97-AF65-F5344CB8AC3E}">
        <p14:creationId xmlns:p14="http://schemas.microsoft.com/office/powerpoint/2010/main" val="911725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285750" indent="-285750">
              <a:buFont typeface="Arial" panose="020B0604020202020204" pitchFamily="34" charset="0"/>
              <a:buChar char="•"/>
            </a:pPr>
            <a:r>
              <a:rPr lang="en-US" dirty="0" smtClean="0"/>
              <a:t>TRUST THE PROGRAMMER.</a:t>
            </a:r>
          </a:p>
          <a:p>
            <a:pPr marL="285750" indent="-285750">
              <a:buFont typeface="Arial" panose="020B0604020202020204" pitchFamily="34" charset="0"/>
              <a:buChar char="•"/>
            </a:pPr>
            <a:r>
              <a:rPr lang="en-US" dirty="0" smtClean="0"/>
              <a:t>Don’t prevent the programmer from doing what needs to be done.</a:t>
            </a:r>
          </a:p>
          <a:p>
            <a:pPr marL="285750" indent="-285750">
              <a:buFont typeface="Arial" panose="020B0604020202020204" pitchFamily="34" charset="0"/>
              <a:buChar char="•"/>
            </a:pPr>
            <a:r>
              <a:rPr lang="en-US" dirty="0" smtClean="0"/>
              <a:t>KEEP THE LANGUAGE SMALL AND SIMPLE</a:t>
            </a:r>
          </a:p>
          <a:p>
            <a:pPr marL="285750" indent="-285750">
              <a:buFont typeface="Arial" panose="020B0604020202020204" pitchFamily="34" charset="0"/>
              <a:buChar char="•"/>
            </a:pPr>
            <a:r>
              <a:rPr lang="en-US" dirty="0" smtClean="0"/>
              <a:t>Provide only one way to do an operation</a:t>
            </a:r>
          </a:p>
          <a:p>
            <a:pPr marL="285750" indent="-28575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The Spirit of C (X3J11 C89)</a:t>
            </a:r>
            <a:endParaRPr lang="en-US" dirty="0"/>
          </a:p>
        </p:txBody>
      </p:sp>
    </p:spTree>
    <p:extLst>
      <p:ext uri="{BB962C8B-B14F-4D97-AF65-F5344CB8AC3E}">
        <p14:creationId xmlns:p14="http://schemas.microsoft.com/office/powerpoint/2010/main" val="3415404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285750" indent="-285750">
              <a:buFont typeface="Arial" panose="020B0604020202020204" pitchFamily="34" charset="0"/>
              <a:buChar char="•"/>
            </a:pPr>
            <a:r>
              <a:rPr lang="en-US" dirty="0" smtClean="0"/>
              <a:t>The programmer is NOT to be trusted</a:t>
            </a:r>
          </a:p>
          <a:p>
            <a:pPr marL="457200" lvl="1" indent="-285750"/>
            <a:r>
              <a:rPr lang="en-US" dirty="0" smtClean="0"/>
              <a:t>Don’t use pointers, use </a:t>
            </a:r>
            <a:r>
              <a:rPr lang="en-US" dirty="0" err="1" smtClean="0"/>
              <a:t>unique_ptr</a:t>
            </a:r>
            <a:r>
              <a:rPr lang="en-US" dirty="0" smtClean="0"/>
              <a:t> or </a:t>
            </a:r>
            <a:r>
              <a:rPr lang="en-US" dirty="0" err="1" smtClean="0"/>
              <a:t>shared_ptr</a:t>
            </a:r>
            <a:endParaRPr lang="en-US" dirty="0" smtClean="0"/>
          </a:p>
          <a:p>
            <a:pPr marL="457200" lvl="1" indent="-285750"/>
            <a:r>
              <a:rPr lang="en-US" dirty="0" smtClean="0"/>
              <a:t>Don’t’ use </a:t>
            </a:r>
            <a:r>
              <a:rPr lang="en-US" dirty="0" err="1" smtClean="0"/>
              <a:t>const</a:t>
            </a:r>
            <a:r>
              <a:rPr lang="en-US" dirty="0" smtClean="0"/>
              <a:t> char *, use strings</a:t>
            </a:r>
          </a:p>
          <a:p>
            <a:pPr marL="457200" lvl="1" indent="-285750"/>
            <a:r>
              <a:rPr lang="en-US" dirty="0" smtClean="0"/>
              <a:t>Don’t use </a:t>
            </a:r>
            <a:r>
              <a:rPr lang="en-US" dirty="0" err="1" smtClean="0"/>
              <a:t>stdio.h</a:t>
            </a:r>
            <a:r>
              <a:rPr lang="en-US" dirty="0" smtClean="0"/>
              <a:t>, use </a:t>
            </a:r>
            <a:r>
              <a:rPr lang="en-US" dirty="0" err="1" smtClean="0"/>
              <a:t>iostream</a:t>
            </a:r>
            <a:endParaRPr lang="en-US" dirty="0" smtClean="0"/>
          </a:p>
          <a:p>
            <a:pPr marL="285750" indent="-285750"/>
            <a:r>
              <a:rPr lang="en-US" dirty="0" smtClean="0"/>
              <a:t>Make the language large and complex, constantly churning.</a:t>
            </a:r>
          </a:p>
          <a:p>
            <a:pPr marL="285750" indent="-285750">
              <a:buFont typeface="Arial" panose="020B0604020202020204" pitchFamily="34" charset="0"/>
              <a:buChar char="•"/>
            </a:pPr>
            <a:r>
              <a:rPr lang="en-US" dirty="0" smtClean="0"/>
              <a:t>Library doubled in size 2008 TR1</a:t>
            </a:r>
          </a:p>
          <a:p>
            <a:pPr marL="285750" indent="-285750">
              <a:buFont typeface="Arial" panose="020B0604020202020204" pitchFamily="34" charset="0"/>
              <a:buChar char="•"/>
            </a:pPr>
            <a:r>
              <a:rPr lang="en-US" dirty="0" smtClean="0"/>
              <a:t>Suffers from terminal feature creep</a:t>
            </a:r>
          </a:p>
          <a:p>
            <a:pPr marL="457200" lvl="1" indent="-285750"/>
            <a:r>
              <a:rPr lang="en-US" dirty="0" smtClean="0"/>
              <a:t>Ignore data, the code will simplify your problem.</a:t>
            </a:r>
          </a:p>
          <a:p>
            <a:pPr marL="285750" indent="-285750">
              <a:buFont typeface="Arial" panose="020B0604020202020204" pitchFamily="34" charset="0"/>
              <a:buChar char="•"/>
            </a:pPr>
            <a:r>
              <a:rPr lang="en-US" dirty="0" smtClean="0"/>
              <a:t>The compiler will do it for you</a:t>
            </a:r>
          </a:p>
          <a:p>
            <a:pPr marL="457200" lvl="1" indent="-285750"/>
            <a:r>
              <a:rPr lang="en-US" dirty="0" smtClean="0"/>
              <a:t>Don’t try to help the compiler</a:t>
            </a:r>
          </a:p>
          <a:p>
            <a:pPr marL="285750" indent="-285750">
              <a:buFont typeface="Arial" panose="020B0604020202020204" pitchFamily="34" charset="0"/>
              <a:buChar char="•"/>
            </a:pPr>
            <a:r>
              <a:rPr lang="en-US" dirty="0" smtClean="0"/>
              <a:t>Don’t engineer your own data structures and algorithms</a:t>
            </a:r>
          </a:p>
          <a:p>
            <a:pPr marL="457200" lvl="1" indent="-285750"/>
            <a:r>
              <a:rPr lang="en-US" dirty="0" smtClean="0"/>
              <a:t>Use our library</a:t>
            </a:r>
          </a:p>
          <a:p>
            <a:pPr marL="285750" indent="-285750"/>
            <a:endParaRPr lang="en-US" dirty="0" smtClean="0"/>
          </a:p>
          <a:p>
            <a:pPr lvl="1" indent="0">
              <a:buNone/>
            </a:pPr>
            <a:endParaRPr lang="en-US" dirty="0" smtClean="0"/>
          </a:p>
          <a:p>
            <a:pPr marL="285750" indent="-28575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The Spirit of C++?</a:t>
            </a:r>
            <a:endParaRPr lang="en-US" dirty="0"/>
          </a:p>
        </p:txBody>
      </p:sp>
    </p:spTree>
    <p:extLst>
      <p:ext uri="{BB962C8B-B14F-4D97-AF65-F5344CB8AC3E}">
        <p14:creationId xmlns:p14="http://schemas.microsoft.com/office/powerpoint/2010/main" val="3406075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C:  </a:t>
            </a:r>
            <a:r>
              <a:rPr lang="en-US" dirty="0" smtClean="0"/>
              <a:t>R</a:t>
            </a:r>
            <a:r>
              <a:rPr lang="en-US" dirty="0" smtClean="0"/>
              <a:t>espects </a:t>
            </a:r>
            <a:r>
              <a:rPr lang="en-US" dirty="0" smtClean="0"/>
              <a:t>and </a:t>
            </a:r>
            <a:r>
              <a:rPr lang="en-US" dirty="0" smtClean="0"/>
              <a:t>empowers </a:t>
            </a:r>
            <a:r>
              <a:rPr lang="en-US" dirty="0" smtClean="0"/>
              <a:t>you.</a:t>
            </a:r>
          </a:p>
          <a:p>
            <a:r>
              <a:rPr lang="en-US" dirty="0"/>
              <a:t>C++:  </a:t>
            </a:r>
            <a:r>
              <a:rPr lang="en-US" smtClean="0"/>
              <a:t>Suspects you.  </a:t>
            </a:r>
            <a:r>
              <a:rPr lang="en-US" smtClean="0"/>
              <a:t>You </a:t>
            </a:r>
            <a:r>
              <a:rPr lang="en-US" dirty="0" smtClean="0"/>
              <a:t>need to be constantly suckled, remaining tied to the hip with the new features, rebuild to the new ABIs</a:t>
            </a:r>
          </a:p>
          <a:p>
            <a:r>
              <a:rPr lang="en-US" dirty="0" smtClean="0"/>
              <a:t>In other words, never weaned off the teat of Mother Committee. </a:t>
            </a:r>
            <a:endParaRPr lang="en-US" dirty="0"/>
          </a:p>
        </p:txBody>
      </p:sp>
      <p:sp>
        <p:nvSpPr>
          <p:cNvPr id="3" name="Title 2"/>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457142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This is more about the C mindset distinguished from the C++ mindset.</a:t>
            </a:r>
          </a:p>
          <a:p>
            <a:r>
              <a:rPr lang="en-US" dirty="0" smtClean="0"/>
              <a:t>C Has a Small Feature Set</a:t>
            </a:r>
          </a:p>
          <a:p>
            <a:pPr lvl="1"/>
            <a:r>
              <a:rPr lang="en-US" dirty="0" smtClean="0"/>
              <a:t>C is a Great Language for Electrical Engineers</a:t>
            </a:r>
          </a:p>
          <a:p>
            <a:r>
              <a:rPr lang="en-US" dirty="0" smtClean="0"/>
              <a:t>C Has a Stable ABI</a:t>
            </a:r>
          </a:p>
          <a:p>
            <a:pPr lvl="1"/>
            <a:r>
              <a:rPr lang="en-US" dirty="0" smtClean="0"/>
              <a:t>C++ breaks ABI by design every major release</a:t>
            </a:r>
          </a:p>
          <a:p>
            <a:r>
              <a:rPr lang="en-US" dirty="0" smtClean="0"/>
              <a:t>C is the </a:t>
            </a:r>
            <a:r>
              <a:rPr lang="en-US" dirty="0"/>
              <a:t>language of Unix-style Kernels </a:t>
            </a:r>
            <a:endParaRPr lang="en-US" dirty="0" smtClean="0"/>
          </a:p>
          <a:p>
            <a:r>
              <a:rPr lang="en-US" dirty="0" smtClean="0"/>
              <a:t>C Helps You Think Like a Computer</a:t>
            </a:r>
          </a:p>
          <a:p>
            <a:pPr marL="285750" indent="-285750">
              <a:buFont typeface="Arial" panose="020B0604020202020204" pitchFamily="34" charset="0"/>
              <a:buChar char="•"/>
            </a:pPr>
            <a:r>
              <a:rPr lang="en-US" dirty="0" smtClean="0"/>
              <a:t>C++ paradigm: all about the code, real world modeling</a:t>
            </a:r>
          </a:p>
          <a:p>
            <a:pPr marL="285750" indent="-285750">
              <a:buFont typeface="Arial" panose="020B0604020202020204" pitchFamily="34" charset="0"/>
              <a:buChar char="•"/>
            </a:pPr>
            <a:r>
              <a:rPr lang="en-US" dirty="0" smtClean="0"/>
              <a:t>C paradigm: about the data</a:t>
            </a:r>
          </a:p>
          <a:p>
            <a:endParaRPr lang="en-US" dirty="0"/>
          </a:p>
        </p:txBody>
      </p:sp>
      <p:sp>
        <p:nvSpPr>
          <p:cNvPr id="2" name="Title 1"/>
          <p:cNvSpPr>
            <a:spLocks noGrp="1"/>
          </p:cNvSpPr>
          <p:nvPr>
            <p:ph type="title"/>
          </p:nvPr>
        </p:nvSpPr>
        <p:spPr/>
        <p:txBody>
          <a:bodyPr>
            <a:normAutofit/>
          </a:bodyPr>
          <a:lstStyle/>
          <a:p>
            <a:r>
              <a:rPr lang="en-US" dirty="0" smtClean="0"/>
              <a:t>C Strengths</a:t>
            </a:r>
            <a:endParaRPr lang="en-US" dirty="0"/>
          </a:p>
        </p:txBody>
      </p:sp>
    </p:spTree>
    <p:extLst>
      <p:ext uri="{BB962C8B-B14F-4D97-AF65-F5344CB8AC3E}">
        <p14:creationId xmlns:p14="http://schemas.microsoft.com/office/powerpoint/2010/main" val="1327051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Popular </a:t>
            </a:r>
            <a:r>
              <a:rPr lang="en-US" dirty="0"/>
              <a:t>in the Microcontroller realm</a:t>
            </a:r>
          </a:p>
          <a:p>
            <a:r>
              <a:rPr lang="en-US" dirty="0" smtClean="0"/>
              <a:t>Approved by Mission Critical Standards</a:t>
            </a:r>
          </a:p>
          <a:p>
            <a:pPr lvl="1"/>
            <a:r>
              <a:rPr lang="en-US" dirty="0" smtClean="0"/>
              <a:t>Modern C++ is not allowed by MISRA etc.</a:t>
            </a:r>
          </a:p>
          <a:p>
            <a:pPr lvl="1"/>
            <a:r>
              <a:rPr lang="en-US" dirty="0" smtClean="0"/>
              <a:t>IAR Embedded Workbench C++98/03</a:t>
            </a:r>
          </a:p>
          <a:p>
            <a:r>
              <a:rPr lang="en-US" dirty="0" smtClean="0"/>
              <a:t>C is able to implement C++ features</a:t>
            </a:r>
          </a:p>
          <a:p>
            <a:pPr lvl="1"/>
            <a:r>
              <a:rPr lang="en-US" dirty="0" err="1" smtClean="0"/>
              <a:t>Pimpl</a:t>
            </a:r>
            <a:r>
              <a:rPr lang="en-US" dirty="0" smtClean="0"/>
              <a:t> idiom (interfaces)</a:t>
            </a:r>
          </a:p>
          <a:p>
            <a:pPr lvl="1"/>
            <a:r>
              <a:rPr lang="en-US" dirty="0" smtClean="0"/>
              <a:t>Generics, polymorphism</a:t>
            </a:r>
          </a:p>
          <a:p>
            <a:pPr lvl="1"/>
            <a:endParaRPr lang="en-US" dirty="0"/>
          </a:p>
          <a:p>
            <a:pPr marL="0" lvl="1" indent="0">
              <a:buNone/>
            </a:pPr>
            <a:r>
              <a:rPr lang="en-US" dirty="0" smtClean="0"/>
              <a:t>C Libraries  for Developers are NOT header based</a:t>
            </a:r>
          </a:p>
          <a:p>
            <a:pPr lvl="1"/>
            <a:r>
              <a:rPr lang="en-US" dirty="0" smtClean="0"/>
              <a:t>MS09-035</a:t>
            </a:r>
          </a:p>
          <a:p>
            <a:pPr lvl="1"/>
            <a:r>
              <a:rPr lang="en-US" dirty="0"/>
              <a:t>Active Template Library Security Update for Developers</a:t>
            </a:r>
          </a:p>
          <a:p>
            <a:pPr lvl="1"/>
            <a:r>
              <a:rPr lang="en-US" dirty="0"/>
              <a:t>Attention Customers!!!!</a:t>
            </a:r>
          </a:p>
          <a:p>
            <a:pPr lvl="1"/>
            <a:endParaRPr lang="en-US" dirty="0"/>
          </a:p>
        </p:txBody>
      </p:sp>
      <p:sp>
        <p:nvSpPr>
          <p:cNvPr id="2" name="Title 1"/>
          <p:cNvSpPr>
            <a:spLocks noGrp="1"/>
          </p:cNvSpPr>
          <p:nvPr>
            <p:ph type="title"/>
          </p:nvPr>
        </p:nvSpPr>
        <p:spPr/>
        <p:txBody>
          <a:bodyPr/>
          <a:lstStyle/>
          <a:p>
            <a:r>
              <a:rPr lang="en-US" dirty="0" smtClean="0"/>
              <a:t>(continued.)</a:t>
            </a:r>
            <a:endParaRPr lang="en-US" dirty="0"/>
          </a:p>
        </p:txBody>
      </p:sp>
    </p:spTree>
    <p:extLst>
      <p:ext uri="{BB962C8B-B14F-4D97-AF65-F5344CB8AC3E}">
        <p14:creationId xmlns:p14="http://schemas.microsoft.com/office/powerpoint/2010/main" val="3273235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1905000" y="152400"/>
            <a:ext cx="4953000" cy="6578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3554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Let’s Look at Some Data</a:t>
            </a:r>
          </a:p>
          <a:p>
            <a:pPr lvl="1"/>
            <a:r>
              <a:rPr lang="en-US" dirty="0"/>
              <a:t>Why do the numbers vary from release to release?</a:t>
            </a:r>
          </a:p>
          <a:p>
            <a:endParaRPr lang="en-US" dirty="0"/>
          </a:p>
        </p:txBody>
      </p:sp>
      <p:sp>
        <p:nvSpPr>
          <p:cNvPr id="3" name="Title 2"/>
          <p:cNvSpPr>
            <a:spLocks noGrp="1"/>
          </p:cNvSpPr>
          <p:nvPr>
            <p:ph type="title"/>
          </p:nvPr>
        </p:nvSpPr>
        <p:spPr/>
        <p:txBody>
          <a:bodyPr/>
          <a:lstStyle/>
          <a:p>
            <a:r>
              <a:rPr lang="en-US" dirty="0" smtClean="0"/>
              <a:t>Lie:  C++ No Longer Bloats Code</a:t>
            </a:r>
            <a:endParaRPr lang="en-US" dirty="0"/>
          </a:p>
        </p:txBody>
      </p:sp>
    </p:spTree>
    <p:extLst>
      <p:ext uri="{BB962C8B-B14F-4D97-AF65-F5344CB8AC3E}">
        <p14:creationId xmlns:p14="http://schemas.microsoft.com/office/powerpoint/2010/main" val="253159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905000"/>
            <a:ext cx="8229600" cy="4632960"/>
          </a:xfrm>
        </p:spPr>
        <p:txBody>
          <a:bodyPr/>
          <a:lstStyle/>
          <a:p>
            <a:r>
              <a:rPr lang="en-US" dirty="0" smtClean="0"/>
              <a:t>Do we blindly delegate to the C++ Gurus?</a:t>
            </a:r>
          </a:p>
          <a:p>
            <a:pPr lvl="1"/>
            <a:r>
              <a:rPr lang="en-US" dirty="0" smtClean="0"/>
              <a:t>They are not “Infallible”</a:t>
            </a:r>
          </a:p>
          <a:p>
            <a:r>
              <a:rPr lang="en-US" dirty="0" smtClean="0"/>
              <a:t>Not All Agree</a:t>
            </a:r>
          </a:p>
          <a:p>
            <a:pPr lvl="1"/>
            <a:r>
              <a:rPr lang="en-US" dirty="0" smtClean="0"/>
              <a:t>Linus, Ken, Richard, Acton</a:t>
            </a:r>
          </a:p>
          <a:p>
            <a:r>
              <a:rPr lang="en-US" dirty="0" smtClean="0"/>
              <a:t>Evaluate, Measure, Test, Discuss</a:t>
            </a:r>
          </a:p>
          <a:p>
            <a:r>
              <a:rPr lang="en-US" dirty="0" smtClean="0"/>
              <a:t>Make the Right Decision for Your Context</a:t>
            </a:r>
          </a:p>
          <a:p>
            <a:r>
              <a:rPr lang="en-US" dirty="0" smtClean="0"/>
              <a:t>If You Want to Learn C++:</a:t>
            </a:r>
          </a:p>
          <a:p>
            <a:pPr lvl="1"/>
            <a:r>
              <a:rPr lang="en-US" dirty="0" smtClean="0"/>
              <a:t>A Tour of C++, STL Videos on Channel 9</a:t>
            </a:r>
          </a:p>
          <a:p>
            <a:endParaRPr lang="en-US" dirty="0"/>
          </a:p>
        </p:txBody>
      </p:sp>
      <p:sp>
        <p:nvSpPr>
          <p:cNvPr id="2" name="Title 1"/>
          <p:cNvSpPr>
            <a:spLocks noGrp="1"/>
          </p:cNvSpPr>
          <p:nvPr>
            <p:ph type="title"/>
          </p:nvPr>
        </p:nvSpPr>
        <p:spPr/>
        <p:txBody>
          <a:bodyPr>
            <a:normAutofit fontScale="90000"/>
          </a:bodyPr>
          <a:lstStyle/>
          <a:p>
            <a:r>
              <a:rPr lang="en-US" dirty="0" smtClean="0"/>
              <a:t>Its About the Hardware and Data: Risk Management and Return on Investment</a:t>
            </a:r>
            <a:endParaRPr lang="en-US" dirty="0"/>
          </a:p>
        </p:txBody>
      </p:sp>
    </p:spTree>
    <p:extLst>
      <p:ext uri="{BB962C8B-B14F-4D97-AF65-F5344CB8AC3E}">
        <p14:creationId xmlns:p14="http://schemas.microsoft.com/office/powerpoint/2010/main" val="2020498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Minimal Tools, no IDE</a:t>
            </a:r>
          </a:p>
          <a:p>
            <a:pPr lvl="1"/>
            <a:r>
              <a:rPr lang="en-US" dirty="0" err="1" smtClean="0"/>
              <a:t>Stlink</a:t>
            </a:r>
            <a:r>
              <a:rPr lang="en-US" dirty="0" smtClean="0"/>
              <a:t> </a:t>
            </a:r>
            <a:r>
              <a:rPr lang="en-US" dirty="0" err="1" smtClean="0"/>
              <a:t>usb</a:t>
            </a:r>
            <a:r>
              <a:rPr lang="en-US" dirty="0" smtClean="0"/>
              <a:t> driver, </a:t>
            </a:r>
            <a:r>
              <a:rPr lang="en-US" dirty="0" err="1" smtClean="0"/>
              <a:t>gdbserver</a:t>
            </a:r>
            <a:r>
              <a:rPr lang="en-US" dirty="0" smtClean="0"/>
              <a:t> deployment</a:t>
            </a:r>
          </a:p>
          <a:p>
            <a:pPr lvl="1"/>
            <a:r>
              <a:rPr lang="en-US" dirty="0" err="1" smtClean="0"/>
              <a:t>gcc</a:t>
            </a:r>
            <a:r>
              <a:rPr lang="en-US" dirty="0" smtClean="0"/>
              <a:t> ARM cross tools</a:t>
            </a:r>
          </a:p>
          <a:p>
            <a:pPr lvl="1"/>
            <a:r>
              <a:rPr lang="en-US" dirty="0" err="1" smtClean="0"/>
              <a:t>Gdb</a:t>
            </a:r>
            <a:r>
              <a:rPr lang="en-US" dirty="0" smtClean="0"/>
              <a:t> debugging on the host</a:t>
            </a:r>
          </a:p>
          <a:p>
            <a:pPr lvl="1"/>
            <a:r>
              <a:rPr lang="en-US" dirty="0" err="1" smtClean="0"/>
              <a:t>Semihosting</a:t>
            </a:r>
            <a:r>
              <a:rPr lang="en-US" dirty="0" smtClean="0"/>
              <a:t> back to the host (printing to screen)</a:t>
            </a:r>
          </a:p>
          <a:p>
            <a:r>
              <a:rPr lang="en-US" dirty="0" err="1" smtClean="0"/>
              <a:t>MLibs</a:t>
            </a:r>
            <a:endParaRPr lang="en-US" dirty="0" smtClean="0"/>
          </a:p>
          <a:p>
            <a:pPr lvl="1"/>
            <a:r>
              <a:rPr lang="en-US" dirty="0" smtClean="0"/>
              <a:t>C and C++ Libraries, Tests, and Framework</a:t>
            </a:r>
          </a:p>
          <a:p>
            <a:pPr lvl="1"/>
            <a:r>
              <a:rPr lang="en-US" dirty="0" smtClean="0"/>
              <a:t>Under GPL2</a:t>
            </a:r>
          </a:p>
          <a:p>
            <a:r>
              <a:rPr lang="en-US" dirty="0" smtClean="0"/>
              <a:t>OK from text only console </a:t>
            </a:r>
          </a:p>
          <a:p>
            <a:pPr lvl="1"/>
            <a:r>
              <a:rPr lang="en-US" dirty="0" smtClean="0"/>
              <a:t>To debug one test you need </a:t>
            </a:r>
            <a:r>
              <a:rPr lang="en-US" dirty="0" err="1" smtClean="0"/>
              <a:t>tmux</a:t>
            </a:r>
            <a:r>
              <a:rPr lang="en-US" dirty="0" smtClean="0"/>
              <a:t> or screen</a:t>
            </a:r>
          </a:p>
        </p:txBody>
      </p:sp>
      <p:sp>
        <p:nvSpPr>
          <p:cNvPr id="2" name="Title 1"/>
          <p:cNvSpPr>
            <a:spLocks noGrp="1"/>
          </p:cNvSpPr>
          <p:nvPr>
            <p:ph type="title"/>
          </p:nvPr>
        </p:nvSpPr>
        <p:spPr/>
        <p:txBody>
          <a:bodyPr>
            <a:normAutofit fontScale="90000"/>
          </a:bodyPr>
          <a:lstStyle/>
          <a:p>
            <a:r>
              <a:rPr lang="en-US" dirty="0" smtClean="0"/>
              <a:t>Part II – Programming ST Microcontroller From Linux</a:t>
            </a:r>
            <a:endParaRPr lang="en-US" dirty="0"/>
          </a:p>
        </p:txBody>
      </p:sp>
    </p:spTree>
    <p:extLst>
      <p:ext uri="{BB962C8B-B14F-4D97-AF65-F5344CB8AC3E}">
        <p14:creationId xmlns:p14="http://schemas.microsoft.com/office/powerpoint/2010/main" val="2731294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285750" indent="-285750">
              <a:buFont typeface="Arial" panose="020B0604020202020204" pitchFamily="34" charset="0"/>
              <a:buChar char="•"/>
            </a:pPr>
            <a:r>
              <a:rPr lang="en-US" dirty="0" smtClean="0"/>
              <a:t>I have no dog in the fight</a:t>
            </a:r>
          </a:p>
          <a:p>
            <a:pPr marL="457200" lvl="1" indent="-285750"/>
            <a:r>
              <a:rPr lang="en-US" dirty="0" smtClean="0"/>
              <a:t>Just someone who is convicted to say what needs to be said.</a:t>
            </a:r>
          </a:p>
          <a:p>
            <a:pPr marL="457200" lvl="1" indent="-285750"/>
            <a:r>
              <a:rPr lang="en-US" dirty="0" smtClean="0"/>
              <a:t>Program in any language you want, it’s a free country.</a:t>
            </a:r>
          </a:p>
          <a:p>
            <a:pPr marL="457200" lvl="1" indent="-285750"/>
            <a:r>
              <a:rPr lang="en-US" dirty="0" smtClean="0"/>
              <a:t>But C++ is getting aggressive trying to marginalize C</a:t>
            </a:r>
          </a:p>
          <a:p>
            <a:r>
              <a:rPr lang="en-US" dirty="0" smtClean="0"/>
              <a:t>C is Obsolete, Barney </a:t>
            </a:r>
            <a:r>
              <a:rPr lang="en-US" dirty="0" err="1" smtClean="0"/>
              <a:t>Stroustrup</a:t>
            </a:r>
            <a:endParaRPr lang="en-US" dirty="0" smtClean="0"/>
          </a:p>
          <a:p>
            <a:r>
              <a:rPr lang="en-US" dirty="0" smtClean="0"/>
              <a:t>Linux is Obsolete, Andy Tannenbaum</a:t>
            </a:r>
          </a:p>
          <a:p>
            <a:pPr marL="285750" indent="-285750">
              <a:buFont typeface="Arial" panose="020B0604020202020204" pitchFamily="34" charset="0"/>
              <a:buChar char="•"/>
            </a:pPr>
            <a:r>
              <a:rPr lang="en-US" dirty="0" smtClean="0"/>
              <a:t>Wanting it to be true does not make it true.</a:t>
            </a:r>
          </a:p>
          <a:p>
            <a:pPr marL="285750" indent="-285750">
              <a:buFont typeface="Arial" panose="020B0604020202020204" pitchFamily="34" charset="0"/>
              <a:buChar char="•"/>
            </a:pPr>
            <a:r>
              <a:rPr lang="en-US" dirty="0" smtClean="0"/>
              <a:t>Not about the merits of C++, plenty of content</a:t>
            </a:r>
          </a:p>
          <a:p>
            <a:r>
              <a:rPr lang="en-US" dirty="0" smtClean="0"/>
              <a:t>Stop Teaching C, Kate Gregory</a:t>
            </a:r>
          </a:p>
          <a:p>
            <a:r>
              <a:rPr lang="en-US" dirty="0" smtClean="0"/>
              <a:t>C to C++ “Conversion Stories.”</a:t>
            </a:r>
          </a:p>
          <a:p>
            <a:pPr marL="285750" indent="-28575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C++ Throws Down the Gauntlet</a:t>
            </a:r>
            <a:endParaRPr lang="en-US" dirty="0"/>
          </a:p>
        </p:txBody>
      </p:sp>
    </p:spTree>
    <p:extLst>
      <p:ext uri="{BB962C8B-B14F-4D97-AF65-F5344CB8AC3E}">
        <p14:creationId xmlns:p14="http://schemas.microsoft.com/office/powerpoint/2010/main" val="682936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lnSpcReduction="10000"/>
          </a:bodyPr>
          <a:lstStyle/>
          <a:p>
            <a:r>
              <a:rPr lang="en-US" dirty="0" smtClean="0"/>
              <a:t>Recap:  Not against C++ </a:t>
            </a:r>
            <a:br>
              <a:rPr lang="en-US" dirty="0" smtClean="0"/>
            </a:br>
            <a:r>
              <a:rPr lang="en-US" dirty="0" smtClean="0"/>
              <a:t>NOT: “Don’t use C++” or “C is Better than C++”.</a:t>
            </a:r>
            <a:br>
              <a:rPr lang="en-US" dirty="0" smtClean="0"/>
            </a:br>
            <a:r>
              <a:rPr lang="en-US" dirty="0" smtClean="0"/>
              <a:t>Rather: Imperatives like</a:t>
            </a:r>
            <a:r>
              <a:rPr lang="en-US" dirty="0"/>
              <a:t>: “C is obsolete” and “Stop Teaching C”  </a:t>
            </a:r>
            <a:r>
              <a:rPr lang="en-US" dirty="0" smtClean="0"/>
              <a:t>have an element of rhetoric, regardless of the status of the speaker.</a:t>
            </a:r>
            <a:br>
              <a:rPr lang="en-US" dirty="0" smtClean="0"/>
            </a:br>
            <a:r>
              <a:rPr lang="en-US" dirty="0" smtClean="0"/>
              <a:t>It is self serving to their agenda. They dictate </a:t>
            </a:r>
            <a:br>
              <a:rPr lang="en-US" dirty="0" smtClean="0"/>
            </a:br>
            <a:r>
              <a:rPr lang="en-US" dirty="0" err="1" smtClean="0"/>
              <a:t>Takeways</a:t>
            </a:r>
            <a:r>
              <a:rPr lang="en-US" dirty="0"/>
              <a:t/>
            </a:r>
            <a:br>
              <a:rPr lang="en-US" dirty="0"/>
            </a:br>
            <a:r>
              <a:rPr lang="en-US" dirty="0" smtClean="0"/>
              <a:t>C++ may very well be your best solution</a:t>
            </a:r>
            <a:br>
              <a:rPr lang="en-US" dirty="0" smtClean="0"/>
            </a:br>
            <a:r>
              <a:rPr lang="en-US" dirty="0" smtClean="0"/>
              <a:t>You might decide to use a subset</a:t>
            </a:r>
            <a:br>
              <a:rPr lang="en-US" dirty="0" smtClean="0"/>
            </a:br>
            <a:r>
              <a:rPr lang="en-US" dirty="0" smtClean="0"/>
              <a:t>You learn that using C++ has a constant factor overhead that you can incur</a:t>
            </a:r>
            <a:br>
              <a:rPr lang="en-US" dirty="0" smtClean="0"/>
            </a:br>
            <a:r>
              <a:rPr lang="en-US" dirty="0" smtClean="0"/>
              <a:t>You may decide to craft your own template or header based code that you can own and control.</a:t>
            </a:r>
            <a:br>
              <a:rPr lang="en-US" dirty="0" smtClean="0"/>
            </a:br>
            <a:r>
              <a:rPr lang="en-US" dirty="0" smtClean="0"/>
              <a:t>However:</a:t>
            </a:r>
            <a:br>
              <a:rPr lang="en-US" dirty="0" smtClean="0"/>
            </a:br>
            <a:r>
              <a:rPr lang="en-US" dirty="0" smtClean="0"/>
              <a:t>C has a stable ABI, makes you think more like the hardware</a:t>
            </a:r>
            <a:br>
              <a:rPr lang="en-US" dirty="0" smtClean="0"/>
            </a:br>
            <a:r>
              <a:rPr lang="en-US" dirty="0" smtClean="0"/>
              <a:t>It is a good language for micro-controllers and for electrical engineers</a:t>
            </a:r>
            <a:br>
              <a:rPr lang="en-US" dirty="0" smtClean="0"/>
            </a:br>
            <a:r>
              <a:rPr lang="en-US" dirty="0" smtClean="0"/>
              <a:t>It has a small feature set, a language that you can get a handle on.</a:t>
            </a:r>
            <a:br>
              <a:rPr lang="en-US" dirty="0" smtClean="0"/>
            </a:br>
            <a:r>
              <a:rPr lang="en-US" dirty="0" smtClean="0"/>
              <a:t>I assert that just these facts alone, regardless of the other factors, exposes the imperatives such as “C is obsolete” and “Stop Teaching C” as rhetoric.</a:t>
            </a:r>
            <a:br>
              <a:rPr lang="en-US" dirty="0" smtClean="0"/>
            </a:br>
            <a:r>
              <a:rPr lang="en-US" dirty="0" smtClean="0"/>
              <a:t>C is a great language to learn for low-level programming</a:t>
            </a:r>
            <a:br>
              <a:rPr lang="en-US" dirty="0" smtClean="0"/>
            </a:br>
            <a:endParaRPr lang="en-US" dirty="0"/>
          </a:p>
          <a:p>
            <a:endParaRPr lang="en-US" dirty="0" smtClean="0"/>
          </a:p>
        </p:txBody>
      </p:sp>
      <p:sp>
        <p:nvSpPr>
          <p:cNvPr id="2" name="Title 1"/>
          <p:cNvSpPr>
            <a:spLocks noGrp="1"/>
          </p:cNvSpPr>
          <p:nvPr>
            <p:ph type="title"/>
          </p:nvPr>
        </p:nvSpPr>
        <p:spPr/>
        <p:txBody>
          <a:bodyPr/>
          <a:lstStyle/>
          <a:p>
            <a:r>
              <a:rPr lang="en-US" dirty="0" smtClean="0"/>
              <a:t>Recap, </a:t>
            </a:r>
            <a:r>
              <a:rPr lang="en-US" dirty="0" err="1" smtClean="0"/>
              <a:t>Takeways</a:t>
            </a:r>
            <a:endParaRPr lang="en-US" dirty="0"/>
          </a:p>
        </p:txBody>
      </p:sp>
    </p:spTree>
    <p:extLst>
      <p:ext uri="{BB962C8B-B14F-4D97-AF65-F5344CB8AC3E}">
        <p14:creationId xmlns:p14="http://schemas.microsoft.com/office/powerpoint/2010/main" val="1984464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smtClean="0"/>
              <a:t>Instructional Videos:</a:t>
            </a:r>
          </a:p>
          <a:p>
            <a:pPr lvl="1"/>
            <a:r>
              <a:rPr lang="en-US" dirty="0" smtClean="0"/>
              <a:t>@TODO</a:t>
            </a:r>
          </a:p>
          <a:p>
            <a:r>
              <a:rPr lang="en-US" dirty="0"/>
              <a:t>https://</a:t>
            </a:r>
            <a:r>
              <a:rPr lang="en-US" dirty="0" smtClean="0"/>
              <a:t>github.com/stevemac321/whyc</a:t>
            </a:r>
          </a:p>
          <a:p>
            <a:pPr lvl="1"/>
            <a:r>
              <a:rPr lang="en-US" dirty="0" smtClean="0"/>
              <a:t>My </a:t>
            </a:r>
            <a:r>
              <a:rPr lang="en-US" dirty="0" err="1" smtClean="0"/>
              <a:t>github</a:t>
            </a:r>
            <a:r>
              <a:rPr lang="en-US" dirty="0" smtClean="0"/>
              <a:t>, includes instructions</a:t>
            </a:r>
          </a:p>
          <a:p>
            <a:pPr lvl="1"/>
            <a:endParaRPr lang="en-US" dirty="0"/>
          </a:p>
          <a:p>
            <a:r>
              <a:rPr lang="en-US" dirty="0" smtClean="0"/>
              <a:t>ATL Security Bug: </a:t>
            </a:r>
            <a:r>
              <a:rPr lang="en-US" dirty="0">
                <a:hlinkClick r:id="rId2"/>
              </a:rPr>
              <a:t>https://msdn.microsoft.com/en-us/vstudio/ee309358.aspx?f=255&amp;MSPPError=-2147217396</a:t>
            </a:r>
            <a:endParaRPr lang="en-US" dirty="0"/>
          </a:p>
          <a:p>
            <a:endParaRPr lang="en-US" dirty="0"/>
          </a:p>
        </p:txBody>
      </p:sp>
      <p:sp>
        <p:nvSpPr>
          <p:cNvPr id="2" name="Title 1"/>
          <p:cNvSpPr>
            <a:spLocks noGrp="1"/>
          </p:cNvSpPr>
          <p:nvPr>
            <p:ph type="title"/>
          </p:nvPr>
        </p:nvSpPr>
        <p:spPr/>
        <p:txBody>
          <a:bodyPr/>
          <a:lstStyle/>
          <a:p>
            <a:r>
              <a:rPr lang="en-US" dirty="0" smtClean="0"/>
              <a:t>Links</a:t>
            </a:r>
            <a:endParaRPr lang="en-US" dirty="0"/>
          </a:p>
        </p:txBody>
      </p:sp>
    </p:spTree>
    <p:extLst>
      <p:ext uri="{BB962C8B-B14F-4D97-AF65-F5344CB8AC3E}">
        <p14:creationId xmlns:p14="http://schemas.microsoft.com/office/powerpoint/2010/main" val="3754351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285750" indent="-285750">
              <a:buFont typeface="Arial" panose="020B0604020202020204" pitchFamily="34" charset="0"/>
              <a:buChar char="•"/>
            </a:pPr>
            <a:r>
              <a:rPr lang="en-US" dirty="0" smtClean="0"/>
              <a:t>Largest Software Project in the World</a:t>
            </a:r>
          </a:p>
          <a:p>
            <a:pPr marL="285750" indent="-285750">
              <a:buFont typeface="Arial" panose="020B0604020202020204" pitchFamily="34" charset="0"/>
              <a:buChar char="•"/>
            </a:pPr>
            <a:r>
              <a:rPr lang="en-US" dirty="0" smtClean="0"/>
              <a:t>Android</a:t>
            </a:r>
          </a:p>
          <a:p>
            <a:pPr marL="285750" indent="-285750">
              <a:buFont typeface="Arial" panose="020B0604020202020204" pitchFamily="34" charset="0"/>
              <a:buChar char="•"/>
            </a:pPr>
            <a:r>
              <a:rPr lang="en-US" dirty="0" smtClean="0"/>
              <a:t>The Spirit of C</a:t>
            </a:r>
          </a:p>
          <a:p>
            <a:pPr marL="285750" indent="-285750">
              <a:buFont typeface="Arial" panose="020B0604020202020204" pitchFamily="34" charset="0"/>
              <a:buChar char="•"/>
            </a:pPr>
            <a:r>
              <a:rPr lang="en-US" dirty="0" smtClean="0"/>
              <a:t>Technical Reasons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Is it True?</a:t>
            </a:r>
            <a:endParaRPr lang="en-US" dirty="0"/>
          </a:p>
        </p:txBody>
      </p:sp>
    </p:spTree>
    <p:extLst>
      <p:ext uri="{BB962C8B-B14F-4D97-AF65-F5344CB8AC3E}">
        <p14:creationId xmlns:p14="http://schemas.microsoft.com/office/powerpoint/2010/main" val="351239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C++ Gurus are “preaching.”</a:t>
            </a:r>
          </a:p>
          <a:p>
            <a:r>
              <a:rPr lang="en-US" dirty="0" smtClean="0"/>
              <a:t>Words are powerful</a:t>
            </a:r>
          </a:p>
          <a:p>
            <a:r>
              <a:rPr lang="en-US" dirty="0" smtClean="0"/>
              <a:t>Open Source started a new movement, party, denomination</a:t>
            </a:r>
          </a:p>
          <a:p>
            <a:r>
              <a:rPr lang="en-US" dirty="0" smtClean="0"/>
              <a:t>RMS preaches values: unjust society, malware, surveillance engine, tracking device, </a:t>
            </a:r>
            <a:r>
              <a:rPr lang="en-US" dirty="0" err="1" smtClean="0"/>
              <a:t>Ibad</a:t>
            </a:r>
            <a:r>
              <a:rPr lang="en-US" dirty="0" smtClean="0"/>
              <a:t>, Amazon Swindle, Internet of Stings, etc.</a:t>
            </a:r>
          </a:p>
          <a:p>
            <a:r>
              <a:rPr lang="en-US" dirty="0" smtClean="0"/>
              <a:t>When you say, C is Obsolete, Stop Teaching C, it is fair to say:</a:t>
            </a:r>
          </a:p>
          <a:p>
            <a:r>
              <a:rPr lang="en-US" dirty="0" smtClean="0"/>
              <a:t>“There is no circumstance EVER when C is appropriate.”</a:t>
            </a:r>
          </a:p>
          <a:p>
            <a:endParaRPr lang="en-US" dirty="0"/>
          </a:p>
        </p:txBody>
      </p:sp>
      <p:sp>
        <p:nvSpPr>
          <p:cNvPr id="3" name="Title 2"/>
          <p:cNvSpPr>
            <a:spLocks noGrp="1"/>
          </p:cNvSpPr>
          <p:nvPr>
            <p:ph type="title"/>
          </p:nvPr>
        </p:nvSpPr>
        <p:spPr/>
        <p:txBody>
          <a:bodyPr/>
          <a:lstStyle/>
          <a:p>
            <a:r>
              <a:rPr lang="en-US" dirty="0" smtClean="0"/>
              <a:t>Branding</a:t>
            </a:r>
            <a:endParaRPr lang="en-US" dirty="0"/>
          </a:p>
        </p:txBody>
      </p:sp>
    </p:spTree>
    <p:extLst>
      <p:ext uri="{BB962C8B-B14F-4D97-AF65-F5344CB8AC3E}">
        <p14:creationId xmlns:p14="http://schemas.microsoft.com/office/powerpoint/2010/main" val="1087817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Who am I to challenge Barney, the creator of the highly successful C++?</a:t>
            </a:r>
          </a:p>
          <a:p>
            <a:r>
              <a:rPr lang="en-US" dirty="0" smtClean="0"/>
              <a:t>No one</a:t>
            </a:r>
          </a:p>
          <a:p>
            <a:r>
              <a:rPr lang="en-US" dirty="0" smtClean="0"/>
              <a:t>Shred the slave mentality, don’t worship credentials.</a:t>
            </a:r>
          </a:p>
          <a:p>
            <a:r>
              <a:rPr lang="en-US" dirty="0" smtClean="0"/>
              <a:t>Judge the message, not the messenger</a:t>
            </a:r>
          </a:p>
          <a:p>
            <a:r>
              <a:rPr lang="en-US" dirty="0" smtClean="0"/>
              <a:t>If Barney wants to evangelize C++, fine.</a:t>
            </a:r>
          </a:p>
          <a:p>
            <a:r>
              <a:rPr lang="en-US" dirty="0" smtClean="0"/>
              <a:t>But if he starts talking smack about C, don’t be surprised if someone calls BS.</a:t>
            </a:r>
          </a:p>
          <a:p>
            <a:endParaRPr lang="en-US" dirty="0"/>
          </a:p>
        </p:txBody>
      </p:sp>
      <p:sp>
        <p:nvSpPr>
          <p:cNvPr id="3" name="Title 2"/>
          <p:cNvSpPr>
            <a:spLocks noGrp="1"/>
          </p:cNvSpPr>
          <p:nvPr>
            <p:ph type="title"/>
          </p:nvPr>
        </p:nvSpPr>
        <p:spPr/>
        <p:txBody>
          <a:bodyPr/>
          <a:lstStyle/>
          <a:p>
            <a:r>
              <a:rPr lang="en-US" dirty="0" smtClean="0"/>
              <a:t>Who Am I?</a:t>
            </a:r>
            <a:endParaRPr lang="en-US" dirty="0"/>
          </a:p>
        </p:txBody>
      </p:sp>
    </p:spTree>
    <p:extLst>
      <p:ext uri="{BB962C8B-B14F-4D97-AF65-F5344CB8AC3E}">
        <p14:creationId xmlns:p14="http://schemas.microsoft.com/office/powerpoint/2010/main" val="3831033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The Perspective coming from the Committee is all about features.</a:t>
            </a:r>
          </a:p>
          <a:p>
            <a:pPr lvl="1" indent="0">
              <a:buNone/>
            </a:pPr>
            <a:endParaRPr lang="en-US" dirty="0"/>
          </a:p>
          <a:p>
            <a:pPr marL="285750" indent="-285750"/>
            <a:r>
              <a:rPr lang="en-US" dirty="0" smtClean="0"/>
              <a:t>I have a Testing POV.</a:t>
            </a:r>
          </a:p>
          <a:p>
            <a:pPr marL="285750" indent="-285750">
              <a:buFont typeface="Arial" panose="020B0604020202020204" pitchFamily="34" charset="0"/>
              <a:buChar char="•"/>
            </a:pPr>
            <a:r>
              <a:rPr lang="en-US" dirty="0" smtClean="0"/>
              <a:t>I know where the “dead bodies are buried.”</a:t>
            </a:r>
          </a:p>
          <a:p>
            <a:pPr marL="285750" indent="-285750">
              <a:buFont typeface="Arial" panose="020B0604020202020204" pitchFamily="34" charset="0"/>
              <a:buChar char="•"/>
            </a:pPr>
            <a:r>
              <a:rPr lang="en-US" dirty="0" smtClean="0"/>
              <a:t>I have tested every VC C++ Library</a:t>
            </a:r>
          </a:p>
          <a:p>
            <a:pPr marL="285750" indent="-285750">
              <a:buFont typeface="Arial" panose="020B0604020202020204" pitchFamily="34" charset="0"/>
              <a:buChar char="•"/>
            </a:pPr>
            <a:r>
              <a:rPr lang="en-US" dirty="0" smtClean="0"/>
              <a:t>More on that later…</a:t>
            </a:r>
          </a:p>
          <a:p>
            <a:endParaRPr lang="en-US" dirty="0" smtClean="0"/>
          </a:p>
          <a:p>
            <a:endParaRPr lang="en-US" dirty="0"/>
          </a:p>
        </p:txBody>
      </p:sp>
      <p:sp>
        <p:nvSpPr>
          <p:cNvPr id="3" name="Title 2"/>
          <p:cNvSpPr>
            <a:spLocks noGrp="1"/>
          </p:cNvSpPr>
          <p:nvPr>
            <p:ph type="title"/>
          </p:nvPr>
        </p:nvSpPr>
        <p:spPr/>
        <p:txBody>
          <a:bodyPr/>
          <a:lstStyle/>
          <a:p>
            <a:r>
              <a:rPr lang="en-US" dirty="0" smtClean="0"/>
              <a:t>A Different Perspective</a:t>
            </a:r>
            <a:endParaRPr lang="en-US" dirty="0"/>
          </a:p>
        </p:txBody>
      </p:sp>
    </p:spTree>
    <p:extLst>
      <p:ext uri="{BB962C8B-B14F-4D97-AF65-F5344CB8AC3E}">
        <p14:creationId xmlns:p14="http://schemas.microsoft.com/office/powerpoint/2010/main" val="328049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RMS</a:t>
            </a:r>
          </a:p>
          <a:p>
            <a:pPr marL="285750" indent="-285750">
              <a:buFont typeface="Arial" panose="020B0604020202020204" pitchFamily="34" charset="0"/>
              <a:buChar char="•"/>
            </a:pPr>
            <a:r>
              <a:rPr lang="en-US" dirty="0"/>
              <a:t>“C++ is a badly designed and ugly language. It would be a shame to use it in </a:t>
            </a:r>
            <a:r>
              <a:rPr lang="en-US" dirty="0" err="1" smtClean="0"/>
              <a:t>Emacs</a:t>
            </a:r>
            <a:r>
              <a:rPr lang="en-US" dirty="0" smtClean="0"/>
              <a:t>.” –posted to </a:t>
            </a:r>
            <a:r>
              <a:rPr lang="en-US" dirty="0" err="1" smtClean="0"/>
              <a:t>emacs-devel</a:t>
            </a:r>
            <a:r>
              <a:rPr lang="en-US" dirty="0" smtClean="0"/>
              <a:t> July 2010.</a:t>
            </a:r>
          </a:p>
          <a:p>
            <a:endParaRPr lang="en-US" dirty="0" smtClean="0"/>
          </a:p>
          <a:p>
            <a:r>
              <a:rPr lang="en-US" dirty="0" smtClean="0"/>
              <a:t>Mike Acton, Engine Lead</a:t>
            </a:r>
            <a:r>
              <a:rPr lang="en-US" smtClean="0"/>
              <a:t>, Insomnia Games @ 2014 CPPCON</a:t>
            </a:r>
            <a:endParaRPr lang="en-US" dirty="0"/>
          </a:p>
          <a:p>
            <a:pPr marL="285750" indent="-285750">
              <a:buFont typeface="Arial" panose="020B0604020202020204" pitchFamily="34" charset="0"/>
              <a:buChar char="•"/>
            </a:pPr>
            <a:r>
              <a:rPr lang="en-US" dirty="0"/>
              <a:t>Challenges the C++ “World-View”</a:t>
            </a:r>
          </a:p>
          <a:p>
            <a:pPr marL="457200" lvl="1" indent="-285750"/>
            <a:r>
              <a:rPr lang="en-US" dirty="0"/>
              <a:t>Challenges Code-centric, design pattern-centric</a:t>
            </a:r>
          </a:p>
          <a:p>
            <a:pPr marL="457200" lvl="1" indent="-285750"/>
            <a:r>
              <a:rPr lang="en-US" dirty="0"/>
              <a:t>Promotes data driven development for resource constrained environments</a:t>
            </a:r>
          </a:p>
        </p:txBody>
      </p:sp>
      <p:sp>
        <p:nvSpPr>
          <p:cNvPr id="3" name="Title 2"/>
          <p:cNvSpPr>
            <a:spLocks noGrp="1"/>
          </p:cNvSpPr>
          <p:nvPr>
            <p:ph type="title"/>
          </p:nvPr>
        </p:nvSpPr>
        <p:spPr/>
        <p:txBody>
          <a:bodyPr/>
          <a:lstStyle/>
          <a:p>
            <a:r>
              <a:rPr lang="en-US" dirty="0" smtClean="0"/>
              <a:t>Not All Big Names Agree</a:t>
            </a:r>
            <a:endParaRPr lang="en-US" dirty="0"/>
          </a:p>
        </p:txBody>
      </p:sp>
    </p:spTree>
    <p:extLst>
      <p:ext uri="{BB962C8B-B14F-4D97-AF65-F5344CB8AC3E}">
        <p14:creationId xmlns:p14="http://schemas.microsoft.com/office/powerpoint/2010/main" val="286154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*YOU* are full of bullshit. C++ is a horrible language. It's made more horrible by the fact that a lot of substandard programmers use it, to the point where it's much </a:t>
            </a:r>
            <a:r>
              <a:rPr lang="en-US" dirty="0" err="1"/>
              <a:t>much</a:t>
            </a:r>
            <a:r>
              <a:rPr lang="en-US" dirty="0"/>
              <a:t> easier to generate total and utter crap with it. Quite frankly, even if the choice of C were to do *nothing* but keep the C++ programmers out, that in itself would be a huge reason to use C. </a:t>
            </a:r>
            <a:br>
              <a:rPr lang="en-US" dirty="0"/>
            </a:br>
            <a:endParaRPr lang="en-US" dirty="0" smtClean="0"/>
          </a:p>
          <a:p>
            <a:r>
              <a:rPr lang="en-US" dirty="0"/>
              <a:t>In other words: the choice of C is the only sane choice. I know Miles Bader jokingly said "to piss you off", but it's actually true. I've come to the conclusion that any programmer that would prefer the project to be in C++ over C is likely a programmer that I really *would* prefer to piss off, so that he doesn't come and screw up any project I'm involved with. C++ leads to really </a:t>
            </a:r>
            <a:r>
              <a:rPr lang="en-US" dirty="0" err="1"/>
              <a:t>really</a:t>
            </a:r>
            <a:r>
              <a:rPr lang="en-US" dirty="0"/>
              <a:t> bad design choices. You invariably start using the "nice" library features of the language like STL and Boost and other total and utter crap, that may "help" you program, but causes:</a:t>
            </a:r>
          </a:p>
        </p:txBody>
      </p:sp>
      <p:sp>
        <p:nvSpPr>
          <p:cNvPr id="3" name="Title 2"/>
          <p:cNvSpPr>
            <a:spLocks noGrp="1"/>
          </p:cNvSpPr>
          <p:nvPr>
            <p:ph type="title"/>
          </p:nvPr>
        </p:nvSpPr>
        <p:spPr/>
        <p:txBody>
          <a:bodyPr/>
          <a:lstStyle/>
          <a:p>
            <a:r>
              <a:rPr lang="en-US" dirty="0" smtClean="0"/>
              <a:t>Linus on C++</a:t>
            </a:r>
            <a:endParaRPr lang="en-US" dirty="0"/>
          </a:p>
        </p:txBody>
      </p:sp>
    </p:spTree>
    <p:extLst>
      <p:ext uri="{BB962C8B-B14F-4D97-AF65-F5344CB8AC3E}">
        <p14:creationId xmlns:p14="http://schemas.microsoft.com/office/powerpoint/2010/main" val="5910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marL="285750" indent="-285750">
              <a:buFontTx/>
              <a:buChar char="-"/>
            </a:pPr>
            <a:r>
              <a:rPr lang="en-US" dirty="0" smtClean="0"/>
              <a:t>infinite </a:t>
            </a:r>
            <a:r>
              <a:rPr lang="en-US" dirty="0"/>
              <a:t>amounts of pain when they don't work (and anybody who tells me that STL and especially Boost are stable and portable is just so full of BS that it's not even funny) </a:t>
            </a:r>
            <a:endParaRPr lang="en-US" dirty="0" smtClean="0"/>
          </a:p>
          <a:p>
            <a:pPr marL="285750" indent="-285750">
              <a:buFontTx/>
              <a:buChar char="-"/>
            </a:pPr>
            <a:r>
              <a:rPr lang="en-US" dirty="0" smtClean="0"/>
              <a:t>- </a:t>
            </a:r>
            <a:r>
              <a:rPr lang="en-US" dirty="0"/>
              <a:t>inefficient abstracted programming models where two years down the road you notice that some abstraction wasn't very efficient, but now all your code depends on all the nice object models around it, and you cannot fix it without rewriting your app. In other words, the only way to do good, efficient, and system-level and portable C++ ends up to limit yourself to all the things that are basically available in C. And limiting your project to C means that people don't screw that up, and also means that you get a lot of programmers that do actually understand low-level issues and don't screw things up with any idiotic "object model" crap. So I'm sorry, but for something like </a:t>
            </a:r>
            <a:r>
              <a:rPr lang="en-US" dirty="0" err="1"/>
              <a:t>git</a:t>
            </a:r>
            <a:r>
              <a:rPr lang="en-US" dirty="0"/>
              <a:t>, where efficiency was a primary objective, the "advantages" of C++ is just a huge mistake. The fact that we also piss off people who cannot see that is just a big additional advantage. If you want a VCS that is written in C++, go play with Monotone. Really. They use a "real database". They use "nice object-oriented libraries". They use "nice C++ abstractions". And quite frankly, as a result of all these design decisions that sound so appealing to some CS people, the end result is a horrible and unmaintainable mess. But I'm sure you'd like it more than </a:t>
            </a:r>
            <a:r>
              <a:rPr lang="en-US" dirty="0" err="1"/>
              <a:t>git</a:t>
            </a:r>
            <a:r>
              <a:rPr lang="en-US" dirty="0"/>
              <a:t>.</a:t>
            </a:r>
          </a:p>
        </p:txBody>
      </p:sp>
      <p:sp>
        <p:nvSpPr>
          <p:cNvPr id="3" name="Title 2"/>
          <p:cNvSpPr>
            <a:spLocks noGrp="1"/>
          </p:cNvSpPr>
          <p:nvPr>
            <p:ph type="title"/>
          </p:nvPr>
        </p:nvSpPr>
        <p:spPr/>
        <p:txBody>
          <a:bodyPr/>
          <a:lstStyle/>
          <a:p>
            <a:r>
              <a:rPr lang="en-US" dirty="0" smtClean="0"/>
              <a:t>Linus on C++ Continued</a:t>
            </a:r>
            <a:endParaRPr lang="en-US" dirty="0"/>
          </a:p>
        </p:txBody>
      </p:sp>
    </p:spTree>
    <p:extLst>
      <p:ext uri="{BB962C8B-B14F-4D97-AF65-F5344CB8AC3E}">
        <p14:creationId xmlns:p14="http://schemas.microsoft.com/office/powerpoint/2010/main" val="7412812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TM01790491[[fn=Mylar]]</Template>
  <TotalTime>187</TotalTime>
  <Words>1673</Words>
  <Application>Microsoft Office PowerPoint</Application>
  <PresentationFormat>On-screen Show (4:3)</PresentationFormat>
  <Paragraphs>161</Paragraphs>
  <Slides>21</Slides>
  <Notes>5</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Mylar</vt:lpstr>
      <vt:lpstr>Why C?   Refuting C++ FUD</vt:lpstr>
      <vt:lpstr>C++ Throws Down the Gauntlet</vt:lpstr>
      <vt:lpstr>Is it True?</vt:lpstr>
      <vt:lpstr>Branding</vt:lpstr>
      <vt:lpstr>Who Am I?</vt:lpstr>
      <vt:lpstr>A Different Perspective</vt:lpstr>
      <vt:lpstr>Not All Big Names Agree</vt:lpstr>
      <vt:lpstr>Linus on C++</vt:lpstr>
      <vt:lpstr>Linus on C++ Continued</vt:lpstr>
      <vt:lpstr>Ken Thompson on C++</vt:lpstr>
      <vt:lpstr>The Spirit of C (X3J11 C89)</vt:lpstr>
      <vt:lpstr>The Spirit of C++?</vt:lpstr>
      <vt:lpstr>Summary</vt:lpstr>
      <vt:lpstr>C Strengths</vt:lpstr>
      <vt:lpstr>(continued.)</vt:lpstr>
      <vt:lpstr>PowerPoint Presentation</vt:lpstr>
      <vt:lpstr>Lie:  C++ No Longer Bloats Code</vt:lpstr>
      <vt:lpstr>Its About the Hardware and Data: Risk Management and Return on Investment</vt:lpstr>
      <vt:lpstr>Part II – Programming ST Microcontroller From Linux</vt:lpstr>
      <vt:lpstr>Recap, Takeways</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C?</dc:title>
  <dc:creator>STEPHEN MACKENZIE</dc:creator>
  <cp:lastModifiedBy>STEPHEN MACKENZIE</cp:lastModifiedBy>
  <cp:revision>76</cp:revision>
  <dcterms:created xsi:type="dcterms:W3CDTF">2018-01-03T20:34:42Z</dcterms:created>
  <dcterms:modified xsi:type="dcterms:W3CDTF">2018-01-16T18:07:28Z</dcterms:modified>
</cp:coreProperties>
</file>