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57" r:id="rId3"/>
    <p:sldId id="258" r:id="rId4"/>
    <p:sldId id="259" r:id="rId5"/>
    <p:sldId id="264" r:id="rId6"/>
    <p:sldId id="265" r:id="rId7"/>
    <p:sldId id="260" r:id="rId8"/>
    <p:sldId id="261"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80B892-1877-4E96-B79B-59D023863A1F}" type="datetimeFigureOut">
              <a:rPr lang="en-US" smtClean="0"/>
              <a:t>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BAD53C-CF50-4B7F-A788-4CF6E1C1EACE}" type="slidenum">
              <a:rPr lang="en-US" smtClean="0"/>
              <a:t>‹#›</a:t>
            </a:fld>
            <a:endParaRPr lang="en-US"/>
          </a:p>
        </p:txBody>
      </p:sp>
    </p:spTree>
    <p:extLst>
      <p:ext uri="{BB962C8B-B14F-4D97-AF65-F5344CB8AC3E}">
        <p14:creationId xmlns:p14="http://schemas.microsoft.com/office/powerpoint/2010/main" val="2907228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dirty="0" err="1" smtClean="0"/>
              <a:t>youtube</a:t>
            </a:r>
            <a:r>
              <a:rPr lang="en-US" dirty="0" smtClean="0"/>
              <a:t> </a:t>
            </a:r>
            <a:r>
              <a:rPr lang="en-US" dirty="0" err="1" smtClean="0"/>
              <a:t>Bjorna</a:t>
            </a:r>
            <a:r>
              <a:rPr lang="en-US" baseline="0" dirty="0" smtClean="0"/>
              <a:t> C is Obsolete</a:t>
            </a:r>
          </a:p>
          <a:p>
            <a:r>
              <a:rPr lang="en-US" baseline="0" dirty="0" smtClean="0"/>
              <a:t>Show </a:t>
            </a:r>
            <a:r>
              <a:rPr lang="en-US" baseline="0" dirty="0" err="1" smtClean="0"/>
              <a:t>youtube</a:t>
            </a:r>
            <a:r>
              <a:rPr lang="en-US" baseline="0" dirty="0" smtClean="0"/>
              <a:t> Kate Gregory Stop Teaching C</a:t>
            </a:r>
          </a:p>
          <a:p>
            <a:endParaRPr lang="en-US" dirty="0" smtClean="0"/>
          </a:p>
          <a:p>
            <a:r>
              <a:rPr lang="en-US" dirty="0" smtClean="0"/>
              <a:t>Who</a:t>
            </a:r>
            <a:r>
              <a:rPr lang="en-US" baseline="0" dirty="0" smtClean="0"/>
              <a:t> died and made these people pope?  Do you automatically bow down to people based upon their industry status?  Do you allow others to dictate their morality upon you simply because they might have a higher IQ than you?  If you do, I am of the opinion that this a sort of idolatry or slave thinking.  But maybe that’s just me.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CBAD53C-CF50-4B7F-A788-4CF6E1C1EACE}" type="slidenum">
              <a:rPr lang="en-US" smtClean="0"/>
              <a:t>2</a:t>
            </a:fld>
            <a:endParaRPr lang="en-US"/>
          </a:p>
        </p:txBody>
      </p:sp>
    </p:spTree>
    <p:extLst>
      <p:ext uri="{BB962C8B-B14F-4D97-AF65-F5344CB8AC3E}">
        <p14:creationId xmlns:p14="http://schemas.microsoft.com/office/powerpoint/2010/main" val="3514088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Linux Torvalds, Ken Thompson,</a:t>
            </a:r>
            <a:r>
              <a:rPr lang="en-US" baseline="0" dirty="0" smtClean="0"/>
              <a:t> Richard Stallman</a:t>
            </a:r>
          </a:p>
          <a:p>
            <a:r>
              <a:rPr lang="en-US" dirty="0" smtClean="0"/>
              <a:t>1.) speculation,</a:t>
            </a:r>
            <a:r>
              <a:rPr lang="en-US" baseline="0" dirty="0" smtClean="0"/>
              <a:t> but informed based up experience</a:t>
            </a:r>
          </a:p>
          <a:p>
            <a:r>
              <a:rPr lang="en-US" baseline="0" dirty="0" smtClean="0"/>
              <a:t>2.) There is something compelling about a small language and feature set that you can master</a:t>
            </a:r>
            <a:endParaRPr lang="en-US" dirty="0"/>
          </a:p>
        </p:txBody>
      </p:sp>
      <p:sp>
        <p:nvSpPr>
          <p:cNvPr id="4" name="Slide Number Placeholder 3"/>
          <p:cNvSpPr>
            <a:spLocks noGrp="1"/>
          </p:cNvSpPr>
          <p:nvPr>
            <p:ph type="sldNum" sz="quarter" idx="10"/>
          </p:nvPr>
        </p:nvSpPr>
        <p:spPr/>
        <p:txBody>
          <a:bodyPr/>
          <a:lstStyle/>
          <a:p>
            <a:fld id="{5CBAD53C-CF50-4B7F-A788-4CF6E1C1EACE}" type="slidenum">
              <a:rPr lang="en-US" smtClean="0"/>
              <a:t>3</a:t>
            </a:fld>
            <a:endParaRPr lang="en-US"/>
          </a:p>
        </p:txBody>
      </p:sp>
    </p:spTree>
    <p:extLst>
      <p:ext uri="{BB962C8B-B14F-4D97-AF65-F5344CB8AC3E}">
        <p14:creationId xmlns:p14="http://schemas.microsoft.com/office/powerpoint/2010/main" val="290084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ATL used a ton in Windows, e.g. the login screen</a:t>
            </a:r>
          </a:p>
          <a:p>
            <a:r>
              <a:rPr lang="en-US" dirty="0" smtClean="0"/>
              <a:t>The exploit had been present for</a:t>
            </a:r>
            <a:r>
              <a:rPr lang="en-US" baseline="0" dirty="0" smtClean="0"/>
              <a:t> several releases, several years</a:t>
            </a:r>
          </a:p>
          <a:p>
            <a:r>
              <a:rPr lang="en-US" sz="1200" b="0" i="0" kern="1200" dirty="0" smtClean="0">
                <a:solidFill>
                  <a:schemeClr val="tx1"/>
                </a:solidFill>
                <a:effectLst/>
                <a:latin typeface="+mn-lt"/>
                <a:ea typeface="+mn-ea"/>
                <a:cs typeface="+mn-cs"/>
              </a:rPr>
              <a:t>Determining if the control is affected</a:t>
            </a:r>
          </a:p>
          <a:p>
            <a:r>
              <a:rPr lang="en-US" sz="1200" b="0" i="0" kern="1200" dirty="0" smtClean="0">
                <a:solidFill>
                  <a:schemeClr val="tx1"/>
                </a:solidFill>
                <a:effectLst/>
                <a:latin typeface="+mn-lt"/>
                <a:ea typeface="+mn-ea"/>
                <a:cs typeface="+mn-cs"/>
              </a:rPr>
              <a:t>You need to review the source code of your control in order to assess whether your control is impacted. The following is a step-by-step guide for the code review process.</a:t>
            </a:r>
          </a:p>
          <a:p>
            <a:r>
              <a:rPr lang="en-US" sz="1200" b="0" i="0" kern="1200" dirty="0" smtClean="0">
                <a:solidFill>
                  <a:schemeClr val="tx1"/>
                </a:solidFill>
                <a:effectLst/>
                <a:latin typeface="+mn-lt"/>
                <a:ea typeface="+mn-ea"/>
                <a:cs typeface="+mn-cs"/>
              </a:rPr>
              <a:t>First, while we believe that most affected COM components would be ActiveX controls, we want to emphasize here that this ATL vulnerability applies to any COM component built with ATL if the necessary conditions are present.</a:t>
            </a:r>
          </a:p>
          <a:p>
            <a:r>
              <a:rPr lang="en-US" sz="1200" b="0" i="0" kern="1200" dirty="0" smtClean="0">
                <a:solidFill>
                  <a:schemeClr val="tx1"/>
                </a:solidFill>
                <a:effectLst/>
                <a:latin typeface="+mn-lt"/>
                <a:ea typeface="+mn-ea"/>
                <a:cs typeface="+mn-cs"/>
              </a:rPr>
              <a:t>The diagram below provides an easy way of identifying vulnerable controls: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CBAD53C-CF50-4B7F-A788-4CF6E1C1EACE}" type="slidenum">
              <a:rPr lang="en-US" smtClean="0"/>
              <a:t>5</a:t>
            </a:fld>
            <a:endParaRPr lang="en-US"/>
          </a:p>
        </p:txBody>
      </p:sp>
    </p:spTree>
    <p:extLst>
      <p:ext uri="{BB962C8B-B14F-4D97-AF65-F5344CB8AC3E}">
        <p14:creationId xmlns:p14="http://schemas.microsoft.com/office/powerpoint/2010/main" val="4259920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Driven C++,</a:t>
            </a:r>
            <a:r>
              <a:rPr lang="en-US" baseline="0" dirty="0" smtClean="0"/>
              <a:t> Mike Acton, Engine Lead, Insomnia Games, find on </a:t>
            </a:r>
            <a:r>
              <a:rPr lang="en-US" baseline="0" dirty="0" err="1" smtClean="0"/>
              <a:t>youtube</a:t>
            </a:r>
            <a:r>
              <a:rPr lang="en-US" baseline="0" dirty="0" smtClean="0"/>
              <a:t>, CPPCON 2014.</a:t>
            </a:r>
            <a:endParaRPr lang="en-US" dirty="0"/>
          </a:p>
        </p:txBody>
      </p:sp>
      <p:sp>
        <p:nvSpPr>
          <p:cNvPr id="4" name="Slide Number Placeholder 3"/>
          <p:cNvSpPr>
            <a:spLocks noGrp="1"/>
          </p:cNvSpPr>
          <p:nvPr>
            <p:ph type="sldNum" sz="quarter" idx="10"/>
          </p:nvPr>
        </p:nvSpPr>
        <p:spPr/>
        <p:txBody>
          <a:bodyPr/>
          <a:lstStyle/>
          <a:p>
            <a:fld id="{5CBAD53C-CF50-4B7F-A788-4CF6E1C1EACE}" type="slidenum">
              <a:rPr lang="en-US" smtClean="0"/>
              <a:t>7</a:t>
            </a:fld>
            <a:endParaRPr lang="en-US"/>
          </a:p>
        </p:txBody>
      </p:sp>
    </p:spTree>
    <p:extLst>
      <p:ext uri="{BB962C8B-B14F-4D97-AF65-F5344CB8AC3E}">
        <p14:creationId xmlns:p14="http://schemas.microsoft.com/office/powerpoint/2010/main" val="58805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FB0CBA01-42FA-46E7-8F8A-F4C98A748411}" type="datetimeFigureOut">
              <a:rPr lang="en-US" smtClean="0"/>
              <a:t>1/6/2018</a:t>
            </a:fld>
            <a:endParaRPr lang="en-US"/>
          </a:p>
        </p:txBody>
      </p:sp>
      <p:sp>
        <p:nvSpPr>
          <p:cNvPr id="23" name="Slide Number Placeholder 22"/>
          <p:cNvSpPr>
            <a:spLocks noGrp="1"/>
          </p:cNvSpPr>
          <p:nvPr>
            <p:ph type="sldNum" sz="quarter" idx="11"/>
          </p:nvPr>
        </p:nvSpPr>
        <p:spPr/>
        <p:txBody>
          <a:bodyPr/>
          <a:lstStyle/>
          <a:p>
            <a:fld id="{430F23CA-02C6-4F49-8579-00F88C209C31}"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0CBA01-42FA-46E7-8F8A-F4C98A748411}" type="datetimeFigureOut">
              <a:rPr lang="en-US" smtClean="0"/>
              <a:t>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F23CA-02C6-4F49-8579-00F88C209C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0CBA01-42FA-46E7-8F8A-F4C98A748411}" type="datetimeFigureOut">
              <a:rPr lang="en-US" smtClean="0"/>
              <a:t>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F23CA-02C6-4F49-8579-00F88C209C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FB0CBA01-42FA-46E7-8F8A-F4C98A748411}" type="datetimeFigureOut">
              <a:rPr lang="en-US" smtClean="0"/>
              <a:t>1/6/2018</a:t>
            </a:fld>
            <a:endParaRPr lang="en-US"/>
          </a:p>
        </p:txBody>
      </p:sp>
      <p:sp>
        <p:nvSpPr>
          <p:cNvPr id="19" name="Slide Number Placeholder 18"/>
          <p:cNvSpPr>
            <a:spLocks noGrp="1"/>
          </p:cNvSpPr>
          <p:nvPr>
            <p:ph type="sldNum" sz="quarter" idx="15"/>
          </p:nvPr>
        </p:nvSpPr>
        <p:spPr/>
        <p:txBody>
          <a:bodyPr/>
          <a:lstStyle/>
          <a:p>
            <a:fld id="{430F23CA-02C6-4F49-8579-00F88C209C31}"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FB0CBA01-42FA-46E7-8F8A-F4C98A748411}" type="datetimeFigureOut">
              <a:rPr lang="en-US" smtClean="0"/>
              <a:t>1/6/2018</a:t>
            </a:fld>
            <a:endParaRPr lang="en-US"/>
          </a:p>
        </p:txBody>
      </p:sp>
      <p:sp>
        <p:nvSpPr>
          <p:cNvPr id="20" name="Slide Number Placeholder 19"/>
          <p:cNvSpPr>
            <a:spLocks noGrp="1"/>
          </p:cNvSpPr>
          <p:nvPr>
            <p:ph type="sldNum" sz="quarter" idx="11"/>
          </p:nvPr>
        </p:nvSpPr>
        <p:spPr/>
        <p:txBody>
          <a:bodyPr/>
          <a:lstStyle/>
          <a:p>
            <a:fld id="{430F23CA-02C6-4F49-8579-00F88C209C31}"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FB0CBA01-42FA-46E7-8F8A-F4C98A748411}" type="datetimeFigureOut">
              <a:rPr lang="en-US" smtClean="0"/>
              <a:t>1/6/2018</a:t>
            </a:fld>
            <a:endParaRPr lang="en-US"/>
          </a:p>
        </p:txBody>
      </p:sp>
      <p:sp>
        <p:nvSpPr>
          <p:cNvPr id="25" name="Slide Number Placeholder 24"/>
          <p:cNvSpPr>
            <a:spLocks noGrp="1"/>
          </p:cNvSpPr>
          <p:nvPr>
            <p:ph type="sldNum" sz="quarter" idx="16"/>
          </p:nvPr>
        </p:nvSpPr>
        <p:spPr/>
        <p:txBody>
          <a:bodyPr/>
          <a:lstStyle/>
          <a:p>
            <a:fld id="{430F23CA-02C6-4F49-8579-00F88C209C31}"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FB0CBA01-42FA-46E7-8F8A-F4C98A748411}" type="datetimeFigureOut">
              <a:rPr lang="en-US" smtClean="0"/>
              <a:t>1/6/2018</a:t>
            </a:fld>
            <a:endParaRPr lang="en-US"/>
          </a:p>
        </p:txBody>
      </p:sp>
      <p:sp>
        <p:nvSpPr>
          <p:cNvPr id="24" name="Slide Number Placeholder 23"/>
          <p:cNvSpPr>
            <a:spLocks noGrp="1"/>
          </p:cNvSpPr>
          <p:nvPr>
            <p:ph type="sldNum" sz="quarter" idx="17"/>
          </p:nvPr>
        </p:nvSpPr>
        <p:spPr/>
        <p:txBody>
          <a:bodyPr/>
          <a:lstStyle/>
          <a:p>
            <a:fld id="{430F23CA-02C6-4F49-8579-00F88C209C31}"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FB0CBA01-42FA-46E7-8F8A-F4C98A748411}" type="datetimeFigureOut">
              <a:rPr lang="en-US" smtClean="0"/>
              <a:t>1/6/2018</a:t>
            </a:fld>
            <a:endParaRPr lang="en-US"/>
          </a:p>
        </p:txBody>
      </p:sp>
      <p:sp>
        <p:nvSpPr>
          <p:cNvPr id="14" name="Slide Number Placeholder 13"/>
          <p:cNvSpPr>
            <a:spLocks noGrp="1"/>
          </p:cNvSpPr>
          <p:nvPr>
            <p:ph type="sldNum" sz="quarter" idx="11"/>
          </p:nvPr>
        </p:nvSpPr>
        <p:spPr/>
        <p:txBody>
          <a:bodyPr/>
          <a:lstStyle/>
          <a:p>
            <a:fld id="{430F23CA-02C6-4F49-8579-00F88C209C31}"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FB0CBA01-42FA-46E7-8F8A-F4C98A748411}" type="datetimeFigureOut">
              <a:rPr lang="en-US" smtClean="0"/>
              <a:t>1/6/2018</a:t>
            </a:fld>
            <a:endParaRPr lang="en-US"/>
          </a:p>
        </p:txBody>
      </p:sp>
      <p:sp>
        <p:nvSpPr>
          <p:cNvPr id="12" name="Slide Number Placeholder 11"/>
          <p:cNvSpPr>
            <a:spLocks noGrp="1"/>
          </p:cNvSpPr>
          <p:nvPr>
            <p:ph type="sldNum" sz="quarter" idx="11"/>
          </p:nvPr>
        </p:nvSpPr>
        <p:spPr/>
        <p:txBody>
          <a:bodyPr/>
          <a:lstStyle/>
          <a:p>
            <a:fld id="{430F23CA-02C6-4F49-8579-00F88C209C31}"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FB0CBA01-42FA-46E7-8F8A-F4C98A748411}" type="datetimeFigureOut">
              <a:rPr lang="en-US" smtClean="0"/>
              <a:t>1/6/2018</a:t>
            </a:fld>
            <a:endParaRPr lang="en-US"/>
          </a:p>
        </p:txBody>
      </p:sp>
      <p:sp>
        <p:nvSpPr>
          <p:cNvPr id="18" name="Slide Number Placeholder 17"/>
          <p:cNvSpPr>
            <a:spLocks noGrp="1"/>
          </p:cNvSpPr>
          <p:nvPr>
            <p:ph type="sldNum" sz="quarter" idx="16"/>
          </p:nvPr>
        </p:nvSpPr>
        <p:spPr/>
        <p:txBody>
          <a:bodyPr/>
          <a:lstStyle/>
          <a:p>
            <a:fld id="{430F23CA-02C6-4F49-8579-00F88C209C31}"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FB0CBA01-42FA-46E7-8F8A-F4C98A748411}" type="datetimeFigureOut">
              <a:rPr lang="en-US" smtClean="0"/>
              <a:t>1/6/2018</a:t>
            </a:fld>
            <a:endParaRPr lang="en-US"/>
          </a:p>
        </p:txBody>
      </p:sp>
      <p:sp>
        <p:nvSpPr>
          <p:cNvPr id="20" name="Slide Number Placeholder 19"/>
          <p:cNvSpPr>
            <a:spLocks noGrp="1"/>
          </p:cNvSpPr>
          <p:nvPr>
            <p:ph type="sldNum" sz="quarter" idx="15"/>
          </p:nvPr>
        </p:nvSpPr>
        <p:spPr/>
        <p:txBody>
          <a:bodyPr/>
          <a:lstStyle/>
          <a:p>
            <a:fld id="{430F23CA-02C6-4F49-8579-00F88C209C31}"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FB0CBA01-42FA-46E7-8F8A-F4C98A748411}" type="datetimeFigureOut">
              <a:rPr lang="en-US" smtClean="0"/>
              <a:t>1/6/2018</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430F23CA-02C6-4F49-8579-00F88C209C3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sdn.microsoft.com/en-us/vstudio/ee309358.aspx?f=255&amp;MSPPError=-214721739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331698"/>
            <a:ext cx="6400800" cy="3145302"/>
          </a:xfrm>
        </p:spPr>
        <p:txBody>
          <a:bodyPr>
            <a:normAutofit/>
          </a:bodyPr>
          <a:lstStyle/>
          <a:p>
            <a:r>
              <a:rPr lang="en-US" dirty="0" smtClean="0"/>
              <a:t>C is NOT Obsolete!  KEEP Teaching C!</a:t>
            </a:r>
            <a:endParaRPr lang="en-US" dirty="0" smtClean="0"/>
          </a:p>
          <a:p>
            <a:r>
              <a:rPr lang="en-US" dirty="0" smtClean="0"/>
              <a:t>By: Stephen </a:t>
            </a:r>
            <a:r>
              <a:rPr lang="en-US" dirty="0" err="1" smtClean="0"/>
              <a:t>MacKenzie</a:t>
            </a:r>
            <a:endParaRPr lang="en-US" dirty="0" smtClean="0"/>
          </a:p>
          <a:p>
            <a:r>
              <a:rPr lang="en-US" dirty="0" smtClean="0"/>
              <a:t>Former 20 year Member of the Microsoft Visual C++ Team</a:t>
            </a:r>
            <a:endParaRPr lang="en-US" dirty="0"/>
          </a:p>
        </p:txBody>
      </p:sp>
      <p:sp>
        <p:nvSpPr>
          <p:cNvPr id="2" name="Title 1"/>
          <p:cNvSpPr>
            <a:spLocks noGrp="1"/>
          </p:cNvSpPr>
          <p:nvPr>
            <p:ph type="title"/>
          </p:nvPr>
        </p:nvSpPr>
        <p:spPr/>
        <p:txBody>
          <a:bodyPr/>
          <a:lstStyle/>
          <a:p>
            <a:r>
              <a:rPr lang="en-US" dirty="0" smtClean="0"/>
              <a:t>Why C?</a:t>
            </a:r>
            <a:endParaRPr lang="en-US" dirty="0"/>
          </a:p>
        </p:txBody>
      </p:sp>
    </p:spTree>
    <p:extLst>
      <p:ext uri="{BB962C8B-B14F-4D97-AF65-F5344CB8AC3E}">
        <p14:creationId xmlns:p14="http://schemas.microsoft.com/office/powerpoint/2010/main" val="3410498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Instructional Videos:</a:t>
            </a:r>
          </a:p>
          <a:p>
            <a:pPr lvl="1"/>
            <a:r>
              <a:rPr lang="en-US" dirty="0" smtClean="0"/>
              <a:t>@TODO</a:t>
            </a:r>
          </a:p>
          <a:p>
            <a:r>
              <a:rPr lang="en-US" dirty="0"/>
              <a:t>https://</a:t>
            </a:r>
            <a:r>
              <a:rPr lang="en-US" dirty="0" smtClean="0"/>
              <a:t>github.com/stevemac321/whyc</a:t>
            </a:r>
          </a:p>
          <a:p>
            <a:pPr lvl="1"/>
            <a:r>
              <a:rPr lang="en-US" dirty="0" smtClean="0"/>
              <a:t>My </a:t>
            </a:r>
            <a:r>
              <a:rPr lang="en-US" dirty="0" err="1" smtClean="0"/>
              <a:t>github</a:t>
            </a:r>
            <a:r>
              <a:rPr lang="en-US" dirty="0" smtClean="0"/>
              <a:t>, includes instructions</a:t>
            </a:r>
          </a:p>
          <a:p>
            <a:pPr lvl="1"/>
            <a:endParaRPr lang="en-US" dirty="0"/>
          </a:p>
          <a:p>
            <a:r>
              <a:rPr lang="en-US" dirty="0" smtClean="0"/>
              <a:t>ATL Security Bug: </a:t>
            </a:r>
            <a:r>
              <a:rPr lang="en-US" dirty="0">
                <a:hlinkClick r:id="rId2"/>
              </a:rPr>
              <a:t>https://msdn.microsoft.com/en-us/vstudio/ee309358.aspx?f=255&amp;MSPPError=-2147217396</a:t>
            </a:r>
            <a:endParaRPr lang="en-US" dirty="0"/>
          </a:p>
          <a:p>
            <a:endParaRPr lang="en-US" dirty="0"/>
          </a:p>
        </p:txBody>
      </p:sp>
      <p:sp>
        <p:nvSpPr>
          <p:cNvPr id="2" name="Title 1"/>
          <p:cNvSpPr>
            <a:spLocks noGrp="1"/>
          </p:cNvSpPr>
          <p:nvPr>
            <p:ph type="title"/>
          </p:nvPr>
        </p:nvSpPr>
        <p:spPr/>
        <p:txBody>
          <a:bodyPr/>
          <a:lstStyle/>
          <a:p>
            <a:r>
              <a:rPr lang="en-US" dirty="0" smtClean="0"/>
              <a:t>Links</a:t>
            </a:r>
            <a:endParaRPr lang="en-US" dirty="0"/>
          </a:p>
        </p:txBody>
      </p:sp>
    </p:spTree>
    <p:extLst>
      <p:ext uri="{BB962C8B-B14F-4D97-AF65-F5344CB8AC3E}">
        <p14:creationId xmlns:p14="http://schemas.microsoft.com/office/powerpoint/2010/main" val="375435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I am NOT against C++, but…</a:t>
            </a:r>
          </a:p>
          <a:p>
            <a:r>
              <a:rPr lang="en-US" dirty="0" smtClean="0"/>
              <a:t>C++ “Popes” Anathematize C As Heresy</a:t>
            </a:r>
          </a:p>
          <a:p>
            <a:pPr lvl="1"/>
            <a:r>
              <a:rPr lang="en-US" dirty="0" smtClean="0"/>
              <a:t>Bjarne, Kate</a:t>
            </a:r>
          </a:p>
          <a:p>
            <a:r>
              <a:rPr lang="en-US" dirty="0" smtClean="0"/>
              <a:t>The Assertion that C++ Code Bloat is a Myth</a:t>
            </a:r>
          </a:p>
          <a:p>
            <a:r>
              <a:rPr lang="en-US" dirty="0" smtClean="0"/>
              <a:t>They DO have Some Points:</a:t>
            </a:r>
          </a:p>
          <a:p>
            <a:pPr lvl="1"/>
            <a:r>
              <a:rPr lang="en-US" dirty="0" smtClean="0"/>
              <a:t>Type safety</a:t>
            </a:r>
          </a:p>
          <a:p>
            <a:pPr lvl="1"/>
            <a:r>
              <a:rPr lang="en-US" dirty="0" smtClean="0"/>
              <a:t>RAII</a:t>
            </a:r>
          </a:p>
          <a:p>
            <a:pPr lvl="1"/>
            <a:r>
              <a:rPr lang="en-US" dirty="0" smtClean="0"/>
              <a:t>Very Nice Library</a:t>
            </a:r>
          </a:p>
          <a:p>
            <a:pPr lvl="1"/>
            <a:r>
              <a:rPr lang="en-US" dirty="0" smtClean="0"/>
              <a:t>Modern Language Features </a:t>
            </a:r>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Premise</a:t>
            </a:r>
            <a:endParaRPr lang="en-US" dirty="0"/>
          </a:p>
        </p:txBody>
      </p:sp>
    </p:spTree>
    <p:extLst>
      <p:ext uri="{BB962C8B-B14F-4D97-AF65-F5344CB8AC3E}">
        <p14:creationId xmlns:p14="http://schemas.microsoft.com/office/powerpoint/2010/main" val="351239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C Has a Small Feature Set</a:t>
            </a:r>
          </a:p>
          <a:p>
            <a:pPr lvl="1"/>
            <a:r>
              <a:rPr lang="en-US" dirty="0" smtClean="0"/>
              <a:t>C is a Great Language for Electrical Engineers</a:t>
            </a:r>
          </a:p>
          <a:p>
            <a:r>
              <a:rPr lang="en-US" dirty="0" smtClean="0"/>
              <a:t>C Has a Stable ABI</a:t>
            </a:r>
          </a:p>
          <a:p>
            <a:pPr lvl="1"/>
            <a:r>
              <a:rPr lang="en-US" dirty="0" smtClean="0"/>
              <a:t>C++ breaks ABI by design every major release</a:t>
            </a:r>
          </a:p>
          <a:p>
            <a:r>
              <a:rPr lang="en-US" dirty="0" smtClean="0"/>
              <a:t>C is the </a:t>
            </a:r>
            <a:r>
              <a:rPr lang="en-US" dirty="0"/>
              <a:t>language of Unix-style Kernels </a:t>
            </a:r>
            <a:endParaRPr lang="en-US" dirty="0" smtClean="0"/>
          </a:p>
          <a:p>
            <a:r>
              <a:rPr lang="en-US" dirty="0" smtClean="0"/>
              <a:t>C Helps You Think Like a </a:t>
            </a:r>
            <a:r>
              <a:rPr lang="en-US" dirty="0" smtClean="0"/>
              <a:t>Computer</a:t>
            </a:r>
          </a:p>
          <a:p>
            <a:pPr marL="285750" indent="-285750">
              <a:buFont typeface="Arial" panose="020B0604020202020204" pitchFamily="34" charset="0"/>
              <a:buChar char="•"/>
            </a:pPr>
            <a:r>
              <a:rPr lang="en-US" dirty="0" smtClean="0"/>
              <a:t>C++ paradigm: all about the code, real world modeling</a:t>
            </a:r>
          </a:p>
          <a:p>
            <a:pPr marL="285750" indent="-285750">
              <a:buFont typeface="Arial" panose="020B0604020202020204" pitchFamily="34" charset="0"/>
              <a:buChar char="•"/>
            </a:pPr>
            <a:r>
              <a:rPr lang="en-US" dirty="0" smtClean="0"/>
              <a:t>C paradigm: about the data</a:t>
            </a:r>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Raising A Fist Against the Inquisition</a:t>
            </a:r>
            <a:endParaRPr lang="en-US" dirty="0"/>
          </a:p>
        </p:txBody>
      </p:sp>
    </p:spTree>
    <p:extLst>
      <p:ext uri="{BB962C8B-B14F-4D97-AF65-F5344CB8AC3E}">
        <p14:creationId xmlns:p14="http://schemas.microsoft.com/office/powerpoint/2010/main" val="132705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Popular </a:t>
            </a:r>
            <a:r>
              <a:rPr lang="en-US" dirty="0"/>
              <a:t>in the Microcontroller realm</a:t>
            </a:r>
          </a:p>
          <a:p>
            <a:r>
              <a:rPr lang="en-US" dirty="0" smtClean="0"/>
              <a:t>Approved by Mission Critical Standards</a:t>
            </a:r>
          </a:p>
          <a:p>
            <a:pPr lvl="1"/>
            <a:r>
              <a:rPr lang="en-US" dirty="0" smtClean="0"/>
              <a:t>Modern C++ is not allowed by MISRA etc.</a:t>
            </a:r>
          </a:p>
          <a:p>
            <a:pPr lvl="1"/>
            <a:r>
              <a:rPr lang="en-US" dirty="0" smtClean="0"/>
              <a:t>IAR Embedded Workbench C++98/03</a:t>
            </a:r>
          </a:p>
          <a:p>
            <a:r>
              <a:rPr lang="en-US" dirty="0" smtClean="0"/>
              <a:t>C is able to implement C++ features</a:t>
            </a:r>
          </a:p>
          <a:p>
            <a:pPr lvl="1"/>
            <a:r>
              <a:rPr lang="en-US" dirty="0" err="1" smtClean="0"/>
              <a:t>Pimpl</a:t>
            </a:r>
            <a:r>
              <a:rPr lang="en-US" dirty="0" smtClean="0"/>
              <a:t> idiom (interfaces)</a:t>
            </a:r>
          </a:p>
          <a:p>
            <a:pPr lvl="1"/>
            <a:r>
              <a:rPr lang="en-US" dirty="0" smtClean="0"/>
              <a:t>Generics, polymorphism</a:t>
            </a:r>
          </a:p>
          <a:p>
            <a:pPr lvl="1"/>
            <a:endParaRPr lang="en-US" dirty="0"/>
          </a:p>
          <a:p>
            <a:pPr marL="0" lvl="1" indent="0">
              <a:buNone/>
            </a:pPr>
            <a:r>
              <a:rPr lang="en-US" dirty="0" smtClean="0"/>
              <a:t>C Libraries  for Developers are NOT header based</a:t>
            </a:r>
          </a:p>
          <a:p>
            <a:pPr lvl="1"/>
            <a:r>
              <a:rPr lang="en-US" dirty="0" smtClean="0"/>
              <a:t>MS09-035</a:t>
            </a:r>
          </a:p>
          <a:p>
            <a:pPr lvl="1"/>
            <a:r>
              <a:rPr lang="en-US" dirty="0"/>
              <a:t>Active Template Library Security Update for Developers</a:t>
            </a:r>
          </a:p>
          <a:p>
            <a:pPr lvl="1"/>
            <a:r>
              <a:rPr lang="en-US" dirty="0"/>
              <a:t>Attention Customers!!!!</a:t>
            </a:r>
          </a:p>
          <a:p>
            <a:pPr lvl="1"/>
            <a:endParaRPr lang="en-US" dirty="0"/>
          </a:p>
        </p:txBody>
      </p:sp>
      <p:sp>
        <p:nvSpPr>
          <p:cNvPr id="2" name="Title 1"/>
          <p:cNvSpPr>
            <a:spLocks noGrp="1"/>
          </p:cNvSpPr>
          <p:nvPr>
            <p:ph type="title"/>
          </p:nvPr>
        </p:nvSpPr>
        <p:spPr/>
        <p:txBody>
          <a:bodyPr/>
          <a:lstStyle/>
          <a:p>
            <a:r>
              <a:rPr lang="en-US" dirty="0" smtClean="0"/>
              <a:t>(continued.)</a:t>
            </a:r>
            <a:endParaRPr lang="en-US" dirty="0"/>
          </a:p>
        </p:txBody>
      </p:sp>
    </p:spTree>
    <p:extLst>
      <p:ext uri="{BB962C8B-B14F-4D97-AF65-F5344CB8AC3E}">
        <p14:creationId xmlns:p14="http://schemas.microsoft.com/office/powerpoint/2010/main" val="327323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1905000" y="152400"/>
            <a:ext cx="4953000" cy="6578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355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Let’s Look at Some Data</a:t>
            </a:r>
          </a:p>
          <a:p>
            <a:pPr lvl="1"/>
            <a:r>
              <a:rPr lang="en-US" dirty="0"/>
              <a:t>Why do the numbers vary from release to release?</a:t>
            </a:r>
          </a:p>
          <a:p>
            <a:endParaRPr lang="en-US" dirty="0"/>
          </a:p>
        </p:txBody>
      </p:sp>
      <p:sp>
        <p:nvSpPr>
          <p:cNvPr id="3" name="Title 2"/>
          <p:cNvSpPr>
            <a:spLocks noGrp="1"/>
          </p:cNvSpPr>
          <p:nvPr>
            <p:ph type="title"/>
          </p:nvPr>
        </p:nvSpPr>
        <p:spPr/>
        <p:txBody>
          <a:bodyPr/>
          <a:lstStyle/>
          <a:p>
            <a:r>
              <a:rPr lang="en-US" dirty="0" smtClean="0"/>
              <a:t>Lie:  C++ No Longer Bloats Code</a:t>
            </a:r>
            <a:endParaRPr lang="en-US" dirty="0"/>
          </a:p>
        </p:txBody>
      </p:sp>
    </p:spTree>
    <p:extLst>
      <p:ext uri="{BB962C8B-B14F-4D97-AF65-F5344CB8AC3E}">
        <p14:creationId xmlns:p14="http://schemas.microsoft.com/office/powerpoint/2010/main" val="253159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905000"/>
            <a:ext cx="8229600" cy="4632960"/>
          </a:xfrm>
        </p:spPr>
        <p:txBody>
          <a:bodyPr/>
          <a:lstStyle/>
          <a:p>
            <a:r>
              <a:rPr lang="en-US" dirty="0" smtClean="0"/>
              <a:t>Do we blindly delegate to the C++ Gurus?</a:t>
            </a:r>
          </a:p>
          <a:p>
            <a:pPr lvl="1"/>
            <a:r>
              <a:rPr lang="en-US" dirty="0" smtClean="0"/>
              <a:t>They are not “Infallible”</a:t>
            </a:r>
          </a:p>
          <a:p>
            <a:r>
              <a:rPr lang="en-US" dirty="0" smtClean="0"/>
              <a:t>Not All Agree</a:t>
            </a:r>
          </a:p>
          <a:p>
            <a:pPr lvl="1"/>
            <a:r>
              <a:rPr lang="en-US" dirty="0" smtClean="0"/>
              <a:t>Linus, Ken, Richard, Acton</a:t>
            </a:r>
          </a:p>
          <a:p>
            <a:r>
              <a:rPr lang="en-US" dirty="0" smtClean="0"/>
              <a:t>Evaluate, Measure, Test, Discuss</a:t>
            </a:r>
          </a:p>
          <a:p>
            <a:r>
              <a:rPr lang="en-US" dirty="0" smtClean="0"/>
              <a:t>Make the Right Decision for Your Context</a:t>
            </a:r>
          </a:p>
          <a:p>
            <a:r>
              <a:rPr lang="en-US" dirty="0" smtClean="0"/>
              <a:t>If You Want to Learn C++:</a:t>
            </a:r>
          </a:p>
          <a:p>
            <a:pPr lvl="1"/>
            <a:r>
              <a:rPr lang="en-US" dirty="0" smtClean="0"/>
              <a:t>A Tour of C++, STL Videos on Channel 9</a:t>
            </a:r>
          </a:p>
          <a:p>
            <a:endParaRPr lang="en-US" dirty="0"/>
          </a:p>
        </p:txBody>
      </p:sp>
      <p:sp>
        <p:nvSpPr>
          <p:cNvPr id="2" name="Title 1"/>
          <p:cNvSpPr>
            <a:spLocks noGrp="1"/>
          </p:cNvSpPr>
          <p:nvPr>
            <p:ph type="title"/>
          </p:nvPr>
        </p:nvSpPr>
        <p:spPr/>
        <p:txBody>
          <a:bodyPr>
            <a:normAutofit fontScale="90000"/>
          </a:bodyPr>
          <a:lstStyle/>
          <a:p>
            <a:r>
              <a:rPr lang="en-US" dirty="0" smtClean="0"/>
              <a:t>Its About the Hardware and Data: Risk Management and Return on Investment</a:t>
            </a:r>
            <a:endParaRPr lang="en-US" dirty="0"/>
          </a:p>
        </p:txBody>
      </p:sp>
    </p:spTree>
    <p:extLst>
      <p:ext uri="{BB962C8B-B14F-4D97-AF65-F5344CB8AC3E}">
        <p14:creationId xmlns:p14="http://schemas.microsoft.com/office/powerpoint/2010/main" val="2020498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Minimal Tools, no IDE</a:t>
            </a:r>
          </a:p>
          <a:p>
            <a:pPr lvl="1"/>
            <a:r>
              <a:rPr lang="en-US" dirty="0" err="1" smtClean="0"/>
              <a:t>Stlink</a:t>
            </a:r>
            <a:r>
              <a:rPr lang="en-US" dirty="0" smtClean="0"/>
              <a:t> </a:t>
            </a:r>
            <a:r>
              <a:rPr lang="en-US" dirty="0" err="1" smtClean="0"/>
              <a:t>usb</a:t>
            </a:r>
            <a:r>
              <a:rPr lang="en-US" dirty="0" smtClean="0"/>
              <a:t> driver, </a:t>
            </a:r>
            <a:r>
              <a:rPr lang="en-US" dirty="0" err="1" smtClean="0"/>
              <a:t>gdbserver</a:t>
            </a:r>
            <a:r>
              <a:rPr lang="en-US" dirty="0" smtClean="0"/>
              <a:t> deployment</a:t>
            </a:r>
          </a:p>
          <a:p>
            <a:pPr lvl="1"/>
            <a:r>
              <a:rPr lang="en-US" dirty="0" err="1" smtClean="0"/>
              <a:t>gcc</a:t>
            </a:r>
            <a:r>
              <a:rPr lang="en-US" dirty="0" smtClean="0"/>
              <a:t> ARM cross tools</a:t>
            </a:r>
          </a:p>
          <a:p>
            <a:pPr lvl="1"/>
            <a:r>
              <a:rPr lang="en-US" dirty="0" err="1" smtClean="0"/>
              <a:t>Gdb</a:t>
            </a:r>
            <a:r>
              <a:rPr lang="en-US" dirty="0" smtClean="0"/>
              <a:t> debugging on the host</a:t>
            </a:r>
          </a:p>
          <a:p>
            <a:pPr lvl="1"/>
            <a:r>
              <a:rPr lang="en-US" dirty="0" err="1" smtClean="0"/>
              <a:t>Semihosting</a:t>
            </a:r>
            <a:r>
              <a:rPr lang="en-US" dirty="0" smtClean="0"/>
              <a:t> back to the host (printing to screen)</a:t>
            </a:r>
          </a:p>
          <a:p>
            <a:r>
              <a:rPr lang="en-US" dirty="0" err="1" smtClean="0"/>
              <a:t>MLibs</a:t>
            </a:r>
            <a:endParaRPr lang="en-US" dirty="0" smtClean="0"/>
          </a:p>
          <a:p>
            <a:pPr lvl="1"/>
            <a:r>
              <a:rPr lang="en-US" dirty="0" smtClean="0"/>
              <a:t>C and C++ Libraries, Tests, and Framework</a:t>
            </a:r>
          </a:p>
          <a:p>
            <a:pPr lvl="1"/>
            <a:r>
              <a:rPr lang="en-US" dirty="0" smtClean="0"/>
              <a:t>Under GPL2</a:t>
            </a:r>
          </a:p>
          <a:p>
            <a:r>
              <a:rPr lang="en-US" dirty="0" smtClean="0"/>
              <a:t>OK from text only console </a:t>
            </a:r>
          </a:p>
          <a:p>
            <a:pPr lvl="1"/>
            <a:r>
              <a:rPr lang="en-US" dirty="0" smtClean="0"/>
              <a:t>To debug one test you need </a:t>
            </a:r>
            <a:r>
              <a:rPr lang="en-US" dirty="0" err="1" smtClean="0"/>
              <a:t>tmux</a:t>
            </a:r>
            <a:r>
              <a:rPr lang="en-US" dirty="0" smtClean="0"/>
              <a:t> or screen</a:t>
            </a:r>
          </a:p>
        </p:txBody>
      </p:sp>
      <p:sp>
        <p:nvSpPr>
          <p:cNvPr id="2" name="Title 1"/>
          <p:cNvSpPr>
            <a:spLocks noGrp="1"/>
          </p:cNvSpPr>
          <p:nvPr>
            <p:ph type="title"/>
          </p:nvPr>
        </p:nvSpPr>
        <p:spPr/>
        <p:txBody>
          <a:bodyPr>
            <a:normAutofit fontScale="90000"/>
          </a:bodyPr>
          <a:lstStyle/>
          <a:p>
            <a:r>
              <a:rPr lang="en-US" dirty="0" smtClean="0"/>
              <a:t>Part II – Programming ST Microcontroller From Linux</a:t>
            </a:r>
            <a:endParaRPr lang="en-US" dirty="0"/>
          </a:p>
        </p:txBody>
      </p:sp>
    </p:spTree>
    <p:extLst>
      <p:ext uri="{BB962C8B-B14F-4D97-AF65-F5344CB8AC3E}">
        <p14:creationId xmlns:p14="http://schemas.microsoft.com/office/powerpoint/2010/main" val="2731294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10000"/>
          </a:bodyPr>
          <a:lstStyle/>
          <a:p>
            <a:r>
              <a:rPr lang="en-US" dirty="0" smtClean="0"/>
              <a:t>Recap:  Not against C++ </a:t>
            </a:r>
            <a:br>
              <a:rPr lang="en-US" dirty="0" smtClean="0"/>
            </a:br>
            <a:r>
              <a:rPr lang="en-US" dirty="0" smtClean="0"/>
              <a:t>NOT: “Don’t use C++” or “C is Better than C++”.</a:t>
            </a:r>
            <a:br>
              <a:rPr lang="en-US" dirty="0" smtClean="0"/>
            </a:br>
            <a:r>
              <a:rPr lang="en-US" dirty="0" smtClean="0"/>
              <a:t>Rather: Imperatives like</a:t>
            </a:r>
            <a:r>
              <a:rPr lang="en-US" dirty="0"/>
              <a:t>: “C is obsolete” and “Stop Teaching C”  </a:t>
            </a:r>
            <a:r>
              <a:rPr lang="en-US" dirty="0" smtClean="0"/>
              <a:t>have an element of rhetoric, regardless of the status of the speaker.</a:t>
            </a:r>
            <a:br>
              <a:rPr lang="en-US" dirty="0" smtClean="0"/>
            </a:br>
            <a:r>
              <a:rPr lang="en-US" dirty="0" smtClean="0"/>
              <a:t>It is self serving to their agenda. They dictate </a:t>
            </a:r>
            <a:br>
              <a:rPr lang="en-US" dirty="0" smtClean="0"/>
            </a:br>
            <a:r>
              <a:rPr lang="en-US" dirty="0" err="1" smtClean="0"/>
              <a:t>Takeways</a:t>
            </a:r>
            <a:r>
              <a:rPr lang="en-US" dirty="0"/>
              <a:t/>
            </a:r>
            <a:br>
              <a:rPr lang="en-US" dirty="0"/>
            </a:br>
            <a:r>
              <a:rPr lang="en-US" dirty="0" smtClean="0"/>
              <a:t>C++ may very well be your best solution</a:t>
            </a:r>
            <a:br>
              <a:rPr lang="en-US" dirty="0" smtClean="0"/>
            </a:br>
            <a:r>
              <a:rPr lang="en-US" dirty="0" smtClean="0"/>
              <a:t>You might decide to use a subset</a:t>
            </a:r>
            <a:br>
              <a:rPr lang="en-US" dirty="0" smtClean="0"/>
            </a:br>
            <a:r>
              <a:rPr lang="en-US" dirty="0" smtClean="0"/>
              <a:t>You learn that using C++ has a constant factor overhead that you can incur</a:t>
            </a:r>
            <a:br>
              <a:rPr lang="en-US" dirty="0" smtClean="0"/>
            </a:br>
            <a:r>
              <a:rPr lang="en-US" dirty="0" smtClean="0"/>
              <a:t>You may decide to craft your own template or header based code that you can own and control.</a:t>
            </a:r>
            <a:br>
              <a:rPr lang="en-US" dirty="0" smtClean="0"/>
            </a:br>
            <a:r>
              <a:rPr lang="en-US" dirty="0" smtClean="0"/>
              <a:t>However:</a:t>
            </a:r>
            <a:br>
              <a:rPr lang="en-US" dirty="0" smtClean="0"/>
            </a:br>
            <a:r>
              <a:rPr lang="en-US" dirty="0" smtClean="0"/>
              <a:t>C has a stable ABI, makes you think more like the hardware</a:t>
            </a:r>
            <a:br>
              <a:rPr lang="en-US" dirty="0" smtClean="0"/>
            </a:br>
            <a:r>
              <a:rPr lang="en-US" dirty="0" smtClean="0"/>
              <a:t>It is a good language for micro-controllers and for electrical engineers</a:t>
            </a:r>
            <a:br>
              <a:rPr lang="en-US" dirty="0" smtClean="0"/>
            </a:br>
            <a:r>
              <a:rPr lang="en-US" dirty="0" smtClean="0"/>
              <a:t>It has a small feature set, a language that you can get a handle on.</a:t>
            </a:r>
            <a:br>
              <a:rPr lang="en-US" dirty="0" smtClean="0"/>
            </a:br>
            <a:r>
              <a:rPr lang="en-US" dirty="0" smtClean="0"/>
              <a:t>I assert that just these facts alone, regardless of the other factors, exposes the imperatives such as “C is obsolete” and “Stop Teaching C” as rhetoric.</a:t>
            </a:r>
            <a:br>
              <a:rPr lang="en-US" dirty="0" smtClean="0"/>
            </a:br>
            <a:r>
              <a:rPr lang="en-US" dirty="0" smtClean="0"/>
              <a:t>C is a great language to learn for low-level programming</a:t>
            </a:r>
            <a:br>
              <a:rPr lang="en-US" dirty="0" smtClean="0"/>
            </a:br>
            <a:endParaRPr lang="en-US" dirty="0"/>
          </a:p>
          <a:p>
            <a:endParaRPr lang="en-US" dirty="0" smtClean="0"/>
          </a:p>
        </p:txBody>
      </p:sp>
      <p:sp>
        <p:nvSpPr>
          <p:cNvPr id="2" name="Title 1"/>
          <p:cNvSpPr>
            <a:spLocks noGrp="1"/>
          </p:cNvSpPr>
          <p:nvPr>
            <p:ph type="title"/>
          </p:nvPr>
        </p:nvSpPr>
        <p:spPr/>
        <p:txBody>
          <a:bodyPr/>
          <a:lstStyle/>
          <a:p>
            <a:r>
              <a:rPr lang="en-US" dirty="0" smtClean="0"/>
              <a:t>Recap, </a:t>
            </a:r>
            <a:r>
              <a:rPr lang="en-US" dirty="0" err="1" smtClean="0"/>
              <a:t>Takeways</a:t>
            </a:r>
            <a:endParaRPr lang="en-US" dirty="0"/>
          </a:p>
        </p:txBody>
      </p:sp>
    </p:spTree>
    <p:extLst>
      <p:ext uri="{BB962C8B-B14F-4D97-AF65-F5344CB8AC3E}">
        <p14:creationId xmlns:p14="http://schemas.microsoft.com/office/powerpoint/2010/main" val="1984464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89</TotalTime>
  <Words>643</Words>
  <Application>Microsoft Office PowerPoint</Application>
  <PresentationFormat>On-screen Show (4:3)</PresentationFormat>
  <Paragraphs>88</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Mylar</vt:lpstr>
      <vt:lpstr>Why C?</vt:lpstr>
      <vt:lpstr>Premise</vt:lpstr>
      <vt:lpstr>Raising A Fist Against the Inquisition</vt:lpstr>
      <vt:lpstr>(continued.)</vt:lpstr>
      <vt:lpstr>PowerPoint Presentation</vt:lpstr>
      <vt:lpstr>Lie:  C++ No Longer Bloats Code</vt:lpstr>
      <vt:lpstr>Its About the Hardware and Data: Risk Management and Return on Investment</vt:lpstr>
      <vt:lpstr>Part II – Programming ST Microcontroller From Linux</vt:lpstr>
      <vt:lpstr>Recap, Takeways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C?</dc:title>
  <dc:creator>STEPHEN MACKENZIE</dc:creator>
  <cp:lastModifiedBy>STEPHEN MACKENZIE</cp:lastModifiedBy>
  <cp:revision>37</cp:revision>
  <dcterms:created xsi:type="dcterms:W3CDTF">2018-01-03T20:34:42Z</dcterms:created>
  <dcterms:modified xsi:type="dcterms:W3CDTF">2018-01-06T18:42:57Z</dcterms:modified>
</cp:coreProperties>
</file>