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8"/>
  </p:notesMasterIdLst>
  <p:sldIdLst>
    <p:sldId id="256" r:id="rId2"/>
    <p:sldId id="293" r:id="rId3"/>
    <p:sldId id="257" r:id="rId4"/>
    <p:sldId id="258" r:id="rId5"/>
    <p:sldId id="281" r:id="rId6"/>
    <p:sldId id="259" r:id="rId7"/>
    <p:sldId id="260" r:id="rId8"/>
    <p:sldId id="261" r:id="rId9"/>
    <p:sldId id="262" r:id="rId10"/>
    <p:sldId id="263" r:id="rId11"/>
    <p:sldId id="267" r:id="rId12"/>
    <p:sldId id="269" r:id="rId13"/>
    <p:sldId id="264" r:id="rId14"/>
    <p:sldId id="265" r:id="rId15"/>
    <p:sldId id="266"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4" r:id="rId29"/>
    <p:sldId id="282" r:id="rId30"/>
    <p:sldId id="283" r:id="rId31"/>
    <p:sldId id="285" r:id="rId32"/>
    <p:sldId id="286" r:id="rId33"/>
    <p:sldId id="288" r:id="rId34"/>
    <p:sldId id="287" r:id="rId35"/>
    <p:sldId id="289" r:id="rId36"/>
    <p:sldId id="290" r:id="rId37"/>
    <p:sldId id="292" r:id="rId38"/>
    <p:sldId id="295"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291" r:id="rId55"/>
    <p:sldId id="312" r:id="rId56"/>
    <p:sldId id="29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4660"/>
  </p:normalViewPr>
  <p:slideViewPr>
    <p:cSldViewPr snapToGrid="0">
      <p:cViewPr varScale="1">
        <p:scale>
          <a:sx n="109" d="100"/>
          <a:sy n="109" d="100"/>
        </p:scale>
        <p:origin x="414" y="84"/>
      </p:cViewPr>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Letter Frequency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English</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Sheet1!$B$2:$B$27</c:f>
              <c:numCache>
                <c:formatCode>General</c:formatCode>
                <c:ptCount val="26"/>
                <c:pt idx="0">
                  <c:v>8.1669999999999998</c:v>
                </c:pt>
                <c:pt idx="1">
                  <c:v>1.492</c:v>
                </c:pt>
                <c:pt idx="2">
                  <c:v>2.782</c:v>
                </c:pt>
                <c:pt idx="3">
                  <c:v>4.2530000000000001</c:v>
                </c:pt>
                <c:pt idx="4">
                  <c:v>12.702</c:v>
                </c:pt>
                <c:pt idx="5">
                  <c:v>2.2280000000000002</c:v>
                </c:pt>
                <c:pt idx="6">
                  <c:v>2.0150000000000001</c:v>
                </c:pt>
                <c:pt idx="7">
                  <c:v>6.0940000000000003</c:v>
                </c:pt>
                <c:pt idx="8">
                  <c:v>6.9960000000000004</c:v>
                </c:pt>
                <c:pt idx="9">
                  <c:v>0.153</c:v>
                </c:pt>
                <c:pt idx="10">
                  <c:v>0.77200000000000002</c:v>
                </c:pt>
                <c:pt idx="11">
                  <c:v>4.0250000000000004</c:v>
                </c:pt>
                <c:pt idx="12">
                  <c:v>2.4060000000000001</c:v>
                </c:pt>
                <c:pt idx="13">
                  <c:v>6.7489999999999997</c:v>
                </c:pt>
                <c:pt idx="14">
                  <c:v>7.5069999999999997</c:v>
                </c:pt>
                <c:pt idx="15">
                  <c:v>1.929</c:v>
                </c:pt>
                <c:pt idx="16">
                  <c:v>9.5000000000000001E-2</c:v>
                </c:pt>
                <c:pt idx="17">
                  <c:v>5.9870000000000001</c:v>
                </c:pt>
                <c:pt idx="18">
                  <c:v>6.327</c:v>
                </c:pt>
                <c:pt idx="19">
                  <c:v>9.0559999999999992</c:v>
                </c:pt>
                <c:pt idx="20">
                  <c:v>2.758</c:v>
                </c:pt>
                <c:pt idx="21">
                  <c:v>0.97799999999999998</c:v>
                </c:pt>
                <c:pt idx="22">
                  <c:v>2.36</c:v>
                </c:pt>
                <c:pt idx="23">
                  <c:v>0.15</c:v>
                </c:pt>
                <c:pt idx="24">
                  <c:v>1.974</c:v>
                </c:pt>
                <c:pt idx="25">
                  <c:v>7.3999999999999996E-2</c:v>
                </c:pt>
              </c:numCache>
            </c:numRef>
          </c:val>
        </c:ser>
        <c:ser>
          <c:idx val="1"/>
          <c:order val="1"/>
          <c:tx>
            <c:strRef>
              <c:f>Sheet1!$C$1</c:f>
              <c:strCache>
                <c:ptCount val="1"/>
                <c:pt idx="0">
                  <c:v>Spanish</c:v>
                </c:pt>
              </c:strCache>
            </c:strRef>
          </c:tx>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Sheet1!$C$2:$C$27</c:f>
              <c:numCache>
                <c:formatCode>General</c:formatCode>
                <c:ptCount val="26"/>
                <c:pt idx="0">
                  <c:v>11.525</c:v>
                </c:pt>
                <c:pt idx="1">
                  <c:v>2.2149999999999999</c:v>
                </c:pt>
                <c:pt idx="2">
                  <c:v>4.0190000000000001</c:v>
                </c:pt>
                <c:pt idx="3">
                  <c:v>5.01</c:v>
                </c:pt>
                <c:pt idx="4">
                  <c:v>12.180999999999999</c:v>
                </c:pt>
                <c:pt idx="5">
                  <c:v>0.69199999999999995</c:v>
                </c:pt>
                <c:pt idx="6">
                  <c:v>1.768</c:v>
                </c:pt>
                <c:pt idx="7">
                  <c:v>0.70299999999999996</c:v>
                </c:pt>
                <c:pt idx="8">
                  <c:v>6.2469999999999999</c:v>
                </c:pt>
                <c:pt idx="9">
                  <c:v>0.49299999999999999</c:v>
                </c:pt>
                <c:pt idx="10">
                  <c:v>1.0999999999999999E-2</c:v>
                </c:pt>
                <c:pt idx="11">
                  <c:v>4.9669999999999996</c:v>
                </c:pt>
                <c:pt idx="12">
                  <c:v>3.157</c:v>
                </c:pt>
                <c:pt idx="13">
                  <c:v>6.7119999999999997</c:v>
                </c:pt>
                <c:pt idx="14">
                  <c:v>8.6829999999999998</c:v>
                </c:pt>
                <c:pt idx="15">
                  <c:v>2.5099999999999998</c:v>
                </c:pt>
                <c:pt idx="16">
                  <c:v>0.877</c:v>
                </c:pt>
                <c:pt idx="17">
                  <c:v>6.8710000000000004</c:v>
                </c:pt>
                <c:pt idx="18">
                  <c:v>7.9770000000000003</c:v>
                </c:pt>
                <c:pt idx="19">
                  <c:v>4.6319999999999997</c:v>
                </c:pt>
                <c:pt idx="20">
                  <c:v>2.927</c:v>
                </c:pt>
                <c:pt idx="21">
                  <c:v>1.1379999999999999</c:v>
                </c:pt>
                <c:pt idx="22">
                  <c:v>1.7000000000000001E-2</c:v>
                </c:pt>
                <c:pt idx="23">
                  <c:v>0.215</c:v>
                </c:pt>
                <c:pt idx="24">
                  <c:v>1.008</c:v>
                </c:pt>
                <c:pt idx="25">
                  <c:v>0.46700000000000003</c:v>
                </c:pt>
              </c:numCache>
            </c:numRef>
          </c:val>
        </c:ser>
        <c:dLbls>
          <c:showLegendKey val="0"/>
          <c:showVal val="0"/>
          <c:showCatName val="0"/>
          <c:showSerName val="0"/>
          <c:showPercent val="0"/>
          <c:showBubbleSize val="0"/>
        </c:dLbls>
        <c:gapWidth val="100"/>
        <c:overlap val="-24"/>
        <c:axId val="409690504"/>
        <c:axId val="409688936"/>
      </c:barChart>
      <c:catAx>
        <c:axId val="4096905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688936"/>
        <c:crosses val="autoZero"/>
        <c:auto val="1"/>
        <c:lblAlgn val="ctr"/>
        <c:lblOffset val="100"/>
        <c:noMultiLvlLbl val="0"/>
      </c:catAx>
      <c:valAx>
        <c:axId val="409688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690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Letter Frequency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Plaintext</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Sheet1!$B$2:$B$27</c:f>
              <c:numCache>
                <c:formatCode>General</c:formatCode>
                <c:ptCount val="26"/>
                <c:pt idx="0">
                  <c:v>8.1669999999999998</c:v>
                </c:pt>
                <c:pt idx="1">
                  <c:v>1.492</c:v>
                </c:pt>
                <c:pt idx="2">
                  <c:v>2.782</c:v>
                </c:pt>
                <c:pt idx="3">
                  <c:v>4.2530000000000001</c:v>
                </c:pt>
                <c:pt idx="4">
                  <c:v>12.702</c:v>
                </c:pt>
                <c:pt idx="5">
                  <c:v>2.2280000000000002</c:v>
                </c:pt>
                <c:pt idx="6">
                  <c:v>2.0150000000000001</c:v>
                </c:pt>
                <c:pt idx="7">
                  <c:v>6.0940000000000003</c:v>
                </c:pt>
                <c:pt idx="8">
                  <c:v>6.9960000000000004</c:v>
                </c:pt>
                <c:pt idx="9">
                  <c:v>0.153</c:v>
                </c:pt>
                <c:pt idx="10">
                  <c:v>0.77200000000000002</c:v>
                </c:pt>
                <c:pt idx="11">
                  <c:v>4.0250000000000004</c:v>
                </c:pt>
                <c:pt idx="12">
                  <c:v>2.4060000000000001</c:v>
                </c:pt>
                <c:pt idx="13">
                  <c:v>6.7489999999999997</c:v>
                </c:pt>
                <c:pt idx="14">
                  <c:v>7.5069999999999997</c:v>
                </c:pt>
                <c:pt idx="15">
                  <c:v>1.929</c:v>
                </c:pt>
                <c:pt idx="16">
                  <c:v>9.5000000000000001E-2</c:v>
                </c:pt>
                <c:pt idx="17">
                  <c:v>5.9870000000000001</c:v>
                </c:pt>
                <c:pt idx="18">
                  <c:v>6.327</c:v>
                </c:pt>
                <c:pt idx="19">
                  <c:v>9.0559999999999992</c:v>
                </c:pt>
                <c:pt idx="20">
                  <c:v>2.758</c:v>
                </c:pt>
                <c:pt idx="21">
                  <c:v>0.97799999999999998</c:v>
                </c:pt>
                <c:pt idx="22">
                  <c:v>2.36</c:v>
                </c:pt>
                <c:pt idx="23">
                  <c:v>0.15</c:v>
                </c:pt>
                <c:pt idx="24">
                  <c:v>1.974</c:v>
                </c:pt>
                <c:pt idx="25">
                  <c:v>7.3999999999999996E-2</c:v>
                </c:pt>
              </c:numCache>
            </c:numRef>
          </c:val>
        </c:ser>
        <c:ser>
          <c:idx val="1"/>
          <c:order val="1"/>
          <c:tx>
            <c:strRef>
              <c:f>Sheet1!$C$1</c:f>
              <c:strCache>
                <c:ptCount val="1"/>
                <c:pt idx="0">
                  <c:v>Ciphertext</c:v>
                </c:pt>
              </c:strCache>
            </c:strRef>
          </c:tx>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Sheet1!$C$2:$C$27</c:f>
              <c:numCache>
                <c:formatCode>General</c:formatCode>
                <c:ptCount val="26"/>
                <c:pt idx="0">
                  <c:v>0.15</c:v>
                </c:pt>
                <c:pt idx="1">
                  <c:v>1.974</c:v>
                </c:pt>
                <c:pt idx="2">
                  <c:v>7.3999999999999996E-2</c:v>
                </c:pt>
                <c:pt idx="3">
                  <c:v>8.1669999999999998</c:v>
                </c:pt>
                <c:pt idx="4">
                  <c:v>1.492</c:v>
                </c:pt>
                <c:pt idx="5">
                  <c:v>2.782</c:v>
                </c:pt>
                <c:pt idx="6">
                  <c:v>4.2530000000000001</c:v>
                </c:pt>
                <c:pt idx="7">
                  <c:v>12.702</c:v>
                </c:pt>
                <c:pt idx="8">
                  <c:v>2.2280000000000002</c:v>
                </c:pt>
                <c:pt idx="9">
                  <c:v>2.0150000000000001</c:v>
                </c:pt>
                <c:pt idx="10">
                  <c:v>6.0940000000000003</c:v>
                </c:pt>
                <c:pt idx="11">
                  <c:v>6.9960000000000004</c:v>
                </c:pt>
                <c:pt idx="12">
                  <c:v>0.153</c:v>
                </c:pt>
                <c:pt idx="13">
                  <c:v>0.77200000000000002</c:v>
                </c:pt>
                <c:pt idx="14">
                  <c:v>4.0250000000000004</c:v>
                </c:pt>
                <c:pt idx="15">
                  <c:v>2.4060000000000001</c:v>
                </c:pt>
                <c:pt idx="16">
                  <c:v>6.7489999999999997</c:v>
                </c:pt>
                <c:pt idx="17">
                  <c:v>7.5069999999999997</c:v>
                </c:pt>
                <c:pt idx="18">
                  <c:v>1.929</c:v>
                </c:pt>
                <c:pt idx="19">
                  <c:v>9.5000000000000001E-2</c:v>
                </c:pt>
                <c:pt idx="20">
                  <c:v>5.9870000000000001</c:v>
                </c:pt>
                <c:pt idx="21">
                  <c:v>6.327</c:v>
                </c:pt>
                <c:pt idx="22">
                  <c:v>9.0559999999999992</c:v>
                </c:pt>
                <c:pt idx="23">
                  <c:v>2.758</c:v>
                </c:pt>
                <c:pt idx="24">
                  <c:v>0.97799999999999998</c:v>
                </c:pt>
                <c:pt idx="25">
                  <c:v>2.36</c:v>
                </c:pt>
              </c:numCache>
            </c:numRef>
          </c:val>
        </c:ser>
        <c:dLbls>
          <c:showLegendKey val="0"/>
          <c:showVal val="0"/>
          <c:showCatName val="0"/>
          <c:showSerName val="0"/>
          <c:showPercent val="0"/>
          <c:showBubbleSize val="0"/>
        </c:dLbls>
        <c:gapWidth val="100"/>
        <c:overlap val="-24"/>
        <c:axId val="319769064"/>
        <c:axId val="409296696"/>
      </c:barChart>
      <c:catAx>
        <c:axId val="3197690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296696"/>
        <c:crosses val="autoZero"/>
        <c:auto val="1"/>
        <c:lblAlgn val="ctr"/>
        <c:lblOffset val="100"/>
        <c:noMultiLvlLbl val="0"/>
      </c:catAx>
      <c:valAx>
        <c:axId val="409296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9769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Letter Frequency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Plaintext</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Sheet1!$B$2:$B$27</c:f>
              <c:numCache>
                <c:formatCode>General</c:formatCode>
                <c:ptCount val="26"/>
                <c:pt idx="0">
                  <c:v>6.6</c:v>
                </c:pt>
                <c:pt idx="1">
                  <c:v>1.1000000000000001</c:v>
                </c:pt>
                <c:pt idx="2">
                  <c:v>2.2000000000000002</c:v>
                </c:pt>
                <c:pt idx="3">
                  <c:v>3.7</c:v>
                </c:pt>
                <c:pt idx="4">
                  <c:v>9.6</c:v>
                </c:pt>
                <c:pt idx="5">
                  <c:v>1.5</c:v>
                </c:pt>
                <c:pt idx="6">
                  <c:v>1.9</c:v>
                </c:pt>
                <c:pt idx="7">
                  <c:v>4.7</c:v>
                </c:pt>
                <c:pt idx="8">
                  <c:v>5.7</c:v>
                </c:pt>
                <c:pt idx="9">
                  <c:v>0.1</c:v>
                </c:pt>
                <c:pt idx="10">
                  <c:v>0.8</c:v>
                </c:pt>
                <c:pt idx="11">
                  <c:v>3.6</c:v>
                </c:pt>
                <c:pt idx="12">
                  <c:v>2</c:v>
                </c:pt>
                <c:pt idx="13">
                  <c:v>5.8</c:v>
                </c:pt>
                <c:pt idx="14">
                  <c:v>5.9</c:v>
                </c:pt>
                <c:pt idx="15">
                  <c:v>1.5</c:v>
                </c:pt>
                <c:pt idx="16">
                  <c:v>0.1</c:v>
                </c:pt>
                <c:pt idx="17">
                  <c:v>4.5</c:v>
                </c:pt>
                <c:pt idx="18">
                  <c:v>5</c:v>
                </c:pt>
                <c:pt idx="19">
                  <c:v>6.8</c:v>
                </c:pt>
                <c:pt idx="20">
                  <c:v>2.2000000000000002</c:v>
                </c:pt>
                <c:pt idx="21">
                  <c:v>0.7</c:v>
                </c:pt>
                <c:pt idx="22">
                  <c:v>1.5</c:v>
                </c:pt>
                <c:pt idx="23">
                  <c:v>0.1</c:v>
                </c:pt>
                <c:pt idx="24">
                  <c:v>1.5</c:v>
                </c:pt>
                <c:pt idx="25">
                  <c:v>0.1</c:v>
                </c:pt>
              </c:numCache>
            </c:numRef>
          </c:val>
        </c:ser>
        <c:dLbls>
          <c:showLegendKey val="0"/>
          <c:showVal val="0"/>
          <c:showCatName val="0"/>
          <c:showSerName val="0"/>
          <c:showPercent val="0"/>
          <c:showBubbleSize val="0"/>
        </c:dLbls>
        <c:gapWidth val="100"/>
        <c:axId val="409295912"/>
        <c:axId val="409296304"/>
      </c:barChart>
      <c:lineChart>
        <c:grouping val="standard"/>
        <c:varyColors val="0"/>
        <c:ser>
          <c:idx val="1"/>
          <c:order val="1"/>
          <c:tx>
            <c:strRef>
              <c:f>Sheet1!$C$1</c:f>
              <c:strCache>
                <c:ptCount val="1"/>
                <c:pt idx="0">
                  <c:v>Ciphertext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Sheet1!$A$2:$A$27</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Sheet1!$C$2:$C$27</c:f>
              <c:numCache>
                <c:formatCode>General</c:formatCode>
                <c:ptCount val="26"/>
                <c:pt idx="0">
                  <c:v>3.9</c:v>
                </c:pt>
                <c:pt idx="1">
                  <c:v>2.9</c:v>
                </c:pt>
                <c:pt idx="2">
                  <c:v>2.6</c:v>
                </c:pt>
                <c:pt idx="3">
                  <c:v>2.6</c:v>
                </c:pt>
                <c:pt idx="4">
                  <c:v>2.4</c:v>
                </c:pt>
                <c:pt idx="5">
                  <c:v>2.7</c:v>
                </c:pt>
                <c:pt idx="6">
                  <c:v>3.1</c:v>
                </c:pt>
                <c:pt idx="7">
                  <c:v>2.7</c:v>
                </c:pt>
                <c:pt idx="8">
                  <c:v>2.5</c:v>
                </c:pt>
                <c:pt idx="9">
                  <c:v>3.1</c:v>
                </c:pt>
                <c:pt idx="10">
                  <c:v>4.3</c:v>
                </c:pt>
                <c:pt idx="11">
                  <c:v>3.9</c:v>
                </c:pt>
                <c:pt idx="12">
                  <c:v>3.3</c:v>
                </c:pt>
                <c:pt idx="13">
                  <c:v>2.5</c:v>
                </c:pt>
                <c:pt idx="14">
                  <c:v>3.2</c:v>
                </c:pt>
                <c:pt idx="15">
                  <c:v>2.8</c:v>
                </c:pt>
                <c:pt idx="16">
                  <c:v>2.9</c:v>
                </c:pt>
                <c:pt idx="17">
                  <c:v>2.7</c:v>
                </c:pt>
                <c:pt idx="18">
                  <c:v>2.5</c:v>
                </c:pt>
                <c:pt idx="19">
                  <c:v>2.2999999999999998</c:v>
                </c:pt>
                <c:pt idx="20">
                  <c:v>2.9</c:v>
                </c:pt>
                <c:pt idx="21">
                  <c:v>3.8</c:v>
                </c:pt>
                <c:pt idx="22">
                  <c:v>3.9</c:v>
                </c:pt>
                <c:pt idx="23">
                  <c:v>2.8</c:v>
                </c:pt>
                <c:pt idx="24">
                  <c:v>2.7</c:v>
                </c:pt>
                <c:pt idx="25">
                  <c:v>3.8</c:v>
                </c:pt>
              </c:numCache>
            </c:numRef>
          </c:val>
          <c:smooth val="0"/>
        </c:ser>
        <c:dLbls>
          <c:showLegendKey val="0"/>
          <c:showVal val="0"/>
          <c:showCatName val="0"/>
          <c:showSerName val="0"/>
          <c:showPercent val="0"/>
          <c:showBubbleSize val="0"/>
        </c:dLbls>
        <c:marker val="1"/>
        <c:smooth val="0"/>
        <c:axId val="409295912"/>
        <c:axId val="409296304"/>
      </c:lineChart>
      <c:catAx>
        <c:axId val="4092959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296304"/>
        <c:crosses val="autoZero"/>
        <c:auto val="1"/>
        <c:lblAlgn val="ctr"/>
        <c:lblOffset val="100"/>
        <c:noMultiLvlLbl val="0"/>
      </c:catAx>
      <c:valAx>
        <c:axId val="409296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295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6BA34-B6AB-4348-9B65-5A78A3DEDEAC}"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n-US"/>
        </a:p>
      </dgm:t>
    </dgm:pt>
    <dgm:pt modelId="{2105910C-E38A-470E-94B3-FAA12972D1D9}">
      <dgm:prSet phldrT="[Text]"/>
      <dgm:spPr/>
      <dgm:t>
        <a:bodyPr/>
        <a:lstStyle/>
        <a:p>
          <a:r>
            <a:rPr lang="en-US" dirty="0"/>
            <a:t>Confidentiality</a:t>
          </a:r>
        </a:p>
      </dgm:t>
    </dgm:pt>
    <dgm:pt modelId="{FDB7A662-0339-4429-8891-610C498DF019}" type="parTrans" cxnId="{BEFF25C3-7EEB-44A7-84B3-510EBDC633C4}">
      <dgm:prSet/>
      <dgm:spPr/>
      <dgm:t>
        <a:bodyPr/>
        <a:lstStyle/>
        <a:p>
          <a:endParaRPr lang="en-US"/>
        </a:p>
      </dgm:t>
    </dgm:pt>
    <dgm:pt modelId="{E73A1AA4-ABD8-4C2A-8AF7-FB06C3EEC7CF}" type="sibTrans" cxnId="{BEFF25C3-7EEB-44A7-84B3-510EBDC633C4}">
      <dgm:prSet/>
      <dgm:spPr/>
      <dgm:t>
        <a:bodyPr/>
        <a:lstStyle/>
        <a:p>
          <a:endParaRPr lang="en-US"/>
        </a:p>
      </dgm:t>
    </dgm:pt>
    <dgm:pt modelId="{07A8FB09-3F14-4744-97B0-FCBE6914E297}">
      <dgm:prSet phldrT="[Text]"/>
      <dgm:spPr/>
      <dgm:t>
        <a:bodyPr/>
        <a:lstStyle/>
        <a:p>
          <a:r>
            <a:rPr lang="en-US" dirty="0"/>
            <a:t>Accountability</a:t>
          </a:r>
        </a:p>
      </dgm:t>
    </dgm:pt>
    <dgm:pt modelId="{7B1D1D18-7FBB-409D-900E-523E6737A154}" type="parTrans" cxnId="{9A650747-8090-4002-B4AA-9DAB995FA76A}">
      <dgm:prSet/>
      <dgm:spPr/>
      <dgm:t>
        <a:bodyPr/>
        <a:lstStyle/>
        <a:p>
          <a:endParaRPr lang="en-US"/>
        </a:p>
      </dgm:t>
    </dgm:pt>
    <dgm:pt modelId="{B97E3223-8F39-4C5D-9289-D816B473B2EB}" type="sibTrans" cxnId="{9A650747-8090-4002-B4AA-9DAB995FA76A}">
      <dgm:prSet/>
      <dgm:spPr/>
      <dgm:t>
        <a:bodyPr/>
        <a:lstStyle/>
        <a:p>
          <a:endParaRPr lang="en-US"/>
        </a:p>
      </dgm:t>
    </dgm:pt>
    <dgm:pt modelId="{6D27EBB3-361B-472E-AC39-AF7DA4361D8B}">
      <dgm:prSet phldrT="[Text]"/>
      <dgm:spPr/>
      <dgm:t>
        <a:bodyPr/>
        <a:lstStyle/>
        <a:p>
          <a:r>
            <a:rPr lang="en-US" dirty="0"/>
            <a:t>Authenticity</a:t>
          </a:r>
        </a:p>
      </dgm:t>
    </dgm:pt>
    <dgm:pt modelId="{E9A62E8B-E723-4034-A679-A68401D366DD}" type="parTrans" cxnId="{9765893D-42D3-4AF0-954E-7B5BB6D10C3D}">
      <dgm:prSet/>
      <dgm:spPr/>
      <dgm:t>
        <a:bodyPr/>
        <a:lstStyle/>
        <a:p>
          <a:endParaRPr lang="en-US"/>
        </a:p>
      </dgm:t>
    </dgm:pt>
    <dgm:pt modelId="{6072DB17-7660-474D-A9D6-DA9589D18731}" type="sibTrans" cxnId="{9765893D-42D3-4AF0-954E-7B5BB6D10C3D}">
      <dgm:prSet/>
      <dgm:spPr/>
      <dgm:t>
        <a:bodyPr/>
        <a:lstStyle/>
        <a:p>
          <a:endParaRPr lang="en-US"/>
        </a:p>
      </dgm:t>
    </dgm:pt>
    <dgm:pt modelId="{E32F0C5B-42E9-4A1C-B303-A43DB5D409BD}">
      <dgm:prSet phldrT="[Text]"/>
      <dgm:spPr/>
      <dgm:t>
        <a:bodyPr/>
        <a:lstStyle/>
        <a:p>
          <a:r>
            <a:rPr lang="en-US" dirty="0"/>
            <a:t>Availability</a:t>
          </a:r>
        </a:p>
      </dgm:t>
    </dgm:pt>
    <dgm:pt modelId="{173B0DF6-F7F5-4D9B-AF06-C981F23513AA}" type="parTrans" cxnId="{2B970691-25E1-42E7-A0BD-CAD6496EB646}">
      <dgm:prSet/>
      <dgm:spPr/>
      <dgm:t>
        <a:bodyPr/>
        <a:lstStyle/>
        <a:p>
          <a:endParaRPr lang="en-US"/>
        </a:p>
      </dgm:t>
    </dgm:pt>
    <dgm:pt modelId="{93D2C418-A0A6-497D-95B9-339D95222256}" type="sibTrans" cxnId="{2B970691-25E1-42E7-A0BD-CAD6496EB646}">
      <dgm:prSet/>
      <dgm:spPr/>
      <dgm:t>
        <a:bodyPr/>
        <a:lstStyle/>
        <a:p>
          <a:endParaRPr lang="en-US"/>
        </a:p>
      </dgm:t>
    </dgm:pt>
    <dgm:pt modelId="{9ECB9789-539D-44D8-80E7-C9BC2CBC99C5}">
      <dgm:prSet phldrT="[Text]"/>
      <dgm:spPr/>
      <dgm:t>
        <a:bodyPr/>
        <a:lstStyle/>
        <a:p>
          <a:r>
            <a:rPr lang="en-US" dirty="0"/>
            <a:t>Integrity</a:t>
          </a:r>
        </a:p>
      </dgm:t>
    </dgm:pt>
    <dgm:pt modelId="{25E20368-58F4-454F-A0D7-B4418156F4F4}" type="parTrans" cxnId="{4BB88ABC-030A-47A8-8696-C847AAD60779}">
      <dgm:prSet/>
      <dgm:spPr/>
      <dgm:t>
        <a:bodyPr/>
        <a:lstStyle/>
        <a:p>
          <a:endParaRPr lang="en-US"/>
        </a:p>
      </dgm:t>
    </dgm:pt>
    <dgm:pt modelId="{C2E887B6-E0B3-4CEA-AFE5-AE83898D9273}" type="sibTrans" cxnId="{4BB88ABC-030A-47A8-8696-C847AAD60779}">
      <dgm:prSet/>
      <dgm:spPr/>
      <dgm:t>
        <a:bodyPr/>
        <a:lstStyle/>
        <a:p>
          <a:endParaRPr lang="en-US"/>
        </a:p>
      </dgm:t>
    </dgm:pt>
    <dgm:pt modelId="{55A31B5C-8F7F-4CBD-B073-EC34B8AD950B}" type="pres">
      <dgm:prSet presAssocID="{7886BA34-B6AB-4348-9B65-5A78A3DEDEAC}" presName="cycle" presStyleCnt="0">
        <dgm:presLayoutVars>
          <dgm:dir/>
          <dgm:resizeHandles val="exact"/>
        </dgm:presLayoutVars>
      </dgm:prSet>
      <dgm:spPr/>
      <dgm:t>
        <a:bodyPr/>
        <a:lstStyle/>
        <a:p>
          <a:endParaRPr lang="en-US"/>
        </a:p>
      </dgm:t>
    </dgm:pt>
    <dgm:pt modelId="{79D2F080-8DE8-4DC8-9E44-121705B1AE74}" type="pres">
      <dgm:prSet presAssocID="{2105910C-E38A-470E-94B3-FAA12972D1D9}" presName="node" presStyleLbl="node1" presStyleIdx="0" presStyleCnt="5">
        <dgm:presLayoutVars>
          <dgm:bulletEnabled val="1"/>
        </dgm:presLayoutVars>
      </dgm:prSet>
      <dgm:spPr/>
      <dgm:t>
        <a:bodyPr/>
        <a:lstStyle/>
        <a:p>
          <a:endParaRPr lang="en-US"/>
        </a:p>
      </dgm:t>
    </dgm:pt>
    <dgm:pt modelId="{E292AA7F-EE1F-462B-A89F-00159AC3F451}" type="pres">
      <dgm:prSet presAssocID="{2105910C-E38A-470E-94B3-FAA12972D1D9}" presName="spNode" presStyleCnt="0"/>
      <dgm:spPr/>
      <dgm:t>
        <a:bodyPr/>
        <a:lstStyle/>
        <a:p>
          <a:endParaRPr lang="en-US"/>
        </a:p>
      </dgm:t>
    </dgm:pt>
    <dgm:pt modelId="{D7381429-74B5-4DA6-B468-81AB552A8182}" type="pres">
      <dgm:prSet presAssocID="{E73A1AA4-ABD8-4C2A-8AF7-FB06C3EEC7CF}" presName="sibTrans" presStyleLbl="sibTrans1D1" presStyleIdx="0" presStyleCnt="5"/>
      <dgm:spPr/>
      <dgm:t>
        <a:bodyPr/>
        <a:lstStyle/>
        <a:p>
          <a:endParaRPr lang="en-US"/>
        </a:p>
      </dgm:t>
    </dgm:pt>
    <dgm:pt modelId="{4C0C9C38-1BD1-49EE-A5E2-2133C636DBA8}" type="pres">
      <dgm:prSet presAssocID="{9ECB9789-539D-44D8-80E7-C9BC2CBC99C5}" presName="node" presStyleLbl="node1" presStyleIdx="1" presStyleCnt="5">
        <dgm:presLayoutVars>
          <dgm:bulletEnabled val="1"/>
        </dgm:presLayoutVars>
      </dgm:prSet>
      <dgm:spPr/>
      <dgm:t>
        <a:bodyPr/>
        <a:lstStyle/>
        <a:p>
          <a:endParaRPr lang="en-US"/>
        </a:p>
      </dgm:t>
    </dgm:pt>
    <dgm:pt modelId="{0D81608C-E96B-4A2C-A165-8C400EB29971}" type="pres">
      <dgm:prSet presAssocID="{9ECB9789-539D-44D8-80E7-C9BC2CBC99C5}" presName="spNode" presStyleCnt="0"/>
      <dgm:spPr/>
      <dgm:t>
        <a:bodyPr/>
        <a:lstStyle/>
        <a:p>
          <a:endParaRPr lang="en-US"/>
        </a:p>
      </dgm:t>
    </dgm:pt>
    <dgm:pt modelId="{F705BEC6-5FDE-49A4-A6B9-E6AC4DE8011A}" type="pres">
      <dgm:prSet presAssocID="{C2E887B6-E0B3-4CEA-AFE5-AE83898D9273}" presName="sibTrans" presStyleLbl="sibTrans1D1" presStyleIdx="1" presStyleCnt="5"/>
      <dgm:spPr/>
      <dgm:t>
        <a:bodyPr/>
        <a:lstStyle/>
        <a:p>
          <a:endParaRPr lang="en-US"/>
        </a:p>
      </dgm:t>
    </dgm:pt>
    <dgm:pt modelId="{AA049D8E-0E52-496D-8213-D26DC4D8BDA9}" type="pres">
      <dgm:prSet presAssocID="{E32F0C5B-42E9-4A1C-B303-A43DB5D409BD}" presName="node" presStyleLbl="node1" presStyleIdx="2" presStyleCnt="5">
        <dgm:presLayoutVars>
          <dgm:bulletEnabled val="1"/>
        </dgm:presLayoutVars>
      </dgm:prSet>
      <dgm:spPr/>
      <dgm:t>
        <a:bodyPr/>
        <a:lstStyle/>
        <a:p>
          <a:endParaRPr lang="en-US"/>
        </a:p>
      </dgm:t>
    </dgm:pt>
    <dgm:pt modelId="{A14BD88D-8195-4E0A-9F1D-45D2ECEE4F69}" type="pres">
      <dgm:prSet presAssocID="{E32F0C5B-42E9-4A1C-B303-A43DB5D409BD}" presName="spNode" presStyleCnt="0"/>
      <dgm:spPr/>
      <dgm:t>
        <a:bodyPr/>
        <a:lstStyle/>
        <a:p>
          <a:endParaRPr lang="en-US"/>
        </a:p>
      </dgm:t>
    </dgm:pt>
    <dgm:pt modelId="{82AF1BE9-DF69-4F2C-9F5E-F9498AA36ECC}" type="pres">
      <dgm:prSet presAssocID="{93D2C418-A0A6-497D-95B9-339D95222256}" presName="sibTrans" presStyleLbl="sibTrans1D1" presStyleIdx="2" presStyleCnt="5"/>
      <dgm:spPr/>
      <dgm:t>
        <a:bodyPr/>
        <a:lstStyle/>
        <a:p>
          <a:endParaRPr lang="en-US"/>
        </a:p>
      </dgm:t>
    </dgm:pt>
    <dgm:pt modelId="{798373CB-7915-4641-86B2-9BF4C14C79D0}" type="pres">
      <dgm:prSet presAssocID="{6D27EBB3-361B-472E-AC39-AF7DA4361D8B}" presName="node" presStyleLbl="node1" presStyleIdx="3" presStyleCnt="5">
        <dgm:presLayoutVars>
          <dgm:bulletEnabled val="1"/>
        </dgm:presLayoutVars>
      </dgm:prSet>
      <dgm:spPr/>
      <dgm:t>
        <a:bodyPr/>
        <a:lstStyle/>
        <a:p>
          <a:endParaRPr lang="en-US"/>
        </a:p>
      </dgm:t>
    </dgm:pt>
    <dgm:pt modelId="{8E17EF9E-DAB4-4C1D-9E33-F1F83BC0BCC0}" type="pres">
      <dgm:prSet presAssocID="{6D27EBB3-361B-472E-AC39-AF7DA4361D8B}" presName="spNode" presStyleCnt="0"/>
      <dgm:spPr/>
      <dgm:t>
        <a:bodyPr/>
        <a:lstStyle/>
        <a:p>
          <a:endParaRPr lang="en-US"/>
        </a:p>
      </dgm:t>
    </dgm:pt>
    <dgm:pt modelId="{34525441-45C3-4B62-8FF7-F63601567D3C}" type="pres">
      <dgm:prSet presAssocID="{6072DB17-7660-474D-A9D6-DA9589D18731}" presName="sibTrans" presStyleLbl="sibTrans1D1" presStyleIdx="3" presStyleCnt="5"/>
      <dgm:spPr/>
      <dgm:t>
        <a:bodyPr/>
        <a:lstStyle/>
        <a:p>
          <a:endParaRPr lang="en-US"/>
        </a:p>
      </dgm:t>
    </dgm:pt>
    <dgm:pt modelId="{A88FFA20-5F24-4228-9A05-E5D0BBCBAC47}" type="pres">
      <dgm:prSet presAssocID="{07A8FB09-3F14-4744-97B0-FCBE6914E297}" presName="node" presStyleLbl="node1" presStyleIdx="4" presStyleCnt="5">
        <dgm:presLayoutVars>
          <dgm:bulletEnabled val="1"/>
        </dgm:presLayoutVars>
      </dgm:prSet>
      <dgm:spPr/>
      <dgm:t>
        <a:bodyPr/>
        <a:lstStyle/>
        <a:p>
          <a:endParaRPr lang="en-US"/>
        </a:p>
      </dgm:t>
    </dgm:pt>
    <dgm:pt modelId="{4358221D-A328-4D4A-806C-17E3C0419DF3}" type="pres">
      <dgm:prSet presAssocID="{07A8FB09-3F14-4744-97B0-FCBE6914E297}" presName="spNode" presStyleCnt="0"/>
      <dgm:spPr/>
      <dgm:t>
        <a:bodyPr/>
        <a:lstStyle/>
        <a:p>
          <a:endParaRPr lang="en-US"/>
        </a:p>
      </dgm:t>
    </dgm:pt>
    <dgm:pt modelId="{58F35114-9E65-49E7-92E4-19D210E09FE7}" type="pres">
      <dgm:prSet presAssocID="{B97E3223-8F39-4C5D-9289-D816B473B2EB}" presName="sibTrans" presStyleLbl="sibTrans1D1" presStyleIdx="4" presStyleCnt="5"/>
      <dgm:spPr/>
      <dgm:t>
        <a:bodyPr/>
        <a:lstStyle/>
        <a:p>
          <a:endParaRPr lang="en-US"/>
        </a:p>
      </dgm:t>
    </dgm:pt>
  </dgm:ptLst>
  <dgm:cxnLst>
    <dgm:cxn modelId="{9A650747-8090-4002-B4AA-9DAB995FA76A}" srcId="{7886BA34-B6AB-4348-9B65-5A78A3DEDEAC}" destId="{07A8FB09-3F14-4744-97B0-FCBE6914E297}" srcOrd="4" destOrd="0" parTransId="{7B1D1D18-7FBB-409D-900E-523E6737A154}" sibTransId="{B97E3223-8F39-4C5D-9289-D816B473B2EB}"/>
    <dgm:cxn modelId="{DC28E0CA-91A4-4254-B56C-DC0F525011AA}" type="presOf" srcId="{C2E887B6-E0B3-4CEA-AFE5-AE83898D9273}" destId="{F705BEC6-5FDE-49A4-A6B9-E6AC4DE8011A}" srcOrd="0" destOrd="0" presId="urn:microsoft.com/office/officeart/2005/8/layout/cycle6"/>
    <dgm:cxn modelId="{4BB88ABC-030A-47A8-8696-C847AAD60779}" srcId="{7886BA34-B6AB-4348-9B65-5A78A3DEDEAC}" destId="{9ECB9789-539D-44D8-80E7-C9BC2CBC99C5}" srcOrd="1" destOrd="0" parTransId="{25E20368-58F4-454F-A0D7-B4418156F4F4}" sibTransId="{C2E887B6-E0B3-4CEA-AFE5-AE83898D9273}"/>
    <dgm:cxn modelId="{2B970691-25E1-42E7-A0BD-CAD6496EB646}" srcId="{7886BA34-B6AB-4348-9B65-5A78A3DEDEAC}" destId="{E32F0C5B-42E9-4A1C-B303-A43DB5D409BD}" srcOrd="2" destOrd="0" parTransId="{173B0DF6-F7F5-4D9B-AF06-C981F23513AA}" sibTransId="{93D2C418-A0A6-497D-95B9-339D95222256}"/>
    <dgm:cxn modelId="{9F7FF02F-4C39-4402-AF23-366B340B0F94}" type="presOf" srcId="{B97E3223-8F39-4C5D-9289-D816B473B2EB}" destId="{58F35114-9E65-49E7-92E4-19D210E09FE7}" srcOrd="0" destOrd="0" presId="urn:microsoft.com/office/officeart/2005/8/layout/cycle6"/>
    <dgm:cxn modelId="{BEFF25C3-7EEB-44A7-84B3-510EBDC633C4}" srcId="{7886BA34-B6AB-4348-9B65-5A78A3DEDEAC}" destId="{2105910C-E38A-470E-94B3-FAA12972D1D9}" srcOrd="0" destOrd="0" parTransId="{FDB7A662-0339-4429-8891-610C498DF019}" sibTransId="{E73A1AA4-ABD8-4C2A-8AF7-FB06C3EEC7CF}"/>
    <dgm:cxn modelId="{74A385D2-FF0E-4C3F-ACD1-D74EAAEAE2B2}" type="presOf" srcId="{7886BA34-B6AB-4348-9B65-5A78A3DEDEAC}" destId="{55A31B5C-8F7F-4CBD-B073-EC34B8AD950B}" srcOrd="0" destOrd="0" presId="urn:microsoft.com/office/officeart/2005/8/layout/cycle6"/>
    <dgm:cxn modelId="{9765893D-42D3-4AF0-954E-7B5BB6D10C3D}" srcId="{7886BA34-B6AB-4348-9B65-5A78A3DEDEAC}" destId="{6D27EBB3-361B-472E-AC39-AF7DA4361D8B}" srcOrd="3" destOrd="0" parTransId="{E9A62E8B-E723-4034-A679-A68401D366DD}" sibTransId="{6072DB17-7660-474D-A9D6-DA9589D18731}"/>
    <dgm:cxn modelId="{8A576319-99F8-4F7B-BD6B-EE81D4D4BF30}" type="presOf" srcId="{6072DB17-7660-474D-A9D6-DA9589D18731}" destId="{34525441-45C3-4B62-8FF7-F63601567D3C}" srcOrd="0" destOrd="0" presId="urn:microsoft.com/office/officeart/2005/8/layout/cycle6"/>
    <dgm:cxn modelId="{BE5E1BE3-4F06-4681-9C16-3FF3F4A9DEB7}" type="presOf" srcId="{6D27EBB3-361B-472E-AC39-AF7DA4361D8B}" destId="{798373CB-7915-4641-86B2-9BF4C14C79D0}" srcOrd="0" destOrd="0" presId="urn:microsoft.com/office/officeart/2005/8/layout/cycle6"/>
    <dgm:cxn modelId="{C10B3FE2-A125-4324-A8B0-DD0E4B01AFC5}" type="presOf" srcId="{E73A1AA4-ABD8-4C2A-8AF7-FB06C3EEC7CF}" destId="{D7381429-74B5-4DA6-B468-81AB552A8182}" srcOrd="0" destOrd="0" presId="urn:microsoft.com/office/officeart/2005/8/layout/cycle6"/>
    <dgm:cxn modelId="{694C7465-3786-4E68-98B5-8689278312CE}" type="presOf" srcId="{93D2C418-A0A6-497D-95B9-339D95222256}" destId="{82AF1BE9-DF69-4F2C-9F5E-F9498AA36ECC}" srcOrd="0" destOrd="0" presId="urn:microsoft.com/office/officeart/2005/8/layout/cycle6"/>
    <dgm:cxn modelId="{D5C153DF-7667-4E71-B862-DF1B61914B28}" type="presOf" srcId="{2105910C-E38A-470E-94B3-FAA12972D1D9}" destId="{79D2F080-8DE8-4DC8-9E44-121705B1AE74}" srcOrd="0" destOrd="0" presId="urn:microsoft.com/office/officeart/2005/8/layout/cycle6"/>
    <dgm:cxn modelId="{21A53D3A-7DA6-4ADE-8F67-2F1AACCCB4A6}" type="presOf" srcId="{E32F0C5B-42E9-4A1C-B303-A43DB5D409BD}" destId="{AA049D8E-0E52-496D-8213-D26DC4D8BDA9}" srcOrd="0" destOrd="0" presId="urn:microsoft.com/office/officeart/2005/8/layout/cycle6"/>
    <dgm:cxn modelId="{E792CB47-E0A5-421A-8131-C5F1DD4A5E7C}" type="presOf" srcId="{9ECB9789-539D-44D8-80E7-C9BC2CBC99C5}" destId="{4C0C9C38-1BD1-49EE-A5E2-2133C636DBA8}" srcOrd="0" destOrd="0" presId="urn:microsoft.com/office/officeart/2005/8/layout/cycle6"/>
    <dgm:cxn modelId="{A9B444CF-9F17-4E4E-83EF-1B6F36558061}" type="presOf" srcId="{07A8FB09-3F14-4744-97B0-FCBE6914E297}" destId="{A88FFA20-5F24-4228-9A05-E5D0BBCBAC47}" srcOrd="0" destOrd="0" presId="urn:microsoft.com/office/officeart/2005/8/layout/cycle6"/>
    <dgm:cxn modelId="{80690D40-72A3-4DE4-95B9-6EF1D096B423}" type="presParOf" srcId="{55A31B5C-8F7F-4CBD-B073-EC34B8AD950B}" destId="{79D2F080-8DE8-4DC8-9E44-121705B1AE74}" srcOrd="0" destOrd="0" presId="urn:microsoft.com/office/officeart/2005/8/layout/cycle6"/>
    <dgm:cxn modelId="{8D1043F4-C33A-4E75-A9B8-59A3097BC91E}" type="presParOf" srcId="{55A31B5C-8F7F-4CBD-B073-EC34B8AD950B}" destId="{E292AA7F-EE1F-462B-A89F-00159AC3F451}" srcOrd="1" destOrd="0" presId="urn:microsoft.com/office/officeart/2005/8/layout/cycle6"/>
    <dgm:cxn modelId="{6DB6196E-E4FD-4CDC-98FC-9678BB8485E0}" type="presParOf" srcId="{55A31B5C-8F7F-4CBD-B073-EC34B8AD950B}" destId="{D7381429-74B5-4DA6-B468-81AB552A8182}" srcOrd="2" destOrd="0" presId="urn:microsoft.com/office/officeart/2005/8/layout/cycle6"/>
    <dgm:cxn modelId="{89595ED2-A18B-4C7F-8C89-BD0999C49357}" type="presParOf" srcId="{55A31B5C-8F7F-4CBD-B073-EC34B8AD950B}" destId="{4C0C9C38-1BD1-49EE-A5E2-2133C636DBA8}" srcOrd="3" destOrd="0" presId="urn:microsoft.com/office/officeart/2005/8/layout/cycle6"/>
    <dgm:cxn modelId="{0FCBB89E-F836-40A4-A641-596404EEEE2F}" type="presParOf" srcId="{55A31B5C-8F7F-4CBD-B073-EC34B8AD950B}" destId="{0D81608C-E96B-4A2C-A165-8C400EB29971}" srcOrd="4" destOrd="0" presId="urn:microsoft.com/office/officeart/2005/8/layout/cycle6"/>
    <dgm:cxn modelId="{ADFFB6BF-DC30-4184-86F9-E439E9A24A28}" type="presParOf" srcId="{55A31B5C-8F7F-4CBD-B073-EC34B8AD950B}" destId="{F705BEC6-5FDE-49A4-A6B9-E6AC4DE8011A}" srcOrd="5" destOrd="0" presId="urn:microsoft.com/office/officeart/2005/8/layout/cycle6"/>
    <dgm:cxn modelId="{A0079AC3-5C44-4EC2-A003-25A592AEB108}" type="presParOf" srcId="{55A31B5C-8F7F-4CBD-B073-EC34B8AD950B}" destId="{AA049D8E-0E52-496D-8213-D26DC4D8BDA9}" srcOrd="6" destOrd="0" presId="urn:microsoft.com/office/officeart/2005/8/layout/cycle6"/>
    <dgm:cxn modelId="{7D189B60-4115-4559-8F64-383F12B2934E}" type="presParOf" srcId="{55A31B5C-8F7F-4CBD-B073-EC34B8AD950B}" destId="{A14BD88D-8195-4E0A-9F1D-45D2ECEE4F69}" srcOrd="7" destOrd="0" presId="urn:microsoft.com/office/officeart/2005/8/layout/cycle6"/>
    <dgm:cxn modelId="{D6380413-FEF1-4E18-BD22-E766B0DB3620}" type="presParOf" srcId="{55A31B5C-8F7F-4CBD-B073-EC34B8AD950B}" destId="{82AF1BE9-DF69-4F2C-9F5E-F9498AA36ECC}" srcOrd="8" destOrd="0" presId="urn:microsoft.com/office/officeart/2005/8/layout/cycle6"/>
    <dgm:cxn modelId="{2BE96942-4DD0-4BFF-8813-34570B6B3FBC}" type="presParOf" srcId="{55A31B5C-8F7F-4CBD-B073-EC34B8AD950B}" destId="{798373CB-7915-4641-86B2-9BF4C14C79D0}" srcOrd="9" destOrd="0" presId="urn:microsoft.com/office/officeart/2005/8/layout/cycle6"/>
    <dgm:cxn modelId="{A220DB12-6092-4F6F-A8D5-DB3D3A9FD074}" type="presParOf" srcId="{55A31B5C-8F7F-4CBD-B073-EC34B8AD950B}" destId="{8E17EF9E-DAB4-4C1D-9E33-F1F83BC0BCC0}" srcOrd="10" destOrd="0" presId="urn:microsoft.com/office/officeart/2005/8/layout/cycle6"/>
    <dgm:cxn modelId="{F89FCD27-7AD2-460D-929F-B0C45B41DCA8}" type="presParOf" srcId="{55A31B5C-8F7F-4CBD-B073-EC34B8AD950B}" destId="{34525441-45C3-4B62-8FF7-F63601567D3C}" srcOrd="11" destOrd="0" presId="urn:microsoft.com/office/officeart/2005/8/layout/cycle6"/>
    <dgm:cxn modelId="{F793B275-89C5-40FF-A9CA-8A09438FB834}" type="presParOf" srcId="{55A31B5C-8F7F-4CBD-B073-EC34B8AD950B}" destId="{A88FFA20-5F24-4228-9A05-E5D0BBCBAC47}" srcOrd="12" destOrd="0" presId="urn:microsoft.com/office/officeart/2005/8/layout/cycle6"/>
    <dgm:cxn modelId="{E9964FFC-3A4A-407F-9C92-4D543051225A}" type="presParOf" srcId="{55A31B5C-8F7F-4CBD-B073-EC34B8AD950B}" destId="{4358221D-A328-4D4A-806C-17E3C0419DF3}" srcOrd="13" destOrd="0" presId="urn:microsoft.com/office/officeart/2005/8/layout/cycle6"/>
    <dgm:cxn modelId="{DB9F5DA3-D16E-49D5-AF32-7A0F9484D194}" type="presParOf" srcId="{55A31B5C-8F7F-4CBD-B073-EC34B8AD950B}" destId="{58F35114-9E65-49E7-92E4-19D210E09FE7}"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284EDBC-71D6-4BFB-89C7-6A6DC34A3AD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31D60A2F-1DCE-4DAC-9BA9-94F17DEE1B16}">
      <dgm:prSet phldrT="[Text]"/>
      <dgm:spPr/>
      <dgm:t>
        <a:bodyPr/>
        <a:lstStyle/>
        <a:p>
          <a:r>
            <a:rPr lang="en-US" dirty="0" smtClean="0"/>
            <a:t>One way functions</a:t>
          </a:r>
          <a:endParaRPr lang="en-US" dirty="0"/>
        </a:p>
      </dgm:t>
    </dgm:pt>
    <dgm:pt modelId="{6373F1F7-526B-463E-A697-5EE7FDD10E92}" type="parTrans" cxnId="{4A0789AF-4983-4AA2-97B3-03D26D8C7117}">
      <dgm:prSet/>
      <dgm:spPr/>
      <dgm:t>
        <a:bodyPr/>
        <a:lstStyle/>
        <a:p>
          <a:endParaRPr lang="en-US"/>
        </a:p>
      </dgm:t>
    </dgm:pt>
    <dgm:pt modelId="{616CDED5-7915-4E5B-A61E-6B30947CE444}" type="sibTrans" cxnId="{4A0789AF-4983-4AA2-97B3-03D26D8C7117}">
      <dgm:prSet/>
      <dgm:spPr/>
      <dgm:t>
        <a:bodyPr/>
        <a:lstStyle/>
        <a:p>
          <a:endParaRPr lang="en-US"/>
        </a:p>
      </dgm:t>
    </dgm:pt>
    <dgm:pt modelId="{42983A57-548F-45F6-8377-BE3435885CF3}">
      <dgm:prSet phldrT="[Text]"/>
      <dgm:spPr/>
      <dgm:t>
        <a:bodyPr/>
        <a:lstStyle/>
        <a:p>
          <a:r>
            <a:rPr lang="en-US" sz="3400" dirty="0" smtClean="0"/>
            <a:t>No key used</a:t>
          </a:r>
          <a:endParaRPr lang="en-US" sz="3400" dirty="0"/>
        </a:p>
      </dgm:t>
    </dgm:pt>
    <dgm:pt modelId="{AA888763-A412-4CA3-900E-9E54AFCB0BA6}" type="parTrans" cxnId="{F93EA767-B1A1-44FB-B2D9-EAB5BE68B090}">
      <dgm:prSet/>
      <dgm:spPr/>
      <dgm:t>
        <a:bodyPr/>
        <a:lstStyle/>
        <a:p>
          <a:endParaRPr lang="en-US"/>
        </a:p>
      </dgm:t>
    </dgm:pt>
    <dgm:pt modelId="{5E408B53-DDEC-43CD-980B-012965154F1E}" type="sibTrans" cxnId="{F93EA767-B1A1-44FB-B2D9-EAB5BE68B090}">
      <dgm:prSet/>
      <dgm:spPr/>
      <dgm:t>
        <a:bodyPr/>
        <a:lstStyle/>
        <a:p>
          <a:endParaRPr lang="en-US"/>
        </a:p>
      </dgm:t>
    </dgm:pt>
    <dgm:pt modelId="{63EB513C-6DA5-4AF8-8FD3-1E2B4E3AD659}">
      <dgm:prSet phldrT="[Text]"/>
      <dgm:spPr/>
      <dgm:t>
        <a:bodyPr/>
        <a:lstStyle/>
        <a:p>
          <a:r>
            <a:rPr lang="en-US" dirty="0"/>
            <a:t>Cannot be decrypted</a:t>
          </a:r>
        </a:p>
      </dgm:t>
    </dgm:pt>
    <dgm:pt modelId="{133CC612-5BD1-47F7-9DC1-206429CCEAE4}" type="parTrans" cxnId="{645BD618-123A-431B-A993-80F18EDD5411}">
      <dgm:prSet/>
      <dgm:spPr/>
      <dgm:t>
        <a:bodyPr/>
        <a:lstStyle/>
        <a:p>
          <a:endParaRPr lang="en-US"/>
        </a:p>
      </dgm:t>
    </dgm:pt>
    <dgm:pt modelId="{6C94DC55-74BB-48EA-BBBA-09F9D8F80304}" type="sibTrans" cxnId="{645BD618-123A-431B-A993-80F18EDD5411}">
      <dgm:prSet/>
      <dgm:spPr/>
      <dgm:t>
        <a:bodyPr/>
        <a:lstStyle/>
        <a:p>
          <a:endParaRPr lang="en-US"/>
        </a:p>
      </dgm:t>
    </dgm:pt>
    <dgm:pt modelId="{DAD85A5D-F37F-440C-837E-2D62729DBBF0}">
      <dgm:prSet phldrT="[Text]"/>
      <dgm:spPr/>
      <dgm:t>
        <a:bodyPr/>
        <a:lstStyle/>
        <a:p>
          <a:r>
            <a:rPr lang="en-US" sz="3400" dirty="0"/>
            <a:t>Also called Message Digests/Fingerprints/Checksums</a:t>
          </a:r>
        </a:p>
      </dgm:t>
    </dgm:pt>
    <dgm:pt modelId="{3BD34ACE-79BA-4DED-8874-8171D60C1BEE}" type="parTrans" cxnId="{A6945248-B1B6-434F-BDF3-EC17977FA730}">
      <dgm:prSet/>
      <dgm:spPr/>
      <dgm:t>
        <a:bodyPr/>
        <a:lstStyle/>
        <a:p>
          <a:endParaRPr lang="en-US"/>
        </a:p>
      </dgm:t>
    </dgm:pt>
    <dgm:pt modelId="{33691E93-26C6-4933-8647-A1879C3B4175}" type="sibTrans" cxnId="{A6945248-B1B6-434F-BDF3-EC17977FA730}">
      <dgm:prSet/>
      <dgm:spPr/>
      <dgm:t>
        <a:bodyPr/>
        <a:lstStyle/>
        <a:p>
          <a:endParaRPr lang="en-US"/>
        </a:p>
      </dgm:t>
    </dgm:pt>
    <dgm:pt modelId="{6064FAE6-6628-4CF9-BFE9-8CA617A206BC}">
      <dgm:prSet phldrT="[Text]"/>
      <dgm:spPr/>
      <dgm:t>
        <a:bodyPr/>
        <a:lstStyle/>
        <a:p>
          <a:r>
            <a:rPr lang="en-US" sz="3400" dirty="0"/>
            <a:t>Typically used to provide a </a:t>
          </a:r>
          <a:r>
            <a:rPr lang="en-US" sz="3400" i="1" dirty="0"/>
            <a:t>digital fingerprint</a:t>
          </a:r>
          <a:r>
            <a:rPr lang="en-US" sz="3400" dirty="0"/>
            <a:t> of a file's contents</a:t>
          </a:r>
        </a:p>
      </dgm:t>
    </dgm:pt>
    <dgm:pt modelId="{9B6B555A-D00C-4B9D-A7CC-EFD8663420BA}" type="parTrans" cxnId="{65FBAAB0-C32E-4D2F-9652-01757908D018}">
      <dgm:prSet/>
      <dgm:spPr/>
      <dgm:t>
        <a:bodyPr/>
        <a:lstStyle/>
        <a:p>
          <a:endParaRPr lang="en-US"/>
        </a:p>
      </dgm:t>
    </dgm:pt>
    <dgm:pt modelId="{CE6D9DA3-5729-432A-8A0E-EFACB0DE77AF}" type="sibTrans" cxnId="{65FBAAB0-C32E-4D2F-9652-01757908D018}">
      <dgm:prSet/>
      <dgm:spPr/>
      <dgm:t>
        <a:bodyPr/>
        <a:lstStyle/>
        <a:p>
          <a:endParaRPr lang="en-US"/>
        </a:p>
      </dgm:t>
    </dgm:pt>
    <dgm:pt modelId="{5B788F42-323B-4E78-89B6-144EC57D3ABD}">
      <dgm:prSet phldrT="[Text]"/>
      <dgm:spPr/>
      <dgm:t>
        <a:bodyPr/>
        <a:lstStyle/>
        <a:p>
          <a:r>
            <a:rPr lang="en-US" sz="2600" dirty="0"/>
            <a:t>To verify file isn't altered</a:t>
          </a:r>
        </a:p>
      </dgm:t>
    </dgm:pt>
    <dgm:pt modelId="{88FBFDFF-A21E-4DC7-AFA4-A367710E6B4E}" type="parTrans" cxnId="{7C9D3701-134D-498E-8179-CDF08BBFA4ED}">
      <dgm:prSet/>
      <dgm:spPr/>
      <dgm:t>
        <a:bodyPr/>
        <a:lstStyle/>
        <a:p>
          <a:endParaRPr lang="en-US"/>
        </a:p>
      </dgm:t>
    </dgm:pt>
    <dgm:pt modelId="{0AEFC1E9-95B0-48C3-BB58-95556526B38E}" type="sibTrans" cxnId="{7C9D3701-134D-498E-8179-CDF08BBFA4ED}">
      <dgm:prSet/>
      <dgm:spPr/>
      <dgm:t>
        <a:bodyPr/>
        <a:lstStyle/>
        <a:p>
          <a:endParaRPr lang="en-US"/>
        </a:p>
      </dgm:t>
    </dgm:pt>
    <dgm:pt modelId="{0843F28F-A48E-4CAC-82BE-6ACB4A7D0BB2}" type="pres">
      <dgm:prSet presAssocID="{6284EDBC-71D6-4BFB-89C7-6A6DC34A3ADD}" presName="linear" presStyleCnt="0">
        <dgm:presLayoutVars>
          <dgm:animLvl val="lvl"/>
          <dgm:resizeHandles val="exact"/>
        </dgm:presLayoutVars>
      </dgm:prSet>
      <dgm:spPr/>
      <dgm:t>
        <a:bodyPr/>
        <a:lstStyle/>
        <a:p>
          <a:endParaRPr lang="en-US"/>
        </a:p>
      </dgm:t>
    </dgm:pt>
    <dgm:pt modelId="{FC272803-D60F-4C9D-B0AF-48B6D4619A8C}" type="pres">
      <dgm:prSet presAssocID="{31D60A2F-1DCE-4DAC-9BA9-94F17DEE1B16}" presName="parentText" presStyleLbl="node1" presStyleIdx="0" presStyleCnt="5">
        <dgm:presLayoutVars>
          <dgm:chMax val="0"/>
          <dgm:bulletEnabled val="1"/>
        </dgm:presLayoutVars>
      </dgm:prSet>
      <dgm:spPr/>
      <dgm:t>
        <a:bodyPr/>
        <a:lstStyle/>
        <a:p>
          <a:endParaRPr lang="en-US"/>
        </a:p>
      </dgm:t>
    </dgm:pt>
    <dgm:pt modelId="{144AA494-9493-46AE-AA9B-3949B40A5B22}" type="pres">
      <dgm:prSet presAssocID="{616CDED5-7915-4E5B-A61E-6B30947CE444}" presName="spacer" presStyleCnt="0"/>
      <dgm:spPr/>
      <dgm:t>
        <a:bodyPr/>
        <a:lstStyle/>
        <a:p>
          <a:endParaRPr lang="en-US"/>
        </a:p>
      </dgm:t>
    </dgm:pt>
    <dgm:pt modelId="{00EA842B-8592-4192-B7AD-ADDC24B47260}" type="pres">
      <dgm:prSet presAssocID="{42983A57-548F-45F6-8377-BE3435885CF3}" presName="parentText" presStyleLbl="node1" presStyleIdx="1" presStyleCnt="5">
        <dgm:presLayoutVars>
          <dgm:chMax val="0"/>
          <dgm:bulletEnabled val="1"/>
        </dgm:presLayoutVars>
      </dgm:prSet>
      <dgm:spPr/>
      <dgm:t>
        <a:bodyPr/>
        <a:lstStyle/>
        <a:p>
          <a:endParaRPr lang="en-US"/>
        </a:p>
      </dgm:t>
    </dgm:pt>
    <dgm:pt modelId="{C13067AF-D8D0-42CB-BD2F-6EA72C2019BC}" type="pres">
      <dgm:prSet presAssocID="{5E408B53-DDEC-43CD-980B-012965154F1E}" presName="spacer" presStyleCnt="0"/>
      <dgm:spPr/>
      <dgm:t>
        <a:bodyPr/>
        <a:lstStyle/>
        <a:p>
          <a:endParaRPr lang="en-US"/>
        </a:p>
      </dgm:t>
    </dgm:pt>
    <dgm:pt modelId="{932AF691-B2DD-462B-B95B-36ABD2C657B6}" type="pres">
      <dgm:prSet presAssocID="{63EB513C-6DA5-4AF8-8FD3-1E2B4E3AD659}" presName="parentText" presStyleLbl="node1" presStyleIdx="2" presStyleCnt="5">
        <dgm:presLayoutVars>
          <dgm:chMax val="0"/>
          <dgm:bulletEnabled val="1"/>
        </dgm:presLayoutVars>
      </dgm:prSet>
      <dgm:spPr/>
      <dgm:t>
        <a:bodyPr/>
        <a:lstStyle/>
        <a:p>
          <a:endParaRPr lang="en-US"/>
        </a:p>
      </dgm:t>
    </dgm:pt>
    <dgm:pt modelId="{09F6E51A-ED32-4344-9929-5998184F91AB}" type="pres">
      <dgm:prSet presAssocID="{6C94DC55-74BB-48EA-BBBA-09F9D8F80304}" presName="spacer" presStyleCnt="0"/>
      <dgm:spPr/>
      <dgm:t>
        <a:bodyPr/>
        <a:lstStyle/>
        <a:p>
          <a:endParaRPr lang="en-US"/>
        </a:p>
      </dgm:t>
    </dgm:pt>
    <dgm:pt modelId="{23BFF049-8595-4DAC-89CE-F2A65B4921C5}" type="pres">
      <dgm:prSet presAssocID="{DAD85A5D-F37F-440C-837E-2D62729DBBF0}" presName="parentText" presStyleLbl="node1" presStyleIdx="3" presStyleCnt="5">
        <dgm:presLayoutVars>
          <dgm:chMax val="0"/>
          <dgm:bulletEnabled val="1"/>
        </dgm:presLayoutVars>
      </dgm:prSet>
      <dgm:spPr/>
      <dgm:t>
        <a:bodyPr/>
        <a:lstStyle/>
        <a:p>
          <a:endParaRPr lang="en-US"/>
        </a:p>
      </dgm:t>
    </dgm:pt>
    <dgm:pt modelId="{85D55CF7-FB49-4FE2-9921-145529B16DD2}" type="pres">
      <dgm:prSet presAssocID="{33691E93-26C6-4933-8647-A1879C3B4175}" presName="spacer" presStyleCnt="0"/>
      <dgm:spPr/>
      <dgm:t>
        <a:bodyPr/>
        <a:lstStyle/>
        <a:p>
          <a:endParaRPr lang="en-US"/>
        </a:p>
      </dgm:t>
    </dgm:pt>
    <dgm:pt modelId="{1BFF62C1-E954-4819-934D-55E43793E09B}" type="pres">
      <dgm:prSet presAssocID="{6064FAE6-6628-4CF9-BFE9-8CA617A206BC}" presName="parentText" presStyleLbl="node1" presStyleIdx="4" presStyleCnt="5">
        <dgm:presLayoutVars>
          <dgm:chMax val="0"/>
          <dgm:bulletEnabled val="1"/>
        </dgm:presLayoutVars>
      </dgm:prSet>
      <dgm:spPr/>
      <dgm:t>
        <a:bodyPr/>
        <a:lstStyle/>
        <a:p>
          <a:endParaRPr lang="en-US"/>
        </a:p>
      </dgm:t>
    </dgm:pt>
    <dgm:pt modelId="{800D3B18-A40F-413B-8D1C-AA3A1511D0A8}" type="pres">
      <dgm:prSet presAssocID="{6064FAE6-6628-4CF9-BFE9-8CA617A206BC}" presName="childText" presStyleLbl="revTx" presStyleIdx="0" presStyleCnt="1">
        <dgm:presLayoutVars>
          <dgm:bulletEnabled val="1"/>
        </dgm:presLayoutVars>
      </dgm:prSet>
      <dgm:spPr/>
      <dgm:t>
        <a:bodyPr/>
        <a:lstStyle/>
        <a:p>
          <a:endParaRPr lang="en-US"/>
        </a:p>
      </dgm:t>
    </dgm:pt>
  </dgm:ptLst>
  <dgm:cxnLst>
    <dgm:cxn modelId="{2BE7E823-1897-43AC-BD7B-BD47471E028B}" type="presOf" srcId="{63EB513C-6DA5-4AF8-8FD3-1E2B4E3AD659}" destId="{932AF691-B2DD-462B-B95B-36ABD2C657B6}" srcOrd="0" destOrd="0" presId="urn:microsoft.com/office/officeart/2005/8/layout/vList2"/>
    <dgm:cxn modelId="{4FD688DC-05C8-4302-9D7D-C8ED8A439953}" type="presOf" srcId="{31D60A2F-1DCE-4DAC-9BA9-94F17DEE1B16}" destId="{FC272803-D60F-4C9D-B0AF-48B6D4619A8C}" srcOrd="0" destOrd="0" presId="urn:microsoft.com/office/officeart/2005/8/layout/vList2"/>
    <dgm:cxn modelId="{DBB002E0-A1E1-4BE9-A797-883C6EF43BD1}" type="presOf" srcId="{DAD85A5D-F37F-440C-837E-2D62729DBBF0}" destId="{23BFF049-8595-4DAC-89CE-F2A65B4921C5}" srcOrd="0" destOrd="0" presId="urn:microsoft.com/office/officeart/2005/8/layout/vList2"/>
    <dgm:cxn modelId="{997E20DB-632F-483C-8787-153C64CC3197}" type="presOf" srcId="{42983A57-548F-45F6-8377-BE3435885CF3}" destId="{00EA842B-8592-4192-B7AD-ADDC24B47260}" srcOrd="0" destOrd="0" presId="urn:microsoft.com/office/officeart/2005/8/layout/vList2"/>
    <dgm:cxn modelId="{A9F85F99-F8C2-43D4-A46A-DAFE759669BE}" type="presOf" srcId="{6064FAE6-6628-4CF9-BFE9-8CA617A206BC}" destId="{1BFF62C1-E954-4819-934D-55E43793E09B}" srcOrd="0" destOrd="0" presId="urn:microsoft.com/office/officeart/2005/8/layout/vList2"/>
    <dgm:cxn modelId="{645BD618-123A-431B-A993-80F18EDD5411}" srcId="{6284EDBC-71D6-4BFB-89C7-6A6DC34A3ADD}" destId="{63EB513C-6DA5-4AF8-8FD3-1E2B4E3AD659}" srcOrd="2" destOrd="0" parTransId="{133CC612-5BD1-47F7-9DC1-206429CCEAE4}" sibTransId="{6C94DC55-74BB-48EA-BBBA-09F9D8F80304}"/>
    <dgm:cxn modelId="{7C9D3701-134D-498E-8179-CDF08BBFA4ED}" srcId="{6064FAE6-6628-4CF9-BFE9-8CA617A206BC}" destId="{5B788F42-323B-4E78-89B6-144EC57D3ABD}" srcOrd="0" destOrd="0" parTransId="{88FBFDFF-A21E-4DC7-AFA4-A367710E6B4E}" sibTransId="{0AEFC1E9-95B0-48C3-BB58-95556526B38E}"/>
    <dgm:cxn modelId="{A6945248-B1B6-434F-BDF3-EC17977FA730}" srcId="{6284EDBC-71D6-4BFB-89C7-6A6DC34A3ADD}" destId="{DAD85A5D-F37F-440C-837E-2D62729DBBF0}" srcOrd="3" destOrd="0" parTransId="{3BD34ACE-79BA-4DED-8874-8171D60C1BEE}" sibTransId="{33691E93-26C6-4933-8647-A1879C3B4175}"/>
    <dgm:cxn modelId="{4A0789AF-4983-4AA2-97B3-03D26D8C7117}" srcId="{6284EDBC-71D6-4BFB-89C7-6A6DC34A3ADD}" destId="{31D60A2F-1DCE-4DAC-9BA9-94F17DEE1B16}" srcOrd="0" destOrd="0" parTransId="{6373F1F7-526B-463E-A697-5EE7FDD10E92}" sibTransId="{616CDED5-7915-4E5B-A61E-6B30947CE444}"/>
    <dgm:cxn modelId="{CA1F0543-9527-42D0-97CD-3DFD8DA9B438}" type="presOf" srcId="{5B788F42-323B-4E78-89B6-144EC57D3ABD}" destId="{800D3B18-A40F-413B-8D1C-AA3A1511D0A8}" srcOrd="0" destOrd="0" presId="urn:microsoft.com/office/officeart/2005/8/layout/vList2"/>
    <dgm:cxn modelId="{6D4FB5DB-EDB3-45A8-A359-327313D1E251}" type="presOf" srcId="{6284EDBC-71D6-4BFB-89C7-6A6DC34A3ADD}" destId="{0843F28F-A48E-4CAC-82BE-6ACB4A7D0BB2}" srcOrd="0" destOrd="0" presId="urn:microsoft.com/office/officeart/2005/8/layout/vList2"/>
    <dgm:cxn modelId="{65FBAAB0-C32E-4D2F-9652-01757908D018}" srcId="{6284EDBC-71D6-4BFB-89C7-6A6DC34A3ADD}" destId="{6064FAE6-6628-4CF9-BFE9-8CA617A206BC}" srcOrd="4" destOrd="0" parTransId="{9B6B555A-D00C-4B9D-A7CC-EFD8663420BA}" sibTransId="{CE6D9DA3-5729-432A-8A0E-EFACB0DE77AF}"/>
    <dgm:cxn modelId="{F93EA767-B1A1-44FB-B2D9-EAB5BE68B090}" srcId="{6284EDBC-71D6-4BFB-89C7-6A6DC34A3ADD}" destId="{42983A57-548F-45F6-8377-BE3435885CF3}" srcOrd="1" destOrd="0" parTransId="{AA888763-A412-4CA3-900E-9E54AFCB0BA6}" sibTransId="{5E408B53-DDEC-43CD-980B-012965154F1E}"/>
    <dgm:cxn modelId="{1E9538B7-61F1-4403-AFC9-73DACF5CE43A}" type="presParOf" srcId="{0843F28F-A48E-4CAC-82BE-6ACB4A7D0BB2}" destId="{FC272803-D60F-4C9D-B0AF-48B6D4619A8C}" srcOrd="0" destOrd="0" presId="urn:microsoft.com/office/officeart/2005/8/layout/vList2"/>
    <dgm:cxn modelId="{56C6AB11-6D9D-421C-B072-CDFE249B808C}" type="presParOf" srcId="{0843F28F-A48E-4CAC-82BE-6ACB4A7D0BB2}" destId="{144AA494-9493-46AE-AA9B-3949B40A5B22}" srcOrd="1" destOrd="0" presId="urn:microsoft.com/office/officeart/2005/8/layout/vList2"/>
    <dgm:cxn modelId="{9B56AD12-27E6-40F6-B19F-E0A1A9E269E7}" type="presParOf" srcId="{0843F28F-A48E-4CAC-82BE-6ACB4A7D0BB2}" destId="{00EA842B-8592-4192-B7AD-ADDC24B47260}" srcOrd="2" destOrd="0" presId="urn:microsoft.com/office/officeart/2005/8/layout/vList2"/>
    <dgm:cxn modelId="{436FD68A-6976-4DD8-9348-954C412D02D2}" type="presParOf" srcId="{0843F28F-A48E-4CAC-82BE-6ACB4A7D0BB2}" destId="{C13067AF-D8D0-42CB-BD2F-6EA72C2019BC}" srcOrd="3" destOrd="0" presId="urn:microsoft.com/office/officeart/2005/8/layout/vList2"/>
    <dgm:cxn modelId="{731F39D8-509F-4AB9-841F-E48BF1C232E6}" type="presParOf" srcId="{0843F28F-A48E-4CAC-82BE-6ACB4A7D0BB2}" destId="{932AF691-B2DD-462B-B95B-36ABD2C657B6}" srcOrd="4" destOrd="0" presId="urn:microsoft.com/office/officeart/2005/8/layout/vList2"/>
    <dgm:cxn modelId="{0E905A81-20D2-41C2-B387-55F5A2987D4F}" type="presParOf" srcId="{0843F28F-A48E-4CAC-82BE-6ACB4A7D0BB2}" destId="{09F6E51A-ED32-4344-9929-5998184F91AB}" srcOrd="5" destOrd="0" presId="urn:microsoft.com/office/officeart/2005/8/layout/vList2"/>
    <dgm:cxn modelId="{0885DB3D-D6C3-4AA3-B22A-93E820437759}" type="presParOf" srcId="{0843F28F-A48E-4CAC-82BE-6ACB4A7D0BB2}" destId="{23BFF049-8595-4DAC-89CE-F2A65B4921C5}" srcOrd="6" destOrd="0" presId="urn:microsoft.com/office/officeart/2005/8/layout/vList2"/>
    <dgm:cxn modelId="{906E6A20-3F44-44C8-82DF-775A82D4F1E7}" type="presParOf" srcId="{0843F28F-A48E-4CAC-82BE-6ACB4A7D0BB2}" destId="{85D55CF7-FB49-4FE2-9921-145529B16DD2}" srcOrd="7" destOrd="0" presId="urn:microsoft.com/office/officeart/2005/8/layout/vList2"/>
    <dgm:cxn modelId="{F5B33B45-F958-425D-B567-67DA40557099}" type="presParOf" srcId="{0843F28F-A48E-4CAC-82BE-6ACB4A7D0BB2}" destId="{1BFF62C1-E954-4819-934D-55E43793E09B}" srcOrd="8" destOrd="0" presId="urn:microsoft.com/office/officeart/2005/8/layout/vList2"/>
    <dgm:cxn modelId="{1D367192-50EB-4AA6-9459-268DD4A3A9ED}" type="presParOf" srcId="{0843F28F-A48E-4CAC-82BE-6ACB4A7D0BB2}" destId="{800D3B18-A40F-413B-8D1C-AA3A1511D0A8}"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8AB2A5-6D47-4ABF-8AE4-FC749F1125C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D43D01A3-B807-42CF-A910-90E31C57C978}">
      <dgm:prSet phldrT="[Text]"/>
      <dgm:spPr/>
      <dgm:t>
        <a:bodyPr/>
        <a:lstStyle/>
        <a:p>
          <a:r>
            <a:rPr lang="en-US" dirty="0"/>
            <a:t>Deterministic</a:t>
          </a:r>
        </a:p>
      </dgm:t>
    </dgm:pt>
    <dgm:pt modelId="{6B0C5019-136C-4679-BC29-A138529EA7AC}" type="parTrans" cxnId="{95ECF493-2AC6-4B8C-AD61-CC5F8EFB2C0C}">
      <dgm:prSet/>
      <dgm:spPr/>
      <dgm:t>
        <a:bodyPr/>
        <a:lstStyle/>
        <a:p>
          <a:endParaRPr lang="en-US"/>
        </a:p>
      </dgm:t>
    </dgm:pt>
    <dgm:pt modelId="{98B66F5F-2DD1-4745-B54E-81D0FDFF40CA}" type="sibTrans" cxnId="{95ECF493-2AC6-4B8C-AD61-CC5F8EFB2C0C}">
      <dgm:prSet/>
      <dgm:spPr/>
      <dgm:t>
        <a:bodyPr/>
        <a:lstStyle/>
        <a:p>
          <a:endParaRPr lang="en-US"/>
        </a:p>
      </dgm:t>
    </dgm:pt>
    <dgm:pt modelId="{BD8C12A2-D2BC-4902-A7EE-1EE8A038D116}">
      <dgm:prSet phldrT="[Text]"/>
      <dgm:spPr/>
      <dgm:t>
        <a:bodyPr/>
        <a:lstStyle/>
        <a:p>
          <a:r>
            <a:rPr lang="en-US" dirty="0"/>
            <a:t>Same message should result in same hash value</a:t>
          </a:r>
        </a:p>
      </dgm:t>
    </dgm:pt>
    <dgm:pt modelId="{287F8819-C621-423D-B0BE-3A9F06746541}" type="parTrans" cxnId="{BC43CC9A-7E3D-47FE-A0E6-E994EF592B74}">
      <dgm:prSet/>
      <dgm:spPr/>
      <dgm:t>
        <a:bodyPr/>
        <a:lstStyle/>
        <a:p>
          <a:endParaRPr lang="en-US"/>
        </a:p>
      </dgm:t>
    </dgm:pt>
    <dgm:pt modelId="{BA0BB89B-2066-4757-9C91-659CB4F22CD8}" type="sibTrans" cxnId="{BC43CC9A-7E3D-47FE-A0E6-E994EF592B74}">
      <dgm:prSet/>
      <dgm:spPr/>
      <dgm:t>
        <a:bodyPr/>
        <a:lstStyle/>
        <a:p>
          <a:endParaRPr lang="en-US"/>
        </a:p>
      </dgm:t>
    </dgm:pt>
    <dgm:pt modelId="{3F381C05-1B45-430D-BB30-F087E847B22C}">
      <dgm:prSet phldrT="[Text]"/>
      <dgm:spPr/>
      <dgm:t>
        <a:bodyPr/>
        <a:lstStyle/>
        <a:p>
          <a:r>
            <a:rPr lang="en-US" dirty="0"/>
            <a:t>Quick</a:t>
          </a:r>
        </a:p>
      </dgm:t>
    </dgm:pt>
    <dgm:pt modelId="{88A7CA33-B31D-4AB8-9791-6CD36223A47A}" type="parTrans" cxnId="{711C8935-150C-4DA5-B072-D4177627661C}">
      <dgm:prSet/>
      <dgm:spPr/>
      <dgm:t>
        <a:bodyPr/>
        <a:lstStyle/>
        <a:p>
          <a:endParaRPr lang="en-US"/>
        </a:p>
      </dgm:t>
    </dgm:pt>
    <dgm:pt modelId="{9276271E-5BF0-465B-B6FC-F8E1C0CFA0A0}" type="sibTrans" cxnId="{711C8935-150C-4DA5-B072-D4177627661C}">
      <dgm:prSet/>
      <dgm:spPr/>
      <dgm:t>
        <a:bodyPr/>
        <a:lstStyle/>
        <a:p>
          <a:endParaRPr lang="en-US"/>
        </a:p>
      </dgm:t>
    </dgm:pt>
    <dgm:pt modelId="{2A525B3F-28A9-4AFA-9D3A-1E8D21AE8357}">
      <dgm:prSet phldrT="[Text]"/>
      <dgm:spPr/>
      <dgm:t>
        <a:bodyPr/>
        <a:lstStyle/>
        <a:p>
          <a:r>
            <a:rPr lang="en-US" dirty="0"/>
            <a:t>Computation should not take much time</a:t>
          </a:r>
        </a:p>
      </dgm:t>
    </dgm:pt>
    <dgm:pt modelId="{E3163C5D-CC44-4DF0-B839-B9DC3960F4EC}" type="parTrans" cxnId="{1B92AED1-C62B-455D-A612-1A82C4E892FB}">
      <dgm:prSet/>
      <dgm:spPr/>
      <dgm:t>
        <a:bodyPr/>
        <a:lstStyle/>
        <a:p>
          <a:endParaRPr lang="en-US"/>
        </a:p>
      </dgm:t>
    </dgm:pt>
    <dgm:pt modelId="{42D00159-BC6A-491F-8A9E-E33B761D1C40}" type="sibTrans" cxnId="{1B92AED1-C62B-455D-A612-1A82C4E892FB}">
      <dgm:prSet/>
      <dgm:spPr/>
      <dgm:t>
        <a:bodyPr/>
        <a:lstStyle/>
        <a:p>
          <a:endParaRPr lang="en-US"/>
        </a:p>
      </dgm:t>
    </dgm:pt>
    <dgm:pt modelId="{00E0A939-14E6-4647-B3A8-8171D1B98688}">
      <dgm:prSet phldrT="[Text]"/>
      <dgm:spPr/>
      <dgm:t>
        <a:bodyPr/>
        <a:lstStyle/>
        <a:p>
          <a:r>
            <a:rPr lang="en-US" sz="3400" dirty="0"/>
            <a:t>Infeasible</a:t>
          </a:r>
        </a:p>
      </dgm:t>
    </dgm:pt>
    <dgm:pt modelId="{DE511073-12A1-48AD-A37E-63D1D1A0A503}" type="parTrans" cxnId="{C2F64C6C-C6EA-4595-8E5C-CC9257A95E79}">
      <dgm:prSet/>
      <dgm:spPr/>
      <dgm:t>
        <a:bodyPr/>
        <a:lstStyle/>
        <a:p>
          <a:endParaRPr lang="en-US"/>
        </a:p>
      </dgm:t>
    </dgm:pt>
    <dgm:pt modelId="{6935A1D4-9CB8-4C2C-8B45-71B7B1DCD76D}" type="sibTrans" cxnId="{C2F64C6C-C6EA-4595-8E5C-CC9257A95E79}">
      <dgm:prSet/>
      <dgm:spPr/>
      <dgm:t>
        <a:bodyPr/>
        <a:lstStyle/>
        <a:p>
          <a:endParaRPr lang="en-US"/>
        </a:p>
      </dgm:t>
    </dgm:pt>
    <dgm:pt modelId="{AD292A54-160D-43DD-BA9D-DBDF1BF9ED35}">
      <dgm:prSet phldrT="[Text]"/>
      <dgm:spPr/>
      <dgm:t>
        <a:bodyPr/>
        <a:lstStyle/>
        <a:p>
          <a:r>
            <a:rPr lang="en-US" sz="2600" dirty="0"/>
            <a:t>There should be no way to generate a message that corresponds to specific hash value other than brute forcing all possible messages</a:t>
          </a:r>
        </a:p>
      </dgm:t>
    </dgm:pt>
    <dgm:pt modelId="{E3CB8F7F-A036-46B0-84EC-A5429BA91A70}" type="parTrans" cxnId="{18E0B2BB-4993-4BD0-809A-9BB63127215C}">
      <dgm:prSet/>
      <dgm:spPr/>
      <dgm:t>
        <a:bodyPr/>
        <a:lstStyle/>
        <a:p>
          <a:endParaRPr lang="en-US"/>
        </a:p>
      </dgm:t>
    </dgm:pt>
    <dgm:pt modelId="{D060AD8D-8886-400F-9803-D6ED1BF9D5B6}" type="sibTrans" cxnId="{18E0B2BB-4993-4BD0-809A-9BB63127215C}">
      <dgm:prSet/>
      <dgm:spPr/>
      <dgm:t>
        <a:bodyPr/>
        <a:lstStyle/>
        <a:p>
          <a:endParaRPr lang="en-US"/>
        </a:p>
      </dgm:t>
    </dgm:pt>
    <dgm:pt modelId="{A8F704F2-83C4-4DCC-B7B9-2A1D328E8983}">
      <dgm:prSet phldrT="[Text]"/>
      <dgm:spPr/>
      <dgm:t>
        <a:bodyPr/>
        <a:lstStyle/>
        <a:p>
          <a:r>
            <a:rPr lang="en-US" sz="3400" dirty="0"/>
            <a:t>Unrevealing</a:t>
          </a:r>
        </a:p>
      </dgm:t>
    </dgm:pt>
    <dgm:pt modelId="{D434FA5F-7819-4363-8E10-C75918D851AC}" type="parTrans" cxnId="{CDB7F4F3-9464-4297-91D2-215C6B0F0EF1}">
      <dgm:prSet/>
      <dgm:spPr/>
      <dgm:t>
        <a:bodyPr/>
        <a:lstStyle/>
        <a:p>
          <a:endParaRPr lang="en-US"/>
        </a:p>
      </dgm:t>
    </dgm:pt>
    <dgm:pt modelId="{30A09D60-5A63-42D7-8E43-276E97AF8BDA}" type="sibTrans" cxnId="{CDB7F4F3-9464-4297-91D2-215C6B0F0EF1}">
      <dgm:prSet/>
      <dgm:spPr/>
      <dgm:t>
        <a:bodyPr/>
        <a:lstStyle/>
        <a:p>
          <a:endParaRPr lang="en-US"/>
        </a:p>
      </dgm:t>
    </dgm:pt>
    <dgm:pt modelId="{EA323048-93F8-478A-934B-57F96056D817}">
      <dgm:prSet phldrT="[Text]"/>
      <dgm:spPr/>
      <dgm:t>
        <a:bodyPr/>
        <a:lstStyle/>
        <a:p>
          <a:r>
            <a:rPr lang="en-US" sz="2600" dirty="0"/>
            <a:t>Small change to message would completely change the hash value, hence the hash value doesn’t reveal anything about the message</a:t>
          </a:r>
        </a:p>
      </dgm:t>
    </dgm:pt>
    <dgm:pt modelId="{BE3EA7BB-D911-4F8D-BE83-325471E415ED}" type="parTrans" cxnId="{E41ADD3F-E06C-4249-83C2-72697AEDE403}">
      <dgm:prSet/>
      <dgm:spPr/>
      <dgm:t>
        <a:bodyPr/>
        <a:lstStyle/>
        <a:p>
          <a:endParaRPr lang="en-US"/>
        </a:p>
      </dgm:t>
    </dgm:pt>
    <dgm:pt modelId="{4A45666A-7309-4710-9044-CD03D6C254AC}" type="sibTrans" cxnId="{E41ADD3F-E06C-4249-83C2-72697AEDE403}">
      <dgm:prSet/>
      <dgm:spPr/>
      <dgm:t>
        <a:bodyPr/>
        <a:lstStyle/>
        <a:p>
          <a:endParaRPr lang="en-US"/>
        </a:p>
      </dgm:t>
    </dgm:pt>
    <dgm:pt modelId="{20DD13D3-BBA3-4747-8AD3-F043726BDA61}">
      <dgm:prSet phldrT="[Text]"/>
      <dgm:spPr/>
      <dgm:t>
        <a:bodyPr/>
        <a:lstStyle/>
        <a:p>
          <a:r>
            <a:rPr lang="en-US" sz="3400" dirty="0"/>
            <a:t>Minimal Collisions</a:t>
          </a:r>
        </a:p>
      </dgm:t>
    </dgm:pt>
    <dgm:pt modelId="{55597926-A398-4D40-9496-3DDC7F4A56F2}" type="parTrans" cxnId="{396C7D66-B615-416F-8E51-0AB8892FE22D}">
      <dgm:prSet/>
      <dgm:spPr/>
      <dgm:t>
        <a:bodyPr/>
        <a:lstStyle/>
        <a:p>
          <a:endParaRPr lang="en-US"/>
        </a:p>
      </dgm:t>
    </dgm:pt>
    <dgm:pt modelId="{72B17AF7-726C-421F-BCDF-7AFCF885BBE3}" type="sibTrans" cxnId="{396C7D66-B615-416F-8E51-0AB8892FE22D}">
      <dgm:prSet/>
      <dgm:spPr/>
      <dgm:t>
        <a:bodyPr/>
        <a:lstStyle/>
        <a:p>
          <a:endParaRPr lang="en-US"/>
        </a:p>
      </dgm:t>
    </dgm:pt>
    <dgm:pt modelId="{E0A1E931-31F2-4022-9066-30F71054A871}">
      <dgm:prSet phldrT="[Text]"/>
      <dgm:spPr/>
      <dgm:t>
        <a:bodyPr/>
        <a:lstStyle/>
        <a:p>
          <a:r>
            <a:rPr lang="en-US" sz="3400" dirty="0"/>
            <a:t>It should be infeasible to compute two different messages with same hash values</a:t>
          </a:r>
        </a:p>
      </dgm:t>
    </dgm:pt>
    <dgm:pt modelId="{6026DA81-C564-4DE7-87AE-27339D67B3CB}" type="parTrans" cxnId="{A2DBFB5F-C2A6-4DFB-8E7A-FE1CAEFFFBC0}">
      <dgm:prSet/>
      <dgm:spPr/>
      <dgm:t>
        <a:bodyPr/>
        <a:lstStyle/>
        <a:p>
          <a:endParaRPr lang="en-US"/>
        </a:p>
      </dgm:t>
    </dgm:pt>
    <dgm:pt modelId="{143ECE88-791D-4102-8799-A2940C427B53}" type="sibTrans" cxnId="{A2DBFB5F-C2A6-4DFB-8E7A-FE1CAEFFFBC0}">
      <dgm:prSet/>
      <dgm:spPr/>
      <dgm:t>
        <a:bodyPr/>
        <a:lstStyle/>
        <a:p>
          <a:endParaRPr lang="en-US"/>
        </a:p>
      </dgm:t>
    </dgm:pt>
    <dgm:pt modelId="{4D7B0B42-1425-4460-87E4-E4154EC9F2FC}" type="pres">
      <dgm:prSet presAssocID="{428AB2A5-6D47-4ABF-8AE4-FC749F1125CD}" presName="linear" presStyleCnt="0">
        <dgm:presLayoutVars>
          <dgm:animLvl val="lvl"/>
          <dgm:resizeHandles val="exact"/>
        </dgm:presLayoutVars>
      </dgm:prSet>
      <dgm:spPr/>
      <dgm:t>
        <a:bodyPr/>
        <a:lstStyle/>
        <a:p>
          <a:endParaRPr lang="en-US"/>
        </a:p>
      </dgm:t>
    </dgm:pt>
    <dgm:pt modelId="{C63E5FC2-FE0B-4F4B-9160-B532983657E1}" type="pres">
      <dgm:prSet presAssocID="{D43D01A3-B807-42CF-A910-90E31C57C978}" presName="parentText" presStyleLbl="node1" presStyleIdx="0" presStyleCnt="5">
        <dgm:presLayoutVars>
          <dgm:chMax val="0"/>
          <dgm:bulletEnabled val="1"/>
        </dgm:presLayoutVars>
      </dgm:prSet>
      <dgm:spPr/>
      <dgm:t>
        <a:bodyPr/>
        <a:lstStyle/>
        <a:p>
          <a:endParaRPr lang="en-US"/>
        </a:p>
      </dgm:t>
    </dgm:pt>
    <dgm:pt modelId="{4B28F094-BE0F-4437-AC91-D1571D091AB3}" type="pres">
      <dgm:prSet presAssocID="{D43D01A3-B807-42CF-A910-90E31C57C978}" presName="childText" presStyleLbl="revTx" presStyleIdx="0" presStyleCnt="5">
        <dgm:presLayoutVars>
          <dgm:bulletEnabled val="1"/>
        </dgm:presLayoutVars>
      </dgm:prSet>
      <dgm:spPr/>
      <dgm:t>
        <a:bodyPr/>
        <a:lstStyle/>
        <a:p>
          <a:endParaRPr lang="en-US"/>
        </a:p>
      </dgm:t>
    </dgm:pt>
    <dgm:pt modelId="{9FCC8F8C-2114-4BB5-9D17-DBB3671F0E71}" type="pres">
      <dgm:prSet presAssocID="{3F381C05-1B45-430D-BB30-F087E847B22C}" presName="parentText" presStyleLbl="node1" presStyleIdx="1" presStyleCnt="5">
        <dgm:presLayoutVars>
          <dgm:chMax val="0"/>
          <dgm:bulletEnabled val="1"/>
        </dgm:presLayoutVars>
      </dgm:prSet>
      <dgm:spPr/>
      <dgm:t>
        <a:bodyPr/>
        <a:lstStyle/>
        <a:p>
          <a:endParaRPr lang="en-US"/>
        </a:p>
      </dgm:t>
    </dgm:pt>
    <dgm:pt modelId="{AF7C2613-58F2-4C0D-81BB-61934F2DD657}" type="pres">
      <dgm:prSet presAssocID="{3F381C05-1B45-430D-BB30-F087E847B22C}" presName="childText" presStyleLbl="revTx" presStyleIdx="1" presStyleCnt="5">
        <dgm:presLayoutVars>
          <dgm:bulletEnabled val="1"/>
        </dgm:presLayoutVars>
      </dgm:prSet>
      <dgm:spPr/>
      <dgm:t>
        <a:bodyPr/>
        <a:lstStyle/>
        <a:p>
          <a:endParaRPr lang="en-US"/>
        </a:p>
      </dgm:t>
    </dgm:pt>
    <dgm:pt modelId="{4BA29168-8021-4BA4-9386-AA93C8217BB1}" type="pres">
      <dgm:prSet presAssocID="{00E0A939-14E6-4647-B3A8-8171D1B98688}" presName="parentText" presStyleLbl="node1" presStyleIdx="2" presStyleCnt="5">
        <dgm:presLayoutVars>
          <dgm:chMax val="0"/>
          <dgm:bulletEnabled val="1"/>
        </dgm:presLayoutVars>
      </dgm:prSet>
      <dgm:spPr/>
      <dgm:t>
        <a:bodyPr/>
        <a:lstStyle/>
        <a:p>
          <a:endParaRPr lang="en-US"/>
        </a:p>
      </dgm:t>
    </dgm:pt>
    <dgm:pt modelId="{E7AEE971-009E-4A6C-B98C-651C8318F56E}" type="pres">
      <dgm:prSet presAssocID="{00E0A939-14E6-4647-B3A8-8171D1B98688}" presName="childText" presStyleLbl="revTx" presStyleIdx="2" presStyleCnt="5">
        <dgm:presLayoutVars>
          <dgm:bulletEnabled val="1"/>
        </dgm:presLayoutVars>
      </dgm:prSet>
      <dgm:spPr/>
      <dgm:t>
        <a:bodyPr/>
        <a:lstStyle/>
        <a:p>
          <a:endParaRPr lang="en-US"/>
        </a:p>
      </dgm:t>
    </dgm:pt>
    <dgm:pt modelId="{9F26CAE1-419B-484D-8DBF-B32CB992DFA2}" type="pres">
      <dgm:prSet presAssocID="{A8F704F2-83C4-4DCC-B7B9-2A1D328E8983}" presName="parentText" presStyleLbl="node1" presStyleIdx="3" presStyleCnt="5">
        <dgm:presLayoutVars>
          <dgm:chMax val="0"/>
          <dgm:bulletEnabled val="1"/>
        </dgm:presLayoutVars>
      </dgm:prSet>
      <dgm:spPr/>
      <dgm:t>
        <a:bodyPr/>
        <a:lstStyle/>
        <a:p>
          <a:endParaRPr lang="en-US"/>
        </a:p>
      </dgm:t>
    </dgm:pt>
    <dgm:pt modelId="{12ED5A52-0B43-4292-A0AC-7A3362BC8120}" type="pres">
      <dgm:prSet presAssocID="{A8F704F2-83C4-4DCC-B7B9-2A1D328E8983}" presName="childText" presStyleLbl="revTx" presStyleIdx="3" presStyleCnt="5">
        <dgm:presLayoutVars>
          <dgm:bulletEnabled val="1"/>
        </dgm:presLayoutVars>
      </dgm:prSet>
      <dgm:spPr/>
      <dgm:t>
        <a:bodyPr/>
        <a:lstStyle/>
        <a:p>
          <a:endParaRPr lang="en-US"/>
        </a:p>
      </dgm:t>
    </dgm:pt>
    <dgm:pt modelId="{1BDEC8BB-75FA-4C5D-9973-C32F35A1B29C}" type="pres">
      <dgm:prSet presAssocID="{20DD13D3-BBA3-4747-8AD3-F043726BDA61}" presName="parentText" presStyleLbl="node1" presStyleIdx="4" presStyleCnt="5">
        <dgm:presLayoutVars>
          <dgm:chMax val="0"/>
          <dgm:bulletEnabled val="1"/>
        </dgm:presLayoutVars>
      </dgm:prSet>
      <dgm:spPr/>
      <dgm:t>
        <a:bodyPr/>
        <a:lstStyle/>
        <a:p>
          <a:endParaRPr lang="en-US"/>
        </a:p>
      </dgm:t>
    </dgm:pt>
    <dgm:pt modelId="{98B13091-E70B-4DAB-A21C-1CCA95F94BD9}" type="pres">
      <dgm:prSet presAssocID="{20DD13D3-BBA3-4747-8AD3-F043726BDA61}" presName="childText" presStyleLbl="revTx" presStyleIdx="4" presStyleCnt="5">
        <dgm:presLayoutVars>
          <dgm:bulletEnabled val="1"/>
        </dgm:presLayoutVars>
      </dgm:prSet>
      <dgm:spPr/>
      <dgm:t>
        <a:bodyPr/>
        <a:lstStyle/>
        <a:p>
          <a:endParaRPr lang="en-US"/>
        </a:p>
      </dgm:t>
    </dgm:pt>
  </dgm:ptLst>
  <dgm:cxnLst>
    <dgm:cxn modelId="{396C7D66-B615-416F-8E51-0AB8892FE22D}" srcId="{428AB2A5-6D47-4ABF-8AE4-FC749F1125CD}" destId="{20DD13D3-BBA3-4747-8AD3-F043726BDA61}" srcOrd="4" destOrd="0" parTransId="{55597926-A398-4D40-9496-3DDC7F4A56F2}" sibTransId="{72B17AF7-726C-421F-BCDF-7AFCF885BBE3}"/>
    <dgm:cxn modelId="{9103B3AD-C705-4223-A974-C5871B57021F}" type="presOf" srcId="{E0A1E931-31F2-4022-9066-30F71054A871}" destId="{98B13091-E70B-4DAB-A21C-1CCA95F94BD9}" srcOrd="0" destOrd="0" presId="urn:microsoft.com/office/officeart/2005/8/layout/vList2"/>
    <dgm:cxn modelId="{CDB7F4F3-9464-4297-91D2-215C6B0F0EF1}" srcId="{428AB2A5-6D47-4ABF-8AE4-FC749F1125CD}" destId="{A8F704F2-83C4-4DCC-B7B9-2A1D328E8983}" srcOrd="3" destOrd="0" parTransId="{D434FA5F-7819-4363-8E10-C75918D851AC}" sibTransId="{30A09D60-5A63-42D7-8E43-276E97AF8BDA}"/>
    <dgm:cxn modelId="{E41ADD3F-E06C-4249-83C2-72697AEDE403}" srcId="{A8F704F2-83C4-4DCC-B7B9-2A1D328E8983}" destId="{EA323048-93F8-478A-934B-57F96056D817}" srcOrd="0" destOrd="0" parTransId="{BE3EA7BB-D911-4F8D-BE83-325471E415ED}" sibTransId="{4A45666A-7309-4710-9044-CD03D6C254AC}"/>
    <dgm:cxn modelId="{CBC7191E-9EE3-4801-B3A9-64258EC34F94}" type="presOf" srcId="{BD8C12A2-D2BC-4902-A7EE-1EE8A038D116}" destId="{4B28F094-BE0F-4437-AC91-D1571D091AB3}" srcOrd="0" destOrd="0" presId="urn:microsoft.com/office/officeart/2005/8/layout/vList2"/>
    <dgm:cxn modelId="{95ECF493-2AC6-4B8C-AD61-CC5F8EFB2C0C}" srcId="{428AB2A5-6D47-4ABF-8AE4-FC749F1125CD}" destId="{D43D01A3-B807-42CF-A910-90E31C57C978}" srcOrd="0" destOrd="0" parTransId="{6B0C5019-136C-4679-BC29-A138529EA7AC}" sibTransId="{98B66F5F-2DD1-4745-B54E-81D0FDFF40CA}"/>
    <dgm:cxn modelId="{1B92AED1-C62B-455D-A612-1A82C4E892FB}" srcId="{3F381C05-1B45-430D-BB30-F087E847B22C}" destId="{2A525B3F-28A9-4AFA-9D3A-1E8D21AE8357}" srcOrd="0" destOrd="0" parTransId="{E3163C5D-CC44-4DF0-B839-B9DC3960F4EC}" sibTransId="{42D00159-BC6A-491F-8A9E-E33B761D1C40}"/>
    <dgm:cxn modelId="{BC43CC9A-7E3D-47FE-A0E6-E994EF592B74}" srcId="{D43D01A3-B807-42CF-A910-90E31C57C978}" destId="{BD8C12A2-D2BC-4902-A7EE-1EE8A038D116}" srcOrd="0" destOrd="0" parTransId="{287F8819-C621-423D-B0BE-3A9F06746541}" sibTransId="{BA0BB89B-2066-4757-9C91-659CB4F22CD8}"/>
    <dgm:cxn modelId="{711C8935-150C-4DA5-B072-D4177627661C}" srcId="{428AB2A5-6D47-4ABF-8AE4-FC749F1125CD}" destId="{3F381C05-1B45-430D-BB30-F087E847B22C}" srcOrd="1" destOrd="0" parTransId="{88A7CA33-B31D-4AB8-9791-6CD36223A47A}" sibTransId="{9276271E-5BF0-465B-B6FC-F8E1C0CFA0A0}"/>
    <dgm:cxn modelId="{CE23CC56-7C82-4CCE-9DF4-0EF97B6AF7BD}" type="presOf" srcId="{A8F704F2-83C4-4DCC-B7B9-2A1D328E8983}" destId="{9F26CAE1-419B-484D-8DBF-B32CB992DFA2}" srcOrd="0" destOrd="0" presId="urn:microsoft.com/office/officeart/2005/8/layout/vList2"/>
    <dgm:cxn modelId="{18E0B2BB-4993-4BD0-809A-9BB63127215C}" srcId="{00E0A939-14E6-4647-B3A8-8171D1B98688}" destId="{AD292A54-160D-43DD-BA9D-DBDF1BF9ED35}" srcOrd="0" destOrd="0" parTransId="{E3CB8F7F-A036-46B0-84EC-A5429BA91A70}" sibTransId="{D060AD8D-8886-400F-9803-D6ED1BF9D5B6}"/>
    <dgm:cxn modelId="{8EC6792F-0CA4-4D6F-887A-383DE774EB97}" type="presOf" srcId="{3F381C05-1B45-430D-BB30-F087E847B22C}" destId="{9FCC8F8C-2114-4BB5-9D17-DBB3671F0E71}" srcOrd="0" destOrd="0" presId="urn:microsoft.com/office/officeart/2005/8/layout/vList2"/>
    <dgm:cxn modelId="{F0B7B213-A926-4B2C-BE03-E7CC210E63BD}" type="presOf" srcId="{20DD13D3-BBA3-4747-8AD3-F043726BDA61}" destId="{1BDEC8BB-75FA-4C5D-9973-C32F35A1B29C}" srcOrd="0" destOrd="0" presId="urn:microsoft.com/office/officeart/2005/8/layout/vList2"/>
    <dgm:cxn modelId="{C0FBA94F-5BBB-410E-9288-CF81D60CA408}" type="presOf" srcId="{EA323048-93F8-478A-934B-57F96056D817}" destId="{12ED5A52-0B43-4292-A0AC-7A3362BC8120}" srcOrd="0" destOrd="0" presId="urn:microsoft.com/office/officeart/2005/8/layout/vList2"/>
    <dgm:cxn modelId="{0F13169D-89B2-47D7-A39A-16035934DB2C}" type="presOf" srcId="{428AB2A5-6D47-4ABF-8AE4-FC749F1125CD}" destId="{4D7B0B42-1425-4460-87E4-E4154EC9F2FC}" srcOrd="0" destOrd="0" presId="urn:microsoft.com/office/officeart/2005/8/layout/vList2"/>
    <dgm:cxn modelId="{95E67137-9D0F-41FA-BA5A-3E8898B37622}" type="presOf" srcId="{00E0A939-14E6-4647-B3A8-8171D1B98688}" destId="{4BA29168-8021-4BA4-9386-AA93C8217BB1}" srcOrd="0" destOrd="0" presId="urn:microsoft.com/office/officeart/2005/8/layout/vList2"/>
    <dgm:cxn modelId="{A2DBFB5F-C2A6-4DFB-8E7A-FE1CAEFFFBC0}" srcId="{20DD13D3-BBA3-4747-8AD3-F043726BDA61}" destId="{E0A1E931-31F2-4022-9066-30F71054A871}" srcOrd="0" destOrd="0" parTransId="{6026DA81-C564-4DE7-87AE-27339D67B3CB}" sibTransId="{143ECE88-791D-4102-8799-A2940C427B53}"/>
    <dgm:cxn modelId="{C2F64C6C-C6EA-4595-8E5C-CC9257A95E79}" srcId="{428AB2A5-6D47-4ABF-8AE4-FC749F1125CD}" destId="{00E0A939-14E6-4647-B3A8-8171D1B98688}" srcOrd="2" destOrd="0" parTransId="{DE511073-12A1-48AD-A37E-63D1D1A0A503}" sibTransId="{6935A1D4-9CB8-4C2C-8B45-71B7B1DCD76D}"/>
    <dgm:cxn modelId="{94100E71-9205-4239-8E07-795240633414}" type="presOf" srcId="{2A525B3F-28A9-4AFA-9D3A-1E8D21AE8357}" destId="{AF7C2613-58F2-4C0D-81BB-61934F2DD657}" srcOrd="0" destOrd="0" presId="urn:microsoft.com/office/officeart/2005/8/layout/vList2"/>
    <dgm:cxn modelId="{C545A4A3-5688-4304-A6DE-DA3762FCD6F5}" type="presOf" srcId="{AD292A54-160D-43DD-BA9D-DBDF1BF9ED35}" destId="{E7AEE971-009E-4A6C-B98C-651C8318F56E}" srcOrd="0" destOrd="0" presId="urn:microsoft.com/office/officeart/2005/8/layout/vList2"/>
    <dgm:cxn modelId="{16DF28DF-854E-4319-867F-D1191C8B1871}" type="presOf" srcId="{D43D01A3-B807-42CF-A910-90E31C57C978}" destId="{C63E5FC2-FE0B-4F4B-9160-B532983657E1}" srcOrd="0" destOrd="0" presId="urn:microsoft.com/office/officeart/2005/8/layout/vList2"/>
    <dgm:cxn modelId="{2F050B5A-FA4D-464C-9616-BEE3F43DCC62}" type="presParOf" srcId="{4D7B0B42-1425-4460-87E4-E4154EC9F2FC}" destId="{C63E5FC2-FE0B-4F4B-9160-B532983657E1}" srcOrd="0" destOrd="0" presId="urn:microsoft.com/office/officeart/2005/8/layout/vList2"/>
    <dgm:cxn modelId="{4A07944C-5AA7-441C-A5F3-35FE5946D0C5}" type="presParOf" srcId="{4D7B0B42-1425-4460-87E4-E4154EC9F2FC}" destId="{4B28F094-BE0F-4437-AC91-D1571D091AB3}" srcOrd="1" destOrd="0" presId="urn:microsoft.com/office/officeart/2005/8/layout/vList2"/>
    <dgm:cxn modelId="{84C8575B-12C1-4B07-B4BA-8A89E7C1E365}" type="presParOf" srcId="{4D7B0B42-1425-4460-87E4-E4154EC9F2FC}" destId="{9FCC8F8C-2114-4BB5-9D17-DBB3671F0E71}" srcOrd="2" destOrd="0" presId="urn:microsoft.com/office/officeart/2005/8/layout/vList2"/>
    <dgm:cxn modelId="{05B107DA-3781-4A2F-A0FD-E78D4FB92C90}" type="presParOf" srcId="{4D7B0B42-1425-4460-87E4-E4154EC9F2FC}" destId="{AF7C2613-58F2-4C0D-81BB-61934F2DD657}" srcOrd="3" destOrd="0" presId="urn:microsoft.com/office/officeart/2005/8/layout/vList2"/>
    <dgm:cxn modelId="{3DA063BE-16BF-4E2A-8F9A-B722C8991C2D}" type="presParOf" srcId="{4D7B0B42-1425-4460-87E4-E4154EC9F2FC}" destId="{4BA29168-8021-4BA4-9386-AA93C8217BB1}" srcOrd="4" destOrd="0" presId="urn:microsoft.com/office/officeart/2005/8/layout/vList2"/>
    <dgm:cxn modelId="{04B9E603-BC78-485D-A826-752323086E95}" type="presParOf" srcId="{4D7B0B42-1425-4460-87E4-E4154EC9F2FC}" destId="{E7AEE971-009E-4A6C-B98C-651C8318F56E}" srcOrd="5" destOrd="0" presId="urn:microsoft.com/office/officeart/2005/8/layout/vList2"/>
    <dgm:cxn modelId="{B9EBAE1F-0D8E-4D4F-96D9-33880E442814}" type="presParOf" srcId="{4D7B0B42-1425-4460-87E4-E4154EC9F2FC}" destId="{9F26CAE1-419B-484D-8DBF-B32CB992DFA2}" srcOrd="6" destOrd="0" presId="urn:microsoft.com/office/officeart/2005/8/layout/vList2"/>
    <dgm:cxn modelId="{DE91815C-7241-4D3E-98B6-91E53660EA2D}" type="presParOf" srcId="{4D7B0B42-1425-4460-87E4-E4154EC9F2FC}" destId="{12ED5A52-0B43-4292-A0AC-7A3362BC8120}" srcOrd="7" destOrd="0" presId="urn:microsoft.com/office/officeart/2005/8/layout/vList2"/>
    <dgm:cxn modelId="{C82AE7CB-6574-4E1C-87FF-4FF8A1CC5D78}" type="presParOf" srcId="{4D7B0B42-1425-4460-87E4-E4154EC9F2FC}" destId="{1BDEC8BB-75FA-4C5D-9973-C32F35A1B29C}" srcOrd="8" destOrd="0" presId="urn:microsoft.com/office/officeart/2005/8/layout/vList2"/>
    <dgm:cxn modelId="{214D3136-AD7D-4902-B3FE-3B07A350085C}" type="presParOf" srcId="{4D7B0B42-1425-4460-87E4-E4154EC9F2FC}" destId="{98B13091-E70B-4DAB-A21C-1CCA95F94BD9}"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324010-1F5A-4C8D-8A92-EFDDD1DB1842}" type="doc">
      <dgm:prSet loTypeId="urn:microsoft.com/office/officeart/2005/8/layout/lProcess1" loCatId="process" qsTypeId="urn:microsoft.com/office/officeart/2005/8/quickstyle/simple1" qsCatId="simple" csTypeId="urn:microsoft.com/office/officeart/2005/8/colors/accent5_5" csCatId="accent5" phldr="1"/>
      <dgm:spPr/>
      <dgm:t>
        <a:bodyPr/>
        <a:lstStyle/>
        <a:p>
          <a:endParaRPr lang="en-US"/>
        </a:p>
      </dgm:t>
    </dgm:pt>
    <dgm:pt modelId="{4204B37E-8837-484E-86EF-20173B79989B}">
      <dgm:prSet phldrT="[Text]"/>
      <dgm:spPr/>
      <dgm:t>
        <a:bodyPr/>
        <a:lstStyle/>
        <a:p>
          <a:r>
            <a:rPr lang="en-US" dirty="0"/>
            <a:t>MD5</a:t>
          </a:r>
        </a:p>
      </dgm:t>
    </dgm:pt>
    <dgm:pt modelId="{CEA39FEB-2EE7-4AD7-9320-702C7F660950}" type="parTrans" cxnId="{268F4D31-2DEB-4108-BE23-1BD111B05FD3}">
      <dgm:prSet/>
      <dgm:spPr/>
      <dgm:t>
        <a:bodyPr/>
        <a:lstStyle/>
        <a:p>
          <a:endParaRPr lang="en-US"/>
        </a:p>
      </dgm:t>
    </dgm:pt>
    <dgm:pt modelId="{D5D39009-3A07-4305-870E-FEB26E47FA42}" type="sibTrans" cxnId="{268F4D31-2DEB-4108-BE23-1BD111B05FD3}">
      <dgm:prSet/>
      <dgm:spPr/>
      <dgm:t>
        <a:bodyPr/>
        <a:lstStyle/>
        <a:p>
          <a:endParaRPr lang="en-US"/>
        </a:p>
      </dgm:t>
    </dgm:pt>
    <dgm:pt modelId="{2EC3F1AC-C33C-4196-A7F5-51F2E507B0B8}">
      <dgm:prSet phldrT="[Text]"/>
      <dgm:spPr/>
      <dgm:t>
        <a:bodyPr/>
        <a:lstStyle/>
        <a:p>
          <a:r>
            <a:rPr lang="en-US" dirty="0"/>
            <a:t>SHA-256</a:t>
          </a:r>
        </a:p>
      </dgm:t>
    </dgm:pt>
    <dgm:pt modelId="{111E2B18-2226-4878-A965-CC71C3DCB50A}" type="parTrans" cxnId="{0CF081D4-9417-4798-901D-CE24898DED21}">
      <dgm:prSet/>
      <dgm:spPr/>
      <dgm:t>
        <a:bodyPr/>
        <a:lstStyle/>
        <a:p>
          <a:endParaRPr lang="en-US"/>
        </a:p>
      </dgm:t>
    </dgm:pt>
    <dgm:pt modelId="{941AF2D2-0214-4923-B295-E78E02F3E115}" type="sibTrans" cxnId="{0CF081D4-9417-4798-901D-CE24898DED21}">
      <dgm:prSet/>
      <dgm:spPr/>
      <dgm:t>
        <a:bodyPr/>
        <a:lstStyle/>
        <a:p>
          <a:endParaRPr lang="en-US"/>
        </a:p>
      </dgm:t>
    </dgm:pt>
    <dgm:pt modelId="{74215991-75D8-4F21-ACFC-CC72A1987232}">
      <dgm:prSet phldrT="[Text]"/>
      <dgm:spPr/>
      <dgm:t>
        <a:bodyPr/>
        <a:lstStyle/>
        <a:p>
          <a:r>
            <a:rPr lang="en-US" dirty="0"/>
            <a:t>RIPEMD</a:t>
          </a:r>
        </a:p>
      </dgm:t>
    </dgm:pt>
    <dgm:pt modelId="{22D5179E-F4E4-4703-B26A-07D24FC0337B}" type="parTrans" cxnId="{315E8C37-B13B-4213-B90C-797BBE1F2B15}">
      <dgm:prSet/>
      <dgm:spPr/>
      <dgm:t>
        <a:bodyPr/>
        <a:lstStyle/>
        <a:p>
          <a:endParaRPr lang="en-US"/>
        </a:p>
      </dgm:t>
    </dgm:pt>
    <dgm:pt modelId="{F15C7381-CF32-477D-9774-7C592C3F061E}" type="sibTrans" cxnId="{315E8C37-B13B-4213-B90C-797BBE1F2B15}">
      <dgm:prSet/>
      <dgm:spPr/>
      <dgm:t>
        <a:bodyPr/>
        <a:lstStyle/>
        <a:p>
          <a:endParaRPr lang="en-US"/>
        </a:p>
      </dgm:t>
    </dgm:pt>
    <dgm:pt modelId="{24F184EF-5815-4725-B953-B33DE838FADC}">
      <dgm:prSet phldrT="[Text]"/>
      <dgm:spPr/>
      <dgm:t>
        <a:bodyPr/>
        <a:lstStyle/>
        <a:p>
          <a:r>
            <a:rPr lang="en-US" dirty="0" err="1"/>
            <a:t>Whirpool</a:t>
          </a:r>
        </a:p>
      </dgm:t>
    </dgm:pt>
    <dgm:pt modelId="{0D3DDF11-4741-4A80-B7E3-E47BA3AFD2B7}" type="parTrans" cxnId="{409954B4-99C8-4EDD-9326-DE19785651AA}">
      <dgm:prSet/>
      <dgm:spPr/>
      <dgm:t>
        <a:bodyPr/>
        <a:lstStyle/>
        <a:p>
          <a:endParaRPr lang="en-US"/>
        </a:p>
      </dgm:t>
    </dgm:pt>
    <dgm:pt modelId="{87EABE7F-1526-402B-AA01-EAC07DEDA616}" type="sibTrans" cxnId="{409954B4-99C8-4EDD-9326-DE19785651AA}">
      <dgm:prSet/>
      <dgm:spPr/>
      <dgm:t>
        <a:bodyPr/>
        <a:lstStyle/>
        <a:p>
          <a:endParaRPr lang="en-US"/>
        </a:p>
      </dgm:t>
    </dgm:pt>
    <dgm:pt modelId="{E0185084-B4B0-4A0B-87D7-088ABB3FB9DE}" type="pres">
      <dgm:prSet presAssocID="{AE324010-1F5A-4C8D-8A92-EFDDD1DB1842}" presName="Name0" presStyleCnt="0">
        <dgm:presLayoutVars>
          <dgm:dir/>
          <dgm:animLvl val="lvl"/>
          <dgm:resizeHandles val="exact"/>
        </dgm:presLayoutVars>
      </dgm:prSet>
      <dgm:spPr/>
      <dgm:t>
        <a:bodyPr/>
        <a:lstStyle/>
        <a:p>
          <a:endParaRPr lang="en-US"/>
        </a:p>
      </dgm:t>
    </dgm:pt>
    <dgm:pt modelId="{F2649797-89D6-4092-BDD6-18559B94E272}" type="pres">
      <dgm:prSet presAssocID="{4204B37E-8837-484E-86EF-20173B79989B}" presName="vertFlow" presStyleCnt="0"/>
      <dgm:spPr/>
      <dgm:t>
        <a:bodyPr/>
        <a:lstStyle/>
        <a:p>
          <a:endParaRPr lang="en-US"/>
        </a:p>
      </dgm:t>
    </dgm:pt>
    <dgm:pt modelId="{631F0C5B-980C-4E1D-94BA-0A093A348C76}" type="pres">
      <dgm:prSet presAssocID="{4204B37E-8837-484E-86EF-20173B79989B}" presName="header" presStyleLbl="node1" presStyleIdx="0" presStyleCnt="4"/>
      <dgm:spPr/>
      <dgm:t>
        <a:bodyPr/>
        <a:lstStyle/>
        <a:p>
          <a:endParaRPr lang="en-US"/>
        </a:p>
      </dgm:t>
    </dgm:pt>
    <dgm:pt modelId="{EC13A128-C566-4E8D-BC4E-4F4D20E0EE06}" type="pres">
      <dgm:prSet presAssocID="{4204B37E-8837-484E-86EF-20173B79989B}" presName="hSp" presStyleCnt="0"/>
      <dgm:spPr/>
      <dgm:t>
        <a:bodyPr/>
        <a:lstStyle/>
        <a:p>
          <a:endParaRPr lang="en-US"/>
        </a:p>
      </dgm:t>
    </dgm:pt>
    <dgm:pt modelId="{952B6019-7BD3-472E-8481-4D00583389C7}" type="pres">
      <dgm:prSet presAssocID="{2EC3F1AC-C33C-4196-A7F5-51F2E507B0B8}" presName="vertFlow" presStyleCnt="0"/>
      <dgm:spPr/>
      <dgm:t>
        <a:bodyPr/>
        <a:lstStyle/>
        <a:p>
          <a:endParaRPr lang="en-US"/>
        </a:p>
      </dgm:t>
    </dgm:pt>
    <dgm:pt modelId="{759AD81A-B13F-42C8-8E2A-52D878CEAF62}" type="pres">
      <dgm:prSet presAssocID="{2EC3F1AC-C33C-4196-A7F5-51F2E507B0B8}" presName="header" presStyleLbl="node1" presStyleIdx="1" presStyleCnt="4"/>
      <dgm:spPr/>
      <dgm:t>
        <a:bodyPr/>
        <a:lstStyle/>
        <a:p>
          <a:endParaRPr lang="en-US"/>
        </a:p>
      </dgm:t>
    </dgm:pt>
    <dgm:pt modelId="{BB085C3B-C687-4222-B85F-2E5D10720FC6}" type="pres">
      <dgm:prSet presAssocID="{2EC3F1AC-C33C-4196-A7F5-51F2E507B0B8}" presName="hSp" presStyleCnt="0"/>
      <dgm:spPr/>
      <dgm:t>
        <a:bodyPr/>
        <a:lstStyle/>
        <a:p>
          <a:endParaRPr lang="en-US"/>
        </a:p>
      </dgm:t>
    </dgm:pt>
    <dgm:pt modelId="{8124B2E1-ACFB-4949-8876-C6FDA98AFC64}" type="pres">
      <dgm:prSet presAssocID="{74215991-75D8-4F21-ACFC-CC72A1987232}" presName="vertFlow" presStyleCnt="0"/>
      <dgm:spPr/>
      <dgm:t>
        <a:bodyPr/>
        <a:lstStyle/>
        <a:p>
          <a:endParaRPr lang="en-US"/>
        </a:p>
      </dgm:t>
    </dgm:pt>
    <dgm:pt modelId="{8C4C5B49-9068-44E5-9536-31AD315D1A26}" type="pres">
      <dgm:prSet presAssocID="{74215991-75D8-4F21-ACFC-CC72A1987232}" presName="header" presStyleLbl="node1" presStyleIdx="2" presStyleCnt="4"/>
      <dgm:spPr/>
      <dgm:t>
        <a:bodyPr/>
        <a:lstStyle/>
        <a:p>
          <a:endParaRPr lang="en-US"/>
        </a:p>
      </dgm:t>
    </dgm:pt>
    <dgm:pt modelId="{51A07F16-BB97-4610-A9EE-189847D5F0CB}" type="pres">
      <dgm:prSet presAssocID="{74215991-75D8-4F21-ACFC-CC72A1987232}" presName="hSp" presStyleCnt="0"/>
      <dgm:spPr/>
      <dgm:t>
        <a:bodyPr/>
        <a:lstStyle/>
        <a:p>
          <a:endParaRPr lang="en-US"/>
        </a:p>
      </dgm:t>
    </dgm:pt>
    <dgm:pt modelId="{9DB4DF15-E4F4-4B97-AA21-58ACF8AF7B77}" type="pres">
      <dgm:prSet presAssocID="{24F184EF-5815-4725-B953-B33DE838FADC}" presName="vertFlow" presStyleCnt="0"/>
      <dgm:spPr/>
      <dgm:t>
        <a:bodyPr/>
        <a:lstStyle/>
        <a:p>
          <a:endParaRPr lang="en-US"/>
        </a:p>
      </dgm:t>
    </dgm:pt>
    <dgm:pt modelId="{5AD53BA0-2DE5-4EAC-B1FA-B6252957283B}" type="pres">
      <dgm:prSet presAssocID="{24F184EF-5815-4725-B953-B33DE838FADC}" presName="header" presStyleLbl="node1" presStyleIdx="3" presStyleCnt="4"/>
      <dgm:spPr/>
      <dgm:t>
        <a:bodyPr/>
        <a:lstStyle/>
        <a:p>
          <a:endParaRPr lang="en-US"/>
        </a:p>
      </dgm:t>
    </dgm:pt>
  </dgm:ptLst>
  <dgm:cxnLst>
    <dgm:cxn modelId="{0CF081D4-9417-4798-901D-CE24898DED21}" srcId="{AE324010-1F5A-4C8D-8A92-EFDDD1DB1842}" destId="{2EC3F1AC-C33C-4196-A7F5-51F2E507B0B8}" srcOrd="1" destOrd="0" parTransId="{111E2B18-2226-4878-A965-CC71C3DCB50A}" sibTransId="{941AF2D2-0214-4923-B295-E78E02F3E115}"/>
    <dgm:cxn modelId="{315E8C37-B13B-4213-B90C-797BBE1F2B15}" srcId="{AE324010-1F5A-4C8D-8A92-EFDDD1DB1842}" destId="{74215991-75D8-4F21-ACFC-CC72A1987232}" srcOrd="2" destOrd="0" parTransId="{22D5179E-F4E4-4703-B26A-07D24FC0337B}" sibTransId="{F15C7381-CF32-477D-9774-7C592C3F061E}"/>
    <dgm:cxn modelId="{80198B91-0F55-4133-B362-CDE992DCF2B5}" type="presOf" srcId="{24F184EF-5815-4725-B953-B33DE838FADC}" destId="{5AD53BA0-2DE5-4EAC-B1FA-B6252957283B}" srcOrd="0" destOrd="0" presId="urn:microsoft.com/office/officeart/2005/8/layout/lProcess1"/>
    <dgm:cxn modelId="{409954B4-99C8-4EDD-9326-DE19785651AA}" srcId="{AE324010-1F5A-4C8D-8A92-EFDDD1DB1842}" destId="{24F184EF-5815-4725-B953-B33DE838FADC}" srcOrd="3" destOrd="0" parTransId="{0D3DDF11-4741-4A80-B7E3-E47BA3AFD2B7}" sibTransId="{87EABE7F-1526-402B-AA01-EAC07DEDA616}"/>
    <dgm:cxn modelId="{9C7DB4EA-7D56-4656-A54C-DCB7E286637E}" type="presOf" srcId="{74215991-75D8-4F21-ACFC-CC72A1987232}" destId="{8C4C5B49-9068-44E5-9536-31AD315D1A26}" srcOrd="0" destOrd="0" presId="urn:microsoft.com/office/officeart/2005/8/layout/lProcess1"/>
    <dgm:cxn modelId="{268F4D31-2DEB-4108-BE23-1BD111B05FD3}" srcId="{AE324010-1F5A-4C8D-8A92-EFDDD1DB1842}" destId="{4204B37E-8837-484E-86EF-20173B79989B}" srcOrd="0" destOrd="0" parTransId="{CEA39FEB-2EE7-4AD7-9320-702C7F660950}" sibTransId="{D5D39009-3A07-4305-870E-FEB26E47FA42}"/>
    <dgm:cxn modelId="{EDA65718-DB31-4A40-AE4B-BA375A30253F}" type="presOf" srcId="{2EC3F1AC-C33C-4196-A7F5-51F2E507B0B8}" destId="{759AD81A-B13F-42C8-8E2A-52D878CEAF62}" srcOrd="0" destOrd="0" presId="urn:microsoft.com/office/officeart/2005/8/layout/lProcess1"/>
    <dgm:cxn modelId="{2EFD603B-7596-499F-8EF1-9431FC4D3774}" type="presOf" srcId="{AE324010-1F5A-4C8D-8A92-EFDDD1DB1842}" destId="{E0185084-B4B0-4A0B-87D7-088ABB3FB9DE}" srcOrd="0" destOrd="0" presId="urn:microsoft.com/office/officeart/2005/8/layout/lProcess1"/>
    <dgm:cxn modelId="{B62D126A-D8ED-4C31-9547-8DFAAB156FB9}" type="presOf" srcId="{4204B37E-8837-484E-86EF-20173B79989B}" destId="{631F0C5B-980C-4E1D-94BA-0A093A348C76}" srcOrd="0" destOrd="0" presId="urn:microsoft.com/office/officeart/2005/8/layout/lProcess1"/>
    <dgm:cxn modelId="{6DDA489C-16D8-4115-8402-88FFA56789AB}" type="presParOf" srcId="{E0185084-B4B0-4A0B-87D7-088ABB3FB9DE}" destId="{F2649797-89D6-4092-BDD6-18559B94E272}" srcOrd="0" destOrd="0" presId="urn:microsoft.com/office/officeart/2005/8/layout/lProcess1"/>
    <dgm:cxn modelId="{FF2F43AC-2B98-4BE5-9E8F-8BBC9D570586}" type="presParOf" srcId="{F2649797-89D6-4092-BDD6-18559B94E272}" destId="{631F0C5B-980C-4E1D-94BA-0A093A348C76}" srcOrd="0" destOrd="0" presId="urn:microsoft.com/office/officeart/2005/8/layout/lProcess1"/>
    <dgm:cxn modelId="{27302350-7BE0-4772-9C95-73E21FF6409F}" type="presParOf" srcId="{E0185084-B4B0-4A0B-87D7-088ABB3FB9DE}" destId="{EC13A128-C566-4E8D-BC4E-4F4D20E0EE06}" srcOrd="1" destOrd="0" presId="urn:microsoft.com/office/officeart/2005/8/layout/lProcess1"/>
    <dgm:cxn modelId="{9D06728B-4A46-422D-BE59-0E2BE0CE8629}" type="presParOf" srcId="{E0185084-B4B0-4A0B-87D7-088ABB3FB9DE}" destId="{952B6019-7BD3-472E-8481-4D00583389C7}" srcOrd="2" destOrd="0" presId="urn:microsoft.com/office/officeart/2005/8/layout/lProcess1"/>
    <dgm:cxn modelId="{84E0631B-8EA7-4564-A3F3-1171B5EA3E40}" type="presParOf" srcId="{952B6019-7BD3-472E-8481-4D00583389C7}" destId="{759AD81A-B13F-42C8-8E2A-52D878CEAF62}" srcOrd="0" destOrd="0" presId="urn:microsoft.com/office/officeart/2005/8/layout/lProcess1"/>
    <dgm:cxn modelId="{E4ACA419-DBF7-4980-B237-E77F5540E082}" type="presParOf" srcId="{E0185084-B4B0-4A0B-87D7-088ABB3FB9DE}" destId="{BB085C3B-C687-4222-B85F-2E5D10720FC6}" srcOrd="3" destOrd="0" presId="urn:microsoft.com/office/officeart/2005/8/layout/lProcess1"/>
    <dgm:cxn modelId="{A26B0CBC-8AEA-45F1-A396-52D6E8BB9797}" type="presParOf" srcId="{E0185084-B4B0-4A0B-87D7-088ABB3FB9DE}" destId="{8124B2E1-ACFB-4949-8876-C6FDA98AFC64}" srcOrd="4" destOrd="0" presId="urn:microsoft.com/office/officeart/2005/8/layout/lProcess1"/>
    <dgm:cxn modelId="{7194915D-EEC2-4415-81C4-B13A8A5E8353}" type="presParOf" srcId="{8124B2E1-ACFB-4949-8876-C6FDA98AFC64}" destId="{8C4C5B49-9068-44E5-9536-31AD315D1A26}" srcOrd="0" destOrd="0" presId="urn:microsoft.com/office/officeart/2005/8/layout/lProcess1"/>
    <dgm:cxn modelId="{3956A940-4448-4995-80F3-59742EF7B51E}" type="presParOf" srcId="{E0185084-B4B0-4A0B-87D7-088ABB3FB9DE}" destId="{51A07F16-BB97-4610-A9EE-189847D5F0CB}" srcOrd="5" destOrd="0" presId="urn:microsoft.com/office/officeart/2005/8/layout/lProcess1"/>
    <dgm:cxn modelId="{76BC3901-C036-475E-BFDA-818B35CE10C0}" type="presParOf" srcId="{E0185084-B4B0-4A0B-87D7-088ABB3FB9DE}" destId="{9DB4DF15-E4F4-4B97-AA21-58ACF8AF7B77}" srcOrd="6" destOrd="0" presId="urn:microsoft.com/office/officeart/2005/8/layout/lProcess1"/>
    <dgm:cxn modelId="{FB0497BD-74B5-49E9-A429-9B6291E56798}" type="presParOf" srcId="{9DB4DF15-E4F4-4B97-AA21-58ACF8AF7B77}" destId="{5AD53BA0-2DE5-4EAC-B1FA-B6252957283B}" srcOrd="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75D39-BF64-4F4A-8017-25FC888C347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634D95D-19B7-4944-A760-9528733260F4}">
      <dgm:prSet phldrT="[Text]"/>
      <dgm:spPr/>
      <dgm:t>
        <a:bodyPr/>
        <a:lstStyle/>
        <a:p>
          <a:r>
            <a:rPr lang="en-US" dirty="0"/>
            <a:t>Plaintext/Cleartext</a:t>
          </a:r>
        </a:p>
      </dgm:t>
    </dgm:pt>
    <dgm:pt modelId="{670A4BCD-EBF1-4424-B45C-3B5C64F549D7}" type="parTrans" cxnId="{A0776C50-B7E3-430E-9C0A-39414A46E18D}">
      <dgm:prSet/>
      <dgm:spPr/>
      <dgm:t>
        <a:bodyPr/>
        <a:lstStyle/>
        <a:p>
          <a:endParaRPr lang="en-US"/>
        </a:p>
      </dgm:t>
    </dgm:pt>
    <dgm:pt modelId="{D2CEBF05-72BB-4385-B04F-06A14ACE344F}" type="sibTrans" cxnId="{A0776C50-B7E3-430E-9C0A-39414A46E18D}">
      <dgm:prSet/>
      <dgm:spPr/>
      <dgm:t>
        <a:bodyPr/>
        <a:lstStyle/>
        <a:p>
          <a:endParaRPr lang="en-US"/>
        </a:p>
      </dgm:t>
    </dgm:pt>
    <dgm:pt modelId="{26FBD855-9907-4563-9CF3-FEDFE643E6DD}">
      <dgm:prSet phldrT="[Text]"/>
      <dgm:spPr/>
      <dgm:t>
        <a:bodyPr/>
        <a:lstStyle/>
        <a:p>
          <a:r>
            <a:rPr lang="en-US" dirty="0"/>
            <a:t>The message</a:t>
          </a:r>
        </a:p>
      </dgm:t>
    </dgm:pt>
    <dgm:pt modelId="{CBFD299C-4C50-4530-9CAA-60996983B4CF}" type="parTrans" cxnId="{993A5095-3142-4208-97BA-7C66CB3FE0B4}">
      <dgm:prSet/>
      <dgm:spPr/>
      <dgm:t>
        <a:bodyPr/>
        <a:lstStyle/>
        <a:p>
          <a:endParaRPr lang="en-US"/>
        </a:p>
      </dgm:t>
    </dgm:pt>
    <dgm:pt modelId="{5001AD76-7BEE-4434-B2B3-7F303F0BA15E}" type="sibTrans" cxnId="{993A5095-3142-4208-97BA-7C66CB3FE0B4}">
      <dgm:prSet/>
      <dgm:spPr/>
      <dgm:t>
        <a:bodyPr/>
        <a:lstStyle/>
        <a:p>
          <a:endParaRPr lang="en-US"/>
        </a:p>
      </dgm:t>
    </dgm:pt>
    <dgm:pt modelId="{3E57333A-A5F7-4037-A885-E2AD0C948D3F}">
      <dgm:prSet phldrT="[Text]"/>
      <dgm:spPr/>
      <dgm:t>
        <a:bodyPr/>
        <a:lstStyle/>
        <a:p>
          <a:r>
            <a:rPr lang="en-US" dirty="0"/>
            <a:t>Ciphertext</a:t>
          </a:r>
        </a:p>
      </dgm:t>
    </dgm:pt>
    <dgm:pt modelId="{7472C1D5-15C6-4F6E-971E-5A0B0341B1F0}" type="parTrans" cxnId="{E1B88999-DB1A-4316-8862-98DE921C5E6A}">
      <dgm:prSet/>
      <dgm:spPr/>
      <dgm:t>
        <a:bodyPr/>
        <a:lstStyle/>
        <a:p>
          <a:endParaRPr lang="en-US"/>
        </a:p>
      </dgm:t>
    </dgm:pt>
    <dgm:pt modelId="{88352857-31C1-489F-A586-80D82987141E}" type="sibTrans" cxnId="{E1B88999-DB1A-4316-8862-98DE921C5E6A}">
      <dgm:prSet/>
      <dgm:spPr/>
      <dgm:t>
        <a:bodyPr/>
        <a:lstStyle/>
        <a:p>
          <a:endParaRPr lang="en-US"/>
        </a:p>
      </dgm:t>
    </dgm:pt>
    <dgm:pt modelId="{EB4AAF15-3085-489C-AC87-D05AF44D888B}">
      <dgm:prSet phldrT="[Text]"/>
      <dgm:spPr/>
      <dgm:t>
        <a:bodyPr/>
        <a:lstStyle/>
        <a:p>
          <a:r>
            <a:rPr lang="en-US" dirty="0"/>
            <a:t>The encrypted message</a:t>
          </a:r>
        </a:p>
      </dgm:t>
    </dgm:pt>
    <dgm:pt modelId="{419BB5D7-0084-4A7C-BA6C-1180EAC9B365}" type="parTrans" cxnId="{B300F4D3-663E-49E0-9D3D-E27F28F3C270}">
      <dgm:prSet/>
      <dgm:spPr/>
      <dgm:t>
        <a:bodyPr/>
        <a:lstStyle/>
        <a:p>
          <a:endParaRPr lang="en-US"/>
        </a:p>
      </dgm:t>
    </dgm:pt>
    <dgm:pt modelId="{897031E0-13E4-45F0-8784-2EC5DE40BC74}" type="sibTrans" cxnId="{B300F4D3-663E-49E0-9D3D-E27F28F3C270}">
      <dgm:prSet/>
      <dgm:spPr/>
      <dgm:t>
        <a:bodyPr/>
        <a:lstStyle/>
        <a:p>
          <a:endParaRPr lang="en-US"/>
        </a:p>
      </dgm:t>
    </dgm:pt>
    <dgm:pt modelId="{1C853E1F-ECDE-4011-AA7E-F47BE2E7B26E}">
      <dgm:prSet phldrT="[Text]"/>
      <dgm:spPr/>
      <dgm:t>
        <a:bodyPr/>
        <a:lstStyle/>
        <a:p>
          <a:r>
            <a:rPr lang="en-US" sz="3400" dirty="0"/>
            <a:t>Encryption/Enciphering</a:t>
          </a:r>
        </a:p>
      </dgm:t>
    </dgm:pt>
    <dgm:pt modelId="{0D3B950B-3128-4BF7-AB4D-E085A364EE6D}" type="parTrans" cxnId="{4760059D-CD82-4871-AA10-832FC5E704AC}">
      <dgm:prSet/>
      <dgm:spPr/>
    </dgm:pt>
    <dgm:pt modelId="{7F1F7FD0-69F5-4210-9BC2-3C6FC75156C7}" type="sibTrans" cxnId="{4760059D-CD82-4871-AA10-832FC5E704AC}">
      <dgm:prSet/>
      <dgm:spPr/>
    </dgm:pt>
    <dgm:pt modelId="{7F66C135-D3FE-46A4-85DF-18B65C8A51C9}">
      <dgm:prSet phldrT="[Text]"/>
      <dgm:spPr/>
      <dgm:t>
        <a:bodyPr/>
        <a:lstStyle/>
        <a:p>
          <a:r>
            <a:rPr lang="en-US" sz="2600" dirty="0"/>
            <a:t>Process of encrypting plaintext to ciphertext</a:t>
          </a:r>
        </a:p>
      </dgm:t>
    </dgm:pt>
    <dgm:pt modelId="{DA0C4792-1E95-42AB-8C20-50E0DF116EA4}" type="parTrans" cxnId="{A90A2247-4F24-4506-89E2-E64F5312AA2C}">
      <dgm:prSet/>
      <dgm:spPr/>
    </dgm:pt>
    <dgm:pt modelId="{51CABC7D-C167-4C73-AF80-57BD05E6EF8B}" type="sibTrans" cxnId="{A90A2247-4F24-4506-89E2-E64F5312AA2C}">
      <dgm:prSet/>
      <dgm:spPr/>
    </dgm:pt>
    <dgm:pt modelId="{9CDF6ED9-6ABC-4525-AF54-F50245F7A72D}">
      <dgm:prSet phldrT="[Text]"/>
      <dgm:spPr/>
      <dgm:t>
        <a:bodyPr/>
        <a:lstStyle/>
        <a:p>
          <a:r>
            <a:rPr lang="en-US" sz="3400" dirty="0"/>
            <a:t>Decryption/Deciphering</a:t>
          </a:r>
        </a:p>
      </dgm:t>
    </dgm:pt>
    <dgm:pt modelId="{04FFCFB9-1C22-45EB-8CB6-AB7049F46B83}" type="parTrans" cxnId="{CEA94B14-E24A-43C1-9749-65D976BE94C4}">
      <dgm:prSet/>
      <dgm:spPr/>
    </dgm:pt>
    <dgm:pt modelId="{8121DB65-1DDA-457E-A3E0-618C266887FA}" type="sibTrans" cxnId="{CEA94B14-E24A-43C1-9749-65D976BE94C4}">
      <dgm:prSet/>
      <dgm:spPr/>
    </dgm:pt>
    <dgm:pt modelId="{80834306-4CA2-4D80-8DA8-E249D1AC2D4F}">
      <dgm:prSet phldrT="[Text]"/>
      <dgm:spPr/>
      <dgm:t>
        <a:bodyPr/>
        <a:lstStyle/>
        <a:p>
          <a:r>
            <a:rPr lang="en-US" sz="2600" dirty="0"/>
            <a:t>Process of decrypting ciphertext to plaintext</a:t>
          </a:r>
        </a:p>
      </dgm:t>
    </dgm:pt>
    <dgm:pt modelId="{07B5A94A-D926-402E-9C63-C8D1C2366970}" type="parTrans" cxnId="{B056A6AF-72CF-4D95-B62A-63F061AB0636}">
      <dgm:prSet/>
      <dgm:spPr/>
    </dgm:pt>
    <dgm:pt modelId="{56AA28E4-83D4-4FF2-9010-B395895DB785}" type="sibTrans" cxnId="{B056A6AF-72CF-4D95-B62A-63F061AB0636}">
      <dgm:prSet/>
      <dgm:spPr/>
    </dgm:pt>
    <dgm:pt modelId="{F7A56FBE-FB12-4E26-8EA8-FE4A6E1F2ECA}" type="pres">
      <dgm:prSet presAssocID="{2C875D39-BF64-4F4A-8017-25FC888C3472}" presName="linear" presStyleCnt="0">
        <dgm:presLayoutVars>
          <dgm:animLvl val="lvl"/>
          <dgm:resizeHandles val="exact"/>
        </dgm:presLayoutVars>
      </dgm:prSet>
      <dgm:spPr/>
      <dgm:t>
        <a:bodyPr/>
        <a:lstStyle/>
        <a:p>
          <a:endParaRPr lang="en-US"/>
        </a:p>
      </dgm:t>
    </dgm:pt>
    <dgm:pt modelId="{66DCD1BB-CA17-4F88-8BAF-3EE8B348B40D}" type="pres">
      <dgm:prSet presAssocID="{3634D95D-19B7-4944-A760-9528733260F4}" presName="parentText" presStyleLbl="node1" presStyleIdx="0" presStyleCnt="4">
        <dgm:presLayoutVars>
          <dgm:chMax val="0"/>
          <dgm:bulletEnabled val="1"/>
        </dgm:presLayoutVars>
      </dgm:prSet>
      <dgm:spPr/>
      <dgm:t>
        <a:bodyPr/>
        <a:lstStyle/>
        <a:p>
          <a:endParaRPr lang="en-US"/>
        </a:p>
      </dgm:t>
    </dgm:pt>
    <dgm:pt modelId="{24D023AF-03E2-40D2-81DE-B2B28C198817}" type="pres">
      <dgm:prSet presAssocID="{3634D95D-19B7-4944-A760-9528733260F4}" presName="childText" presStyleLbl="revTx" presStyleIdx="0" presStyleCnt="4">
        <dgm:presLayoutVars>
          <dgm:bulletEnabled val="1"/>
        </dgm:presLayoutVars>
      </dgm:prSet>
      <dgm:spPr/>
      <dgm:t>
        <a:bodyPr/>
        <a:lstStyle/>
        <a:p>
          <a:endParaRPr lang="en-US"/>
        </a:p>
      </dgm:t>
    </dgm:pt>
    <dgm:pt modelId="{2C9F71AC-CB8B-47F8-AE65-688650FF77F2}" type="pres">
      <dgm:prSet presAssocID="{3E57333A-A5F7-4037-A885-E2AD0C948D3F}" presName="parentText" presStyleLbl="node1" presStyleIdx="1" presStyleCnt="4">
        <dgm:presLayoutVars>
          <dgm:chMax val="0"/>
          <dgm:bulletEnabled val="1"/>
        </dgm:presLayoutVars>
      </dgm:prSet>
      <dgm:spPr/>
      <dgm:t>
        <a:bodyPr/>
        <a:lstStyle/>
        <a:p>
          <a:endParaRPr lang="en-US"/>
        </a:p>
      </dgm:t>
    </dgm:pt>
    <dgm:pt modelId="{94B11AF9-B5BA-4C79-9E35-FA456058AE2C}" type="pres">
      <dgm:prSet presAssocID="{3E57333A-A5F7-4037-A885-E2AD0C948D3F}" presName="childText" presStyleLbl="revTx" presStyleIdx="1" presStyleCnt="4">
        <dgm:presLayoutVars>
          <dgm:bulletEnabled val="1"/>
        </dgm:presLayoutVars>
      </dgm:prSet>
      <dgm:spPr/>
      <dgm:t>
        <a:bodyPr/>
        <a:lstStyle/>
        <a:p>
          <a:endParaRPr lang="en-US"/>
        </a:p>
      </dgm:t>
    </dgm:pt>
    <dgm:pt modelId="{863EB68F-208E-44E7-A8C4-F8D08CFD8929}" type="pres">
      <dgm:prSet presAssocID="{1C853E1F-ECDE-4011-AA7E-F47BE2E7B26E}" presName="parentText" presStyleLbl="node1" presStyleIdx="2" presStyleCnt="4">
        <dgm:presLayoutVars>
          <dgm:chMax val="0"/>
          <dgm:bulletEnabled val="1"/>
        </dgm:presLayoutVars>
      </dgm:prSet>
      <dgm:spPr/>
      <dgm:t>
        <a:bodyPr/>
        <a:lstStyle/>
        <a:p>
          <a:endParaRPr lang="en-US"/>
        </a:p>
      </dgm:t>
    </dgm:pt>
    <dgm:pt modelId="{D106AFCB-AFE4-4B63-8E5E-3A11963CB760}" type="pres">
      <dgm:prSet presAssocID="{1C853E1F-ECDE-4011-AA7E-F47BE2E7B26E}" presName="childText" presStyleLbl="revTx" presStyleIdx="2" presStyleCnt="4">
        <dgm:presLayoutVars>
          <dgm:bulletEnabled val="1"/>
        </dgm:presLayoutVars>
      </dgm:prSet>
      <dgm:spPr/>
      <dgm:t>
        <a:bodyPr/>
        <a:lstStyle/>
        <a:p>
          <a:endParaRPr lang="en-US"/>
        </a:p>
      </dgm:t>
    </dgm:pt>
    <dgm:pt modelId="{5A568437-98F1-4C05-AF74-FC993839515D}" type="pres">
      <dgm:prSet presAssocID="{9CDF6ED9-6ABC-4525-AF54-F50245F7A72D}" presName="parentText" presStyleLbl="node1" presStyleIdx="3" presStyleCnt="4">
        <dgm:presLayoutVars>
          <dgm:chMax val="0"/>
          <dgm:bulletEnabled val="1"/>
        </dgm:presLayoutVars>
      </dgm:prSet>
      <dgm:spPr/>
      <dgm:t>
        <a:bodyPr/>
        <a:lstStyle/>
        <a:p>
          <a:endParaRPr lang="en-US"/>
        </a:p>
      </dgm:t>
    </dgm:pt>
    <dgm:pt modelId="{F3655FF4-EDAA-4E7C-8BDF-776B6270D60A}" type="pres">
      <dgm:prSet presAssocID="{9CDF6ED9-6ABC-4525-AF54-F50245F7A72D}" presName="childText" presStyleLbl="revTx" presStyleIdx="3" presStyleCnt="4">
        <dgm:presLayoutVars>
          <dgm:bulletEnabled val="1"/>
        </dgm:presLayoutVars>
      </dgm:prSet>
      <dgm:spPr/>
      <dgm:t>
        <a:bodyPr/>
        <a:lstStyle/>
        <a:p>
          <a:endParaRPr lang="en-US"/>
        </a:p>
      </dgm:t>
    </dgm:pt>
  </dgm:ptLst>
  <dgm:cxnLst>
    <dgm:cxn modelId="{EF05F9C5-1223-43F8-9C14-4FEFF6077986}" type="presOf" srcId="{1C853E1F-ECDE-4011-AA7E-F47BE2E7B26E}" destId="{863EB68F-208E-44E7-A8C4-F8D08CFD8929}" srcOrd="0" destOrd="0" presId="urn:microsoft.com/office/officeart/2005/8/layout/vList2"/>
    <dgm:cxn modelId="{FF08FAE6-FBC7-478A-B542-6E762DF9FF3C}" type="presOf" srcId="{26FBD855-9907-4563-9CF3-FEDFE643E6DD}" destId="{24D023AF-03E2-40D2-81DE-B2B28C198817}" srcOrd="0" destOrd="0" presId="urn:microsoft.com/office/officeart/2005/8/layout/vList2"/>
    <dgm:cxn modelId="{A0776C50-B7E3-430E-9C0A-39414A46E18D}" srcId="{2C875D39-BF64-4F4A-8017-25FC888C3472}" destId="{3634D95D-19B7-4944-A760-9528733260F4}" srcOrd="0" destOrd="0" parTransId="{670A4BCD-EBF1-4424-B45C-3B5C64F549D7}" sibTransId="{D2CEBF05-72BB-4385-B04F-06A14ACE344F}"/>
    <dgm:cxn modelId="{4760059D-CD82-4871-AA10-832FC5E704AC}" srcId="{2C875D39-BF64-4F4A-8017-25FC888C3472}" destId="{1C853E1F-ECDE-4011-AA7E-F47BE2E7B26E}" srcOrd="2" destOrd="0" parTransId="{0D3B950B-3128-4BF7-AB4D-E085A364EE6D}" sibTransId="{7F1F7FD0-69F5-4210-9BC2-3C6FC75156C7}"/>
    <dgm:cxn modelId="{B300F4D3-663E-49E0-9D3D-E27F28F3C270}" srcId="{3E57333A-A5F7-4037-A885-E2AD0C948D3F}" destId="{EB4AAF15-3085-489C-AC87-D05AF44D888B}" srcOrd="0" destOrd="0" parTransId="{419BB5D7-0084-4A7C-BA6C-1180EAC9B365}" sibTransId="{897031E0-13E4-45F0-8784-2EC5DE40BC74}"/>
    <dgm:cxn modelId="{CEA94B14-E24A-43C1-9749-65D976BE94C4}" srcId="{2C875D39-BF64-4F4A-8017-25FC888C3472}" destId="{9CDF6ED9-6ABC-4525-AF54-F50245F7A72D}" srcOrd="3" destOrd="0" parTransId="{04FFCFB9-1C22-45EB-8CB6-AB7049F46B83}" sibTransId="{8121DB65-1DDA-457E-A3E0-618C266887FA}"/>
    <dgm:cxn modelId="{E1B88999-DB1A-4316-8862-98DE921C5E6A}" srcId="{2C875D39-BF64-4F4A-8017-25FC888C3472}" destId="{3E57333A-A5F7-4037-A885-E2AD0C948D3F}" srcOrd="1" destOrd="0" parTransId="{7472C1D5-15C6-4F6E-971E-5A0B0341B1F0}" sibTransId="{88352857-31C1-489F-A586-80D82987141E}"/>
    <dgm:cxn modelId="{4F2C6D5C-B21E-46A5-985C-6425CFBC90F6}" type="presOf" srcId="{3E57333A-A5F7-4037-A885-E2AD0C948D3F}" destId="{2C9F71AC-CB8B-47F8-AE65-688650FF77F2}" srcOrd="0" destOrd="0" presId="urn:microsoft.com/office/officeart/2005/8/layout/vList2"/>
    <dgm:cxn modelId="{A90A2247-4F24-4506-89E2-E64F5312AA2C}" srcId="{1C853E1F-ECDE-4011-AA7E-F47BE2E7B26E}" destId="{7F66C135-D3FE-46A4-85DF-18B65C8A51C9}" srcOrd="0" destOrd="0" parTransId="{DA0C4792-1E95-42AB-8C20-50E0DF116EA4}" sibTransId="{51CABC7D-C167-4C73-AF80-57BD05E6EF8B}"/>
    <dgm:cxn modelId="{DB975FF6-7586-4399-8459-3C5DAD80446B}" type="presOf" srcId="{9CDF6ED9-6ABC-4525-AF54-F50245F7A72D}" destId="{5A568437-98F1-4C05-AF74-FC993839515D}" srcOrd="0" destOrd="0" presId="urn:microsoft.com/office/officeart/2005/8/layout/vList2"/>
    <dgm:cxn modelId="{B056A6AF-72CF-4D95-B62A-63F061AB0636}" srcId="{9CDF6ED9-6ABC-4525-AF54-F50245F7A72D}" destId="{80834306-4CA2-4D80-8DA8-E249D1AC2D4F}" srcOrd="0" destOrd="0" parTransId="{07B5A94A-D926-402E-9C63-C8D1C2366970}" sibTransId="{56AA28E4-83D4-4FF2-9010-B395895DB785}"/>
    <dgm:cxn modelId="{E49BB503-D9C4-4328-A947-A1098A3E8CFE}" type="presOf" srcId="{7F66C135-D3FE-46A4-85DF-18B65C8A51C9}" destId="{D106AFCB-AFE4-4B63-8E5E-3A11963CB760}" srcOrd="0" destOrd="0" presId="urn:microsoft.com/office/officeart/2005/8/layout/vList2"/>
    <dgm:cxn modelId="{993A5095-3142-4208-97BA-7C66CB3FE0B4}" srcId="{3634D95D-19B7-4944-A760-9528733260F4}" destId="{26FBD855-9907-4563-9CF3-FEDFE643E6DD}" srcOrd="0" destOrd="0" parTransId="{CBFD299C-4C50-4530-9CAA-60996983B4CF}" sibTransId="{5001AD76-7BEE-4434-B2B3-7F303F0BA15E}"/>
    <dgm:cxn modelId="{8A80E2D9-C03F-4F9D-BAB3-609C89CC1E60}" type="presOf" srcId="{3634D95D-19B7-4944-A760-9528733260F4}" destId="{66DCD1BB-CA17-4F88-8BAF-3EE8B348B40D}" srcOrd="0" destOrd="0" presId="urn:microsoft.com/office/officeart/2005/8/layout/vList2"/>
    <dgm:cxn modelId="{389EF27A-4679-410D-BD30-D3F800C2C7C7}" type="presOf" srcId="{EB4AAF15-3085-489C-AC87-D05AF44D888B}" destId="{94B11AF9-B5BA-4C79-9E35-FA456058AE2C}" srcOrd="0" destOrd="0" presId="urn:microsoft.com/office/officeart/2005/8/layout/vList2"/>
    <dgm:cxn modelId="{FAB4DC51-54B0-4A63-9C94-F9FC004DA207}" type="presOf" srcId="{80834306-4CA2-4D80-8DA8-E249D1AC2D4F}" destId="{F3655FF4-EDAA-4E7C-8BDF-776B6270D60A}" srcOrd="0" destOrd="0" presId="urn:microsoft.com/office/officeart/2005/8/layout/vList2"/>
    <dgm:cxn modelId="{6F6492D9-EA2A-4105-9F91-1D1A49472C9B}" type="presOf" srcId="{2C875D39-BF64-4F4A-8017-25FC888C3472}" destId="{F7A56FBE-FB12-4E26-8EA8-FE4A6E1F2ECA}" srcOrd="0" destOrd="0" presId="urn:microsoft.com/office/officeart/2005/8/layout/vList2"/>
    <dgm:cxn modelId="{62C1A834-D95A-40D9-BF7C-04DAF92DD2FB}" type="presParOf" srcId="{F7A56FBE-FB12-4E26-8EA8-FE4A6E1F2ECA}" destId="{66DCD1BB-CA17-4F88-8BAF-3EE8B348B40D}" srcOrd="0" destOrd="0" presId="urn:microsoft.com/office/officeart/2005/8/layout/vList2"/>
    <dgm:cxn modelId="{C66A7251-6666-4AF9-9763-FB3AAFEFD97B}" type="presParOf" srcId="{F7A56FBE-FB12-4E26-8EA8-FE4A6E1F2ECA}" destId="{24D023AF-03E2-40D2-81DE-B2B28C198817}" srcOrd="1" destOrd="0" presId="urn:microsoft.com/office/officeart/2005/8/layout/vList2"/>
    <dgm:cxn modelId="{0A2E111D-F5BC-43F0-886D-5F9B76C9BC12}" type="presParOf" srcId="{F7A56FBE-FB12-4E26-8EA8-FE4A6E1F2ECA}" destId="{2C9F71AC-CB8B-47F8-AE65-688650FF77F2}" srcOrd="2" destOrd="0" presId="urn:microsoft.com/office/officeart/2005/8/layout/vList2"/>
    <dgm:cxn modelId="{36D0CC67-ECD3-4637-80BA-C33CE669FF0D}" type="presParOf" srcId="{F7A56FBE-FB12-4E26-8EA8-FE4A6E1F2ECA}" destId="{94B11AF9-B5BA-4C79-9E35-FA456058AE2C}" srcOrd="3" destOrd="0" presId="urn:microsoft.com/office/officeart/2005/8/layout/vList2"/>
    <dgm:cxn modelId="{5F29B2DE-A2EC-4D6B-93A2-5D1D8D52E27A}" type="presParOf" srcId="{F7A56FBE-FB12-4E26-8EA8-FE4A6E1F2ECA}" destId="{863EB68F-208E-44E7-A8C4-F8D08CFD8929}" srcOrd="4" destOrd="0" presId="urn:microsoft.com/office/officeart/2005/8/layout/vList2"/>
    <dgm:cxn modelId="{0B36AC25-B191-479C-817F-572C431CAFC9}" type="presParOf" srcId="{F7A56FBE-FB12-4E26-8EA8-FE4A6E1F2ECA}" destId="{D106AFCB-AFE4-4B63-8E5E-3A11963CB760}" srcOrd="5" destOrd="0" presId="urn:microsoft.com/office/officeart/2005/8/layout/vList2"/>
    <dgm:cxn modelId="{02A45EF5-1BBD-4F2E-9DCC-CEB9D13A8492}" type="presParOf" srcId="{F7A56FBE-FB12-4E26-8EA8-FE4A6E1F2ECA}" destId="{5A568437-98F1-4C05-AF74-FC993839515D}" srcOrd="6" destOrd="0" presId="urn:microsoft.com/office/officeart/2005/8/layout/vList2"/>
    <dgm:cxn modelId="{35A13A21-7F62-4EDB-BC6F-6C8B3D27CC3B}" type="presParOf" srcId="{F7A56FBE-FB12-4E26-8EA8-FE4A6E1F2ECA}" destId="{F3655FF4-EDAA-4E7C-8BDF-776B6270D60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75D39-BF64-4F4A-8017-25FC888C347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634D95D-19B7-4944-A760-9528733260F4}">
      <dgm:prSet phldrT="[Text]"/>
      <dgm:spPr/>
      <dgm:t>
        <a:bodyPr/>
        <a:lstStyle/>
        <a:p>
          <a:r>
            <a:rPr lang="en-US" dirty="0"/>
            <a:t>Key</a:t>
          </a:r>
        </a:p>
      </dgm:t>
    </dgm:pt>
    <dgm:pt modelId="{670A4BCD-EBF1-4424-B45C-3B5C64F549D7}" type="parTrans" cxnId="{A0776C50-B7E3-430E-9C0A-39414A46E18D}">
      <dgm:prSet/>
      <dgm:spPr/>
      <dgm:t>
        <a:bodyPr/>
        <a:lstStyle/>
        <a:p>
          <a:endParaRPr lang="en-US"/>
        </a:p>
      </dgm:t>
    </dgm:pt>
    <dgm:pt modelId="{D2CEBF05-72BB-4385-B04F-06A14ACE344F}" type="sibTrans" cxnId="{A0776C50-B7E3-430E-9C0A-39414A46E18D}">
      <dgm:prSet/>
      <dgm:spPr/>
      <dgm:t>
        <a:bodyPr/>
        <a:lstStyle/>
        <a:p>
          <a:endParaRPr lang="en-US"/>
        </a:p>
      </dgm:t>
    </dgm:pt>
    <dgm:pt modelId="{26FBD855-9907-4563-9CF3-FEDFE643E6DD}">
      <dgm:prSet phldrT="[Text]"/>
      <dgm:spPr/>
      <dgm:t>
        <a:bodyPr/>
        <a:lstStyle/>
        <a:p>
          <a:r>
            <a:rPr lang="en-US" dirty="0"/>
            <a:t>The 'shared secret' to keep the message secret</a:t>
          </a:r>
        </a:p>
      </dgm:t>
    </dgm:pt>
    <dgm:pt modelId="{CBFD299C-4C50-4530-9CAA-60996983B4CF}" type="parTrans" cxnId="{993A5095-3142-4208-97BA-7C66CB3FE0B4}">
      <dgm:prSet/>
      <dgm:spPr/>
      <dgm:t>
        <a:bodyPr/>
        <a:lstStyle/>
        <a:p>
          <a:endParaRPr lang="en-US"/>
        </a:p>
      </dgm:t>
    </dgm:pt>
    <dgm:pt modelId="{5001AD76-7BEE-4434-B2B3-7F303F0BA15E}" type="sibTrans" cxnId="{993A5095-3142-4208-97BA-7C66CB3FE0B4}">
      <dgm:prSet/>
      <dgm:spPr/>
      <dgm:t>
        <a:bodyPr/>
        <a:lstStyle/>
        <a:p>
          <a:endParaRPr lang="en-US"/>
        </a:p>
      </dgm:t>
    </dgm:pt>
    <dgm:pt modelId="{3E57333A-A5F7-4037-A885-E2AD0C948D3F}">
      <dgm:prSet phldrT="[Text]"/>
      <dgm:spPr/>
      <dgm:t>
        <a:bodyPr/>
        <a:lstStyle/>
        <a:p>
          <a:r>
            <a:rPr lang="en-US" dirty="0"/>
            <a:t>Keyspace</a:t>
          </a:r>
        </a:p>
      </dgm:t>
    </dgm:pt>
    <dgm:pt modelId="{7472C1D5-15C6-4F6E-971E-5A0B0341B1F0}" type="parTrans" cxnId="{E1B88999-DB1A-4316-8862-98DE921C5E6A}">
      <dgm:prSet/>
      <dgm:spPr/>
      <dgm:t>
        <a:bodyPr/>
        <a:lstStyle/>
        <a:p>
          <a:endParaRPr lang="en-US"/>
        </a:p>
      </dgm:t>
    </dgm:pt>
    <dgm:pt modelId="{88352857-31C1-489F-A586-80D82987141E}" type="sibTrans" cxnId="{E1B88999-DB1A-4316-8862-98DE921C5E6A}">
      <dgm:prSet/>
      <dgm:spPr/>
      <dgm:t>
        <a:bodyPr/>
        <a:lstStyle/>
        <a:p>
          <a:endParaRPr lang="en-US"/>
        </a:p>
      </dgm:t>
    </dgm:pt>
    <dgm:pt modelId="{EB4AAF15-3085-489C-AC87-D05AF44D888B}">
      <dgm:prSet phldrT="[Text]"/>
      <dgm:spPr/>
      <dgm:t>
        <a:bodyPr/>
        <a:lstStyle/>
        <a:p>
          <a:r>
            <a:rPr lang="en-US" dirty="0"/>
            <a:t>The set of all possible keys</a:t>
          </a:r>
        </a:p>
      </dgm:t>
    </dgm:pt>
    <dgm:pt modelId="{419BB5D7-0084-4A7C-BA6C-1180EAC9B365}" type="parTrans" cxnId="{B300F4D3-663E-49E0-9D3D-E27F28F3C270}">
      <dgm:prSet/>
      <dgm:spPr/>
      <dgm:t>
        <a:bodyPr/>
        <a:lstStyle/>
        <a:p>
          <a:endParaRPr lang="en-US"/>
        </a:p>
      </dgm:t>
    </dgm:pt>
    <dgm:pt modelId="{897031E0-13E4-45F0-8784-2EC5DE40BC74}" type="sibTrans" cxnId="{B300F4D3-663E-49E0-9D3D-E27F28F3C270}">
      <dgm:prSet/>
      <dgm:spPr/>
      <dgm:t>
        <a:bodyPr/>
        <a:lstStyle/>
        <a:p>
          <a:endParaRPr lang="en-US"/>
        </a:p>
      </dgm:t>
    </dgm:pt>
    <dgm:pt modelId="{1C853E1F-ECDE-4011-AA7E-F47BE2E7B26E}">
      <dgm:prSet phldrT="[Text]"/>
      <dgm:spPr/>
      <dgm:t>
        <a:bodyPr/>
        <a:lstStyle/>
        <a:p>
          <a:r>
            <a:rPr lang="en-US" sz="3400" dirty="0"/>
            <a:t>Cryptographic Algorithm/Cipher </a:t>
          </a:r>
        </a:p>
      </dgm:t>
    </dgm:pt>
    <dgm:pt modelId="{0D3B950B-3128-4BF7-AB4D-E085A364EE6D}" type="parTrans" cxnId="{4760059D-CD82-4871-AA10-832FC5E704AC}">
      <dgm:prSet/>
      <dgm:spPr/>
    </dgm:pt>
    <dgm:pt modelId="{7F1F7FD0-69F5-4210-9BC2-3C6FC75156C7}" type="sibTrans" cxnId="{4760059D-CD82-4871-AA10-832FC5E704AC}">
      <dgm:prSet/>
      <dgm:spPr/>
    </dgm:pt>
    <dgm:pt modelId="{7F66C135-D3FE-46A4-85DF-18B65C8A51C9}">
      <dgm:prSet phldrT="[Text]"/>
      <dgm:spPr/>
      <dgm:t>
        <a:bodyPr/>
        <a:lstStyle/>
        <a:p>
          <a:r>
            <a:rPr lang="en-US" sz="2600" dirty="0"/>
            <a:t>Series of steps applied to the message and key for encryption/decryption purposes</a:t>
          </a:r>
        </a:p>
      </dgm:t>
    </dgm:pt>
    <dgm:pt modelId="{DA0C4792-1E95-42AB-8C20-50E0DF116EA4}" type="parTrans" cxnId="{A90A2247-4F24-4506-89E2-E64F5312AA2C}">
      <dgm:prSet/>
      <dgm:spPr/>
    </dgm:pt>
    <dgm:pt modelId="{51CABC7D-C167-4C73-AF80-57BD05E6EF8B}" type="sibTrans" cxnId="{A90A2247-4F24-4506-89E2-E64F5312AA2C}">
      <dgm:prSet/>
      <dgm:spPr/>
    </dgm:pt>
    <dgm:pt modelId="{9CDF6ED9-6ABC-4525-AF54-F50245F7A72D}">
      <dgm:prSet phldrT="[Text]"/>
      <dgm:spPr/>
      <dgm:t>
        <a:bodyPr/>
        <a:lstStyle/>
        <a:p>
          <a:r>
            <a:rPr lang="en-US" sz="3400" dirty="0"/>
            <a:t>Cryptanalysis</a:t>
          </a:r>
        </a:p>
      </dgm:t>
    </dgm:pt>
    <dgm:pt modelId="{04FFCFB9-1C22-45EB-8CB6-AB7049F46B83}" type="parTrans" cxnId="{CEA94B14-E24A-43C1-9749-65D976BE94C4}">
      <dgm:prSet/>
      <dgm:spPr/>
    </dgm:pt>
    <dgm:pt modelId="{8121DB65-1DDA-457E-A3E0-618C266887FA}" type="sibTrans" cxnId="{CEA94B14-E24A-43C1-9749-65D976BE94C4}">
      <dgm:prSet/>
      <dgm:spPr/>
    </dgm:pt>
    <dgm:pt modelId="{80834306-4CA2-4D80-8DA8-E249D1AC2D4F}">
      <dgm:prSet phldrT="[Text]"/>
      <dgm:spPr/>
      <dgm:t>
        <a:bodyPr/>
        <a:lstStyle/>
        <a:p>
          <a:r>
            <a:rPr lang="en-US" sz="2600" dirty="0"/>
            <a:t>Breaking cryptography</a:t>
          </a:r>
        </a:p>
      </dgm:t>
    </dgm:pt>
    <dgm:pt modelId="{07B5A94A-D926-402E-9C63-C8D1C2366970}" type="parTrans" cxnId="{B056A6AF-72CF-4D95-B62A-63F061AB0636}">
      <dgm:prSet/>
      <dgm:spPr/>
    </dgm:pt>
    <dgm:pt modelId="{56AA28E4-83D4-4FF2-9010-B395895DB785}" type="sibTrans" cxnId="{B056A6AF-72CF-4D95-B62A-63F061AB0636}">
      <dgm:prSet/>
      <dgm:spPr/>
    </dgm:pt>
    <dgm:pt modelId="{F7A56FBE-FB12-4E26-8EA8-FE4A6E1F2ECA}" type="pres">
      <dgm:prSet presAssocID="{2C875D39-BF64-4F4A-8017-25FC888C3472}" presName="linear" presStyleCnt="0">
        <dgm:presLayoutVars>
          <dgm:animLvl val="lvl"/>
          <dgm:resizeHandles val="exact"/>
        </dgm:presLayoutVars>
      </dgm:prSet>
      <dgm:spPr/>
      <dgm:t>
        <a:bodyPr/>
        <a:lstStyle/>
        <a:p>
          <a:endParaRPr lang="en-US"/>
        </a:p>
      </dgm:t>
    </dgm:pt>
    <dgm:pt modelId="{66DCD1BB-CA17-4F88-8BAF-3EE8B348B40D}" type="pres">
      <dgm:prSet presAssocID="{3634D95D-19B7-4944-A760-9528733260F4}" presName="parentText" presStyleLbl="node1" presStyleIdx="0" presStyleCnt="4">
        <dgm:presLayoutVars>
          <dgm:chMax val="0"/>
          <dgm:bulletEnabled val="1"/>
        </dgm:presLayoutVars>
      </dgm:prSet>
      <dgm:spPr/>
      <dgm:t>
        <a:bodyPr/>
        <a:lstStyle/>
        <a:p>
          <a:endParaRPr lang="en-US"/>
        </a:p>
      </dgm:t>
    </dgm:pt>
    <dgm:pt modelId="{24D023AF-03E2-40D2-81DE-B2B28C198817}" type="pres">
      <dgm:prSet presAssocID="{3634D95D-19B7-4944-A760-9528733260F4}" presName="childText" presStyleLbl="revTx" presStyleIdx="0" presStyleCnt="4">
        <dgm:presLayoutVars>
          <dgm:bulletEnabled val="1"/>
        </dgm:presLayoutVars>
      </dgm:prSet>
      <dgm:spPr/>
      <dgm:t>
        <a:bodyPr/>
        <a:lstStyle/>
        <a:p>
          <a:endParaRPr lang="en-US"/>
        </a:p>
      </dgm:t>
    </dgm:pt>
    <dgm:pt modelId="{2C9F71AC-CB8B-47F8-AE65-688650FF77F2}" type="pres">
      <dgm:prSet presAssocID="{3E57333A-A5F7-4037-A885-E2AD0C948D3F}" presName="parentText" presStyleLbl="node1" presStyleIdx="1" presStyleCnt="4">
        <dgm:presLayoutVars>
          <dgm:chMax val="0"/>
          <dgm:bulletEnabled val="1"/>
        </dgm:presLayoutVars>
      </dgm:prSet>
      <dgm:spPr/>
      <dgm:t>
        <a:bodyPr/>
        <a:lstStyle/>
        <a:p>
          <a:endParaRPr lang="en-US"/>
        </a:p>
      </dgm:t>
    </dgm:pt>
    <dgm:pt modelId="{94B11AF9-B5BA-4C79-9E35-FA456058AE2C}" type="pres">
      <dgm:prSet presAssocID="{3E57333A-A5F7-4037-A885-E2AD0C948D3F}" presName="childText" presStyleLbl="revTx" presStyleIdx="1" presStyleCnt="4">
        <dgm:presLayoutVars>
          <dgm:bulletEnabled val="1"/>
        </dgm:presLayoutVars>
      </dgm:prSet>
      <dgm:spPr/>
      <dgm:t>
        <a:bodyPr/>
        <a:lstStyle/>
        <a:p>
          <a:endParaRPr lang="en-US"/>
        </a:p>
      </dgm:t>
    </dgm:pt>
    <dgm:pt modelId="{863EB68F-208E-44E7-A8C4-F8D08CFD8929}" type="pres">
      <dgm:prSet presAssocID="{1C853E1F-ECDE-4011-AA7E-F47BE2E7B26E}" presName="parentText" presStyleLbl="node1" presStyleIdx="2" presStyleCnt="4">
        <dgm:presLayoutVars>
          <dgm:chMax val="0"/>
          <dgm:bulletEnabled val="1"/>
        </dgm:presLayoutVars>
      </dgm:prSet>
      <dgm:spPr/>
      <dgm:t>
        <a:bodyPr/>
        <a:lstStyle/>
        <a:p>
          <a:endParaRPr lang="en-US"/>
        </a:p>
      </dgm:t>
    </dgm:pt>
    <dgm:pt modelId="{D106AFCB-AFE4-4B63-8E5E-3A11963CB760}" type="pres">
      <dgm:prSet presAssocID="{1C853E1F-ECDE-4011-AA7E-F47BE2E7B26E}" presName="childText" presStyleLbl="revTx" presStyleIdx="2" presStyleCnt="4">
        <dgm:presLayoutVars>
          <dgm:bulletEnabled val="1"/>
        </dgm:presLayoutVars>
      </dgm:prSet>
      <dgm:spPr/>
      <dgm:t>
        <a:bodyPr/>
        <a:lstStyle/>
        <a:p>
          <a:endParaRPr lang="en-US"/>
        </a:p>
      </dgm:t>
    </dgm:pt>
    <dgm:pt modelId="{5A568437-98F1-4C05-AF74-FC993839515D}" type="pres">
      <dgm:prSet presAssocID="{9CDF6ED9-6ABC-4525-AF54-F50245F7A72D}" presName="parentText" presStyleLbl="node1" presStyleIdx="3" presStyleCnt="4">
        <dgm:presLayoutVars>
          <dgm:chMax val="0"/>
          <dgm:bulletEnabled val="1"/>
        </dgm:presLayoutVars>
      </dgm:prSet>
      <dgm:spPr/>
      <dgm:t>
        <a:bodyPr/>
        <a:lstStyle/>
        <a:p>
          <a:endParaRPr lang="en-US"/>
        </a:p>
      </dgm:t>
    </dgm:pt>
    <dgm:pt modelId="{F3655FF4-EDAA-4E7C-8BDF-776B6270D60A}" type="pres">
      <dgm:prSet presAssocID="{9CDF6ED9-6ABC-4525-AF54-F50245F7A72D}" presName="childText" presStyleLbl="revTx" presStyleIdx="3" presStyleCnt="4">
        <dgm:presLayoutVars>
          <dgm:bulletEnabled val="1"/>
        </dgm:presLayoutVars>
      </dgm:prSet>
      <dgm:spPr/>
      <dgm:t>
        <a:bodyPr/>
        <a:lstStyle/>
        <a:p>
          <a:endParaRPr lang="en-US"/>
        </a:p>
      </dgm:t>
    </dgm:pt>
  </dgm:ptLst>
  <dgm:cxnLst>
    <dgm:cxn modelId="{EF05F9C5-1223-43F8-9C14-4FEFF6077986}" type="presOf" srcId="{1C853E1F-ECDE-4011-AA7E-F47BE2E7B26E}" destId="{863EB68F-208E-44E7-A8C4-F8D08CFD8929}" srcOrd="0" destOrd="0" presId="urn:microsoft.com/office/officeart/2005/8/layout/vList2"/>
    <dgm:cxn modelId="{FF08FAE6-FBC7-478A-B542-6E762DF9FF3C}" type="presOf" srcId="{26FBD855-9907-4563-9CF3-FEDFE643E6DD}" destId="{24D023AF-03E2-40D2-81DE-B2B28C198817}" srcOrd="0" destOrd="0" presId="urn:microsoft.com/office/officeart/2005/8/layout/vList2"/>
    <dgm:cxn modelId="{A0776C50-B7E3-430E-9C0A-39414A46E18D}" srcId="{2C875D39-BF64-4F4A-8017-25FC888C3472}" destId="{3634D95D-19B7-4944-A760-9528733260F4}" srcOrd="0" destOrd="0" parTransId="{670A4BCD-EBF1-4424-B45C-3B5C64F549D7}" sibTransId="{D2CEBF05-72BB-4385-B04F-06A14ACE344F}"/>
    <dgm:cxn modelId="{4760059D-CD82-4871-AA10-832FC5E704AC}" srcId="{2C875D39-BF64-4F4A-8017-25FC888C3472}" destId="{1C853E1F-ECDE-4011-AA7E-F47BE2E7B26E}" srcOrd="2" destOrd="0" parTransId="{0D3B950B-3128-4BF7-AB4D-E085A364EE6D}" sibTransId="{7F1F7FD0-69F5-4210-9BC2-3C6FC75156C7}"/>
    <dgm:cxn modelId="{B300F4D3-663E-49E0-9D3D-E27F28F3C270}" srcId="{3E57333A-A5F7-4037-A885-E2AD0C948D3F}" destId="{EB4AAF15-3085-489C-AC87-D05AF44D888B}" srcOrd="0" destOrd="0" parTransId="{419BB5D7-0084-4A7C-BA6C-1180EAC9B365}" sibTransId="{897031E0-13E4-45F0-8784-2EC5DE40BC74}"/>
    <dgm:cxn modelId="{CEA94B14-E24A-43C1-9749-65D976BE94C4}" srcId="{2C875D39-BF64-4F4A-8017-25FC888C3472}" destId="{9CDF6ED9-6ABC-4525-AF54-F50245F7A72D}" srcOrd="3" destOrd="0" parTransId="{04FFCFB9-1C22-45EB-8CB6-AB7049F46B83}" sibTransId="{8121DB65-1DDA-457E-A3E0-618C266887FA}"/>
    <dgm:cxn modelId="{E1B88999-DB1A-4316-8862-98DE921C5E6A}" srcId="{2C875D39-BF64-4F4A-8017-25FC888C3472}" destId="{3E57333A-A5F7-4037-A885-E2AD0C948D3F}" srcOrd="1" destOrd="0" parTransId="{7472C1D5-15C6-4F6E-971E-5A0B0341B1F0}" sibTransId="{88352857-31C1-489F-A586-80D82987141E}"/>
    <dgm:cxn modelId="{4F2C6D5C-B21E-46A5-985C-6425CFBC90F6}" type="presOf" srcId="{3E57333A-A5F7-4037-A885-E2AD0C948D3F}" destId="{2C9F71AC-CB8B-47F8-AE65-688650FF77F2}" srcOrd="0" destOrd="0" presId="urn:microsoft.com/office/officeart/2005/8/layout/vList2"/>
    <dgm:cxn modelId="{A90A2247-4F24-4506-89E2-E64F5312AA2C}" srcId="{1C853E1F-ECDE-4011-AA7E-F47BE2E7B26E}" destId="{7F66C135-D3FE-46A4-85DF-18B65C8A51C9}" srcOrd="0" destOrd="0" parTransId="{DA0C4792-1E95-42AB-8C20-50E0DF116EA4}" sibTransId="{51CABC7D-C167-4C73-AF80-57BD05E6EF8B}"/>
    <dgm:cxn modelId="{DB975FF6-7586-4399-8459-3C5DAD80446B}" type="presOf" srcId="{9CDF6ED9-6ABC-4525-AF54-F50245F7A72D}" destId="{5A568437-98F1-4C05-AF74-FC993839515D}" srcOrd="0" destOrd="0" presId="urn:microsoft.com/office/officeart/2005/8/layout/vList2"/>
    <dgm:cxn modelId="{B056A6AF-72CF-4D95-B62A-63F061AB0636}" srcId="{9CDF6ED9-6ABC-4525-AF54-F50245F7A72D}" destId="{80834306-4CA2-4D80-8DA8-E249D1AC2D4F}" srcOrd="0" destOrd="0" parTransId="{07B5A94A-D926-402E-9C63-C8D1C2366970}" sibTransId="{56AA28E4-83D4-4FF2-9010-B395895DB785}"/>
    <dgm:cxn modelId="{E49BB503-D9C4-4328-A947-A1098A3E8CFE}" type="presOf" srcId="{7F66C135-D3FE-46A4-85DF-18B65C8A51C9}" destId="{D106AFCB-AFE4-4B63-8E5E-3A11963CB760}" srcOrd="0" destOrd="0" presId="urn:microsoft.com/office/officeart/2005/8/layout/vList2"/>
    <dgm:cxn modelId="{993A5095-3142-4208-97BA-7C66CB3FE0B4}" srcId="{3634D95D-19B7-4944-A760-9528733260F4}" destId="{26FBD855-9907-4563-9CF3-FEDFE643E6DD}" srcOrd="0" destOrd="0" parTransId="{CBFD299C-4C50-4530-9CAA-60996983B4CF}" sibTransId="{5001AD76-7BEE-4434-B2B3-7F303F0BA15E}"/>
    <dgm:cxn modelId="{8A80E2D9-C03F-4F9D-BAB3-609C89CC1E60}" type="presOf" srcId="{3634D95D-19B7-4944-A760-9528733260F4}" destId="{66DCD1BB-CA17-4F88-8BAF-3EE8B348B40D}" srcOrd="0" destOrd="0" presId="urn:microsoft.com/office/officeart/2005/8/layout/vList2"/>
    <dgm:cxn modelId="{389EF27A-4679-410D-BD30-D3F800C2C7C7}" type="presOf" srcId="{EB4AAF15-3085-489C-AC87-D05AF44D888B}" destId="{94B11AF9-B5BA-4C79-9E35-FA456058AE2C}" srcOrd="0" destOrd="0" presId="urn:microsoft.com/office/officeart/2005/8/layout/vList2"/>
    <dgm:cxn modelId="{FAB4DC51-54B0-4A63-9C94-F9FC004DA207}" type="presOf" srcId="{80834306-4CA2-4D80-8DA8-E249D1AC2D4F}" destId="{F3655FF4-EDAA-4E7C-8BDF-776B6270D60A}" srcOrd="0" destOrd="0" presId="urn:microsoft.com/office/officeart/2005/8/layout/vList2"/>
    <dgm:cxn modelId="{6F6492D9-EA2A-4105-9F91-1D1A49472C9B}" type="presOf" srcId="{2C875D39-BF64-4F4A-8017-25FC888C3472}" destId="{F7A56FBE-FB12-4E26-8EA8-FE4A6E1F2ECA}" srcOrd="0" destOrd="0" presId="urn:microsoft.com/office/officeart/2005/8/layout/vList2"/>
    <dgm:cxn modelId="{62C1A834-D95A-40D9-BF7C-04DAF92DD2FB}" type="presParOf" srcId="{F7A56FBE-FB12-4E26-8EA8-FE4A6E1F2ECA}" destId="{66DCD1BB-CA17-4F88-8BAF-3EE8B348B40D}" srcOrd="0" destOrd="0" presId="urn:microsoft.com/office/officeart/2005/8/layout/vList2"/>
    <dgm:cxn modelId="{C66A7251-6666-4AF9-9763-FB3AAFEFD97B}" type="presParOf" srcId="{F7A56FBE-FB12-4E26-8EA8-FE4A6E1F2ECA}" destId="{24D023AF-03E2-40D2-81DE-B2B28C198817}" srcOrd="1" destOrd="0" presId="urn:microsoft.com/office/officeart/2005/8/layout/vList2"/>
    <dgm:cxn modelId="{0A2E111D-F5BC-43F0-886D-5F9B76C9BC12}" type="presParOf" srcId="{F7A56FBE-FB12-4E26-8EA8-FE4A6E1F2ECA}" destId="{2C9F71AC-CB8B-47F8-AE65-688650FF77F2}" srcOrd="2" destOrd="0" presId="urn:microsoft.com/office/officeart/2005/8/layout/vList2"/>
    <dgm:cxn modelId="{36D0CC67-ECD3-4637-80BA-C33CE669FF0D}" type="presParOf" srcId="{F7A56FBE-FB12-4E26-8EA8-FE4A6E1F2ECA}" destId="{94B11AF9-B5BA-4C79-9E35-FA456058AE2C}" srcOrd="3" destOrd="0" presId="urn:microsoft.com/office/officeart/2005/8/layout/vList2"/>
    <dgm:cxn modelId="{5F29B2DE-A2EC-4D6B-93A2-5D1D8D52E27A}" type="presParOf" srcId="{F7A56FBE-FB12-4E26-8EA8-FE4A6E1F2ECA}" destId="{863EB68F-208E-44E7-A8C4-F8D08CFD8929}" srcOrd="4" destOrd="0" presId="urn:microsoft.com/office/officeart/2005/8/layout/vList2"/>
    <dgm:cxn modelId="{0B36AC25-B191-479C-817F-572C431CAFC9}" type="presParOf" srcId="{F7A56FBE-FB12-4E26-8EA8-FE4A6E1F2ECA}" destId="{D106AFCB-AFE4-4B63-8E5E-3A11963CB760}" srcOrd="5" destOrd="0" presId="urn:microsoft.com/office/officeart/2005/8/layout/vList2"/>
    <dgm:cxn modelId="{02A45EF5-1BBD-4F2E-9DCC-CEB9D13A8492}" type="presParOf" srcId="{F7A56FBE-FB12-4E26-8EA8-FE4A6E1F2ECA}" destId="{5A568437-98F1-4C05-AF74-FC993839515D}" srcOrd="6" destOrd="0" presId="urn:microsoft.com/office/officeart/2005/8/layout/vList2"/>
    <dgm:cxn modelId="{35A13A21-7F62-4EDB-BC6F-6C8B3D27CC3B}" type="presParOf" srcId="{F7A56FBE-FB12-4E26-8EA8-FE4A6E1F2ECA}" destId="{F3655FF4-EDAA-4E7C-8BDF-776B6270D60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F2FEDF-072F-49F4-AD16-8079AE107EAC}" type="doc">
      <dgm:prSet loTypeId="urn:microsoft.com/office/officeart/2005/8/layout/equation2" loCatId="relationship" qsTypeId="urn:microsoft.com/office/officeart/2005/8/quickstyle/simple5" qsCatId="simple" csTypeId="urn:microsoft.com/office/officeart/2005/8/colors/accent0_3" csCatId="mainScheme" phldr="1"/>
      <dgm:spPr/>
    </dgm:pt>
    <dgm:pt modelId="{C521EDD4-F18D-4C7B-9559-EF1EAE20C5B7}">
      <dgm:prSet phldrT="[Text]"/>
      <dgm:spPr/>
      <dgm:t>
        <a:bodyPr/>
        <a:lstStyle/>
        <a:p>
          <a:r>
            <a:rPr lang="en-US" dirty="0"/>
            <a:t>Plain Text</a:t>
          </a:r>
        </a:p>
      </dgm:t>
    </dgm:pt>
    <dgm:pt modelId="{B86EE612-E9D1-4FEB-A6D7-B38CAEED188F}" type="parTrans" cxnId="{9A36B8F1-98C8-42F9-8718-530D74EF2084}">
      <dgm:prSet/>
      <dgm:spPr/>
      <dgm:t>
        <a:bodyPr/>
        <a:lstStyle/>
        <a:p>
          <a:endParaRPr lang="en-US"/>
        </a:p>
      </dgm:t>
    </dgm:pt>
    <dgm:pt modelId="{45698ADE-7EED-402D-A203-1752DF0DAE03}" type="sibTrans" cxnId="{9A36B8F1-98C8-42F9-8718-530D74EF2084}">
      <dgm:prSet/>
      <dgm:spPr/>
      <dgm:t>
        <a:bodyPr/>
        <a:lstStyle/>
        <a:p>
          <a:endParaRPr lang="en-US"/>
        </a:p>
      </dgm:t>
    </dgm:pt>
    <dgm:pt modelId="{63CECD5A-5E3F-4CA9-B4DB-8C892D91EF64}">
      <dgm:prSet phldrT="[Text]"/>
      <dgm:spPr/>
      <dgm:t>
        <a:bodyPr/>
        <a:lstStyle/>
        <a:p>
          <a:r>
            <a:rPr lang="en-US" dirty="0"/>
            <a:t>Cipher Text</a:t>
          </a:r>
        </a:p>
      </dgm:t>
    </dgm:pt>
    <dgm:pt modelId="{7CED7DBB-E2AB-4D3E-8FE6-82C54517DC86}" type="parTrans" cxnId="{07C67210-FE05-4BB2-8B70-73568B5E9802}">
      <dgm:prSet/>
      <dgm:spPr/>
      <dgm:t>
        <a:bodyPr/>
        <a:lstStyle/>
        <a:p>
          <a:endParaRPr lang="en-US"/>
        </a:p>
      </dgm:t>
    </dgm:pt>
    <dgm:pt modelId="{F44A30A7-6443-4A06-8CBA-7450F65A1948}" type="sibTrans" cxnId="{07C67210-FE05-4BB2-8B70-73568B5E9802}">
      <dgm:prSet/>
      <dgm:spPr/>
      <dgm:t>
        <a:bodyPr/>
        <a:lstStyle/>
        <a:p>
          <a:endParaRPr lang="en-US"/>
        </a:p>
      </dgm:t>
    </dgm:pt>
    <dgm:pt modelId="{A027CF51-2E9F-4DF9-BAF7-B98AC2FB7C80}">
      <dgm:prSet phldrT="[Text]"/>
      <dgm:spPr/>
      <dgm:t>
        <a:bodyPr/>
        <a:lstStyle/>
        <a:p>
          <a:r>
            <a:rPr lang="en-US" dirty="0"/>
            <a:t>Key</a:t>
          </a:r>
        </a:p>
      </dgm:t>
    </dgm:pt>
    <dgm:pt modelId="{7381A5A9-7E2D-49E2-98F0-84AE27DD7B6B}" type="parTrans" cxnId="{2A748F29-BA0F-43EF-965A-EE2C5B15B74D}">
      <dgm:prSet/>
      <dgm:spPr/>
      <dgm:t>
        <a:bodyPr/>
        <a:lstStyle/>
        <a:p>
          <a:endParaRPr lang="en-US"/>
        </a:p>
      </dgm:t>
    </dgm:pt>
    <dgm:pt modelId="{3EDE99B1-E7D3-487A-96E3-454D25D1CD72}" type="sibTrans" cxnId="{2A748F29-BA0F-43EF-965A-EE2C5B15B74D}">
      <dgm:prSet/>
      <dgm:spPr/>
      <dgm:t>
        <a:bodyPr/>
        <a:lstStyle/>
        <a:p>
          <a:endParaRPr lang="en-US"/>
        </a:p>
      </dgm:t>
    </dgm:pt>
    <dgm:pt modelId="{0D9B4910-D1C8-473C-B2D8-292FD40F4C7C}" type="pres">
      <dgm:prSet presAssocID="{B0F2FEDF-072F-49F4-AD16-8079AE107EAC}" presName="Name0" presStyleCnt="0">
        <dgm:presLayoutVars>
          <dgm:dir/>
          <dgm:resizeHandles val="exact"/>
        </dgm:presLayoutVars>
      </dgm:prSet>
      <dgm:spPr/>
    </dgm:pt>
    <dgm:pt modelId="{4B135AD8-A13B-4BCB-9BA3-551A6C7F014D}" type="pres">
      <dgm:prSet presAssocID="{B0F2FEDF-072F-49F4-AD16-8079AE107EAC}" presName="vNodes" presStyleCnt="0"/>
      <dgm:spPr/>
    </dgm:pt>
    <dgm:pt modelId="{5FA75689-F249-4266-B54F-E145EE4A8DD9}" type="pres">
      <dgm:prSet presAssocID="{C521EDD4-F18D-4C7B-9559-EF1EAE20C5B7}" presName="node" presStyleLbl="node1" presStyleIdx="0" presStyleCnt="3">
        <dgm:presLayoutVars>
          <dgm:bulletEnabled val="1"/>
        </dgm:presLayoutVars>
      </dgm:prSet>
      <dgm:spPr/>
      <dgm:t>
        <a:bodyPr/>
        <a:lstStyle/>
        <a:p>
          <a:endParaRPr lang="en-US"/>
        </a:p>
      </dgm:t>
    </dgm:pt>
    <dgm:pt modelId="{3D0DE46E-1B73-44C1-9280-F6CFB93A839C}" type="pres">
      <dgm:prSet presAssocID="{45698ADE-7EED-402D-A203-1752DF0DAE03}" presName="spacerT" presStyleCnt="0"/>
      <dgm:spPr/>
    </dgm:pt>
    <dgm:pt modelId="{30BD7E9D-0A82-4BAA-92B4-EAD1459D881E}" type="pres">
      <dgm:prSet presAssocID="{45698ADE-7EED-402D-A203-1752DF0DAE03}" presName="sibTrans" presStyleLbl="sibTrans2D1" presStyleIdx="0" presStyleCnt="2"/>
      <dgm:spPr/>
      <dgm:t>
        <a:bodyPr/>
        <a:lstStyle/>
        <a:p>
          <a:endParaRPr lang="en-US"/>
        </a:p>
      </dgm:t>
    </dgm:pt>
    <dgm:pt modelId="{E221A6BE-C4AD-4265-805E-2F123514E70D}" type="pres">
      <dgm:prSet presAssocID="{45698ADE-7EED-402D-A203-1752DF0DAE03}" presName="spacerB" presStyleCnt="0"/>
      <dgm:spPr/>
    </dgm:pt>
    <dgm:pt modelId="{3808A599-5E90-4712-923F-1D9E2C80FAA4}" type="pres">
      <dgm:prSet presAssocID="{A027CF51-2E9F-4DF9-BAF7-B98AC2FB7C80}" presName="node" presStyleLbl="node1" presStyleIdx="1" presStyleCnt="3">
        <dgm:presLayoutVars>
          <dgm:bulletEnabled val="1"/>
        </dgm:presLayoutVars>
      </dgm:prSet>
      <dgm:spPr/>
      <dgm:t>
        <a:bodyPr/>
        <a:lstStyle/>
        <a:p>
          <a:endParaRPr lang="en-US"/>
        </a:p>
      </dgm:t>
    </dgm:pt>
    <dgm:pt modelId="{1DDCCE54-316C-4593-9F38-915E9EDCFFB0}" type="pres">
      <dgm:prSet presAssocID="{B0F2FEDF-072F-49F4-AD16-8079AE107EAC}" presName="sibTransLast" presStyleLbl="sibTrans2D1" presStyleIdx="1" presStyleCnt="2"/>
      <dgm:spPr/>
      <dgm:t>
        <a:bodyPr/>
        <a:lstStyle/>
        <a:p>
          <a:endParaRPr lang="en-US"/>
        </a:p>
      </dgm:t>
    </dgm:pt>
    <dgm:pt modelId="{297F28A1-2E49-47FF-A688-5E3F02C50CFE}" type="pres">
      <dgm:prSet presAssocID="{B0F2FEDF-072F-49F4-AD16-8079AE107EAC}" presName="connectorText" presStyleLbl="sibTrans2D1" presStyleIdx="1" presStyleCnt="2"/>
      <dgm:spPr/>
      <dgm:t>
        <a:bodyPr/>
        <a:lstStyle/>
        <a:p>
          <a:endParaRPr lang="en-US"/>
        </a:p>
      </dgm:t>
    </dgm:pt>
    <dgm:pt modelId="{1516EF8D-7A29-4743-87DD-A694D0192D9D}" type="pres">
      <dgm:prSet presAssocID="{B0F2FEDF-072F-49F4-AD16-8079AE107EAC}" presName="lastNode" presStyleLbl="node1" presStyleIdx="2" presStyleCnt="3">
        <dgm:presLayoutVars>
          <dgm:bulletEnabled val="1"/>
        </dgm:presLayoutVars>
      </dgm:prSet>
      <dgm:spPr/>
      <dgm:t>
        <a:bodyPr/>
        <a:lstStyle/>
        <a:p>
          <a:endParaRPr lang="en-US"/>
        </a:p>
      </dgm:t>
    </dgm:pt>
  </dgm:ptLst>
  <dgm:cxnLst>
    <dgm:cxn modelId="{E6128B1F-91DB-4489-8624-1113967984BD}" type="presOf" srcId="{A027CF51-2E9F-4DF9-BAF7-B98AC2FB7C80}" destId="{3808A599-5E90-4712-923F-1D9E2C80FAA4}" srcOrd="0" destOrd="0" presId="urn:microsoft.com/office/officeart/2005/8/layout/equation2"/>
    <dgm:cxn modelId="{A5B8F8E2-F6B6-4311-BD93-426C1A1A9D66}" type="presOf" srcId="{63CECD5A-5E3F-4CA9-B4DB-8C892D91EF64}" destId="{1516EF8D-7A29-4743-87DD-A694D0192D9D}" srcOrd="0" destOrd="0" presId="urn:microsoft.com/office/officeart/2005/8/layout/equation2"/>
    <dgm:cxn modelId="{6447EEB6-CF62-496E-BCDB-699EEECEB25A}" type="presOf" srcId="{B0F2FEDF-072F-49F4-AD16-8079AE107EAC}" destId="{0D9B4910-D1C8-473C-B2D8-292FD40F4C7C}" srcOrd="0" destOrd="0" presId="urn:microsoft.com/office/officeart/2005/8/layout/equation2"/>
    <dgm:cxn modelId="{07C67210-FE05-4BB2-8B70-73568B5E9802}" srcId="{B0F2FEDF-072F-49F4-AD16-8079AE107EAC}" destId="{63CECD5A-5E3F-4CA9-B4DB-8C892D91EF64}" srcOrd="2" destOrd="0" parTransId="{7CED7DBB-E2AB-4D3E-8FE6-82C54517DC86}" sibTransId="{F44A30A7-6443-4A06-8CBA-7450F65A1948}"/>
    <dgm:cxn modelId="{475B51F7-BDFB-4AD3-89E5-F9B460678DB3}" type="presOf" srcId="{3EDE99B1-E7D3-487A-96E3-454D25D1CD72}" destId="{1DDCCE54-316C-4593-9F38-915E9EDCFFB0}" srcOrd="0" destOrd="0" presId="urn:microsoft.com/office/officeart/2005/8/layout/equation2"/>
    <dgm:cxn modelId="{2A748F29-BA0F-43EF-965A-EE2C5B15B74D}" srcId="{B0F2FEDF-072F-49F4-AD16-8079AE107EAC}" destId="{A027CF51-2E9F-4DF9-BAF7-B98AC2FB7C80}" srcOrd="1" destOrd="0" parTransId="{7381A5A9-7E2D-49E2-98F0-84AE27DD7B6B}" sibTransId="{3EDE99B1-E7D3-487A-96E3-454D25D1CD72}"/>
    <dgm:cxn modelId="{4DBFFF4B-60F5-4141-A793-E51091BAECBD}" type="presOf" srcId="{45698ADE-7EED-402D-A203-1752DF0DAE03}" destId="{30BD7E9D-0A82-4BAA-92B4-EAD1459D881E}" srcOrd="0" destOrd="0" presId="urn:microsoft.com/office/officeart/2005/8/layout/equation2"/>
    <dgm:cxn modelId="{9A36B8F1-98C8-42F9-8718-530D74EF2084}" srcId="{B0F2FEDF-072F-49F4-AD16-8079AE107EAC}" destId="{C521EDD4-F18D-4C7B-9559-EF1EAE20C5B7}" srcOrd="0" destOrd="0" parTransId="{B86EE612-E9D1-4FEB-A6D7-B38CAEED188F}" sibTransId="{45698ADE-7EED-402D-A203-1752DF0DAE03}"/>
    <dgm:cxn modelId="{475568A8-0FD3-4564-8FA6-6B37D0D81009}" type="presOf" srcId="{3EDE99B1-E7D3-487A-96E3-454D25D1CD72}" destId="{297F28A1-2E49-47FF-A688-5E3F02C50CFE}" srcOrd="1" destOrd="0" presId="urn:microsoft.com/office/officeart/2005/8/layout/equation2"/>
    <dgm:cxn modelId="{2AD0F194-453D-417D-80D0-1EB1006399D6}" type="presOf" srcId="{C521EDD4-F18D-4C7B-9559-EF1EAE20C5B7}" destId="{5FA75689-F249-4266-B54F-E145EE4A8DD9}" srcOrd="0" destOrd="0" presId="urn:microsoft.com/office/officeart/2005/8/layout/equation2"/>
    <dgm:cxn modelId="{C861BB18-065D-41F9-A979-4E3891AEF7C9}" type="presParOf" srcId="{0D9B4910-D1C8-473C-B2D8-292FD40F4C7C}" destId="{4B135AD8-A13B-4BCB-9BA3-551A6C7F014D}" srcOrd="0" destOrd="0" presId="urn:microsoft.com/office/officeart/2005/8/layout/equation2"/>
    <dgm:cxn modelId="{648DE2BA-DB3C-4FD3-B116-2710438E4674}" type="presParOf" srcId="{4B135AD8-A13B-4BCB-9BA3-551A6C7F014D}" destId="{5FA75689-F249-4266-B54F-E145EE4A8DD9}" srcOrd="0" destOrd="0" presId="urn:microsoft.com/office/officeart/2005/8/layout/equation2"/>
    <dgm:cxn modelId="{52FAAF9F-4A62-439B-BD75-DFA0AA078932}" type="presParOf" srcId="{4B135AD8-A13B-4BCB-9BA3-551A6C7F014D}" destId="{3D0DE46E-1B73-44C1-9280-F6CFB93A839C}" srcOrd="1" destOrd="0" presId="urn:microsoft.com/office/officeart/2005/8/layout/equation2"/>
    <dgm:cxn modelId="{DBB56253-E362-4F0A-AAE6-D7B5CD43740F}" type="presParOf" srcId="{4B135AD8-A13B-4BCB-9BA3-551A6C7F014D}" destId="{30BD7E9D-0A82-4BAA-92B4-EAD1459D881E}" srcOrd="2" destOrd="0" presId="urn:microsoft.com/office/officeart/2005/8/layout/equation2"/>
    <dgm:cxn modelId="{D8EBBBDF-D2FA-4C20-A46F-AAFF3F481B90}" type="presParOf" srcId="{4B135AD8-A13B-4BCB-9BA3-551A6C7F014D}" destId="{E221A6BE-C4AD-4265-805E-2F123514E70D}" srcOrd="3" destOrd="0" presId="urn:microsoft.com/office/officeart/2005/8/layout/equation2"/>
    <dgm:cxn modelId="{B1ED4D96-EF8F-4B60-9472-1B2EA3BDACD2}" type="presParOf" srcId="{4B135AD8-A13B-4BCB-9BA3-551A6C7F014D}" destId="{3808A599-5E90-4712-923F-1D9E2C80FAA4}" srcOrd="4" destOrd="0" presId="urn:microsoft.com/office/officeart/2005/8/layout/equation2"/>
    <dgm:cxn modelId="{ACBDAD36-0388-4A0E-B6BE-FFE90D29A4B7}" type="presParOf" srcId="{0D9B4910-D1C8-473C-B2D8-292FD40F4C7C}" destId="{1DDCCE54-316C-4593-9F38-915E9EDCFFB0}" srcOrd="1" destOrd="0" presId="urn:microsoft.com/office/officeart/2005/8/layout/equation2"/>
    <dgm:cxn modelId="{EA5B3EAE-9A8E-458C-B2FB-1DDA8103A318}" type="presParOf" srcId="{1DDCCE54-316C-4593-9F38-915E9EDCFFB0}" destId="{297F28A1-2E49-47FF-A688-5E3F02C50CFE}" srcOrd="0" destOrd="0" presId="urn:microsoft.com/office/officeart/2005/8/layout/equation2"/>
    <dgm:cxn modelId="{4ADCEC26-5BA0-4B89-8F67-FB0F46327893}" type="presParOf" srcId="{0D9B4910-D1C8-473C-B2D8-292FD40F4C7C}" destId="{1516EF8D-7A29-4743-87DD-A694D0192D9D}"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F2FEDF-072F-49F4-AD16-8079AE107EAC}" type="doc">
      <dgm:prSet loTypeId="urn:microsoft.com/office/officeart/2005/8/layout/equation2" loCatId="relationship" qsTypeId="urn:microsoft.com/office/officeart/2005/8/quickstyle/simple5" qsCatId="simple" csTypeId="urn:microsoft.com/office/officeart/2005/8/colors/accent0_3" csCatId="mainScheme" phldr="1"/>
      <dgm:spPr/>
    </dgm:pt>
    <dgm:pt modelId="{C521EDD4-F18D-4C7B-9559-EF1EAE20C5B7}">
      <dgm:prSet phldrT="[Text]"/>
      <dgm:spPr/>
      <dgm:t>
        <a:bodyPr/>
        <a:lstStyle/>
        <a:p>
          <a:r>
            <a:rPr lang="en-US" smtClean="0"/>
            <a:t>Cipher Text</a:t>
          </a:r>
          <a:endParaRPr lang="en-US" sz="3000" dirty="0">
            <a:latin typeface="Tw Cen MT"/>
          </a:endParaRPr>
        </a:p>
      </dgm:t>
    </dgm:pt>
    <dgm:pt modelId="{B86EE612-E9D1-4FEB-A6D7-B38CAEED188F}" type="parTrans" cxnId="{9A36B8F1-98C8-42F9-8718-530D74EF2084}">
      <dgm:prSet/>
      <dgm:spPr/>
      <dgm:t>
        <a:bodyPr/>
        <a:lstStyle/>
        <a:p>
          <a:endParaRPr lang="en-US"/>
        </a:p>
      </dgm:t>
    </dgm:pt>
    <dgm:pt modelId="{45698ADE-7EED-402D-A203-1752DF0DAE03}" type="sibTrans" cxnId="{9A36B8F1-98C8-42F9-8718-530D74EF2084}">
      <dgm:prSet/>
      <dgm:spPr/>
      <dgm:t>
        <a:bodyPr/>
        <a:lstStyle/>
        <a:p>
          <a:endParaRPr lang="en-US"/>
        </a:p>
      </dgm:t>
    </dgm:pt>
    <dgm:pt modelId="{63CECD5A-5E3F-4CA9-B4DB-8C892D91EF64}">
      <dgm:prSet phldrT="[Text]"/>
      <dgm:spPr/>
      <dgm:t>
        <a:bodyPr/>
        <a:lstStyle/>
        <a:p>
          <a:r>
            <a:rPr lang="en-US" dirty="0"/>
            <a:t>Plain Text</a:t>
          </a:r>
        </a:p>
      </dgm:t>
    </dgm:pt>
    <dgm:pt modelId="{7CED7DBB-E2AB-4D3E-8FE6-82C54517DC86}" type="parTrans" cxnId="{07C67210-FE05-4BB2-8B70-73568B5E9802}">
      <dgm:prSet/>
      <dgm:spPr/>
      <dgm:t>
        <a:bodyPr/>
        <a:lstStyle/>
        <a:p>
          <a:endParaRPr lang="en-US"/>
        </a:p>
      </dgm:t>
    </dgm:pt>
    <dgm:pt modelId="{F44A30A7-6443-4A06-8CBA-7450F65A1948}" type="sibTrans" cxnId="{07C67210-FE05-4BB2-8B70-73568B5E9802}">
      <dgm:prSet/>
      <dgm:spPr/>
      <dgm:t>
        <a:bodyPr/>
        <a:lstStyle/>
        <a:p>
          <a:endParaRPr lang="en-US"/>
        </a:p>
      </dgm:t>
    </dgm:pt>
    <dgm:pt modelId="{A027CF51-2E9F-4DF9-BAF7-B98AC2FB7C80}">
      <dgm:prSet phldrT="[Text]"/>
      <dgm:spPr/>
      <dgm:t>
        <a:bodyPr/>
        <a:lstStyle/>
        <a:p>
          <a:r>
            <a:rPr lang="en-US" dirty="0"/>
            <a:t>Key</a:t>
          </a:r>
        </a:p>
      </dgm:t>
    </dgm:pt>
    <dgm:pt modelId="{7381A5A9-7E2D-49E2-98F0-84AE27DD7B6B}" type="parTrans" cxnId="{2A748F29-BA0F-43EF-965A-EE2C5B15B74D}">
      <dgm:prSet/>
      <dgm:spPr/>
      <dgm:t>
        <a:bodyPr/>
        <a:lstStyle/>
        <a:p>
          <a:endParaRPr lang="en-US"/>
        </a:p>
      </dgm:t>
    </dgm:pt>
    <dgm:pt modelId="{3EDE99B1-E7D3-487A-96E3-454D25D1CD72}" type="sibTrans" cxnId="{2A748F29-BA0F-43EF-965A-EE2C5B15B74D}">
      <dgm:prSet/>
      <dgm:spPr/>
      <dgm:t>
        <a:bodyPr/>
        <a:lstStyle/>
        <a:p>
          <a:endParaRPr lang="en-US"/>
        </a:p>
      </dgm:t>
    </dgm:pt>
    <dgm:pt modelId="{0D9B4910-D1C8-473C-B2D8-292FD40F4C7C}" type="pres">
      <dgm:prSet presAssocID="{B0F2FEDF-072F-49F4-AD16-8079AE107EAC}" presName="Name0" presStyleCnt="0">
        <dgm:presLayoutVars>
          <dgm:dir/>
          <dgm:resizeHandles val="exact"/>
        </dgm:presLayoutVars>
      </dgm:prSet>
      <dgm:spPr/>
    </dgm:pt>
    <dgm:pt modelId="{4B135AD8-A13B-4BCB-9BA3-551A6C7F014D}" type="pres">
      <dgm:prSet presAssocID="{B0F2FEDF-072F-49F4-AD16-8079AE107EAC}" presName="vNodes" presStyleCnt="0"/>
      <dgm:spPr/>
    </dgm:pt>
    <dgm:pt modelId="{5FA75689-F249-4266-B54F-E145EE4A8DD9}" type="pres">
      <dgm:prSet presAssocID="{C521EDD4-F18D-4C7B-9559-EF1EAE20C5B7}" presName="node" presStyleLbl="node1" presStyleIdx="0" presStyleCnt="3">
        <dgm:presLayoutVars>
          <dgm:bulletEnabled val="1"/>
        </dgm:presLayoutVars>
      </dgm:prSet>
      <dgm:spPr/>
      <dgm:t>
        <a:bodyPr/>
        <a:lstStyle/>
        <a:p>
          <a:endParaRPr lang="en-US"/>
        </a:p>
      </dgm:t>
    </dgm:pt>
    <dgm:pt modelId="{3D0DE46E-1B73-44C1-9280-F6CFB93A839C}" type="pres">
      <dgm:prSet presAssocID="{45698ADE-7EED-402D-A203-1752DF0DAE03}" presName="spacerT" presStyleCnt="0"/>
      <dgm:spPr/>
    </dgm:pt>
    <dgm:pt modelId="{30BD7E9D-0A82-4BAA-92B4-EAD1459D881E}" type="pres">
      <dgm:prSet presAssocID="{45698ADE-7EED-402D-A203-1752DF0DAE03}" presName="sibTrans" presStyleLbl="sibTrans2D1" presStyleIdx="0" presStyleCnt="2"/>
      <dgm:spPr/>
      <dgm:t>
        <a:bodyPr/>
        <a:lstStyle/>
        <a:p>
          <a:endParaRPr lang="en-US"/>
        </a:p>
      </dgm:t>
    </dgm:pt>
    <dgm:pt modelId="{E221A6BE-C4AD-4265-805E-2F123514E70D}" type="pres">
      <dgm:prSet presAssocID="{45698ADE-7EED-402D-A203-1752DF0DAE03}" presName="spacerB" presStyleCnt="0"/>
      <dgm:spPr/>
    </dgm:pt>
    <dgm:pt modelId="{3808A599-5E90-4712-923F-1D9E2C80FAA4}" type="pres">
      <dgm:prSet presAssocID="{A027CF51-2E9F-4DF9-BAF7-B98AC2FB7C80}" presName="node" presStyleLbl="node1" presStyleIdx="1" presStyleCnt="3">
        <dgm:presLayoutVars>
          <dgm:bulletEnabled val="1"/>
        </dgm:presLayoutVars>
      </dgm:prSet>
      <dgm:spPr/>
      <dgm:t>
        <a:bodyPr/>
        <a:lstStyle/>
        <a:p>
          <a:endParaRPr lang="en-US"/>
        </a:p>
      </dgm:t>
    </dgm:pt>
    <dgm:pt modelId="{1DDCCE54-316C-4593-9F38-915E9EDCFFB0}" type="pres">
      <dgm:prSet presAssocID="{B0F2FEDF-072F-49F4-AD16-8079AE107EAC}" presName="sibTransLast" presStyleLbl="sibTrans2D1" presStyleIdx="1" presStyleCnt="2"/>
      <dgm:spPr/>
      <dgm:t>
        <a:bodyPr/>
        <a:lstStyle/>
        <a:p>
          <a:endParaRPr lang="en-US"/>
        </a:p>
      </dgm:t>
    </dgm:pt>
    <dgm:pt modelId="{297F28A1-2E49-47FF-A688-5E3F02C50CFE}" type="pres">
      <dgm:prSet presAssocID="{B0F2FEDF-072F-49F4-AD16-8079AE107EAC}" presName="connectorText" presStyleLbl="sibTrans2D1" presStyleIdx="1" presStyleCnt="2"/>
      <dgm:spPr/>
      <dgm:t>
        <a:bodyPr/>
        <a:lstStyle/>
        <a:p>
          <a:endParaRPr lang="en-US"/>
        </a:p>
      </dgm:t>
    </dgm:pt>
    <dgm:pt modelId="{1516EF8D-7A29-4743-87DD-A694D0192D9D}" type="pres">
      <dgm:prSet presAssocID="{B0F2FEDF-072F-49F4-AD16-8079AE107EAC}" presName="lastNode" presStyleLbl="node1" presStyleIdx="2" presStyleCnt="3">
        <dgm:presLayoutVars>
          <dgm:bulletEnabled val="1"/>
        </dgm:presLayoutVars>
      </dgm:prSet>
      <dgm:spPr/>
      <dgm:t>
        <a:bodyPr/>
        <a:lstStyle/>
        <a:p>
          <a:endParaRPr lang="en-US"/>
        </a:p>
      </dgm:t>
    </dgm:pt>
  </dgm:ptLst>
  <dgm:cxnLst>
    <dgm:cxn modelId="{E6128B1F-91DB-4489-8624-1113967984BD}" type="presOf" srcId="{A027CF51-2E9F-4DF9-BAF7-B98AC2FB7C80}" destId="{3808A599-5E90-4712-923F-1D9E2C80FAA4}" srcOrd="0" destOrd="0" presId="urn:microsoft.com/office/officeart/2005/8/layout/equation2"/>
    <dgm:cxn modelId="{9A36B8F1-98C8-42F9-8718-530D74EF2084}" srcId="{B0F2FEDF-072F-49F4-AD16-8079AE107EAC}" destId="{C521EDD4-F18D-4C7B-9559-EF1EAE20C5B7}" srcOrd="0" destOrd="0" parTransId="{B86EE612-E9D1-4FEB-A6D7-B38CAEED188F}" sibTransId="{45698ADE-7EED-402D-A203-1752DF0DAE03}"/>
    <dgm:cxn modelId="{4DBFFF4B-60F5-4141-A793-E51091BAECBD}" type="presOf" srcId="{45698ADE-7EED-402D-A203-1752DF0DAE03}" destId="{30BD7E9D-0A82-4BAA-92B4-EAD1459D881E}" srcOrd="0" destOrd="0" presId="urn:microsoft.com/office/officeart/2005/8/layout/equation2"/>
    <dgm:cxn modelId="{07C67210-FE05-4BB2-8B70-73568B5E9802}" srcId="{B0F2FEDF-072F-49F4-AD16-8079AE107EAC}" destId="{63CECD5A-5E3F-4CA9-B4DB-8C892D91EF64}" srcOrd="2" destOrd="0" parTransId="{7CED7DBB-E2AB-4D3E-8FE6-82C54517DC86}" sibTransId="{F44A30A7-6443-4A06-8CBA-7450F65A1948}"/>
    <dgm:cxn modelId="{6447EEB6-CF62-496E-BCDB-699EEECEB25A}" type="presOf" srcId="{B0F2FEDF-072F-49F4-AD16-8079AE107EAC}" destId="{0D9B4910-D1C8-473C-B2D8-292FD40F4C7C}" srcOrd="0" destOrd="0" presId="urn:microsoft.com/office/officeart/2005/8/layout/equation2"/>
    <dgm:cxn modelId="{2A748F29-BA0F-43EF-965A-EE2C5B15B74D}" srcId="{B0F2FEDF-072F-49F4-AD16-8079AE107EAC}" destId="{A027CF51-2E9F-4DF9-BAF7-B98AC2FB7C80}" srcOrd="1" destOrd="0" parTransId="{7381A5A9-7E2D-49E2-98F0-84AE27DD7B6B}" sibTransId="{3EDE99B1-E7D3-487A-96E3-454D25D1CD72}"/>
    <dgm:cxn modelId="{F1893BF9-7FC4-4E14-AE64-CB321DC875AD}" type="presOf" srcId="{3EDE99B1-E7D3-487A-96E3-454D25D1CD72}" destId="{1DDCCE54-316C-4593-9F38-915E9EDCFFB0}" srcOrd="0" destOrd="0" presId="urn:microsoft.com/office/officeart/2005/8/layout/equation2"/>
    <dgm:cxn modelId="{2AD0F194-453D-417D-80D0-1EB1006399D6}" type="presOf" srcId="{C521EDD4-F18D-4C7B-9559-EF1EAE20C5B7}" destId="{5FA75689-F249-4266-B54F-E145EE4A8DD9}" srcOrd="0" destOrd="0" presId="urn:microsoft.com/office/officeart/2005/8/layout/equation2"/>
    <dgm:cxn modelId="{04CB9777-FE7F-48F5-99C9-8D98803343A3}" type="presOf" srcId="{63CECD5A-5E3F-4CA9-B4DB-8C892D91EF64}" destId="{1516EF8D-7A29-4743-87DD-A694D0192D9D}" srcOrd="0" destOrd="0" presId="urn:microsoft.com/office/officeart/2005/8/layout/equation2"/>
    <dgm:cxn modelId="{558F65D8-D8CA-4313-B16C-86DD61393000}" type="presOf" srcId="{3EDE99B1-E7D3-487A-96E3-454D25D1CD72}" destId="{297F28A1-2E49-47FF-A688-5E3F02C50CFE}" srcOrd="1" destOrd="0" presId="urn:microsoft.com/office/officeart/2005/8/layout/equation2"/>
    <dgm:cxn modelId="{C861BB18-065D-41F9-A979-4E3891AEF7C9}" type="presParOf" srcId="{0D9B4910-D1C8-473C-B2D8-292FD40F4C7C}" destId="{4B135AD8-A13B-4BCB-9BA3-551A6C7F014D}" srcOrd="0" destOrd="0" presId="urn:microsoft.com/office/officeart/2005/8/layout/equation2"/>
    <dgm:cxn modelId="{648DE2BA-DB3C-4FD3-B116-2710438E4674}" type="presParOf" srcId="{4B135AD8-A13B-4BCB-9BA3-551A6C7F014D}" destId="{5FA75689-F249-4266-B54F-E145EE4A8DD9}" srcOrd="0" destOrd="0" presId="urn:microsoft.com/office/officeart/2005/8/layout/equation2"/>
    <dgm:cxn modelId="{52FAAF9F-4A62-439B-BD75-DFA0AA078932}" type="presParOf" srcId="{4B135AD8-A13B-4BCB-9BA3-551A6C7F014D}" destId="{3D0DE46E-1B73-44C1-9280-F6CFB93A839C}" srcOrd="1" destOrd="0" presId="urn:microsoft.com/office/officeart/2005/8/layout/equation2"/>
    <dgm:cxn modelId="{DBB56253-E362-4F0A-AAE6-D7B5CD43740F}" type="presParOf" srcId="{4B135AD8-A13B-4BCB-9BA3-551A6C7F014D}" destId="{30BD7E9D-0A82-4BAA-92B4-EAD1459D881E}" srcOrd="2" destOrd="0" presId="urn:microsoft.com/office/officeart/2005/8/layout/equation2"/>
    <dgm:cxn modelId="{D8EBBBDF-D2FA-4C20-A46F-AAFF3F481B90}" type="presParOf" srcId="{4B135AD8-A13B-4BCB-9BA3-551A6C7F014D}" destId="{E221A6BE-C4AD-4265-805E-2F123514E70D}" srcOrd="3" destOrd="0" presId="urn:microsoft.com/office/officeart/2005/8/layout/equation2"/>
    <dgm:cxn modelId="{B1ED4D96-EF8F-4B60-9472-1B2EA3BDACD2}" type="presParOf" srcId="{4B135AD8-A13B-4BCB-9BA3-551A6C7F014D}" destId="{3808A599-5E90-4712-923F-1D9E2C80FAA4}" srcOrd="4" destOrd="0" presId="urn:microsoft.com/office/officeart/2005/8/layout/equation2"/>
    <dgm:cxn modelId="{ACBDAD36-0388-4A0E-B6BE-FFE90D29A4B7}" type="presParOf" srcId="{0D9B4910-D1C8-473C-B2D8-292FD40F4C7C}" destId="{1DDCCE54-316C-4593-9F38-915E9EDCFFB0}" srcOrd="1" destOrd="0" presId="urn:microsoft.com/office/officeart/2005/8/layout/equation2"/>
    <dgm:cxn modelId="{EA5B3EAE-9A8E-458C-B2FB-1DDA8103A318}" type="presParOf" srcId="{1DDCCE54-316C-4593-9F38-915E9EDCFFB0}" destId="{297F28A1-2E49-47FF-A688-5E3F02C50CFE}" srcOrd="0" destOrd="0" presId="urn:microsoft.com/office/officeart/2005/8/layout/equation2"/>
    <dgm:cxn modelId="{4ADCEC26-5BA0-4B89-8F67-FB0F46327893}" type="presParOf" srcId="{0D9B4910-D1C8-473C-B2D8-292FD40F4C7C}" destId="{1516EF8D-7A29-4743-87DD-A694D0192D9D}"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452358-F26E-43A3-A1BC-3810300D3E38}" type="doc">
      <dgm:prSet loTypeId="urn:microsoft.com/office/officeart/2005/8/layout/process1" loCatId="process" qsTypeId="urn:microsoft.com/office/officeart/2005/8/quickstyle/simple4" qsCatId="simple" csTypeId="urn:microsoft.com/office/officeart/2005/8/colors/accent0_3" csCatId="mainScheme" phldr="1"/>
      <dgm:spPr/>
    </dgm:pt>
    <dgm:pt modelId="{63F12E1B-3B8E-40EF-8017-D288C9DD5003}">
      <dgm:prSet phldrT="[Text]"/>
      <dgm:spPr/>
      <dgm:t>
        <a:bodyPr/>
        <a:lstStyle/>
        <a:p>
          <a:r>
            <a:rPr lang="en-US" dirty="0" smtClean="0"/>
            <a:t>Plaintext(x): hello world</a:t>
          </a:r>
          <a:endParaRPr lang="en-US" dirty="0"/>
        </a:p>
      </dgm:t>
    </dgm:pt>
    <dgm:pt modelId="{EA123F60-2F52-4E2F-AD8F-72ABFB7806E9}" type="parTrans" cxnId="{B3491169-1D19-4CE1-A4DB-DB6E8264E35B}">
      <dgm:prSet/>
      <dgm:spPr/>
      <dgm:t>
        <a:bodyPr/>
        <a:lstStyle/>
        <a:p>
          <a:endParaRPr lang="en-US"/>
        </a:p>
      </dgm:t>
    </dgm:pt>
    <dgm:pt modelId="{8391C7D7-CA09-4A34-9EF8-4C872D23F828}" type="sibTrans" cxnId="{B3491169-1D19-4CE1-A4DB-DB6E8264E35B}">
      <dgm:prSet/>
      <dgm:spPr/>
      <dgm:t>
        <a:bodyPr/>
        <a:lstStyle/>
        <a:p>
          <a:endParaRPr lang="en-US"/>
        </a:p>
      </dgm:t>
    </dgm:pt>
    <dgm:pt modelId="{6C49FA13-D15D-46B2-B5BE-0D4F13931A36}">
      <dgm:prSet phldrT="[Text]"/>
      <dgm:spPr/>
      <dgm:t>
        <a:bodyPr/>
        <a:lstStyle/>
        <a:p>
          <a:r>
            <a:rPr lang="en-US" dirty="0" smtClean="0"/>
            <a:t>Key(k): +5</a:t>
          </a:r>
          <a:endParaRPr lang="en-US" dirty="0"/>
        </a:p>
      </dgm:t>
    </dgm:pt>
    <dgm:pt modelId="{12DA28F1-CC18-4BF6-AD0E-E0A3CF7AFABD}" type="parTrans" cxnId="{B8AAD43D-AE3A-412B-8322-1E01C3DF4F22}">
      <dgm:prSet/>
      <dgm:spPr/>
      <dgm:t>
        <a:bodyPr/>
        <a:lstStyle/>
        <a:p>
          <a:endParaRPr lang="en-US"/>
        </a:p>
      </dgm:t>
    </dgm:pt>
    <dgm:pt modelId="{0DC9C902-4C28-42E0-9824-640126BDF162}" type="sibTrans" cxnId="{B8AAD43D-AE3A-412B-8322-1E01C3DF4F22}">
      <dgm:prSet/>
      <dgm:spPr/>
      <dgm:t>
        <a:bodyPr/>
        <a:lstStyle/>
        <a:p>
          <a:endParaRPr lang="en-US"/>
        </a:p>
      </dgm:t>
    </dgm:pt>
    <dgm:pt modelId="{BBCAB5F7-E586-45EE-84FA-8A75E41FC4CD}">
      <dgm:prSet phldrT="[Text]"/>
      <dgm:spPr/>
      <dgm:t>
        <a:bodyPr/>
        <a:lstStyle/>
        <a:p>
          <a:r>
            <a:rPr lang="en-US" dirty="0" smtClean="0"/>
            <a:t>E(</a:t>
          </a:r>
          <a:r>
            <a:rPr lang="en-US" dirty="0" err="1" smtClean="0"/>
            <a:t>x,k</a:t>
          </a:r>
          <a:r>
            <a:rPr lang="en-US" dirty="0" smtClean="0"/>
            <a:t>) = (</a:t>
          </a:r>
          <a:r>
            <a:rPr lang="en-US" dirty="0" err="1" smtClean="0"/>
            <a:t>x+k</a:t>
          </a:r>
          <a:r>
            <a:rPr lang="en-US" dirty="0" smtClean="0"/>
            <a:t>) mod 26</a:t>
          </a:r>
          <a:endParaRPr lang="en-US" dirty="0"/>
        </a:p>
      </dgm:t>
    </dgm:pt>
    <dgm:pt modelId="{DABB8D14-5A64-4E19-8248-3761597F8B38}" type="parTrans" cxnId="{1A3A0E02-DB09-4134-9A18-3027DA28CA49}">
      <dgm:prSet/>
      <dgm:spPr/>
      <dgm:t>
        <a:bodyPr/>
        <a:lstStyle/>
        <a:p>
          <a:endParaRPr lang="en-US"/>
        </a:p>
      </dgm:t>
    </dgm:pt>
    <dgm:pt modelId="{D657E5AE-AE23-451C-820E-82F7EDFDC6DD}" type="sibTrans" cxnId="{1A3A0E02-DB09-4134-9A18-3027DA28CA49}">
      <dgm:prSet/>
      <dgm:spPr/>
      <dgm:t>
        <a:bodyPr/>
        <a:lstStyle/>
        <a:p>
          <a:endParaRPr lang="en-US"/>
        </a:p>
      </dgm:t>
    </dgm:pt>
    <dgm:pt modelId="{E7188030-8AE7-4F6D-95DD-15AFD18B17C4}">
      <dgm:prSet phldrT="[Text]"/>
      <dgm:spPr/>
      <dgm:t>
        <a:bodyPr/>
        <a:lstStyle/>
        <a:p>
          <a:r>
            <a:rPr lang="en-US" dirty="0" err="1" smtClean="0"/>
            <a:t>Ciphertext</a:t>
          </a:r>
          <a:r>
            <a:rPr lang="en-US" dirty="0" smtClean="0"/>
            <a:t>: </a:t>
          </a:r>
          <a:r>
            <a:rPr lang="en-US" dirty="0" err="1" smtClean="0"/>
            <a:t>mjqqt</a:t>
          </a:r>
          <a:r>
            <a:rPr lang="en-US" dirty="0" smtClean="0"/>
            <a:t> </a:t>
          </a:r>
          <a:r>
            <a:rPr lang="en-US" dirty="0" err="1" smtClean="0"/>
            <a:t>btwqi</a:t>
          </a:r>
          <a:endParaRPr lang="en-US" dirty="0"/>
        </a:p>
      </dgm:t>
    </dgm:pt>
    <dgm:pt modelId="{5287CDEE-29DE-4D11-AB4F-E820CE6C3D21}" type="parTrans" cxnId="{81851F6A-28C1-4BC4-BEE6-4CC36534091C}">
      <dgm:prSet/>
      <dgm:spPr/>
      <dgm:t>
        <a:bodyPr/>
        <a:lstStyle/>
        <a:p>
          <a:endParaRPr lang="en-US"/>
        </a:p>
      </dgm:t>
    </dgm:pt>
    <dgm:pt modelId="{ECE90D57-D94B-4A35-A1F0-B954688F5B93}" type="sibTrans" cxnId="{81851F6A-28C1-4BC4-BEE6-4CC36534091C}">
      <dgm:prSet/>
      <dgm:spPr/>
      <dgm:t>
        <a:bodyPr/>
        <a:lstStyle/>
        <a:p>
          <a:endParaRPr lang="en-US"/>
        </a:p>
      </dgm:t>
    </dgm:pt>
    <dgm:pt modelId="{0FDA9F7D-CDC0-42E1-B496-1EA38FFC7A62}" type="pres">
      <dgm:prSet presAssocID="{8B452358-F26E-43A3-A1BC-3810300D3E38}" presName="Name0" presStyleCnt="0">
        <dgm:presLayoutVars>
          <dgm:dir/>
          <dgm:resizeHandles val="exact"/>
        </dgm:presLayoutVars>
      </dgm:prSet>
      <dgm:spPr/>
    </dgm:pt>
    <dgm:pt modelId="{5C235650-57B8-499C-83D8-8FE4D9F87D66}" type="pres">
      <dgm:prSet presAssocID="{63F12E1B-3B8E-40EF-8017-D288C9DD5003}" presName="node" presStyleLbl="node1" presStyleIdx="0" presStyleCnt="4">
        <dgm:presLayoutVars>
          <dgm:bulletEnabled val="1"/>
        </dgm:presLayoutVars>
      </dgm:prSet>
      <dgm:spPr/>
      <dgm:t>
        <a:bodyPr/>
        <a:lstStyle/>
        <a:p>
          <a:endParaRPr lang="en-US"/>
        </a:p>
      </dgm:t>
    </dgm:pt>
    <dgm:pt modelId="{9E117B45-B5A2-42A5-A3FD-777137116067}" type="pres">
      <dgm:prSet presAssocID="{8391C7D7-CA09-4A34-9EF8-4C872D23F828}" presName="sibTrans" presStyleLbl="sibTrans2D1" presStyleIdx="0" presStyleCnt="3"/>
      <dgm:spPr/>
      <dgm:t>
        <a:bodyPr/>
        <a:lstStyle/>
        <a:p>
          <a:endParaRPr lang="en-US"/>
        </a:p>
      </dgm:t>
    </dgm:pt>
    <dgm:pt modelId="{E886C11A-0065-4203-A494-951A134E7A05}" type="pres">
      <dgm:prSet presAssocID="{8391C7D7-CA09-4A34-9EF8-4C872D23F828}" presName="connectorText" presStyleLbl="sibTrans2D1" presStyleIdx="0" presStyleCnt="3"/>
      <dgm:spPr/>
      <dgm:t>
        <a:bodyPr/>
        <a:lstStyle/>
        <a:p>
          <a:endParaRPr lang="en-US"/>
        </a:p>
      </dgm:t>
    </dgm:pt>
    <dgm:pt modelId="{750DF1A5-BBE2-4A75-9EDB-489B6E742A00}" type="pres">
      <dgm:prSet presAssocID="{6C49FA13-D15D-46B2-B5BE-0D4F13931A36}" presName="node" presStyleLbl="node1" presStyleIdx="1" presStyleCnt="4">
        <dgm:presLayoutVars>
          <dgm:bulletEnabled val="1"/>
        </dgm:presLayoutVars>
      </dgm:prSet>
      <dgm:spPr/>
      <dgm:t>
        <a:bodyPr/>
        <a:lstStyle/>
        <a:p>
          <a:endParaRPr lang="en-US"/>
        </a:p>
      </dgm:t>
    </dgm:pt>
    <dgm:pt modelId="{59C7D934-6E18-45E6-98F2-B89C2BA156CC}" type="pres">
      <dgm:prSet presAssocID="{0DC9C902-4C28-42E0-9824-640126BDF162}" presName="sibTrans" presStyleLbl="sibTrans2D1" presStyleIdx="1" presStyleCnt="3"/>
      <dgm:spPr/>
      <dgm:t>
        <a:bodyPr/>
        <a:lstStyle/>
        <a:p>
          <a:endParaRPr lang="en-US"/>
        </a:p>
      </dgm:t>
    </dgm:pt>
    <dgm:pt modelId="{30BB73EA-82C5-4FAA-B094-E3974329BB37}" type="pres">
      <dgm:prSet presAssocID="{0DC9C902-4C28-42E0-9824-640126BDF162}" presName="connectorText" presStyleLbl="sibTrans2D1" presStyleIdx="1" presStyleCnt="3"/>
      <dgm:spPr/>
      <dgm:t>
        <a:bodyPr/>
        <a:lstStyle/>
        <a:p>
          <a:endParaRPr lang="en-US"/>
        </a:p>
      </dgm:t>
    </dgm:pt>
    <dgm:pt modelId="{627B2236-0A79-45DC-BEA0-004A72B56CC1}" type="pres">
      <dgm:prSet presAssocID="{BBCAB5F7-E586-45EE-84FA-8A75E41FC4CD}" presName="node" presStyleLbl="node1" presStyleIdx="2" presStyleCnt="4">
        <dgm:presLayoutVars>
          <dgm:bulletEnabled val="1"/>
        </dgm:presLayoutVars>
      </dgm:prSet>
      <dgm:spPr/>
      <dgm:t>
        <a:bodyPr/>
        <a:lstStyle/>
        <a:p>
          <a:endParaRPr lang="en-US"/>
        </a:p>
      </dgm:t>
    </dgm:pt>
    <dgm:pt modelId="{B7B29D56-548A-4F6D-9F6E-B61722A79319}" type="pres">
      <dgm:prSet presAssocID="{D657E5AE-AE23-451C-820E-82F7EDFDC6DD}" presName="sibTrans" presStyleLbl="sibTrans2D1" presStyleIdx="2" presStyleCnt="3"/>
      <dgm:spPr/>
      <dgm:t>
        <a:bodyPr/>
        <a:lstStyle/>
        <a:p>
          <a:endParaRPr lang="en-US"/>
        </a:p>
      </dgm:t>
    </dgm:pt>
    <dgm:pt modelId="{B0ACB75F-5E36-43EF-9DD8-B62653CD517B}" type="pres">
      <dgm:prSet presAssocID="{D657E5AE-AE23-451C-820E-82F7EDFDC6DD}" presName="connectorText" presStyleLbl="sibTrans2D1" presStyleIdx="2" presStyleCnt="3"/>
      <dgm:spPr/>
      <dgm:t>
        <a:bodyPr/>
        <a:lstStyle/>
        <a:p>
          <a:endParaRPr lang="en-US"/>
        </a:p>
      </dgm:t>
    </dgm:pt>
    <dgm:pt modelId="{FA3A0CC5-77FC-4E15-A094-6733C90AC966}" type="pres">
      <dgm:prSet presAssocID="{E7188030-8AE7-4F6D-95DD-15AFD18B17C4}" presName="node" presStyleLbl="node1" presStyleIdx="3" presStyleCnt="4">
        <dgm:presLayoutVars>
          <dgm:bulletEnabled val="1"/>
        </dgm:presLayoutVars>
      </dgm:prSet>
      <dgm:spPr/>
      <dgm:t>
        <a:bodyPr/>
        <a:lstStyle/>
        <a:p>
          <a:endParaRPr lang="en-US"/>
        </a:p>
      </dgm:t>
    </dgm:pt>
  </dgm:ptLst>
  <dgm:cxnLst>
    <dgm:cxn modelId="{D0F8AB6F-777D-4F21-9AEC-8678CCA9FE46}" type="presOf" srcId="{0DC9C902-4C28-42E0-9824-640126BDF162}" destId="{30BB73EA-82C5-4FAA-B094-E3974329BB37}" srcOrd="1" destOrd="0" presId="urn:microsoft.com/office/officeart/2005/8/layout/process1"/>
    <dgm:cxn modelId="{B8AAD43D-AE3A-412B-8322-1E01C3DF4F22}" srcId="{8B452358-F26E-43A3-A1BC-3810300D3E38}" destId="{6C49FA13-D15D-46B2-B5BE-0D4F13931A36}" srcOrd="1" destOrd="0" parTransId="{12DA28F1-CC18-4BF6-AD0E-E0A3CF7AFABD}" sibTransId="{0DC9C902-4C28-42E0-9824-640126BDF162}"/>
    <dgm:cxn modelId="{B3491169-1D19-4CE1-A4DB-DB6E8264E35B}" srcId="{8B452358-F26E-43A3-A1BC-3810300D3E38}" destId="{63F12E1B-3B8E-40EF-8017-D288C9DD5003}" srcOrd="0" destOrd="0" parTransId="{EA123F60-2F52-4E2F-AD8F-72ABFB7806E9}" sibTransId="{8391C7D7-CA09-4A34-9EF8-4C872D23F828}"/>
    <dgm:cxn modelId="{DF878208-6171-44E0-9A87-9C2157C18DF7}" type="presOf" srcId="{8391C7D7-CA09-4A34-9EF8-4C872D23F828}" destId="{E886C11A-0065-4203-A494-951A134E7A05}" srcOrd="1" destOrd="0" presId="urn:microsoft.com/office/officeart/2005/8/layout/process1"/>
    <dgm:cxn modelId="{81851F6A-28C1-4BC4-BEE6-4CC36534091C}" srcId="{8B452358-F26E-43A3-A1BC-3810300D3E38}" destId="{E7188030-8AE7-4F6D-95DD-15AFD18B17C4}" srcOrd="3" destOrd="0" parTransId="{5287CDEE-29DE-4D11-AB4F-E820CE6C3D21}" sibTransId="{ECE90D57-D94B-4A35-A1F0-B954688F5B93}"/>
    <dgm:cxn modelId="{0B857199-EC2A-4460-9026-EF34279960B6}" type="presOf" srcId="{E7188030-8AE7-4F6D-95DD-15AFD18B17C4}" destId="{FA3A0CC5-77FC-4E15-A094-6733C90AC966}" srcOrd="0" destOrd="0" presId="urn:microsoft.com/office/officeart/2005/8/layout/process1"/>
    <dgm:cxn modelId="{F2F9533A-798F-41E5-B993-0B15F764D86F}" type="presOf" srcId="{8B452358-F26E-43A3-A1BC-3810300D3E38}" destId="{0FDA9F7D-CDC0-42E1-B496-1EA38FFC7A62}" srcOrd="0" destOrd="0" presId="urn:microsoft.com/office/officeart/2005/8/layout/process1"/>
    <dgm:cxn modelId="{2EEB8599-A39C-4B61-B5CE-359FC0BE3FB9}" type="presOf" srcId="{BBCAB5F7-E586-45EE-84FA-8A75E41FC4CD}" destId="{627B2236-0A79-45DC-BEA0-004A72B56CC1}" srcOrd="0" destOrd="0" presId="urn:microsoft.com/office/officeart/2005/8/layout/process1"/>
    <dgm:cxn modelId="{76EDDDA7-C665-4AFD-80F7-3F56FF6601AE}" type="presOf" srcId="{0DC9C902-4C28-42E0-9824-640126BDF162}" destId="{59C7D934-6E18-45E6-98F2-B89C2BA156CC}" srcOrd="0" destOrd="0" presId="urn:microsoft.com/office/officeart/2005/8/layout/process1"/>
    <dgm:cxn modelId="{D39B2A97-ADC3-41A9-A4B0-EF85A41C9451}" type="presOf" srcId="{8391C7D7-CA09-4A34-9EF8-4C872D23F828}" destId="{9E117B45-B5A2-42A5-A3FD-777137116067}" srcOrd="0" destOrd="0" presId="urn:microsoft.com/office/officeart/2005/8/layout/process1"/>
    <dgm:cxn modelId="{33F1DA53-6C25-4EB7-B0E8-F6D4291E2665}" type="presOf" srcId="{D657E5AE-AE23-451C-820E-82F7EDFDC6DD}" destId="{B7B29D56-548A-4F6D-9F6E-B61722A79319}" srcOrd="0" destOrd="0" presId="urn:microsoft.com/office/officeart/2005/8/layout/process1"/>
    <dgm:cxn modelId="{1EC939E3-E0BA-4730-BB56-19D2865102BF}" type="presOf" srcId="{6C49FA13-D15D-46B2-B5BE-0D4F13931A36}" destId="{750DF1A5-BBE2-4A75-9EDB-489B6E742A00}" srcOrd="0" destOrd="0" presId="urn:microsoft.com/office/officeart/2005/8/layout/process1"/>
    <dgm:cxn modelId="{6E0BDAE8-BE21-47FE-B003-83E5485A0424}" type="presOf" srcId="{63F12E1B-3B8E-40EF-8017-D288C9DD5003}" destId="{5C235650-57B8-499C-83D8-8FE4D9F87D66}" srcOrd="0" destOrd="0" presId="urn:microsoft.com/office/officeart/2005/8/layout/process1"/>
    <dgm:cxn modelId="{FEF20421-0846-4BF3-8679-3D8B9F581C7D}" type="presOf" srcId="{D657E5AE-AE23-451C-820E-82F7EDFDC6DD}" destId="{B0ACB75F-5E36-43EF-9DD8-B62653CD517B}" srcOrd="1" destOrd="0" presId="urn:microsoft.com/office/officeart/2005/8/layout/process1"/>
    <dgm:cxn modelId="{1A3A0E02-DB09-4134-9A18-3027DA28CA49}" srcId="{8B452358-F26E-43A3-A1BC-3810300D3E38}" destId="{BBCAB5F7-E586-45EE-84FA-8A75E41FC4CD}" srcOrd="2" destOrd="0" parTransId="{DABB8D14-5A64-4E19-8248-3761597F8B38}" sibTransId="{D657E5AE-AE23-451C-820E-82F7EDFDC6DD}"/>
    <dgm:cxn modelId="{9E6E68B2-51DA-435C-90FD-163F863F1370}" type="presParOf" srcId="{0FDA9F7D-CDC0-42E1-B496-1EA38FFC7A62}" destId="{5C235650-57B8-499C-83D8-8FE4D9F87D66}" srcOrd="0" destOrd="0" presId="urn:microsoft.com/office/officeart/2005/8/layout/process1"/>
    <dgm:cxn modelId="{19C59DDB-34BD-4C21-B53C-827153406729}" type="presParOf" srcId="{0FDA9F7D-CDC0-42E1-B496-1EA38FFC7A62}" destId="{9E117B45-B5A2-42A5-A3FD-777137116067}" srcOrd="1" destOrd="0" presId="urn:microsoft.com/office/officeart/2005/8/layout/process1"/>
    <dgm:cxn modelId="{6DDB6653-EBDB-4A23-95FD-2A5592DC05C7}" type="presParOf" srcId="{9E117B45-B5A2-42A5-A3FD-777137116067}" destId="{E886C11A-0065-4203-A494-951A134E7A05}" srcOrd="0" destOrd="0" presId="urn:microsoft.com/office/officeart/2005/8/layout/process1"/>
    <dgm:cxn modelId="{DF2A0945-D9EC-4273-9427-789EF542879F}" type="presParOf" srcId="{0FDA9F7D-CDC0-42E1-B496-1EA38FFC7A62}" destId="{750DF1A5-BBE2-4A75-9EDB-489B6E742A00}" srcOrd="2" destOrd="0" presId="urn:microsoft.com/office/officeart/2005/8/layout/process1"/>
    <dgm:cxn modelId="{45AACAE6-FC8A-4CCE-9061-D8083008F21E}" type="presParOf" srcId="{0FDA9F7D-CDC0-42E1-B496-1EA38FFC7A62}" destId="{59C7D934-6E18-45E6-98F2-B89C2BA156CC}" srcOrd="3" destOrd="0" presId="urn:microsoft.com/office/officeart/2005/8/layout/process1"/>
    <dgm:cxn modelId="{F7017FF2-0B63-40AC-9016-824D3F4EC9B2}" type="presParOf" srcId="{59C7D934-6E18-45E6-98F2-B89C2BA156CC}" destId="{30BB73EA-82C5-4FAA-B094-E3974329BB37}" srcOrd="0" destOrd="0" presId="urn:microsoft.com/office/officeart/2005/8/layout/process1"/>
    <dgm:cxn modelId="{53ECC2DD-923E-4785-9F7B-CDD7E7182BD2}" type="presParOf" srcId="{0FDA9F7D-CDC0-42E1-B496-1EA38FFC7A62}" destId="{627B2236-0A79-45DC-BEA0-004A72B56CC1}" srcOrd="4" destOrd="0" presId="urn:microsoft.com/office/officeart/2005/8/layout/process1"/>
    <dgm:cxn modelId="{611313C7-A8FD-453D-8073-FC0349AD7E02}" type="presParOf" srcId="{0FDA9F7D-CDC0-42E1-B496-1EA38FFC7A62}" destId="{B7B29D56-548A-4F6D-9F6E-B61722A79319}" srcOrd="5" destOrd="0" presId="urn:microsoft.com/office/officeart/2005/8/layout/process1"/>
    <dgm:cxn modelId="{22DF6F21-0F92-4F69-8A9A-01D860760FFE}" type="presParOf" srcId="{B7B29D56-548A-4F6D-9F6E-B61722A79319}" destId="{B0ACB75F-5E36-43EF-9DD8-B62653CD517B}" srcOrd="0" destOrd="0" presId="urn:microsoft.com/office/officeart/2005/8/layout/process1"/>
    <dgm:cxn modelId="{61CCDB2F-D0DD-4E44-94B3-E96304BAA2D1}" type="presParOf" srcId="{0FDA9F7D-CDC0-42E1-B496-1EA38FFC7A62}" destId="{FA3A0CC5-77FC-4E15-A094-6733C90AC96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452358-F26E-43A3-A1BC-3810300D3E38}" type="doc">
      <dgm:prSet loTypeId="urn:microsoft.com/office/officeart/2005/8/layout/process1" loCatId="process" qsTypeId="urn:microsoft.com/office/officeart/2005/8/quickstyle/simple4" qsCatId="simple" csTypeId="urn:microsoft.com/office/officeart/2005/8/colors/accent0_3" csCatId="mainScheme" phldr="1"/>
      <dgm:spPr/>
    </dgm:pt>
    <dgm:pt modelId="{63F12E1B-3B8E-40EF-8017-D288C9DD5003}">
      <dgm:prSet phldrT="[Text]"/>
      <dgm:spPr/>
      <dgm:t>
        <a:bodyPr/>
        <a:lstStyle/>
        <a:p>
          <a:r>
            <a:rPr lang="en-US" dirty="0" err="1" smtClean="0"/>
            <a:t>Ciphertext</a:t>
          </a:r>
          <a:r>
            <a:rPr lang="en-US" dirty="0" smtClean="0"/>
            <a:t>(x): </a:t>
          </a:r>
          <a:r>
            <a:rPr lang="en-US" dirty="0" err="1" smtClean="0"/>
            <a:t>mjqqt</a:t>
          </a:r>
          <a:r>
            <a:rPr lang="en-US" dirty="0" smtClean="0"/>
            <a:t> </a:t>
          </a:r>
          <a:r>
            <a:rPr lang="en-US" dirty="0" err="1" smtClean="0"/>
            <a:t>btwqi</a:t>
          </a:r>
          <a:endParaRPr lang="en-US" dirty="0"/>
        </a:p>
      </dgm:t>
    </dgm:pt>
    <dgm:pt modelId="{EA123F60-2F52-4E2F-AD8F-72ABFB7806E9}" type="parTrans" cxnId="{B3491169-1D19-4CE1-A4DB-DB6E8264E35B}">
      <dgm:prSet/>
      <dgm:spPr/>
      <dgm:t>
        <a:bodyPr/>
        <a:lstStyle/>
        <a:p>
          <a:endParaRPr lang="en-US"/>
        </a:p>
      </dgm:t>
    </dgm:pt>
    <dgm:pt modelId="{8391C7D7-CA09-4A34-9EF8-4C872D23F828}" type="sibTrans" cxnId="{B3491169-1D19-4CE1-A4DB-DB6E8264E35B}">
      <dgm:prSet/>
      <dgm:spPr/>
      <dgm:t>
        <a:bodyPr/>
        <a:lstStyle/>
        <a:p>
          <a:endParaRPr lang="en-US"/>
        </a:p>
      </dgm:t>
    </dgm:pt>
    <dgm:pt modelId="{6C49FA13-D15D-46B2-B5BE-0D4F13931A36}">
      <dgm:prSet phldrT="[Text]"/>
      <dgm:spPr/>
      <dgm:t>
        <a:bodyPr/>
        <a:lstStyle/>
        <a:p>
          <a:r>
            <a:rPr lang="en-US" dirty="0" smtClean="0"/>
            <a:t>Key(k): +5</a:t>
          </a:r>
          <a:endParaRPr lang="en-US" dirty="0"/>
        </a:p>
      </dgm:t>
    </dgm:pt>
    <dgm:pt modelId="{12DA28F1-CC18-4BF6-AD0E-E0A3CF7AFABD}" type="parTrans" cxnId="{B8AAD43D-AE3A-412B-8322-1E01C3DF4F22}">
      <dgm:prSet/>
      <dgm:spPr/>
      <dgm:t>
        <a:bodyPr/>
        <a:lstStyle/>
        <a:p>
          <a:endParaRPr lang="en-US"/>
        </a:p>
      </dgm:t>
    </dgm:pt>
    <dgm:pt modelId="{0DC9C902-4C28-42E0-9824-640126BDF162}" type="sibTrans" cxnId="{B8AAD43D-AE3A-412B-8322-1E01C3DF4F22}">
      <dgm:prSet/>
      <dgm:spPr/>
      <dgm:t>
        <a:bodyPr/>
        <a:lstStyle/>
        <a:p>
          <a:endParaRPr lang="en-US"/>
        </a:p>
      </dgm:t>
    </dgm:pt>
    <dgm:pt modelId="{BBCAB5F7-E586-45EE-84FA-8A75E41FC4CD}">
      <dgm:prSet phldrT="[Text]"/>
      <dgm:spPr/>
      <dgm:t>
        <a:bodyPr/>
        <a:lstStyle/>
        <a:p>
          <a:r>
            <a:rPr lang="en-US" dirty="0" smtClean="0"/>
            <a:t>D(</a:t>
          </a:r>
          <a:r>
            <a:rPr lang="en-US" dirty="0" err="1" smtClean="0"/>
            <a:t>x,k</a:t>
          </a:r>
          <a:r>
            <a:rPr lang="en-US" dirty="0" smtClean="0"/>
            <a:t>) = (x-k) mod 26</a:t>
          </a:r>
          <a:endParaRPr lang="en-US" dirty="0"/>
        </a:p>
      </dgm:t>
    </dgm:pt>
    <dgm:pt modelId="{DABB8D14-5A64-4E19-8248-3761597F8B38}" type="parTrans" cxnId="{1A3A0E02-DB09-4134-9A18-3027DA28CA49}">
      <dgm:prSet/>
      <dgm:spPr/>
      <dgm:t>
        <a:bodyPr/>
        <a:lstStyle/>
        <a:p>
          <a:endParaRPr lang="en-US"/>
        </a:p>
      </dgm:t>
    </dgm:pt>
    <dgm:pt modelId="{D657E5AE-AE23-451C-820E-82F7EDFDC6DD}" type="sibTrans" cxnId="{1A3A0E02-DB09-4134-9A18-3027DA28CA49}">
      <dgm:prSet/>
      <dgm:spPr/>
      <dgm:t>
        <a:bodyPr/>
        <a:lstStyle/>
        <a:p>
          <a:endParaRPr lang="en-US"/>
        </a:p>
      </dgm:t>
    </dgm:pt>
    <dgm:pt modelId="{E7188030-8AE7-4F6D-95DD-15AFD18B17C4}">
      <dgm:prSet phldrT="[Text]"/>
      <dgm:spPr/>
      <dgm:t>
        <a:bodyPr/>
        <a:lstStyle/>
        <a:p>
          <a:r>
            <a:rPr lang="en-US" dirty="0" err="1" smtClean="0"/>
            <a:t>Ciphertext</a:t>
          </a:r>
          <a:r>
            <a:rPr lang="en-US" dirty="0" smtClean="0"/>
            <a:t>: hello world</a:t>
          </a:r>
          <a:endParaRPr lang="en-US" dirty="0"/>
        </a:p>
      </dgm:t>
    </dgm:pt>
    <dgm:pt modelId="{5287CDEE-29DE-4D11-AB4F-E820CE6C3D21}" type="parTrans" cxnId="{81851F6A-28C1-4BC4-BEE6-4CC36534091C}">
      <dgm:prSet/>
      <dgm:spPr/>
      <dgm:t>
        <a:bodyPr/>
        <a:lstStyle/>
        <a:p>
          <a:endParaRPr lang="en-US"/>
        </a:p>
      </dgm:t>
    </dgm:pt>
    <dgm:pt modelId="{ECE90D57-D94B-4A35-A1F0-B954688F5B93}" type="sibTrans" cxnId="{81851F6A-28C1-4BC4-BEE6-4CC36534091C}">
      <dgm:prSet/>
      <dgm:spPr/>
      <dgm:t>
        <a:bodyPr/>
        <a:lstStyle/>
        <a:p>
          <a:endParaRPr lang="en-US"/>
        </a:p>
      </dgm:t>
    </dgm:pt>
    <dgm:pt modelId="{0FDA9F7D-CDC0-42E1-B496-1EA38FFC7A62}" type="pres">
      <dgm:prSet presAssocID="{8B452358-F26E-43A3-A1BC-3810300D3E38}" presName="Name0" presStyleCnt="0">
        <dgm:presLayoutVars>
          <dgm:dir/>
          <dgm:resizeHandles val="exact"/>
        </dgm:presLayoutVars>
      </dgm:prSet>
      <dgm:spPr/>
    </dgm:pt>
    <dgm:pt modelId="{5C235650-57B8-499C-83D8-8FE4D9F87D66}" type="pres">
      <dgm:prSet presAssocID="{63F12E1B-3B8E-40EF-8017-D288C9DD5003}" presName="node" presStyleLbl="node1" presStyleIdx="0" presStyleCnt="4">
        <dgm:presLayoutVars>
          <dgm:bulletEnabled val="1"/>
        </dgm:presLayoutVars>
      </dgm:prSet>
      <dgm:spPr/>
      <dgm:t>
        <a:bodyPr/>
        <a:lstStyle/>
        <a:p>
          <a:endParaRPr lang="en-US"/>
        </a:p>
      </dgm:t>
    </dgm:pt>
    <dgm:pt modelId="{9E117B45-B5A2-42A5-A3FD-777137116067}" type="pres">
      <dgm:prSet presAssocID="{8391C7D7-CA09-4A34-9EF8-4C872D23F828}" presName="sibTrans" presStyleLbl="sibTrans2D1" presStyleIdx="0" presStyleCnt="3"/>
      <dgm:spPr/>
      <dgm:t>
        <a:bodyPr/>
        <a:lstStyle/>
        <a:p>
          <a:endParaRPr lang="en-US"/>
        </a:p>
      </dgm:t>
    </dgm:pt>
    <dgm:pt modelId="{E886C11A-0065-4203-A494-951A134E7A05}" type="pres">
      <dgm:prSet presAssocID="{8391C7D7-CA09-4A34-9EF8-4C872D23F828}" presName="connectorText" presStyleLbl="sibTrans2D1" presStyleIdx="0" presStyleCnt="3"/>
      <dgm:spPr/>
      <dgm:t>
        <a:bodyPr/>
        <a:lstStyle/>
        <a:p>
          <a:endParaRPr lang="en-US"/>
        </a:p>
      </dgm:t>
    </dgm:pt>
    <dgm:pt modelId="{750DF1A5-BBE2-4A75-9EDB-489B6E742A00}" type="pres">
      <dgm:prSet presAssocID="{6C49FA13-D15D-46B2-B5BE-0D4F13931A36}" presName="node" presStyleLbl="node1" presStyleIdx="1" presStyleCnt="4">
        <dgm:presLayoutVars>
          <dgm:bulletEnabled val="1"/>
        </dgm:presLayoutVars>
      </dgm:prSet>
      <dgm:spPr/>
      <dgm:t>
        <a:bodyPr/>
        <a:lstStyle/>
        <a:p>
          <a:endParaRPr lang="en-US"/>
        </a:p>
      </dgm:t>
    </dgm:pt>
    <dgm:pt modelId="{59C7D934-6E18-45E6-98F2-B89C2BA156CC}" type="pres">
      <dgm:prSet presAssocID="{0DC9C902-4C28-42E0-9824-640126BDF162}" presName="sibTrans" presStyleLbl="sibTrans2D1" presStyleIdx="1" presStyleCnt="3"/>
      <dgm:spPr/>
      <dgm:t>
        <a:bodyPr/>
        <a:lstStyle/>
        <a:p>
          <a:endParaRPr lang="en-US"/>
        </a:p>
      </dgm:t>
    </dgm:pt>
    <dgm:pt modelId="{30BB73EA-82C5-4FAA-B094-E3974329BB37}" type="pres">
      <dgm:prSet presAssocID="{0DC9C902-4C28-42E0-9824-640126BDF162}" presName="connectorText" presStyleLbl="sibTrans2D1" presStyleIdx="1" presStyleCnt="3"/>
      <dgm:spPr/>
      <dgm:t>
        <a:bodyPr/>
        <a:lstStyle/>
        <a:p>
          <a:endParaRPr lang="en-US"/>
        </a:p>
      </dgm:t>
    </dgm:pt>
    <dgm:pt modelId="{627B2236-0A79-45DC-BEA0-004A72B56CC1}" type="pres">
      <dgm:prSet presAssocID="{BBCAB5F7-E586-45EE-84FA-8A75E41FC4CD}" presName="node" presStyleLbl="node1" presStyleIdx="2" presStyleCnt="4">
        <dgm:presLayoutVars>
          <dgm:bulletEnabled val="1"/>
        </dgm:presLayoutVars>
      </dgm:prSet>
      <dgm:spPr/>
      <dgm:t>
        <a:bodyPr/>
        <a:lstStyle/>
        <a:p>
          <a:endParaRPr lang="en-US"/>
        </a:p>
      </dgm:t>
    </dgm:pt>
    <dgm:pt modelId="{B7B29D56-548A-4F6D-9F6E-B61722A79319}" type="pres">
      <dgm:prSet presAssocID="{D657E5AE-AE23-451C-820E-82F7EDFDC6DD}" presName="sibTrans" presStyleLbl="sibTrans2D1" presStyleIdx="2" presStyleCnt="3"/>
      <dgm:spPr/>
      <dgm:t>
        <a:bodyPr/>
        <a:lstStyle/>
        <a:p>
          <a:endParaRPr lang="en-US"/>
        </a:p>
      </dgm:t>
    </dgm:pt>
    <dgm:pt modelId="{B0ACB75F-5E36-43EF-9DD8-B62653CD517B}" type="pres">
      <dgm:prSet presAssocID="{D657E5AE-AE23-451C-820E-82F7EDFDC6DD}" presName="connectorText" presStyleLbl="sibTrans2D1" presStyleIdx="2" presStyleCnt="3"/>
      <dgm:spPr/>
      <dgm:t>
        <a:bodyPr/>
        <a:lstStyle/>
        <a:p>
          <a:endParaRPr lang="en-US"/>
        </a:p>
      </dgm:t>
    </dgm:pt>
    <dgm:pt modelId="{FA3A0CC5-77FC-4E15-A094-6733C90AC966}" type="pres">
      <dgm:prSet presAssocID="{E7188030-8AE7-4F6D-95DD-15AFD18B17C4}" presName="node" presStyleLbl="node1" presStyleIdx="3" presStyleCnt="4">
        <dgm:presLayoutVars>
          <dgm:bulletEnabled val="1"/>
        </dgm:presLayoutVars>
      </dgm:prSet>
      <dgm:spPr/>
      <dgm:t>
        <a:bodyPr/>
        <a:lstStyle/>
        <a:p>
          <a:endParaRPr lang="en-US"/>
        </a:p>
      </dgm:t>
    </dgm:pt>
  </dgm:ptLst>
  <dgm:cxnLst>
    <dgm:cxn modelId="{5F571192-7630-4F7E-8290-303BC5C3A111}" type="presOf" srcId="{D657E5AE-AE23-451C-820E-82F7EDFDC6DD}" destId="{B7B29D56-548A-4F6D-9F6E-B61722A79319}" srcOrd="0" destOrd="0" presId="urn:microsoft.com/office/officeart/2005/8/layout/process1"/>
    <dgm:cxn modelId="{7BA08C98-1FE7-4798-88A5-893A151C3D65}" type="presOf" srcId="{8B452358-F26E-43A3-A1BC-3810300D3E38}" destId="{0FDA9F7D-CDC0-42E1-B496-1EA38FFC7A62}" srcOrd="0" destOrd="0" presId="urn:microsoft.com/office/officeart/2005/8/layout/process1"/>
    <dgm:cxn modelId="{B8AAD43D-AE3A-412B-8322-1E01C3DF4F22}" srcId="{8B452358-F26E-43A3-A1BC-3810300D3E38}" destId="{6C49FA13-D15D-46B2-B5BE-0D4F13931A36}" srcOrd="1" destOrd="0" parTransId="{12DA28F1-CC18-4BF6-AD0E-E0A3CF7AFABD}" sibTransId="{0DC9C902-4C28-42E0-9824-640126BDF162}"/>
    <dgm:cxn modelId="{B821C99D-7707-4F87-A591-AF886DFAF8F9}" type="presOf" srcId="{6C49FA13-D15D-46B2-B5BE-0D4F13931A36}" destId="{750DF1A5-BBE2-4A75-9EDB-489B6E742A00}" srcOrd="0" destOrd="0" presId="urn:microsoft.com/office/officeart/2005/8/layout/process1"/>
    <dgm:cxn modelId="{B3491169-1D19-4CE1-A4DB-DB6E8264E35B}" srcId="{8B452358-F26E-43A3-A1BC-3810300D3E38}" destId="{63F12E1B-3B8E-40EF-8017-D288C9DD5003}" srcOrd="0" destOrd="0" parTransId="{EA123F60-2F52-4E2F-AD8F-72ABFB7806E9}" sibTransId="{8391C7D7-CA09-4A34-9EF8-4C872D23F828}"/>
    <dgm:cxn modelId="{BBA44CE5-5218-4484-864A-081CAE9E2BD6}" type="presOf" srcId="{63F12E1B-3B8E-40EF-8017-D288C9DD5003}" destId="{5C235650-57B8-499C-83D8-8FE4D9F87D66}" srcOrd="0" destOrd="0" presId="urn:microsoft.com/office/officeart/2005/8/layout/process1"/>
    <dgm:cxn modelId="{3F93DE1D-1170-4ED5-8D74-DA1792227B92}" type="presOf" srcId="{D657E5AE-AE23-451C-820E-82F7EDFDC6DD}" destId="{B0ACB75F-5E36-43EF-9DD8-B62653CD517B}" srcOrd="1" destOrd="0" presId="urn:microsoft.com/office/officeart/2005/8/layout/process1"/>
    <dgm:cxn modelId="{81851F6A-28C1-4BC4-BEE6-4CC36534091C}" srcId="{8B452358-F26E-43A3-A1BC-3810300D3E38}" destId="{E7188030-8AE7-4F6D-95DD-15AFD18B17C4}" srcOrd="3" destOrd="0" parTransId="{5287CDEE-29DE-4D11-AB4F-E820CE6C3D21}" sibTransId="{ECE90D57-D94B-4A35-A1F0-B954688F5B93}"/>
    <dgm:cxn modelId="{77FE649C-BFD9-4A93-9E4C-3CE84CA3F68B}" type="presOf" srcId="{8391C7D7-CA09-4A34-9EF8-4C872D23F828}" destId="{9E117B45-B5A2-42A5-A3FD-777137116067}" srcOrd="0" destOrd="0" presId="urn:microsoft.com/office/officeart/2005/8/layout/process1"/>
    <dgm:cxn modelId="{4A1C0DBC-E209-4619-BE5D-8B51B583F891}" type="presOf" srcId="{8391C7D7-CA09-4A34-9EF8-4C872D23F828}" destId="{E886C11A-0065-4203-A494-951A134E7A05}" srcOrd="1" destOrd="0" presId="urn:microsoft.com/office/officeart/2005/8/layout/process1"/>
    <dgm:cxn modelId="{E5DAC896-4EBC-4872-90B6-74E66E032B6C}" type="presOf" srcId="{E7188030-8AE7-4F6D-95DD-15AFD18B17C4}" destId="{FA3A0CC5-77FC-4E15-A094-6733C90AC966}" srcOrd="0" destOrd="0" presId="urn:microsoft.com/office/officeart/2005/8/layout/process1"/>
    <dgm:cxn modelId="{1453FD1B-B871-4E17-AEFE-AF672EDCAEAC}" type="presOf" srcId="{BBCAB5F7-E586-45EE-84FA-8A75E41FC4CD}" destId="{627B2236-0A79-45DC-BEA0-004A72B56CC1}" srcOrd="0" destOrd="0" presId="urn:microsoft.com/office/officeart/2005/8/layout/process1"/>
    <dgm:cxn modelId="{D10776F3-C91F-44C4-A02E-98EB332954A2}" type="presOf" srcId="{0DC9C902-4C28-42E0-9824-640126BDF162}" destId="{30BB73EA-82C5-4FAA-B094-E3974329BB37}" srcOrd="1" destOrd="0" presId="urn:microsoft.com/office/officeart/2005/8/layout/process1"/>
    <dgm:cxn modelId="{276C2B87-251F-472C-8254-EF3C098BA521}" type="presOf" srcId="{0DC9C902-4C28-42E0-9824-640126BDF162}" destId="{59C7D934-6E18-45E6-98F2-B89C2BA156CC}" srcOrd="0" destOrd="0" presId="urn:microsoft.com/office/officeart/2005/8/layout/process1"/>
    <dgm:cxn modelId="{1A3A0E02-DB09-4134-9A18-3027DA28CA49}" srcId="{8B452358-F26E-43A3-A1BC-3810300D3E38}" destId="{BBCAB5F7-E586-45EE-84FA-8A75E41FC4CD}" srcOrd="2" destOrd="0" parTransId="{DABB8D14-5A64-4E19-8248-3761597F8B38}" sibTransId="{D657E5AE-AE23-451C-820E-82F7EDFDC6DD}"/>
    <dgm:cxn modelId="{A3C0F32C-0EBA-4FEA-8539-112D17142EEE}" type="presParOf" srcId="{0FDA9F7D-CDC0-42E1-B496-1EA38FFC7A62}" destId="{5C235650-57B8-499C-83D8-8FE4D9F87D66}" srcOrd="0" destOrd="0" presId="urn:microsoft.com/office/officeart/2005/8/layout/process1"/>
    <dgm:cxn modelId="{AD151ED8-513F-4BA6-BE2F-1625F279A30A}" type="presParOf" srcId="{0FDA9F7D-CDC0-42E1-B496-1EA38FFC7A62}" destId="{9E117B45-B5A2-42A5-A3FD-777137116067}" srcOrd="1" destOrd="0" presId="urn:microsoft.com/office/officeart/2005/8/layout/process1"/>
    <dgm:cxn modelId="{07993006-2C6C-4A73-AE53-6481A099CAE9}" type="presParOf" srcId="{9E117B45-B5A2-42A5-A3FD-777137116067}" destId="{E886C11A-0065-4203-A494-951A134E7A05}" srcOrd="0" destOrd="0" presId="urn:microsoft.com/office/officeart/2005/8/layout/process1"/>
    <dgm:cxn modelId="{0B5801E6-B012-487A-8BD8-13374302B9FE}" type="presParOf" srcId="{0FDA9F7D-CDC0-42E1-B496-1EA38FFC7A62}" destId="{750DF1A5-BBE2-4A75-9EDB-489B6E742A00}" srcOrd="2" destOrd="0" presId="urn:microsoft.com/office/officeart/2005/8/layout/process1"/>
    <dgm:cxn modelId="{E29163FA-CFC6-4138-B674-B9C1070B95E4}" type="presParOf" srcId="{0FDA9F7D-CDC0-42E1-B496-1EA38FFC7A62}" destId="{59C7D934-6E18-45E6-98F2-B89C2BA156CC}" srcOrd="3" destOrd="0" presId="urn:microsoft.com/office/officeart/2005/8/layout/process1"/>
    <dgm:cxn modelId="{26A2FE93-A190-43BB-AB4C-BB93C2FCE420}" type="presParOf" srcId="{59C7D934-6E18-45E6-98F2-B89C2BA156CC}" destId="{30BB73EA-82C5-4FAA-B094-E3974329BB37}" srcOrd="0" destOrd="0" presId="urn:microsoft.com/office/officeart/2005/8/layout/process1"/>
    <dgm:cxn modelId="{FCC5C669-63C3-4414-B174-2E4C4B2ADAC5}" type="presParOf" srcId="{0FDA9F7D-CDC0-42E1-B496-1EA38FFC7A62}" destId="{627B2236-0A79-45DC-BEA0-004A72B56CC1}" srcOrd="4" destOrd="0" presId="urn:microsoft.com/office/officeart/2005/8/layout/process1"/>
    <dgm:cxn modelId="{93A34F9D-AF8B-47B5-B912-17993EBB9E99}" type="presParOf" srcId="{0FDA9F7D-CDC0-42E1-B496-1EA38FFC7A62}" destId="{B7B29D56-548A-4F6D-9F6E-B61722A79319}" srcOrd="5" destOrd="0" presId="urn:microsoft.com/office/officeart/2005/8/layout/process1"/>
    <dgm:cxn modelId="{C7744D70-D505-4D7A-A7EB-BA18C17D9DDA}" type="presParOf" srcId="{B7B29D56-548A-4F6D-9F6E-B61722A79319}" destId="{B0ACB75F-5E36-43EF-9DD8-B62653CD517B}" srcOrd="0" destOrd="0" presId="urn:microsoft.com/office/officeart/2005/8/layout/process1"/>
    <dgm:cxn modelId="{9ACEFC40-4F71-4A51-9DF3-CE94F3428E2B}" type="presParOf" srcId="{0FDA9F7D-CDC0-42E1-B496-1EA38FFC7A62}" destId="{FA3A0CC5-77FC-4E15-A094-6733C90AC966}"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2E6036-5B23-40FA-8344-EF0AABF33710}" type="doc">
      <dgm:prSet loTypeId="urn:microsoft.com/office/officeart/2005/8/layout/hList1" loCatId="list" qsTypeId="urn:microsoft.com/office/officeart/2005/8/quickstyle/simple1" qsCatId="simple" csTypeId="urn:microsoft.com/office/officeart/2005/8/colors/accent5_5" csCatId="accent5" phldr="1"/>
      <dgm:spPr/>
      <dgm:t>
        <a:bodyPr/>
        <a:lstStyle/>
        <a:p>
          <a:endParaRPr lang="en-US"/>
        </a:p>
      </dgm:t>
    </dgm:pt>
    <dgm:pt modelId="{C77C7767-777F-4607-A98C-2010907BF6F6}">
      <dgm:prSet phldrT="[Text]"/>
      <dgm:spPr/>
      <dgm:t>
        <a:bodyPr/>
        <a:lstStyle/>
        <a:p>
          <a:r>
            <a:rPr lang="en-US" dirty="0"/>
            <a:t>Symmetric Ciphers (Private Key Cryptography) </a:t>
          </a:r>
        </a:p>
      </dgm:t>
    </dgm:pt>
    <dgm:pt modelId="{38A04C8E-57E6-44DF-B26A-D5336D62DDA2}" type="parTrans" cxnId="{C974A812-2577-4250-A883-936B4BD99990}">
      <dgm:prSet/>
      <dgm:spPr/>
      <dgm:t>
        <a:bodyPr/>
        <a:lstStyle/>
        <a:p>
          <a:endParaRPr lang="en-US"/>
        </a:p>
      </dgm:t>
    </dgm:pt>
    <dgm:pt modelId="{55AA21FD-115E-4565-8131-3146334EDA74}" type="sibTrans" cxnId="{C974A812-2577-4250-A883-936B4BD99990}">
      <dgm:prSet/>
      <dgm:spPr/>
      <dgm:t>
        <a:bodyPr/>
        <a:lstStyle/>
        <a:p>
          <a:endParaRPr lang="en-US"/>
        </a:p>
      </dgm:t>
    </dgm:pt>
    <dgm:pt modelId="{38BC120F-C742-4966-AEE1-B98C3B750B6B}">
      <dgm:prSet phldrT="[Text]"/>
      <dgm:spPr/>
      <dgm:t>
        <a:bodyPr/>
        <a:lstStyle/>
        <a:p>
          <a:r>
            <a:rPr lang="en-US" dirty="0"/>
            <a:t>Same key used from encryption and decryption</a:t>
          </a:r>
        </a:p>
      </dgm:t>
    </dgm:pt>
    <dgm:pt modelId="{28498832-17F6-4A28-A1D7-C93C6B975DE5}" type="parTrans" cxnId="{4A037631-33FD-4BE7-96CE-C34385C8A274}">
      <dgm:prSet/>
      <dgm:spPr/>
      <dgm:t>
        <a:bodyPr/>
        <a:lstStyle/>
        <a:p>
          <a:endParaRPr lang="en-US"/>
        </a:p>
      </dgm:t>
    </dgm:pt>
    <dgm:pt modelId="{9C49CE0D-8110-41D9-8D44-E4592B7A1399}" type="sibTrans" cxnId="{4A037631-33FD-4BE7-96CE-C34385C8A274}">
      <dgm:prSet/>
      <dgm:spPr/>
      <dgm:t>
        <a:bodyPr/>
        <a:lstStyle/>
        <a:p>
          <a:endParaRPr lang="en-US"/>
        </a:p>
      </dgm:t>
    </dgm:pt>
    <dgm:pt modelId="{E76B88CB-1C2A-459A-8B96-162B846E1C70}">
      <dgm:prSet phldrT="[Text]"/>
      <dgm:spPr/>
      <dgm:t>
        <a:bodyPr/>
        <a:lstStyle/>
        <a:p>
          <a:r>
            <a:rPr lang="en-US" dirty="0"/>
            <a:t>Both parties need to agree on same key</a:t>
          </a:r>
        </a:p>
      </dgm:t>
    </dgm:pt>
    <dgm:pt modelId="{46DDB8D2-B170-493C-969A-65F47336ABED}" type="parTrans" cxnId="{286F7D38-B474-4032-BCB6-589940AAB89D}">
      <dgm:prSet/>
      <dgm:spPr/>
      <dgm:t>
        <a:bodyPr/>
        <a:lstStyle/>
        <a:p>
          <a:endParaRPr lang="en-US"/>
        </a:p>
      </dgm:t>
    </dgm:pt>
    <dgm:pt modelId="{8D9E8D67-774A-415F-A329-D616E9F09C30}" type="sibTrans" cxnId="{286F7D38-B474-4032-BCB6-589940AAB89D}">
      <dgm:prSet/>
      <dgm:spPr/>
      <dgm:t>
        <a:bodyPr/>
        <a:lstStyle/>
        <a:p>
          <a:endParaRPr lang="en-US"/>
        </a:p>
      </dgm:t>
    </dgm:pt>
    <dgm:pt modelId="{F7589C9E-DBEA-4D23-9D91-027322E3ADE7}">
      <dgm:prSet phldrT="[Text]"/>
      <dgm:spPr/>
      <dgm:t>
        <a:bodyPr/>
        <a:lstStyle/>
        <a:p>
          <a:r>
            <a:rPr lang="en-US" dirty="0"/>
            <a:t>Asymmetric Ciphers(Public Key Cryptography)</a:t>
          </a:r>
        </a:p>
      </dgm:t>
    </dgm:pt>
    <dgm:pt modelId="{1BFDF29B-DEE3-4FB3-8D30-13B8BF52C29E}" type="parTrans" cxnId="{F5F2754C-A961-4537-94B2-4ECD550416AB}">
      <dgm:prSet/>
      <dgm:spPr/>
      <dgm:t>
        <a:bodyPr/>
        <a:lstStyle/>
        <a:p>
          <a:endParaRPr lang="en-US"/>
        </a:p>
      </dgm:t>
    </dgm:pt>
    <dgm:pt modelId="{16CF2CA3-8496-43DB-8D0D-294DB64EBBB9}" type="sibTrans" cxnId="{F5F2754C-A961-4537-94B2-4ECD550416AB}">
      <dgm:prSet/>
      <dgm:spPr/>
      <dgm:t>
        <a:bodyPr/>
        <a:lstStyle/>
        <a:p>
          <a:endParaRPr lang="en-US"/>
        </a:p>
      </dgm:t>
    </dgm:pt>
    <dgm:pt modelId="{705BC723-FFC9-4623-A6BD-EC3F0D17AF72}">
      <dgm:prSet phldrT="[Text]"/>
      <dgm:spPr/>
      <dgm:t>
        <a:bodyPr/>
        <a:lstStyle/>
        <a:p>
          <a:r>
            <a:rPr lang="en-US" dirty="0"/>
            <a:t>Different keys for encryption and decryption</a:t>
          </a:r>
        </a:p>
      </dgm:t>
    </dgm:pt>
    <dgm:pt modelId="{5F9DA620-4F31-4C1C-AE0C-A65A4A3B31E2}" type="parTrans" cxnId="{67944F9B-AC9C-4D19-A20A-AE69295FEB6D}">
      <dgm:prSet/>
      <dgm:spPr/>
      <dgm:t>
        <a:bodyPr/>
        <a:lstStyle/>
        <a:p>
          <a:endParaRPr lang="en-US"/>
        </a:p>
      </dgm:t>
    </dgm:pt>
    <dgm:pt modelId="{06C8C436-2134-4900-ADA6-337B849B7587}" type="sibTrans" cxnId="{67944F9B-AC9C-4D19-A20A-AE69295FEB6D}">
      <dgm:prSet/>
      <dgm:spPr/>
      <dgm:t>
        <a:bodyPr/>
        <a:lstStyle/>
        <a:p>
          <a:endParaRPr lang="en-US"/>
        </a:p>
      </dgm:t>
    </dgm:pt>
    <dgm:pt modelId="{ADB123E8-2AE3-4487-A1B9-657B57C49EB8}">
      <dgm:prSet phldrT="[Text]"/>
      <dgm:spPr/>
      <dgm:t>
        <a:bodyPr/>
        <a:lstStyle/>
        <a:p>
          <a:r>
            <a:rPr lang="en-US" dirty="0"/>
            <a:t>Private key is never shared, public key is open</a:t>
          </a:r>
        </a:p>
      </dgm:t>
    </dgm:pt>
    <dgm:pt modelId="{2A46C2E5-2B9F-4270-B816-E2160883F6A1}" type="parTrans" cxnId="{192D0589-924C-4583-A79F-54C2DBF7E7F6}">
      <dgm:prSet/>
      <dgm:spPr/>
      <dgm:t>
        <a:bodyPr/>
        <a:lstStyle/>
        <a:p>
          <a:endParaRPr lang="en-US"/>
        </a:p>
      </dgm:t>
    </dgm:pt>
    <dgm:pt modelId="{F9B837CB-1C24-4D1F-BD99-4BB35D279098}" type="sibTrans" cxnId="{192D0589-924C-4583-A79F-54C2DBF7E7F6}">
      <dgm:prSet/>
      <dgm:spPr/>
      <dgm:t>
        <a:bodyPr/>
        <a:lstStyle/>
        <a:p>
          <a:endParaRPr lang="en-US"/>
        </a:p>
      </dgm:t>
    </dgm:pt>
    <dgm:pt modelId="{3C0AD290-88AF-45D6-846C-B5AED88824DE}">
      <dgm:prSet phldrT="[Text]"/>
      <dgm:spPr/>
      <dgm:t>
        <a:bodyPr/>
        <a:lstStyle/>
        <a:p>
          <a:r>
            <a:rPr lang="en-US" dirty="0" err="1"/>
            <a:t>Eg</a:t>
          </a:r>
          <a:r>
            <a:rPr lang="en-US" dirty="0" smtClean="0"/>
            <a:t>: RSA</a:t>
          </a:r>
          <a:r>
            <a:rPr lang="en-US" dirty="0"/>
            <a:t>, ElGamal</a:t>
          </a:r>
        </a:p>
      </dgm:t>
    </dgm:pt>
    <dgm:pt modelId="{C2989712-5CCE-40F0-9541-09085A12E6B1}" type="parTrans" cxnId="{3B5D7062-7847-4007-8E99-E7D2D845E430}">
      <dgm:prSet/>
      <dgm:spPr/>
      <dgm:t>
        <a:bodyPr/>
        <a:lstStyle/>
        <a:p>
          <a:endParaRPr lang="en-US"/>
        </a:p>
      </dgm:t>
    </dgm:pt>
    <dgm:pt modelId="{519DC3DC-E2F8-4AEF-A00E-EB60C60F151D}" type="sibTrans" cxnId="{3B5D7062-7847-4007-8E99-E7D2D845E430}">
      <dgm:prSet/>
      <dgm:spPr/>
      <dgm:t>
        <a:bodyPr/>
        <a:lstStyle/>
        <a:p>
          <a:endParaRPr lang="en-US"/>
        </a:p>
      </dgm:t>
    </dgm:pt>
    <dgm:pt modelId="{482BE521-0E03-495C-8F2E-A72296820D69}">
      <dgm:prSet phldrT="[Text]"/>
      <dgm:spPr/>
      <dgm:t>
        <a:bodyPr/>
        <a:lstStyle/>
        <a:p>
          <a:r>
            <a:rPr lang="en-US" dirty="0" err="1"/>
            <a:t>Eg</a:t>
          </a:r>
          <a:r>
            <a:rPr lang="en-US" dirty="0" smtClean="0"/>
            <a:t>: AES, DES</a:t>
          </a:r>
          <a:r>
            <a:rPr lang="en-US" dirty="0"/>
            <a:t>, Blowfish</a:t>
          </a:r>
          <a:r>
            <a:rPr lang="en-US" dirty="0" smtClean="0"/>
            <a:t>, </a:t>
          </a:r>
          <a:r>
            <a:rPr lang="en-US" dirty="0" err="1" smtClean="0"/>
            <a:t>Twofish</a:t>
          </a:r>
          <a:endParaRPr lang="en-US" dirty="0"/>
        </a:p>
      </dgm:t>
    </dgm:pt>
    <dgm:pt modelId="{3A8552BB-8C34-4600-868D-9F22B10EC37A}" type="parTrans" cxnId="{C63BC41E-06F8-4B95-825F-F350DEA4E85B}">
      <dgm:prSet/>
      <dgm:spPr/>
      <dgm:t>
        <a:bodyPr/>
        <a:lstStyle/>
        <a:p>
          <a:endParaRPr lang="en-US"/>
        </a:p>
      </dgm:t>
    </dgm:pt>
    <dgm:pt modelId="{C0BCAEC3-0A7B-4E6D-9B09-C6A474823123}" type="sibTrans" cxnId="{C63BC41E-06F8-4B95-825F-F350DEA4E85B}">
      <dgm:prSet/>
      <dgm:spPr/>
      <dgm:t>
        <a:bodyPr/>
        <a:lstStyle/>
        <a:p>
          <a:endParaRPr lang="en-US"/>
        </a:p>
      </dgm:t>
    </dgm:pt>
    <dgm:pt modelId="{62C51DDC-68C3-4FA2-BF28-757860D78C93}" type="pres">
      <dgm:prSet presAssocID="{702E6036-5B23-40FA-8344-EF0AABF33710}" presName="Name0" presStyleCnt="0">
        <dgm:presLayoutVars>
          <dgm:dir/>
          <dgm:animLvl val="lvl"/>
          <dgm:resizeHandles val="exact"/>
        </dgm:presLayoutVars>
      </dgm:prSet>
      <dgm:spPr/>
      <dgm:t>
        <a:bodyPr/>
        <a:lstStyle/>
        <a:p>
          <a:endParaRPr lang="en-US"/>
        </a:p>
      </dgm:t>
    </dgm:pt>
    <dgm:pt modelId="{05D18EA7-EE8A-47C7-A8C1-B98C3A94E280}" type="pres">
      <dgm:prSet presAssocID="{C77C7767-777F-4607-A98C-2010907BF6F6}" presName="composite" presStyleCnt="0"/>
      <dgm:spPr/>
    </dgm:pt>
    <dgm:pt modelId="{66B15CF5-19DD-48F7-B5E5-C12074916FCC}" type="pres">
      <dgm:prSet presAssocID="{C77C7767-777F-4607-A98C-2010907BF6F6}" presName="parTx" presStyleLbl="alignNode1" presStyleIdx="0" presStyleCnt="2">
        <dgm:presLayoutVars>
          <dgm:chMax val="0"/>
          <dgm:chPref val="0"/>
          <dgm:bulletEnabled val="1"/>
        </dgm:presLayoutVars>
      </dgm:prSet>
      <dgm:spPr/>
      <dgm:t>
        <a:bodyPr/>
        <a:lstStyle/>
        <a:p>
          <a:endParaRPr lang="en-US"/>
        </a:p>
      </dgm:t>
    </dgm:pt>
    <dgm:pt modelId="{51B4591C-4895-4A21-854D-B02EED9A3FEC}" type="pres">
      <dgm:prSet presAssocID="{C77C7767-777F-4607-A98C-2010907BF6F6}" presName="desTx" presStyleLbl="alignAccFollowNode1" presStyleIdx="0" presStyleCnt="2">
        <dgm:presLayoutVars>
          <dgm:bulletEnabled val="1"/>
        </dgm:presLayoutVars>
      </dgm:prSet>
      <dgm:spPr/>
      <dgm:t>
        <a:bodyPr/>
        <a:lstStyle/>
        <a:p>
          <a:endParaRPr lang="en-US"/>
        </a:p>
      </dgm:t>
    </dgm:pt>
    <dgm:pt modelId="{9DC6183E-5F68-4F2C-B14C-CA4D18B772FC}" type="pres">
      <dgm:prSet presAssocID="{55AA21FD-115E-4565-8131-3146334EDA74}" presName="space" presStyleCnt="0"/>
      <dgm:spPr/>
    </dgm:pt>
    <dgm:pt modelId="{27403C01-B68A-411E-9F25-08C1348ECC48}" type="pres">
      <dgm:prSet presAssocID="{F7589C9E-DBEA-4D23-9D91-027322E3ADE7}" presName="composite" presStyleCnt="0"/>
      <dgm:spPr/>
    </dgm:pt>
    <dgm:pt modelId="{29795EC7-0513-4D33-AF4B-23C8932C1ABE}" type="pres">
      <dgm:prSet presAssocID="{F7589C9E-DBEA-4D23-9D91-027322E3ADE7}" presName="parTx" presStyleLbl="alignNode1" presStyleIdx="1" presStyleCnt="2">
        <dgm:presLayoutVars>
          <dgm:chMax val="0"/>
          <dgm:chPref val="0"/>
          <dgm:bulletEnabled val="1"/>
        </dgm:presLayoutVars>
      </dgm:prSet>
      <dgm:spPr/>
      <dgm:t>
        <a:bodyPr/>
        <a:lstStyle/>
        <a:p>
          <a:endParaRPr lang="en-US"/>
        </a:p>
      </dgm:t>
    </dgm:pt>
    <dgm:pt modelId="{EDE35A7F-3D3C-48F1-8EEB-7767D1EAF961}" type="pres">
      <dgm:prSet presAssocID="{F7589C9E-DBEA-4D23-9D91-027322E3ADE7}" presName="desTx" presStyleLbl="alignAccFollowNode1" presStyleIdx="1" presStyleCnt="2">
        <dgm:presLayoutVars>
          <dgm:bulletEnabled val="1"/>
        </dgm:presLayoutVars>
      </dgm:prSet>
      <dgm:spPr/>
      <dgm:t>
        <a:bodyPr/>
        <a:lstStyle/>
        <a:p>
          <a:endParaRPr lang="en-US"/>
        </a:p>
      </dgm:t>
    </dgm:pt>
  </dgm:ptLst>
  <dgm:cxnLst>
    <dgm:cxn modelId="{C974A812-2577-4250-A883-936B4BD99990}" srcId="{702E6036-5B23-40FA-8344-EF0AABF33710}" destId="{C77C7767-777F-4607-A98C-2010907BF6F6}" srcOrd="0" destOrd="0" parTransId="{38A04C8E-57E6-44DF-B26A-D5336D62DDA2}" sibTransId="{55AA21FD-115E-4565-8131-3146334EDA74}"/>
    <dgm:cxn modelId="{6B17A312-3443-42C0-9B2E-E7B8F7F519C4}" type="presOf" srcId="{C77C7767-777F-4607-A98C-2010907BF6F6}" destId="{66B15CF5-19DD-48F7-B5E5-C12074916FCC}" srcOrd="0" destOrd="0" presId="urn:microsoft.com/office/officeart/2005/8/layout/hList1"/>
    <dgm:cxn modelId="{A8741443-E8B3-42BC-B676-E865E49A2188}" type="presOf" srcId="{E76B88CB-1C2A-459A-8B96-162B846E1C70}" destId="{51B4591C-4895-4A21-854D-B02EED9A3FEC}" srcOrd="0" destOrd="1" presId="urn:microsoft.com/office/officeart/2005/8/layout/hList1"/>
    <dgm:cxn modelId="{4A037631-33FD-4BE7-96CE-C34385C8A274}" srcId="{C77C7767-777F-4607-A98C-2010907BF6F6}" destId="{38BC120F-C742-4966-AEE1-B98C3B750B6B}" srcOrd="0" destOrd="0" parTransId="{28498832-17F6-4A28-A1D7-C93C6B975DE5}" sibTransId="{9C49CE0D-8110-41D9-8D44-E4592B7A1399}"/>
    <dgm:cxn modelId="{015B5C08-D6BB-48B2-9CDF-45CCDD931F36}" type="presOf" srcId="{482BE521-0E03-495C-8F2E-A72296820D69}" destId="{51B4591C-4895-4A21-854D-B02EED9A3FEC}" srcOrd="0" destOrd="2" presId="urn:microsoft.com/office/officeart/2005/8/layout/hList1"/>
    <dgm:cxn modelId="{C63BC41E-06F8-4B95-825F-F350DEA4E85B}" srcId="{C77C7767-777F-4607-A98C-2010907BF6F6}" destId="{482BE521-0E03-495C-8F2E-A72296820D69}" srcOrd="2" destOrd="0" parTransId="{3A8552BB-8C34-4600-868D-9F22B10EC37A}" sibTransId="{C0BCAEC3-0A7B-4E6D-9B09-C6A474823123}"/>
    <dgm:cxn modelId="{F5F2754C-A961-4537-94B2-4ECD550416AB}" srcId="{702E6036-5B23-40FA-8344-EF0AABF33710}" destId="{F7589C9E-DBEA-4D23-9D91-027322E3ADE7}" srcOrd="1" destOrd="0" parTransId="{1BFDF29B-DEE3-4FB3-8D30-13B8BF52C29E}" sibTransId="{16CF2CA3-8496-43DB-8D0D-294DB64EBBB9}"/>
    <dgm:cxn modelId="{E604A412-7E1A-4B70-A6D6-E4E6F3B10B70}" type="presOf" srcId="{705BC723-FFC9-4623-A6BD-EC3F0D17AF72}" destId="{EDE35A7F-3D3C-48F1-8EEB-7767D1EAF961}" srcOrd="0" destOrd="0" presId="urn:microsoft.com/office/officeart/2005/8/layout/hList1"/>
    <dgm:cxn modelId="{286F7D38-B474-4032-BCB6-589940AAB89D}" srcId="{C77C7767-777F-4607-A98C-2010907BF6F6}" destId="{E76B88CB-1C2A-459A-8B96-162B846E1C70}" srcOrd="1" destOrd="0" parTransId="{46DDB8D2-B170-493C-969A-65F47336ABED}" sibTransId="{8D9E8D67-774A-415F-A329-D616E9F09C30}"/>
    <dgm:cxn modelId="{8C68B4B5-5256-4ED8-AB1C-A5DC315E3445}" type="presOf" srcId="{3C0AD290-88AF-45D6-846C-B5AED88824DE}" destId="{EDE35A7F-3D3C-48F1-8EEB-7767D1EAF961}" srcOrd="0" destOrd="2" presId="urn:microsoft.com/office/officeart/2005/8/layout/hList1"/>
    <dgm:cxn modelId="{192D0589-924C-4583-A79F-54C2DBF7E7F6}" srcId="{F7589C9E-DBEA-4D23-9D91-027322E3ADE7}" destId="{ADB123E8-2AE3-4487-A1B9-657B57C49EB8}" srcOrd="1" destOrd="0" parTransId="{2A46C2E5-2B9F-4270-B816-E2160883F6A1}" sibTransId="{F9B837CB-1C24-4D1F-BD99-4BB35D279098}"/>
    <dgm:cxn modelId="{67944F9B-AC9C-4D19-A20A-AE69295FEB6D}" srcId="{F7589C9E-DBEA-4D23-9D91-027322E3ADE7}" destId="{705BC723-FFC9-4623-A6BD-EC3F0D17AF72}" srcOrd="0" destOrd="0" parTransId="{5F9DA620-4F31-4C1C-AE0C-A65A4A3B31E2}" sibTransId="{06C8C436-2134-4900-ADA6-337B849B7587}"/>
    <dgm:cxn modelId="{CDC2DB7D-0083-44AE-A548-902AD7821F7D}" type="presOf" srcId="{ADB123E8-2AE3-4487-A1B9-657B57C49EB8}" destId="{EDE35A7F-3D3C-48F1-8EEB-7767D1EAF961}" srcOrd="0" destOrd="1" presId="urn:microsoft.com/office/officeart/2005/8/layout/hList1"/>
    <dgm:cxn modelId="{92D1D38C-2AE7-48E7-B608-97A6786434A4}" type="presOf" srcId="{702E6036-5B23-40FA-8344-EF0AABF33710}" destId="{62C51DDC-68C3-4FA2-BF28-757860D78C93}" srcOrd="0" destOrd="0" presId="urn:microsoft.com/office/officeart/2005/8/layout/hList1"/>
    <dgm:cxn modelId="{60040947-4764-4B9C-9442-42858F88A0D7}" type="presOf" srcId="{F7589C9E-DBEA-4D23-9D91-027322E3ADE7}" destId="{29795EC7-0513-4D33-AF4B-23C8932C1ABE}" srcOrd="0" destOrd="0" presId="urn:microsoft.com/office/officeart/2005/8/layout/hList1"/>
    <dgm:cxn modelId="{3B5D7062-7847-4007-8E99-E7D2D845E430}" srcId="{F7589C9E-DBEA-4D23-9D91-027322E3ADE7}" destId="{3C0AD290-88AF-45D6-846C-B5AED88824DE}" srcOrd="2" destOrd="0" parTransId="{C2989712-5CCE-40F0-9541-09085A12E6B1}" sibTransId="{519DC3DC-E2F8-4AEF-A00E-EB60C60F151D}"/>
    <dgm:cxn modelId="{DC41E004-E5C5-4870-82DF-3C56B449DCA4}" type="presOf" srcId="{38BC120F-C742-4966-AEE1-B98C3B750B6B}" destId="{51B4591C-4895-4A21-854D-B02EED9A3FEC}" srcOrd="0" destOrd="0" presId="urn:microsoft.com/office/officeart/2005/8/layout/hList1"/>
    <dgm:cxn modelId="{C194E2E4-AA95-479D-85CC-300A18ADAB12}" type="presParOf" srcId="{62C51DDC-68C3-4FA2-BF28-757860D78C93}" destId="{05D18EA7-EE8A-47C7-A8C1-B98C3A94E280}" srcOrd="0" destOrd="0" presId="urn:microsoft.com/office/officeart/2005/8/layout/hList1"/>
    <dgm:cxn modelId="{001A9E6A-0339-4C10-B65E-9D27A46C184D}" type="presParOf" srcId="{05D18EA7-EE8A-47C7-A8C1-B98C3A94E280}" destId="{66B15CF5-19DD-48F7-B5E5-C12074916FCC}" srcOrd="0" destOrd="0" presId="urn:microsoft.com/office/officeart/2005/8/layout/hList1"/>
    <dgm:cxn modelId="{4B986761-77D2-491A-869B-8D64FCB73439}" type="presParOf" srcId="{05D18EA7-EE8A-47C7-A8C1-B98C3A94E280}" destId="{51B4591C-4895-4A21-854D-B02EED9A3FEC}" srcOrd="1" destOrd="0" presId="urn:microsoft.com/office/officeart/2005/8/layout/hList1"/>
    <dgm:cxn modelId="{E756B027-330B-4852-B20C-043A8D6ACF32}" type="presParOf" srcId="{62C51DDC-68C3-4FA2-BF28-757860D78C93}" destId="{9DC6183E-5F68-4F2C-B14C-CA4D18B772FC}" srcOrd="1" destOrd="0" presId="urn:microsoft.com/office/officeart/2005/8/layout/hList1"/>
    <dgm:cxn modelId="{89BAC7DB-A204-44EF-9FC4-13B681A7DC5C}" type="presParOf" srcId="{62C51DDC-68C3-4FA2-BF28-757860D78C93}" destId="{27403C01-B68A-411E-9F25-08C1348ECC48}" srcOrd="2" destOrd="0" presId="urn:microsoft.com/office/officeart/2005/8/layout/hList1"/>
    <dgm:cxn modelId="{8A5092E5-C880-4113-85F7-6FFA1FCF2AB4}" type="presParOf" srcId="{27403C01-B68A-411E-9F25-08C1348ECC48}" destId="{29795EC7-0513-4D33-AF4B-23C8932C1ABE}" srcOrd="0" destOrd="0" presId="urn:microsoft.com/office/officeart/2005/8/layout/hList1"/>
    <dgm:cxn modelId="{9BFAF186-472A-47B9-B1C3-A09A6D1F9C00}" type="presParOf" srcId="{27403C01-B68A-411E-9F25-08C1348ECC48}" destId="{EDE35A7F-3D3C-48F1-8EEB-7767D1EAF96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2E6036-5B23-40FA-8344-EF0AABF33710}" type="doc">
      <dgm:prSet loTypeId="urn:microsoft.com/office/officeart/2005/8/layout/hList1" loCatId="list" qsTypeId="urn:microsoft.com/office/officeart/2005/8/quickstyle/simple1" qsCatId="simple" csTypeId="urn:microsoft.com/office/officeart/2005/8/colors/accent5_5" csCatId="accent5" phldr="1"/>
      <dgm:spPr/>
      <dgm:t>
        <a:bodyPr/>
        <a:lstStyle/>
        <a:p>
          <a:endParaRPr lang="en-US"/>
        </a:p>
      </dgm:t>
    </dgm:pt>
    <dgm:pt modelId="{C77C7767-777F-4607-A98C-2010907BF6F6}">
      <dgm:prSet phldrT="[Text]"/>
      <dgm:spPr/>
      <dgm:t>
        <a:bodyPr/>
        <a:lstStyle/>
        <a:p>
          <a:r>
            <a:rPr lang="en-US" dirty="0"/>
            <a:t>Stream Ciphers </a:t>
          </a:r>
        </a:p>
      </dgm:t>
    </dgm:pt>
    <dgm:pt modelId="{38A04C8E-57E6-44DF-B26A-D5336D62DDA2}" type="parTrans" cxnId="{C974A812-2577-4250-A883-936B4BD99990}">
      <dgm:prSet/>
      <dgm:spPr/>
      <dgm:t>
        <a:bodyPr/>
        <a:lstStyle/>
        <a:p>
          <a:endParaRPr lang="en-US"/>
        </a:p>
      </dgm:t>
    </dgm:pt>
    <dgm:pt modelId="{55AA21FD-115E-4565-8131-3146334EDA74}" type="sibTrans" cxnId="{C974A812-2577-4250-A883-936B4BD99990}">
      <dgm:prSet/>
      <dgm:spPr/>
      <dgm:t>
        <a:bodyPr/>
        <a:lstStyle/>
        <a:p>
          <a:endParaRPr lang="en-US"/>
        </a:p>
      </dgm:t>
    </dgm:pt>
    <dgm:pt modelId="{E76B88CB-1C2A-459A-8B96-162B846E1C70}">
      <dgm:prSet phldrT="[Text]"/>
      <dgm:spPr/>
      <dgm:t>
        <a:bodyPr/>
        <a:lstStyle/>
        <a:p>
          <a:r>
            <a:rPr lang="en-US" sz="3400" dirty="0"/>
            <a:t>Block Ciphers</a:t>
          </a:r>
          <a:endParaRPr lang="en-US" dirty="0"/>
        </a:p>
      </dgm:t>
    </dgm:pt>
    <dgm:pt modelId="{46DDB8D2-B170-493C-969A-65F47336ABED}" type="parTrans" cxnId="{286F7D38-B474-4032-BCB6-589940AAB89D}">
      <dgm:prSet/>
      <dgm:spPr/>
      <dgm:t>
        <a:bodyPr/>
        <a:lstStyle/>
        <a:p>
          <a:endParaRPr lang="en-US"/>
        </a:p>
      </dgm:t>
    </dgm:pt>
    <dgm:pt modelId="{8D9E8D67-774A-415F-A329-D616E9F09C30}" type="sibTrans" cxnId="{286F7D38-B474-4032-BCB6-589940AAB89D}">
      <dgm:prSet/>
      <dgm:spPr/>
      <dgm:t>
        <a:bodyPr/>
        <a:lstStyle/>
        <a:p>
          <a:endParaRPr lang="en-US"/>
        </a:p>
      </dgm:t>
    </dgm:pt>
    <dgm:pt modelId="{705BC723-FFC9-4623-A6BD-EC3F0D17AF72}">
      <dgm:prSet phldrT="[Text]"/>
      <dgm:spPr/>
      <dgm:t>
        <a:bodyPr/>
        <a:lstStyle/>
        <a:p>
          <a:r>
            <a:rPr lang="en-US" dirty="0"/>
            <a:t>Encrypts block of certain size at once</a:t>
          </a:r>
        </a:p>
      </dgm:t>
    </dgm:pt>
    <dgm:pt modelId="{5F9DA620-4F31-4C1C-AE0C-A65A4A3B31E2}" type="parTrans" cxnId="{67944F9B-AC9C-4D19-A20A-AE69295FEB6D}">
      <dgm:prSet/>
      <dgm:spPr/>
      <dgm:t>
        <a:bodyPr/>
        <a:lstStyle/>
        <a:p>
          <a:endParaRPr lang="en-US"/>
        </a:p>
      </dgm:t>
    </dgm:pt>
    <dgm:pt modelId="{06C8C436-2134-4900-ADA6-337B849B7587}" type="sibTrans" cxnId="{67944F9B-AC9C-4D19-A20A-AE69295FEB6D}">
      <dgm:prSet/>
      <dgm:spPr/>
      <dgm:t>
        <a:bodyPr/>
        <a:lstStyle/>
        <a:p>
          <a:endParaRPr lang="en-US"/>
        </a:p>
      </dgm:t>
    </dgm:pt>
    <dgm:pt modelId="{ADB123E8-2AE3-4487-A1B9-657B57C49EB8}">
      <dgm:prSet phldrT="[Text]"/>
      <dgm:spPr/>
      <dgm:t>
        <a:bodyPr/>
        <a:lstStyle/>
        <a:p>
          <a:r>
            <a:rPr lang="en-US" sz="2600" dirty="0"/>
            <a:t>Same key for each block</a:t>
          </a:r>
        </a:p>
      </dgm:t>
    </dgm:pt>
    <dgm:pt modelId="{2A46C2E5-2B9F-4270-B816-E2160883F6A1}" type="parTrans" cxnId="{192D0589-924C-4583-A79F-54C2DBF7E7F6}">
      <dgm:prSet/>
      <dgm:spPr/>
      <dgm:t>
        <a:bodyPr/>
        <a:lstStyle/>
        <a:p>
          <a:endParaRPr lang="en-US"/>
        </a:p>
      </dgm:t>
    </dgm:pt>
    <dgm:pt modelId="{F9B837CB-1C24-4D1F-BD99-4BB35D279098}" type="sibTrans" cxnId="{192D0589-924C-4583-A79F-54C2DBF7E7F6}">
      <dgm:prSet/>
      <dgm:spPr/>
      <dgm:t>
        <a:bodyPr/>
        <a:lstStyle/>
        <a:p>
          <a:endParaRPr lang="en-US"/>
        </a:p>
      </dgm:t>
    </dgm:pt>
    <dgm:pt modelId="{0BEDA052-085D-4412-8E37-A942B6E1F7D8}">
      <dgm:prSet phldrT="[Text]"/>
      <dgm:spPr/>
      <dgm:t>
        <a:bodyPr/>
        <a:lstStyle/>
        <a:p>
          <a:r>
            <a:rPr lang="en-US" sz="2600" dirty="0"/>
            <a:t>Encrypts a stream of bits</a:t>
          </a:r>
        </a:p>
      </dgm:t>
    </dgm:pt>
    <dgm:pt modelId="{D8A5A2C5-3E39-4DAF-9009-3F8628AF8F76}" type="parTrans" cxnId="{B99975F8-A816-48A5-B339-9A4CF824AB73}">
      <dgm:prSet/>
      <dgm:spPr/>
      <dgm:t>
        <a:bodyPr/>
        <a:lstStyle/>
        <a:p>
          <a:endParaRPr lang="en-US"/>
        </a:p>
      </dgm:t>
    </dgm:pt>
    <dgm:pt modelId="{8E85839F-51B6-47AB-BEEC-B171AF31F194}" type="sibTrans" cxnId="{B99975F8-A816-48A5-B339-9A4CF824AB73}">
      <dgm:prSet/>
      <dgm:spPr/>
      <dgm:t>
        <a:bodyPr/>
        <a:lstStyle/>
        <a:p>
          <a:endParaRPr lang="en-US"/>
        </a:p>
      </dgm:t>
    </dgm:pt>
    <dgm:pt modelId="{7A589EC8-97D5-418B-BD9B-2947323CA124}">
      <dgm:prSet phldrT="[Text]"/>
      <dgm:spPr/>
      <dgm:t>
        <a:bodyPr/>
        <a:lstStyle/>
        <a:p>
          <a:r>
            <a:rPr lang="en-US" sz="2600" dirty="0"/>
            <a:t>Needs to change key continuously based on previous 'state'</a:t>
          </a:r>
        </a:p>
      </dgm:t>
    </dgm:pt>
    <dgm:pt modelId="{6C0500D3-6FE7-41B7-B371-97D1347B06C8}" type="parTrans" cxnId="{97415AD6-C5B5-4E01-BFF1-DCF395FD57B9}">
      <dgm:prSet/>
      <dgm:spPr/>
      <dgm:t>
        <a:bodyPr/>
        <a:lstStyle/>
        <a:p>
          <a:endParaRPr lang="en-US"/>
        </a:p>
      </dgm:t>
    </dgm:pt>
    <dgm:pt modelId="{BB89E33B-4E24-4715-8D24-88117C96C47A}" type="sibTrans" cxnId="{97415AD6-C5B5-4E01-BFF1-DCF395FD57B9}">
      <dgm:prSet/>
      <dgm:spPr/>
      <dgm:t>
        <a:bodyPr/>
        <a:lstStyle/>
        <a:p>
          <a:endParaRPr lang="en-US"/>
        </a:p>
      </dgm:t>
    </dgm:pt>
    <dgm:pt modelId="{34019F23-111E-4702-BE25-3950BA379C6A}">
      <dgm:prSet phldrT="[Text]"/>
      <dgm:spPr/>
      <dgm:t>
        <a:bodyPr/>
        <a:lstStyle/>
        <a:p>
          <a:r>
            <a:rPr lang="en-US" sz="2600" dirty="0"/>
            <a:t>Eg: </a:t>
          </a:r>
          <a:r>
            <a:rPr lang="en-US" sz="2600" dirty="0" smtClean="0"/>
            <a:t>salsa20, SEAL, OTP</a:t>
          </a:r>
          <a:endParaRPr lang="en-US" sz="2600" dirty="0"/>
        </a:p>
      </dgm:t>
    </dgm:pt>
    <dgm:pt modelId="{D3EDA1C8-3BEE-4BD2-9123-1F817A34EF18}" type="parTrans" cxnId="{02361787-61C2-4D8A-93D7-BB47B753CCF1}">
      <dgm:prSet/>
      <dgm:spPr/>
      <dgm:t>
        <a:bodyPr/>
        <a:lstStyle/>
        <a:p>
          <a:endParaRPr lang="en-US"/>
        </a:p>
      </dgm:t>
    </dgm:pt>
    <dgm:pt modelId="{316BF0FA-7091-4706-9E0C-27A08941AE39}" type="sibTrans" cxnId="{02361787-61C2-4D8A-93D7-BB47B753CCF1}">
      <dgm:prSet/>
      <dgm:spPr/>
      <dgm:t>
        <a:bodyPr/>
        <a:lstStyle/>
        <a:p>
          <a:endParaRPr lang="en-US"/>
        </a:p>
      </dgm:t>
    </dgm:pt>
    <dgm:pt modelId="{5CA311D1-B39C-48C9-B95B-BDDCFC95C37C}">
      <dgm:prSet phldrT="[Text]"/>
      <dgm:spPr/>
      <dgm:t>
        <a:bodyPr/>
        <a:lstStyle/>
        <a:p>
          <a:r>
            <a:rPr lang="en-US" sz="2600" dirty="0" err="1"/>
            <a:t>Eg</a:t>
          </a:r>
          <a:r>
            <a:rPr lang="en-US" sz="2600" dirty="0" smtClean="0"/>
            <a:t>: AES</a:t>
          </a:r>
          <a:r>
            <a:rPr lang="en-US" sz="2600" dirty="0"/>
            <a:t>, DES, Blowfish</a:t>
          </a:r>
        </a:p>
      </dgm:t>
    </dgm:pt>
    <dgm:pt modelId="{DDE05469-264D-4614-B096-06C6CD7EEDBA}" type="parTrans" cxnId="{DCE28568-9047-4FC6-A1C2-3CAF56A922C1}">
      <dgm:prSet/>
      <dgm:spPr/>
      <dgm:t>
        <a:bodyPr/>
        <a:lstStyle/>
        <a:p>
          <a:endParaRPr lang="en-US"/>
        </a:p>
      </dgm:t>
    </dgm:pt>
    <dgm:pt modelId="{89C4B2E9-96FE-463C-97C2-3DE6376D49F8}" type="sibTrans" cxnId="{DCE28568-9047-4FC6-A1C2-3CAF56A922C1}">
      <dgm:prSet/>
      <dgm:spPr/>
      <dgm:t>
        <a:bodyPr/>
        <a:lstStyle/>
        <a:p>
          <a:endParaRPr lang="en-US"/>
        </a:p>
      </dgm:t>
    </dgm:pt>
    <dgm:pt modelId="{62C51DDC-68C3-4FA2-BF28-757860D78C93}" type="pres">
      <dgm:prSet presAssocID="{702E6036-5B23-40FA-8344-EF0AABF33710}" presName="Name0" presStyleCnt="0">
        <dgm:presLayoutVars>
          <dgm:dir/>
          <dgm:animLvl val="lvl"/>
          <dgm:resizeHandles val="exact"/>
        </dgm:presLayoutVars>
      </dgm:prSet>
      <dgm:spPr/>
      <dgm:t>
        <a:bodyPr/>
        <a:lstStyle/>
        <a:p>
          <a:endParaRPr lang="en-US"/>
        </a:p>
      </dgm:t>
    </dgm:pt>
    <dgm:pt modelId="{05D18EA7-EE8A-47C7-A8C1-B98C3A94E280}" type="pres">
      <dgm:prSet presAssocID="{C77C7767-777F-4607-A98C-2010907BF6F6}" presName="composite" presStyleCnt="0"/>
      <dgm:spPr/>
    </dgm:pt>
    <dgm:pt modelId="{66B15CF5-19DD-48F7-B5E5-C12074916FCC}" type="pres">
      <dgm:prSet presAssocID="{C77C7767-777F-4607-A98C-2010907BF6F6}" presName="parTx" presStyleLbl="alignNode1" presStyleIdx="0" presStyleCnt="2">
        <dgm:presLayoutVars>
          <dgm:chMax val="0"/>
          <dgm:chPref val="0"/>
          <dgm:bulletEnabled val="1"/>
        </dgm:presLayoutVars>
      </dgm:prSet>
      <dgm:spPr/>
      <dgm:t>
        <a:bodyPr/>
        <a:lstStyle/>
        <a:p>
          <a:endParaRPr lang="en-US"/>
        </a:p>
      </dgm:t>
    </dgm:pt>
    <dgm:pt modelId="{51B4591C-4895-4A21-854D-B02EED9A3FEC}" type="pres">
      <dgm:prSet presAssocID="{C77C7767-777F-4607-A98C-2010907BF6F6}" presName="desTx" presStyleLbl="alignAccFollowNode1" presStyleIdx="0" presStyleCnt="2">
        <dgm:presLayoutVars>
          <dgm:bulletEnabled val="1"/>
        </dgm:presLayoutVars>
      </dgm:prSet>
      <dgm:spPr/>
      <dgm:t>
        <a:bodyPr/>
        <a:lstStyle/>
        <a:p>
          <a:endParaRPr lang="en-US"/>
        </a:p>
      </dgm:t>
    </dgm:pt>
    <dgm:pt modelId="{76467622-FBC4-4959-8F84-113A4BF4C75B}" type="pres">
      <dgm:prSet presAssocID="{55AA21FD-115E-4565-8131-3146334EDA74}" presName="space" presStyleCnt="0"/>
      <dgm:spPr/>
    </dgm:pt>
    <dgm:pt modelId="{C85DECAC-BC04-4A7F-BA20-96AB9986FA52}" type="pres">
      <dgm:prSet presAssocID="{E76B88CB-1C2A-459A-8B96-162B846E1C70}" presName="composite" presStyleCnt="0"/>
      <dgm:spPr/>
    </dgm:pt>
    <dgm:pt modelId="{A6A901F3-5715-48E3-8B4A-78D6FC8068D2}" type="pres">
      <dgm:prSet presAssocID="{E76B88CB-1C2A-459A-8B96-162B846E1C70}" presName="parTx" presStyleLbl="alignNode1" presStyleIdx="1" presStyleCnt="2">
        <dgm:presLayoutVars>
          <dgm:chMax val="0"/>
          <dgm:chPref val="0"/>
          <dgm:bulletEnabled val="1"/>
        </dgm:presLayoutVars>
      </dgm:prSet>
      <dgm:spPr/>
      <dgm:t>
        <a:bodyPr/>
        <a:lstStyle/>
        <a:p>
          <a:endParaRPr lang="en-US"/>
        </a:p>
      </dgm:t>
    </dgm:pt>
    <dgm:pt modelId="{E9CF8205-7AA1-4651-A471-9CF28961FAC7}" type="pres">
      <dgm:prSet presAssocID="{E76B88CB-1C2A-459A-8B96-162B846E1C70}" presName="desTx" presStyleLbl="alignAccFollowNode1" presStyleIdx="1" presStyleCnt="2">
        <dgm:presLayoutVars>
          <dgm:bulletEnabled val="1"/>
        </dgm:presLayoutVars>
      </dgm:prSet>
      <dgm:spPr/>
      <dgm:t>
        <a:bodyPr/>
        <a:lstStyle/>
        <a:p>
          <a:endParaRPr lang="en-US"/>
        </a:p>
      </dgm:t>
    </dgm:pt>
  </dgm:ptLst>
  <dgm:cxnLst>
    <dgm:cxn modelId="{C974A812-2577-4250-A883-936B4BD99990}" srcId="{702E6036-5B23-40FA-8344-EF0AABF33710}" destId="{C77C7767-777F-4607-A98C-2010907BF6F6}" srcOrd="0" destOrd="0" parTransId="{38A04C8E-57E6-44DF-B26A-D5336D62DDA2}" sibTransId="{55AA21FD-115E-4565-8131-3146334EDA74}"/>
    <dgm:cxn modelId="{93CD105A-AC50-4EC5-B36E-504652B568D7}" type="presOf" srcId="{7A589EC8-97D5-418B-BD9B-2947323CA124}" destId="{51B4591C-4895-4A21-854D-B02EED9A3FEC}" srcOrd="0" destOrd="1" presId="urn:microsoft.com/office/officeart/2005/8/layout/hList1"/>
    <dgm:cxn modelId="{089F2EAA-102D-467E-964C-C18588B30A3B}" type="presOf" srcId="{ADB123E8-2AE3-4487-A1B9-657B57C49EB8}" destId="{E9CF8205-7AA1-4651-A471-9CF28961FAC7}" srcOrd="0" destOrd="1" presId="urn:microsoft.com/office/officeart/2005/8/layout/hList1"/>
    <dgm:cxn modelId="{B99975F8-A816-48A5-B339-9A4CF824AB73}" srcId="{C77C7767-777F-4607-A98C-2010907BF6F6}" destId="{0BEDA052-085D-4412-8E37-A942B6E1F7D8}" srcOrd="0" destOrd="0" parTransId="{D8A5A2C5-3E39-4DAF-9009-3F8628AF8F76}" sibTransId="{8E85839F-51B6-47AB-BEEC-B171AF31F194}"/>
    <dgm:cxn modelId="{14DBA029-751D-4D23-896B-C1B174B03323}" type="presOf" srcId="{E76B88CB-1C2A-459A-8B96-162B846E1C70}" destId="{A6A901F3-5715-48E3-8B4A-78D6FC8068D2}" srcOrd="0" destOrd="0" presId="urn:microsoft.com/office/officeart/2005/8/layout/hList1"/>
    <dgm:cxn modelId="{CCEE277A-8294-432F-B8CB-05800D2150B3}" type="presOf" srcId="{705BC723-FFC9-4623-A6BD-EC3F0D17AF72}" destId="{E9CF8205-7AA1-4651-A471-9CF28961FAC7}" srcOrd="0" destOrd="0" presId="urn:microsoft.com/office/officeart/2005/8/layout/hList1"/>
    <dgm:cxn modelId="{DCE28568-9047-4FC6-A1C2-3CAF56A922C1}" srcId="{E76B88CB-1C2A-459A-8B96-162B846E1C70}" destId="{5CA311D1-B39C-48C9-B95B-BDDCFC95C37C}" srcOrd="2" destOrd="0" parTransId="{DDE05469-264D-4614-B096-06C6CD7EEDBA}" sibTransId="{89C4B2E9-96FE-463C-97C2-3DE6376D49F8}"/>
    <dgm:cxn modelId="{43E51845-401B-4BB7-8020-52E7D44441FA}" type="presOf" srcId="{34019F23-111E-4702-BE25-3950BA379C6A}" destId="{51B4591C-4895-4A21-854D-B02EED9A3FEC}" srcOrd="0" destOrd="2" presId="urn:microsoft.com/office/officeart/2005/8/layout/hList1"/>
    <dgm:cxn modelId="{286F7D38-B474-4032-BCB6-589940AAB89D}" srcId="{702E6036-5B23-40FA-8344-EF0AABF33710}" destId="{E76B88CB-1C2A-459A-8B96-162B846E1C70}" srcOrd="1" destOrd="0" parTransId="{46DDB8D2-B170-493C-969A-65F47336ABED}" sibTransId="{8D9E8D67-774A-415F-A329-D616E9F09C30}"/>
    <dgm:cxn modelId="{6DA8A8FC-1386-4192-B6D5-91653A8B086F}" type="presOf" srcId="{5CA311D1-B39C-48C9-B95B-BDDCFC95C37C}" destId="{E9CF8205-7AA1-4651-A471-9CF28961FAC7}" srcOrd="0" destOrd="2" presId="urn:microsoft.com/office/officeart/2005/8/layout/hList1"/>
    <dgm:cxn modelId="{192D0589-924C-4583-A79F-54C2DBF7E7F6}" srcId="{E76B88CB-1C2A-459A-8B96-162B846E1C70}" destId="{ADB123E8-2AE3-4487-A1B9-657B57C49EB8}" srcOrd="1" destOrd="0" parTransId="{2A46C2E5-2B9F-4270-B816-E2160883F6A1}" sibTransId="{F9B837CB-1C24-4D1F-BD99-4BB35D279098}"/>
    <dgm:cxn modelId="{67944F9B-AC9C-4D19-A20A-AE69295FEB6D}" srcId="{E76B88CB-1C2A-459A-8B96-162B846E1C70}" destId="{705BC723-FFC9-4623-A6BD-EC3F0D17AF72}" srcOrd="0" destOrd="0" parTransId="{5F9DA620-4F31-4C1C-AE0C-A65A4A3B31E2}" sibTransId="{06C8C436-2134-4900-ADA6-337B849B7587}"/>
    <dgm:cxn modelId="{7DC17B73-612F-4A14-86F2-2556CD78FFE8}" type="presOf" srcId="{0BEDA052-085D-4412-8E37-A942B6E1F7D8}" destId="{51B4591C-4895-4A21-854D-B02EED9A3FEC}" srcOrd="0" destOrd="0" presId="urn:microsoft.com/office/officeart/2005/8/layout/hList1"/>
    <dgm:cxn modelId="{7AFA1D16-042B-4FB5-8FA2-5EAB8B509A7C}" type="presOf" srcId="{C77C7767-777F-4607-A98C-2010907BF6F6}" destId="{66B15CF5-19DD-48F7-B5E5-C12074916FCC}" srcOrd="0" destOrd="0" presId="urn:microsoft.com/office/officeart/2005/8/layout/hList1"/>
    <dgm:cxn modelId="{02361787-61C2-4D8A-93D7-BB47B753CCF1}" srcId="{C77C7767-777F-4607-A98C-2010907BF6F6}" destId="{34019F23-111E-4702-BE25-3950BA379C6A}" srcOrd="2" destOrd="0" parTransId="{D3EDA1C8-3BEE-4BD2-9123-1F817A34EF18}" sibTransId="{316BF0FA-7091-4706-9E0C-27A08941AE39}"/>
    <dgm:cxn modelId="{97415AD6-C5B5-4E01-BFF1-DCF395FD57B9}" srcId="{C77C7767-777F-4607-A98C-2010907BF6F6}" destId="{7A589EC8-97D5-418B-BD9B-2947323CA124}" srcOrd="1" destOrd="0" parTransId="{6C0500D3-6FE7-41B7-B371-97D1347B06C8}" sibTransId="{BB89E33B-4E24-4715-8D24-88117C96C47A}"/>
    <dgm:cxn modelId="{FA1C3C14-3745-423C-94E9-AD07A59B5024}" type="presOf" srcId="{702E6036-5B23-40FA-8344-EF0AABF33710}" destId="{62C51DDC-68C3-4FA2-BF28-757860D78C93}" srcOrd="0" destOrd="0" presId="urn:microsoft.com/office/officeart/2005/8/layout/hList1"/>
    <dgm:cxn modelId="{70E7ECD8-E9DB-47EC-9310-965F4A52EB1D}" type="presParOf" srcId="{62C51DDC-68C3-4FA2-BF28-757860D78C93}" destId="{05D18EA7-EE8A-47C7-A8C1-B98C3A94E280}" srcOrd="0" destOrd="0" presId="urn:microsoft.com/office/officeart/2005/8/layout/hList1"/>
    <dgm:cxn modelId="{117D2969-9976-42B2-8046-AF2498059373}" type="presParOf" srcId="{05D18EA7-EE8A-47C7-A8C1-B98C3A94E280}" destId="{66B15CF5-19DD-48F7-B5E5-C12074916FCC}" srcOrd="0" destOrd="0" presId="urn:microsoft.com/office/officeart/2005/8/layout/hList1"/>
    <dgm:cxn modelId="{42FE8C4F-B70A-4627-8E3C-EF275E33BA73}" type="presParOf" srcId="{05D18EA7-EE8A-47C7-A8C1-B98C3A94E280}" destId="{51B4591C-4895-4A21-854D-B02EED9A3FEC}" srcOrd="1" destOrd="0" presId="urn:microsoft.com/office/officeart/2005/8/layout/hList1"/>
    <dgm:cxn modelId="{62FBC4E5-3355-419F-80EF-46B2AE72E944}" type="presParOf" srcId="{62C51DDC-68C3-4FA2-BF28-757860D78C93}" destId="{76467622-FBC4-4959-8F84-113A4BF4C75B}" srcOrd="1" destOrd="0" presId="urn:microsoft.com/office/officeart/2005/8/layout/hList1"/>
    <dgm:cxn modelId="{334D01E6-CBEC-4A69-B8B6-ABDFA1A45206}" type="presParOf" srcId="{62C51DDC-68C3-4FA2-BF28-757860D78C93}" destId="{C85DECAC-BC04-4A7F-BA20-96AB9986FA52}" srcOrd="2" destOrd="0" presId="urn:microsoft.com/office/officeart/2005/8/layout/hList1"/>
    <dgm:cxn modelId="{6B55029B-DE55-434F-96AE-B532B84CE31C}" type="presParOf" srcId="{C85DECAC-BC04-4A7F-BA20-96AB9986FA52}" destId="{A6A901F3-5715-48E3-8B4A-78D6FC8068D2}" srcOrd="0" destOrd="0" presId="urn:microsoft.com/office/officeart/2005/8/layout/hList1"/>
    <dgm:cxn modelId="{78A82A8D-2CB1-4DC5-8A23-C0ED86E85598}" type="presParOf" srcId="{C85DECAC-BC04-4A7F-BA20-96AB9986FA52}" destId="{E9CF8205-7AA1-4651-A471-9CF28961FA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2F080-8DE8-4DC8-9E44-121705B1AE74}">
      <dsp:nvSpPr>
        <dsp:cNvPr id="0" name=""/>
        <dsp:cNvSpPr/>
      </dsp:nvSpPr>
      <dsp:spPr>
        <a:xfrm>
          <a:off x="1840365" y="2224"/>
          <a:ext cx="1308108" cy="8502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Confidentiality</a:t>
          </a:r>
        </a:p>
      </dsp:txBody>
      <dsp:txXfrm>
        <a:off x="1881872" y="43731"/>
        <a:ext cx="1225094" cy="767256"/>
      </dsp:txXfrm>
    </dsp:sp>
    <dsp:sp modelId="{D7381429-74B5-4DA6-B468-81AB552A8182}">
      <dsp:nvSpPr>
        <dsp:cNvPr id="0" name=""/>
        <dsp:cNvSpPr/>
      </dsp:nvSpPr>
      <dsp:spPr>
        <a:xfrm>
          <a:off x="795198" y="427359"/>
          <a:ext cx="3398441" cy="3398441"/>
        </a:xfrm>
        <a:custGeom>
          <a:avLst/>
          <a:gdLst/>
          <a:ahLst/>
          <a:cxnLst/>
          <a:rect l="0" t="0" r="0" b="0"/>
          <a:pathLst>
            <a:path>
              <a:moveTo>
                <a:pt x="2362267" y="134701"/>
              </a:moveTo>
              <a:arcTo wR="1699220" hR="1699220" stAng="17578040" swAng="196214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0C9C38-1BD1-49EE-A5E2-2133C636DBA8}">
      <dsp:nvSpPr>
        <dsp:cNvPr id="0" name=""/>
        <dsp:cNvSpPr/>
      </dsp:nvSpPr>
      <dsp:spPr>
        <a:xfrm>
          <a:off x="3456419" y="1176356"/>
          <a:ext cx="1308108" cy="8502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Integrity</a:t>
          </a:r>
        </a:p>
      </dsp:txBody>
      <dsp:txXfrm>
        <a:off x="3497926" y="1217863"/>
        <a:ext cx="1225094" cy="767256"/>
      </dsp:txXfrm>
    </dsp:sp>
    <dsp:sp modelId="{F705BEC6-5FDE-49A4-A6B9-E6AC4DE8011A}">
      <dsp:nvSpPr>
        <dsp:cNvPr id="0" name=""/>
        <dsp:cNvSpPr/>
      </dsp:nvSpPr>
      <dsp:spPr>
        <a:xfrm>
          <a:off x="795198" y="427359"/>
          <a:ext cx="3398441" cy="3398441"/>
        </a:xfrm>
        <a:custGeom>
          <a:avLst/>
          <a:gdLst/>
          <a:ahLst/>
          <a:cxnLst/>
          <a:rect l="0" t="0" r="0" b="0"/>
          <a:pathLst>
            <a:path>
              <a:moveTo>
                <a:pt x="3396104" y="1610131"/>
              </a:moveTo>
              <a:arcTo wR="1699220" hR="1699220" stAng="21419679" swAng="2196773"/>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049D8E-0E52-496D-8213-D26DC4D8BDA9}">
      <dsp:nvSpPr>
        <dsp:cNvPr id="0" name=""/>
        <dsp:cNvSpPr/>
      </dsp:nvSpPr>
      <dsp:spPr>
        <a:xfrm>
          <a:off x="2839141" y="3076143"/>
          <a:ext cx="1308108" cy="8502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Availability</a:t>
          </a:r>
        </a:p>
      </dsp:txBody>
      <dsp:txXfrm>
        <a:off x="2880648" y="3117650"/>
        <a:ext cx="1225094" cy="767256"/>
      </dsp:txXfrm>
    </dsp:sp>
    <dsp:sp modelId="{82AF1BE9-DF69-4F2C-9F5E-F9498AA36ECC}">
      <dsp:nvSpPr>
        <dsp:cNvPr id="0" name=""/>
        <dsp:cNvSpPr/>
      </dsp:nvSpPr>
      <dsp:spPr>
        <a:xfrm>
          <a:off x="795198" y="427359"/>
          <a:ext cx="3398441" cy="3398441"/>
        </a:xfrm>
        <a:custGeom>
          <a:avLst/>
          <a:gdLst/>
          <a:ahLst/>
          <a:cxnLst/>
          <a:rect l="0" t="0" r="0" b="0"/>
          <a:pathLst>
            <a:path>
              <a:moveTo>
                <a:pt x="2037189" y="3364491"/>
              </a:moveTo>
              <a:arcTo wR="1699220" hR="1699220" stAng="4711655" swAng="1376690"/>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8373CB-7915-4641-86B2-9BF4C14C79D0}">
      <dsp:nvSpPr>
        <dsp:cNvPr id="0" name=""/>
        <dsp:cNvSpPr/>
      </dsp:nvSpPr>
      <dsp:spPr>
        <a:xfrm>
          <a:off x="841588" y="3076143"/>
          <a:ext cx="1308108" cy="8502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Authenticity</a:t>
          </a:r>
        </a:p>
      </dsp:txBody>
      <dsp:txXfrm>
        <a:off x="883095" y="3117650"/>
        <a:ext cx="1225094" cy="767256"/>
      </dsp:txXfrm>
    </dsp:sp>
    <dsp:sp modelId="{34525441-45C3-4B62-8FF7-F63601567D3C}">
      <dsp:nvSpPr>
        <dsp:cNvPr id="0" name=""/>
        <dsp:cNvSpPr/>
      </dsp:nvSpPr>
      <dsp:spPr>
        <a:xfrm>
          <a:off x="795198" y="427359"/>
          <a:ext cx="3398441" cy="3398441"/>
        </a:xfrm>
        <a:custGeom>
          <a:avLst/>
          <a:gdLst/>
          <a:ahLst/>
          <a:cxnLst/>
          <a:rect l="0" t="0" r="0" b="0"/>
          <a:pathLst>
            <a:path>
              <a:moveTo>
                <a:pt x="284027" y="2639740"/>
              </a:moveTo>
              <a:arcTo wR="1699220" hR="1699220" stAng="8783548" swAng="2196773"/>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8FFA20-5F24-4228-9A05-E5D0BBCBAC47}">
      <dsp:nvSpPr>
        <dsp:cNvPr id="0" name=""/>
        <dsp:cNvSpPr/>
      </dsp:nvSpPr>
      <dsp:spPr>
        <a:xfrm>
          <a:off x="224310" y="1176356"/>
          <a:ext cx="1308108" cy="8502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Accountability</a:t>
          </a:r>
        </a:p>
      </dsp:txBody>
      <dsp:txXfrm>
        <a:off x="265817" y="1217863"/>
        <a:ext cx="1225094" cy="767256"/>
      </dsp:txXfrm>
    </dsp:sp>
    <dsp:sp modelId="{58F35114-9E65-49E7-92E4-19D210E09FE7}">
      <dsp:nvSpPr>
        <dsp:cNvPr id="0" name=""/>
        <dsp:cNvSpPr/>
      </dsp:nvSpPr>
      <dsp:spPr>
        <a:xfrm>
          <a:off x="795198" y="427359"/>
          <a:ext cx="3398441" cy="3398441"/>
        </a:xfrm>
        <a:custGeom>
          <a:avLst/>
          <a:gdLst/>
          <a:ahLst/>
          <a:cxnLst/>
          <a:rect l="0" t="0" r="0" b="0"/>
          <a:pathLst>
            <a:path>
              <a:moveTo>
                <a:pt x="296001" y="740926"/>
              </a:moveTo>
              <a:arcTo wR="1699220" hR="1699220" stAng="12859811" swAng="196214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72803-D60F-4C9D-B0AF-48B6D4619A8C}">
      <dsp:nvSpPr>
        <dsp:cNvPr id="0" name=""/>
        <dsp:cNvSpPr/>
      </dsp:nvSpPr>
      <dsp:spPr>
        <a:xfrm>
          <a:off x="0" y="41037"/>
          <a:ext cx="9905998" cy="661635"/>
        </a:xfrm>
        <a:prstGeom prst="roundRect">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One way functions</a:t>
          </a:r>
          <a:endParaRPr lang="en-US" sz="2900" kern="1200" dirty="0"/>
        </a:p>
      </dsp:txBody>
      <dsp:txXfrm>
        <a:off x="32298" y="73335"/>
        <a:ext cx="9841402" cy="597039"/>
      </dsp:txXfrm>
    </dsp:sp>
    <dsp:sp modelId="{00EA842B-8592-4192-B7AD-ADDC24B47260}">
      <dsp:nvSpPr>
        <dsp:cNvPr id="0" name=""/>
        <dsp:cNvSpPr/>
      </dsp:nvSpPr>
      <dsp:spPr>
        <a:xfrm>
          <a:off x="0" y="786192"/>
          <a:ext cx="9905998" cy="661635"/>
        </a:xfrm>
        <a:prstGeom prst="roundRect">
          <a:avLst/>
        </a:prstGeom>
        <a:solidFill>
          <a:schemeClr val="accent5">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No key used</a:t>
          </a:r>
          <a:endParaRPr lang="en-US" sz="2900" kern="1200" dirty="0"/>
        </a:p>
      </dsp:txBody>
      <dsp:txXfrm>
        <a:off x="32298" y="818490"/>
        <a:ext cx="9841402" cy="597039"/>
      </dsp:txXfrm>
    </dsp:sp>
    <dsp:sp modelId="{932AF691-B2DD-462B-B95B-36ABD2C657B6}">
      <dsp:nvSpPr>
        <dsp:cNvPr id="0" name=""/>
        <dsp:cNvSpPr/>
      </dsp:nvSpPr>
      <dsp:spPr>
        <a:xfrm>
          <a:off x="0" y="1531347"/>
          <a:ext cx="9905998" cy="661635"/>
        </a:xfrm>
        <a:prstGeom prst="roundRect">
          <a:avLst/>
        </a:prstGeom>
        <a:solidFill>
          <a:schemeClr val="accent5">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Cannot be decrypted</a:t>
          </a:r>
        </a:p>
      </dsp:txBody>
      <dsp:txXfrm>
        <a:off x="32298" y="1563645"/>
        <a:ext cx="9841402" cy="597039"/>
      </dsp:txXfrm>
    </dsp:sp>
    <dsp:sp modelId="{23BFF049-8595-4DAC-89CE-F2A65B4921C5}">
      <dsp:nvSpPr>
        <dsp:cNvPr id="0" name=""/>
        <dsp:cNvSpPr/>
      </dsp:nvSpPr>
      <dsp:spPr>
        <a:xfrm>
          <a:off x="0" y="2276503"/>
          <a:ext cx="9905998" cy="661635"/>
        </a:xfrm>
        <a:prstGeom prst="roundRect">
          <a:avLst/>
        </a:prstGeom>
        <a:solidFill>
          <a:schemeClr val="accent5">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Also called Message Digests/Fingerprints/Checksums</a:t>
          </a:r>
        </a:p>
      </dsp:txBody>
      <dsp:txXfrm>
        <a:off x="32298" y="2308801"/>
        <a:ext cx="9841402" cy="597039"/>
      </dsp:txXfrm>
    </dsp:sp>
    <dsp:sp modelId="{1BFF62C1-E954-4819-934D-55E43793E09B}">
      <dsp:nvSpPr>
        <dsp:cNvPr id="0" name=""/>
        <dsp:cNvSpPr/>
      </dsp:nvSpPr>
      <dsp:spPr>
        <a:xfrm>
          <a:off x="0" y="3021658"/>
          <a:ext cx="9905998" cy="661635"/>
        </a:xfrm>
        <a:prstGeom prst="roundRect">
          <a:avLst/>
        </a:prstGeom>
        <a:solidFill>
          <a:schemeClr val="accent5">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Typically used to provide a </a:t>
          </a:r>
          <a:r>
            <a:rPr lang="en-US" sz="2900" i="1" kern="1200" dirty="0"/>
            <a:t>digital fingerprint</a:t>
          </a:r>
          <a:r>
            <a:rPr lang="en-US" sz="2900" kern="1200" dirty="0"/>
            <a:t> of a file's contents</a:t>
          </a:r>
        </a:p>
      </dsp:txBody>
      <dsp:txXfrm>
        <a:off x="32298" y="3053956"/>
        <a:ext cx="9841402" cy="597039"/>
      </dsp:txXfrm>
    </dsp:sp>
    <dsp:sp modelId="{800D3B18-A40F-413B-8D1C-AA3A1511D0A8}">
      <dsp:nvSpPr>
        <dsp:cNvPr id="0" name=""/>
        <dsp:cNvSpPr/>
      </dsp:nvSpPr>
      <dsp:spPr>
        <a:xfrm>
          <a:off x="0" y="3683293"/>
          <a:ext cx="990599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To verify file isn't altered</a:t>
          </a:r>
        </a:p>
      </dsp:txBody>
      <dsp:txXfrm>
        <a:off x="0" y="3683293"/>
        <a:ext cx="9905998" cy="480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E5FC2-FE0B-4F4B-9160-B532983657E1}">
      <dsp:nvSpPr>
        <dsp:cNvPr id="0" name=""/>
        <dsp:cNvSpPr/>
      </dsp:nvSpPr>
      <dsp:spPr>
        <a:xfrm>
          <a:off x="0" y="62437"/>
          <a:ext cx="9407556" cy="501930"/>
        </a:xfrm>
        <a:prstGeom prst="roundRect">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Deterministic</a:t>
          </a:r>
        </a:p>
      </dsp:txBody>
      <dsp:txXfrm>
        <a:off x="24502" y="86939"/>
        <a:ext cx="9358552" cy="452926"/>
      </dsp:txXfrm>
    </dsp:sp>
    <dsp:sp modelId="{4B28F094-BE0F-4437-AC91-D1571D091AB3}">
      <dsp:nvSpPr>
        <dsp:cNvPr id="0" name=""/>
        <dsp:cNvSpPr/>
      </dsp:nvSpPr>
      <dsp:spPr>
        <a:xfrm>
          <a:off x="0" y="564367"/>
          <a:ext cx="940755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Same message should result in same hash value</a:t>
          </a:r>
        </a:p>
      </dsp:txBody>
      <dsp:txXfrm>
        <a:off x="0" y="564367"/>
        <a:ext cx="9407556" cy="364320"/>
      </dsp:txXfrm>
    </dsp:sp>
    <dsp:sp modelId="{9FCC8F8C-2114-4BB5-9D17-DBB3671F0E71}">
      <dsp:nvSpPr>
        <dsp:cNvPr id="0" name=""/>
        <dsp:cNvSpPr/>
      </dsp:nvSpPr>
      <dsp:spPr>
        <a:xfrm>
          <a:off x="0" y="928687"/>
          <a:ext cx="9407556" cy="501930"/>
        </a:xfrm>
        <a:prstGeom prst="roundRect">
          <a:avLst/>
        </a:prstGeom>
        <a:solidFill>
          <a:schemeClr val="accent5">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Quick</a:t>
          </a:r>
        </a:p>
      </dsp:txBody>
      <dsp:txXfrm>
        <a:off x="24502" y="953189"/>
        <a:ext cx="9358552" cy="452926"/>
      </dsp:txXfrm>
    </dsp:sp>
    <dsp:sp modelId="{AF7C2613-58F2-4C0D-81BB-61934F2DD657}">
      <dsp:nvSpPr>
        <dsp:cNvPr id="0" name=""/>
        <dsp:cNvSpPr/>
      </dsp:nvSpPr>
      <dsp:spPr>
        <a:xfrm>
          <a:off x="0" y="1430617"/>
          <a:ext cx="940755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Computation should not take much time</a:t>
          </a:r>
        </a:p>
      </dsp:txBody>
      <dsp:txXfrm>
        <a:off x="0" y="1430617"/>
        <a:ext cx="9407556" cy="364320"/>
      </dsp:txXfrm>
    </dsp:sp>
    <dsp:sp modelId="{4BA29168-8021-4BA4-9386-AA93C8217BB1}">
      <dsp:nvSpPr>
        <dsp:cNvPr id="0" name=""/>
        <dsp:cNvSpPr/>
      </dsp:nvSpPr>
      <dsp:spPr>
        <a:xfrm>
          <a:off x="0" y="1794937"/>
          <a:ext cx="9407556" cy="501930"/>
        </a:xfrm>
        <a:prstGeom prst="roundRect">
          <a:avLst/>
        </a:prstGeom>
        <a:solidFill>
          <a:schemeClr val="accent5">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Infeasible</a:t>
          </a:r>
        </a:p>
      </dsp:txBody>
      <dsp:txXfrm>
        <a:off x="24502" y="1819439"/>
        <a:ext cx="9358552" cy="452926"/>
      </dsp:txXfrm>
    </dsp:sp>
    <dsp:sp modelId="{E7AEE971-009E-4A6C-B98C-651C8318F56E}">
      <dsp:nvSpPr>
        <dsp:cNvPr id="0" name=""/>
        <dsp:cNvSpPr/>
      </dsp:nvSpPr>
      <dsp:spPr>
        <a:xfrm>
          <a:off x="0" y="2296867"/>
          <a:ext cx="9407556" cy="48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There should be no way to generate a message that corresponds to specific hash value other than brute forcing all possible messages</a:t>
          </a:r>
        </a:p>
      </dsp:txBody>
      <dsp:txXfrm>
        <a:off x="0" y="2296867"/>
        <a:ext cx="9407556" cy="489555"/>
      </dsp:txXfrm>
    </dsp:sp>
    <dsp:sp modelId="{9F26CAE1-419B-484D-8DBF-B32CB992DFA2}">
      <dsp:nvSpPr>
        <dsp:cNvPr id="0" name=""/>
        <dsp:cNvSpPr/>
      </dsp:nvSpPr>
      <dsp:spPr>
        <a:xfrm>
          <a:off x="0" y="2786423"/>
          <a:ext cx="9407556" cy="501930"/>
        </a:xfrm>
        <a:prstGeom prst="roundRect">
          <a:avLst/>
        </a:prstGeom>
        <a:solidFill>
          <a:schemeClr val="accent5">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Unrevealing</a:t>
          </a:r>
        </a:p>
      </dsp:txBody>
      <dsp:txXfrm>
        <a:off x="24502" y="2810925"/>
        <a:ext cx="9358552" cy="452926"/>
      </dsp:txXfrm>
    </dsp:sp>
    <dsp:sp modelId="{12ED5A52-0B43-4292-A0AC-7A3362BC8120}">
      <dsp:nvSpPr>
        <dsp:cNvPr id="0" name=""/>
        <dsp:cNvSpPr/>
      </dsp:nvSpPr>
      <dsp:spPr>
        <a:xfrm>
          <a:off x="0" y="3288353"/>
          <a:ext cx="9407556" cy="48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Small change to message would completely change the hash value, hence the hash value doesn’t reveal anything about the message</a:t>
          </a:r>
        </a:p>
      </dsp:txBody>
      <dsp:txXfrm>
        <a:off x="0" y="3288353"/>
        <a:ext cx="9407556" cy="489555"/>
      </dsp:txXfrm>
    </dsp:sp>
    <dsp:sp modelId="{1BDEC8BB-75FA-4C5D-9973-C32F35A1B29C}">
      <dsp:nvSpPr>
        <dsp:cNvPr id="0" name=""/>
        <dsp:cNvSpPr/>
      </dsp:nvSpPr>
      <dsp:spPr>
        <a:xfrm>
          <a:off x="0" y="3777908"/>
          <a:ext cx="9407556" cy="501930"/>
        </a:xfrm>
        <a:prstGeom prst="roundRect">
          <a:avLst/>
        </a:prstGeom>
        <a:solidFill>
          <a:schemeClr val="accent5">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Minimal Collisions</a:t>
          </a:r>
        </a:p>
      </dsp:txBody>
      <dsp:txXfrm>
        <a:off x="24502" y="3802410"/>
        <a:ext cx="9358552" cy="452926"/>
      </dsp:txXfrm>
    </dsp:sp>
    <dsp:sp modelId="{98B13091-E70B-4DAB-A21C-1CCA95F94BD9}">
      <dsp:nvSpPr>
        <dsp:cNvPr id="0" name=""/>
        <dsp:cNvSpPr/>
      </dsp:nvSpPr>
      <dsp:spPr>
        <a:xfrm>
          <a:off x="0" y="4279838"/>
          <a:ext cx="940755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It should be infeasible to compute two different messages with same hash values</a:t>
          </a:r>
        </a:p>
      </dsp:txBody>
      <dsp:txXfrm>
        <a:off x="0" y="4279838"/>
        <a:ext cx="9407556" cy="3643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F0C5B-980C-4E1D-94BA-0A093A348C76}">
      <dsp:nvSpPr>
        <dsp:cNvPr id="0" name=""/>
        <dsp:cNvSpPr/>
      </dsp:nvSpPr>
      <dsp:spPr>
        <a:xfrm>
          <a:off x="732" y="1699542"/>
          <a:ext cx="1034057" cy="258514"/>
        </a:xfrm>
        <a:prstGeom prst="roundRect">
          <a:avLst>
            <a:gd name="adj" fmla="val 10000"/>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MD5</a:t>
          </a:r>
        </a:p>
      </dsp:txBody>
      <dsp:txXfrm>
        <a:off x="8304" y="1707114"/>
        <a:ext cx="1018913" cy="243370"/>
      </dsp:txXfrm>
    </dsp:sp>
    <dsp:sp modelId="{759AD81A-B13F-42C8-8E2A-52D878CEAF62}">
      <dsp:nvSpPr>
        <dsp:cNvPr id="0" name=""/>
        <dsp:cNvSpPr/>
      </dsp:nvSpPr>
      <dsp:spPr>
        <a:xfrm>
          <a:off x="1179558" y="1699542"/>
          <a:ext cx="1034057" cy="258514"/>
        </a:xfrm>
        <a:prstGeom prst="roundRect">
          <a:avLst>
            <a:gd name="adj" fmla="val 10000"/>
          </a:avLst>
        </a:prstGeom>
        <a:solidFill>
          <a:schemeClr val="accent5">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SHA-256</a:t>
          </a:r>
        </a:p>
      </dsp:txBody>
      <dsp:txXfrm>
        <a:off x="1187130" y="1707114"/>
        <a:ext cx="1018913" cy="243370"/>
      </dsp:txXfrm>
    </dsp:sp>
    <dsp:sp modelId="{8C4C5B49-9068-44E5-9536-31AD315D1A26}">
      <dsp:nvSpPr>
        <dsp:cNvPr id="0" name=""/>
        <dsp:cNvSpPr/>
      </dsp:nvSpPr>
      <dsp:spPr>
        <a:xfrm>
          <a:off x="2358384" y="1699542"/>
          <a:ext cx="1034057" cy="258514"/>
        </a:xfrm>
        <a:prstGeom prst="roundRect">
          <a:avLst>
            <a:gd name="adj" fmla="val 10000"/>
          </a:avLst>
        </a:prstGeom>
        <a:solidFill>
          <a:schemeClr val="accent5">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RIPEMD</a:t>
          </a:r>
        </a:p>
      </dsp:txBody>
      <dsp:txXfrm>
        <a:off x="2365956" y="1707114"/>
        <a:ext cx="1018913" cy="243370"/>
      </dsp:txXfrm>
    </dsp:sp>
    <dsp:sp modelId="{5AD53BA0-2DE5-4EAC-B1FA-B6252957283B}">
      <dsp:nvSpPr>
        <dsp:cNvPr id="0" name=""/>
        <dsp:cNvSpPr/>
      </dsp:nvSpPr>
      <dsp:spPr>
        <a:xfrm>
          <a:off x="3537209" y="1699542"/>
          <a:ext cx="1034057" cy="258514"/>
        </a:xfrm>
        <a:prstGeom prst="roundRect">
          <a:avLst>
            <a:gd name="adj" fmla="val 10000"/>
          </a:avLst>
        </a:prstGeom>
        <a:solidFill>
          <a:schemeClr val="accent5">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a:t>Whirpool</a:t>
          </a:r>
        </a:p>
      </dsp:txBody>
      <dsp:txXfrm>
        <a:off x="3544781" y="1707114"/>
        <a:ext cx="1018913" cy="243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CD1BB-CA17-4F88-8BAF-3EE8B348B40D}">
      <dsp:nvSpPr>
        <dsp:cNvPr id="0" name=""/>
        <dsp:cNvSpPr/>
      </dsp:nvSpPr>
      <dsp:spPr>
        <a:xfrm>
          <a:off x="0" y="17549"/>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Plaintext/Cleartext</a:t>
          </a:r>
        </a:p>
      </dsp:txBody>
      <dsp:txXfrm>
        <a:off x="25616" y="43165"/>
        <a:ext cx="9841316" cy="473513"/>
      </dsp:txXfrm>
    </dsp:sp>
    <dsp:sp modelId="{24D023AF-03E2-40D2-81DE-B2B28C198817}">
      <dsp:nvSpPr>
        <dsp:cNvPr id="0" name=""/>
        <dsp:cNvSpPr/>
      </dsp:nvSpPr>
      <dsp:spPr>
        <a:xfrm>
          <a:off x="0" y="542295"/>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The message</a:t>
          </a:r>
        </a:p>
      </dsp:txBody>
      <dsp:txXfrm>
        <a:off x="0" y="542295"/>
        <a:ext cx="9892548" cy="380880"/>
      </dsp:txXfrm>
    </dsp:sp>
    <dsp:sp modelId="{2C9F71AC-CB8B-47F8-AE65-688650FF77F2}">
      <dsp:nvSpPr>
        <dsp:cNvPr id="0" name=""/>
        <dsp:cNvSpPr/>
      </dsp:nvSpPr>
      <dsp:spPr>
        <a:xfrm>
          <a:off x="0" y="923174"/>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Ciphertext</a:t>
          </a:r>
        </a:p>
      </dsp:txBody>
      <dsp:txXfrm>
        <a:off x="25616" y="948790"/>
        <a:ext cx="9841316" cy="473513"/>
      </dsp:txXfrm>
    </dsp:sp>
    <dsp:sp modelId="{94B11AF9-B5BA-4C79-9E35-FA456058AE2C}">
      <dsp:nvSpPr>
        <dsp:cNvPr id="0" name=""/>
        <dsp:cNvSpPr/>
      </dsp:nvSpPr>
      <dsp:spPr>
        <a:xfrm>
          <a:off x="0" y="1447920"/>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The encrypted message</a:t>
          </a:r>
        </a:p>
      </dsp:txBody>
      <dsp:txXfrm>
        <a:off x="0" y="1447920"/>
        <a:ext cx="9892548" cy="380880"/>
      </dsp:txXfrm>
    </dsp:sp>
    <dsp:sp modelId="{863EB68F-208E-44E7-A8C4-F8D08CFD8929}">
      <dsp:nvSpPr>
        <dsp:cNvPr id="0" name=""/>
        <dsp:cNvSpPr/>
      </dsp:nvSpPr>
      <dsp:spPr>
        <a:xfrm>
          <a:off x="0" y="1828800"/>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Encryption/Enciphering</a:t>
          </a:r>
        </a:p>
      </dsp:txBody>
      <dsp:txXfrm>
        <a:off x="25616" y="1854416"/>
        <a:ext cx="9841316" cy="473513"/>
      </dsp:txXfrm>
    </dsp:sp>
    <dsp:sp modelId="{D106AFCB-AFE4-4B63-8E5E-3A11963CB760}">
      <dsp:nvSpPr>
        <dsp:cNvPr id="0" name=""/>
        <dsp:cNvSpPr/>
      </dsp:nvSpPr>
      <dsp:spPr>
        <a:xfrm>
          <a:off x="0" y="2353545"/>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Process of encrypting plaintext to ciphertext</a:t>
          </a:r>
        </a:p>
      </dsp:txBody>
      <dsp:txXfrm>
        <a:off x="0" y="2353545"/>
        <a:ext cx="9892548" cy="380880"/>
      </dsp:txXfrm>
    </dsp:sp>
    <dsp:sp modelId="{5A568437-98F1-4C05-AF74-FC993839515D}">
      <dsp:nvSpPr>
        <dsp:cNvPr id="0" name=""/>
        <dsp:cNvSpPr/>
      </dsp:nvSpPr>
      <dsp:spPr>
        <a:xfrm>
          <a:off x="0" y="2734425"/>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Decryption/Deciphering</a:t>
          </a:r>
        </a:p>
      </dsp:txBody>
      <dsp:txXfrm>
        <a:off x="25616" y="2760041"/>
        <a:ext cx="9841316" cy="473513"/>
      </dsp:txXfrm>
    </dsp:sp>
    <dsp:sp modelId="{F3655FF4-EDAA-4E7C-8BDF-776B6270D60A}">
      <dsp:nvSpPr>
        <dsp:cNvPr id="0" name=""/>
        <dsp:cNvSpPr/>
      </dsp:nvSpPr>
      <dsp:spPr>
        <a:xfrm>
          <a:off x="0" y="3259170"/>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Process of decrypting ciphertext to plaintext</a:t>
          </a:r>
        </a:p>
      </dsp:txBody>
      <dsp:txXfrm>
        <a:off x="0" y="3259170"/>
        <a:ext cx="9892548" cy="38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CD1BB-CA17-4F88-8BAF-3EE8B348B40D}">
      <dsp:nvSpPr>
        <dsp:cNvPr id="0" name=""/>
        <dsp:cNvSpPr/>
      </dsp:nvSpPr>
      <dsp:spPr>
        <a:xfrm>
          <a:off x="0" y="17549"/>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Key</a:t>
          </a:r>
        </a:p>
      </dsp:txBody>
      <dsp:txXfrm>
        <a:off x="25616" y="43165"/>
        <a:ext cx="9841316" cy="473513"/>
      </dsp:txXfrm>
    </dsp:sp>
    <dsp:sp modelId="{24D023AF-03E2-40D2-81DE-B2B28C198817}">
      <dsp:nvSpPr>
        <dsp:cNvPr id="0" name=""/>
        <dsp:cNvSpPr/>
      </dsp:nvSpPr>
      <dsp:spPr>
        <a:xfrm>
          <a:off x="0" y="542295"/>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The 'shared secret' to keep the message secret</a:t>
          </a:r>
        </a:p>
      </dsp:txBody>
      <dsp:txXfrm>
        <a:off x="0" y="542295"/>
        <a:ext cx="9892548" cy="380880"/>
      </dsp:txXfrm>
    </dsp:sp>
    <dsp:sp modelId="{2C9F71AC-CB8B-47F8-AE65-688650FF77F2}">
      <dsp:nvSpPr>
        <dsp:cNvPr id="0" name=""/>
        <dsp:cNvSpPr/>
      </dsp:nvSpPr>
      <dsp:spPr>
        <a:xfrm>
          <a:off x="0" y="923174"/>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Keyspace</a:t>
          </a:r>
        </a:p>
      </dsp:txBody>
      <dsp:txXfrm>
        <a:off x="25616" y="948790"/>
        <a:ext cx="9841316" cy="473513"/>
      </dsp:txXfrm>
    </dsp:sp>
    <dsp:sp modelId="{94B11AF9-B5BA-4C79-9E35-FA456058AE2C}">
      <dsp:nvSpPr>
        <dsp:cNvPr id="0" name=""/>
        <dsp:cNvSpPr/>
      </dsp:nvSpPr>
      <dsp:spPr>
        <a:xfrm>
          <a:off x="0" y="1447920"/>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The set of all possible keys</a:t>
          </a:r>
        </a:p>
      </dsp:txBody>
      <dsp:txXfrm>
        <a:off x="0" y="1447920"/>
        <a:ext cx="9892548" cy="380880"/>
      </dsp:txXfrm>
    </dsp:sp>
    <dsp:sp modelId="{863EB68F-208E-44E7-A8C4-F8D08CFD8929}">
      <dsp:nvSpPr>
        <dsp:cNvPr id="0" name=""/>
        <dsp:cNvSpPr/>
      </dsp:nvSpPr>
      <dsp:spPr>
        <a:xfrm>
          <a:off x="0" y="1828800"/>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Cryptographic Algorithm/Cipher </a:t>
          </a:r>
        </a:p>
      </dsp:txBody>
      <dsp:txXfrm>
        <a:off x="25616" y="1854416"/>
        <a:ext cx="9841316" cy="473513"/>
      </dsp:txXfrm>
    </dsp:sp>
    <dsp:sp modelId="{D106AFCB-AFE4-4B63-8E5E-3A11963CB760}">
      <dsp:nvSpPr>
        <dsp:cNvPr id="0" name=""/>
        <dsp:cNvSpPr/>
      </dsp:nvSpPr>
      <dsp:spPr>
        <a:xfrm>
          <a:off x="0" y="2353545"/>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Series of steps applied to the message and key for encryption/decryption purposes</a:t>
          </a:r>
        </a:p>
      </dsp:txBody>
      <dsp:txXfrm>
        <a:off x="0" y="2353545"/>
        <a:ext cx="9892548" cy="380880"/>
      </dsp:txXfrm>
    </dsp:sp>
    <dsp:sp modelId="{5A568437-98F1-4C05-AF74-FC993839515D}">
      <dsp:nvSpPr>
        <dsp:cNvPr id="0" name=""/>
        <dsp:cNvSpPr/>
      </dsp:nvSpPr>
      <dsp:spPr>
        <a:xfrm>
          <a:off x="0" y="2734425"/>
          <a:ext cx="9892548" cy="52474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Cryptanalysis</a:t>
          </a:r>
        </a:p>
      </dsp:txBody>
      <dsp:txXfrm>
        <a:off x="25616" y="2760041"/>
        <a:ext cx="9841316" cy="473513"/>
      </dsp:txXfrm>
    </dsp:sp>
    <dsp:sp modelId="{F3655FF4-EDAA-4E7C-8BDF-776B6270D60A}">
      <dsp:nvSpPr>
        <dsp:cNvPr id="0" name=""/>
        <dsp:cNvSpPr/>
      </dsp:nvSpPr>
      <dsp:spPr>
        <a:xfrm>
          <a:off x="0" y="3259170"/>
          <a:ext cx="989254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08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Breaking cryptography</a:t>
          </a:r>
        </a:p>
      </dsp:txBody>
      <dsp:txXfrm>
        <a:off x="0" y="3259170"/>
        <a:ext cx="9892548" cy="38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5689-F249-4266-B54F-E145EE4A8DD9}">
      <dsp:nvSpPr>
        <dsp:cNvPr id="0" name=""/>
        <dsp:cNvSpPr/>
      </dsp:nvSpPr>
      <dsp:spPr>
        <a:xfrm>
          <a:off x="3203" y="211682"/>
          <a:ext cx="1137086" cy="1137086"/>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Plain Text</a:t>
          </a:r>
        </a:p>
      </dsp:txBody>
      <dsp:txXfrm>
        <a:off x="169725" y="378204"/>
        <a:ext cx="804042" cy="804042"/>
      </dsp:txXfrm>
    </dsp:sp>
    <dsp:sp modelId="{30BD7E9D-0A82-4BAA-92B4-EAD1459D881E}">
      <dsp:nvSpPr>
        <dsp:cNvPr id="0" name=""/>
        <dsp:cNvSpPr/>
      </dsp:nvSpPr>
      <dsp:spPr>
        <a:xfrm>
          <a:off x="241991" y="1441100"/>
          <a:ext cx="659510" cy="659510"/>
        </a:xfrm>
        <a:prstGeom prst="mathPlus">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29409" y="1693297"/>
        <a:ext cx="484674" cy="155116"/>
      </dsp:txXfrm>
    </dsp:sp>
    <dsp:sp modelId="{3808A599-5E90-4712-923F-1D9E2C80FAA4}">
      <dsp:nvSpPr>
        <dsp:cNvPr id="0" name=""/>
        <dsp:cNvSpPr/>
      </dsp:nvSpPr>
      <dsp:spPr>
        <a:xfrm>
          <a:off x="3203" y="2192942"/>
          <a:ext cx="1137086" cy="1137086"/>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a:t>Key</a:t>
          </a:r>
        </a:p>
      </dsp:txBody>
      <dsp:txXfrm>
        <a:off x="169725" y="2359464"/>
        <a:ext cx="804042" cy="804042"/>
      </dsp:txXfrm>
    </dsp:sp>
    <dsp:sp modelId="{1DDCCE54-316C-4593-9F38-915E9EDCFFB0}">
      <dsp:nvSpPr>
        <dsp:cNvPr id="0" name=""/>
        <dsp:cNvSpPr/>
      </dsp:nvSpPr>
      <dsp:spPr>
        <a:xfrm>
          <a:off x="1310852" y="1559357"/>
          <a:ext cx="361593" cy="422996"/>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1310852" y="1643956"/>
        <a:ext cx="253115" cy="253798"/>
      </dsp:txXfrm>
    </dsp:sp>
    <dsp:sp modelId="{1516EF8D-7A29-4743-87DD-A694D0192D9D}">
      <dsp:nvSpPr>
        <dsp:cNvPr id="0" name=""/>
        <dsp:cNvSpPr/>
      </dsp:nvSpPr>
      <dsp:spPr>
        <a:xfrm>
          <a:off x="1822541" y="633769"/>
          <a:ext cx="2274173" cy="2274173"/>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a:t>Cipher Text</a:t>
          </a:r>
        </a:p>
      </dsp:txBody>
      <dsp:txXfrm>
        <a:off x="2155586" y="966814"/>
        <a:ext cx="1608083" cy="1608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5689-F249-4266-B54F-E145EE4A8DD9}">
      <dsp:nvSpPr>
        <dsp:cNvPr id="0" name=""/>
        <dsp:cNvSpPr/>
      </dsp:nvSpPr>
      <dsp:spPr>
        <a:xfrm>
          <a:off x="3451" y="90904"/>
          <a:ext cx="1225168" cy="1225168"/>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t>Cipher Text</a:t>
          </a:r>
          <a:endParaRPr lang="en-US" sz="2300" kern="1200" dirty="0">
            <a:latin typeface="Tw Cen MT"/>
          </a:endParaRPr>
        </a:p>
      </dsp:txBody>
      <dsp:txXfrm>
        <a:off x="182873" y="270326"/>
        <a:ext cx="866324" cy="866324"/>
      </dsp:txXfrm>
    </dsp:sp>
    <dsp:sp modelId="{30BD7E9D-0A82-4BAA-92B4-EAD1459D881E}">
      <dsp:nvSpPr>
        <dsp:cNvPr id="0" name=""/>
        <dsp:cNvSpPr/>
      </dsp:nvSpPr>
      <dsp:spPr>
        <a:xfrm>
          <a:off x="260736" y="1415557"/>
          <a:ext cx="710597" cy="710597"/>
        </a:xfrm>
        <a:prstGeom prst="mathPlus">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54926" y="1687289"/>
        <a:ext cx="522217" cy="167133"/>
      </dsp:txXfrm>
    </dsp:sp>
    <dsp:sp modelId="{3808A599-5E90-4712-923F-1D9E2C80FAA4}">
      <dsp:nvSpPr>
        <dsp:cNvPr id="0" name=""/>
        <dsp:cNvSpPr/>
      </dsp:nvSpPr>
      <dsp:spPr>
        <a:xfrm>
          <a:off x="3451" y="2225638"/>
          <a:ext cx="1225168" cy="1225168"/>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a:t>Key</a:t>
          </a:r>
        </a:p>
      </dsp:txBody>
      <dsp:txXfrm>
        <a:off x="182873" y="2405060"/>
        <a:ext cx="866324" cy="866324"/>
      </dsp:txXfrm>
    </dsp:sp>
    <dsp:sp modelId="{1DDCCE54-316C-4593-9F38-915E9EDCFFB0}">
      <dsp:nvSpPr>
        <dsp:cNvPr id="0" name=""/>
        <dsp:cNvSpPr/>
      </dsp:nvSpPr>
      <dsp:spPr>
        <a:xfrm>
          <a:off x="1412395" y="1542974"/>
          <a:ext cx="389603" cy="455762"/>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412395" y="1634126"/>
        <a:ext cx="272722" cy="273458"/>
      </dsp:txXfrm>
    </dsp:sp>
    <dsp:sp modelId="{1516EF8D-7A29-4743-87DD-A694D0192D9D}">
      <dsp:nvSpPr>
        <dsp:cNvPr id="0" name=""/>
        <dsp:cNvSpPr/>
      </dsp:nvSpPr>
      <dsp:spPr>
        <a:xfrm>
          <a:off x="1963721" y="545687"/>
          <a:ext cx="2450337" cy="2450337"/>
        </a:xfrm>
        <a:prstGeom prst="ellips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en-US" sz="6300" kern="1200" dirty="0"/>
            <a:t>Plain Text</a:t>
          </a:r>
        </a:p>
      </dsp:txBody>
      <dsp:txXfrm>
        <a:off x="2322565" y="904531"/>
        <a:ext cx="1732649" cy="1732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35650-57B8-499C-83D8-8FE4D9F87D66}">
      <dsp:nvSpPr>
        <dsp:cNvPr id="0" name=""/>
        <dsp:cNvSpPr/>
      </dsp:nvSpPr>
      <dsp:spPr>
        <a:xfrm>
          <a:off x="4353"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Plaintext(x): hello world</a:t>
          </a:r>
          <a:endParaRPr lang="en-US" sz="2300" kern="1200" dirty="0"/>
        </a:p>
      </dsp:txBody>
      <dsp:txXfrm>
        <a:off x="37801" y="382305"/>
        <a:ext cx="1836429" cy="1075099"/>
      </dsp:txXfrm>
    </dsp:sp>
    <dsp:sp modelId="{9E117B45-B5A2-42A5-A3FD-777137116067}">
      <dsp:nvSpPr>
        <dsp:cNvPr id="0" name=""/>
        <dsp:cNvSpPr/>
      </dsp:nvSpPr>
      <dsp:spPr>
        <a:xfrm>
          <a:off x="2098011"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098011" y="778247"/>
        <a:ext cx="282453" cy="283214"/>
      </dsp:txXfrm>
    </dsp:sp>
    <dsp:sp modelId="{750DF1A5-BBE2-4A75-9EDB-489B6E742A00}">
      <dsp:nvSpPr>
        <dsp:cNvPr id="0" name=""/>
        <dsp:cNvSpPr/>
      </dsp:nvSpPr>
      <dsp:spPr>
        <a:xfrm>
          <a:off x="2669008"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Key(k): +5</a:t>
          </a:r>
          <a:endParaRPr lang="en-US" sz="2300" kern="1200" dirty="0"/>
        </a:p>
      </dsp:txBody>
      <dsp:txXfrm>
        <a:off x="2702456" y="382305"/>
        <a:ext cx="1836429" cy="1075099"/>
      </dsp:txXfrm>
    </dsp:sp>
    <dsp:sp modelId="{59C7D934-6E18-45E6-98F2-B89C2BA156CC}">
      <dsp:nvSpPr>
        <dsp:cNvPr id="0" name=""/>
        <dsp:cNvSpPr/>
      </dsp:nvSpPr>
      <dsp:spPr>
        <a:xfrm>
          <a:off x="4762666"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762666" y="778247"/>
        <a:ext cx="282453" cy="283214"/>
      </dsp:txXfrm>
    </dsp:sp>
    <dsp:sp modelId="{627B2236-0A79-45DC-BEA0-004A72B56CC1}">
      <dsp:nvSpPr>
        <dsp:cNvPr id="0" name=""/>
        <dsp:cNvSpPr/>
      </dsp:nvSpPr>
      <dsp:spPr>
        <a:xfrm>
          <a:off x="5333664"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a:t>
          </a:r>
          <a:r>
            <a:rPr lang="en-US" sz="2300" kern="1200" dirty="0" err="1" smtClean="0"/>
            <a:t>x,k</a:t>
          </a:r>
          <a:r>
            <a:rPr lang="en-US" sz="2300" kern="1200" dirty="0" smtClean="0"/>
            <a:t>) = (</a:t>
          </a:r>
          <a:r>
            <a:rPr lang="en-US" sz="2300" kern="1200" dirty="0" err="1" smtClean="0"/>
            <a:t>x+k</a:t>
          </a:r>
          <a:r>
            <a:rPr lang="en-US" sz="2300" kern="1200" dirty="0" smtClean="0"/>
            <a:t>) mod 26</a:t>
          </a:r>
          <a:endParaRPr lang="en-US" sz="2300" kern="1200" dirty="0"/>
        </a:p>
      </dsp:txBody>
      <dsp:txXfrm>
        <a:off x="5367112" y="382305"/>
        <a:ext cx="1836429" cy="1075099"/>
      </dsp:txXfrm>
    </dsp:sp>
    <dsp:sp modelId="{B7B29D56-548A-4F6D-9F6E-B61722A79319}">
      <dsp:nvSpPr>
        <dsp:cNvPr id="0" name=""/>
        <dsp:cNvSpPr/>
      </dsp:nvSpPr>
      <dsp:spPr>
        <a:xfrm>
          <a:off x="7427321"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7427321" y="778247"/>
        <a:ext cx="282453" cy="283214"/>
      </dsp:txXfrm>
    </dsp:sp>
    <dsp:sp modelId="{FA3A0CC5-77FC-4E15-A094-6733C90AC966}">
      <dsp:nvSpPr>
        <dsp:cNvPr id="0" name=""/>
        <dsp:cNvSpPr/>
      </dsp:nvSpPr>
      <dsp:spPr>
        <a:xfrm>
          <a:off x="7998319"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Ciphertext</a:t>
          </a:r>
          <a:r>
            <a:rPr lang="en-US" sz="2300" kern="1200" dirty="0" smtClean="0"/>
            <a:t>: </a:t>
          </a:r>
          <a:r>
            <a:rPr lang="en-US" sz="2300" kern="1200" dirty="0" err="1" smtClean="0"/>
            <a:t>mjqqt</a:t>
          </a:r>
          <a:r>
            <a:rPr lang="en-US" sz="2300" kern="1200" dirty="0" smtClean="0"/>
            <a:t> </a:t>
          </a:r>
          <a:r>
            <a:rPr lang="en-US" sz="2300" kern="1200" dirty="0" err="1" smtClean="0"/>
            <a:t>btwqi</a:t>
          </a:r>
          <a:endParaRPr lang="en-US" sz="2300" kern="1200" dirty="0"/>
        </a:p>
      </dsp:txBody>
      <dsp:txXfrm>
        <a:off x="8031767" y="382305"/>
        <a:ext cx="1836429" cy="1075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35650-57B8-499C-83D8-8FE4D9F87D66}">
      <dsp:nvSpPr>
        <dsp:cNvPr id="0" name=""/>
        <dsp:cNvSpPr/>
      </dsp:nvSpPr>
      <dsp:spPr>
        <a:xfrm>
          <a:off x="4353"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Ciphertext</a:t>
          </a:r>
          <a:r>
            <a:rPr lang="en-US" sz="2300" kern="1200" dirty="0" smtClean="0"/>
            <a:t>(x): </a:t>
          </a:r>
          <a:r>
            <a:rPr lang="en-US" sz="2300" kern="1200" dirty="0" err="1" smtClean="0"/>
            <a:t>mjqqt</a:t>
          </a:r>
          <a:r>
            <a:rPr lang="en-US" sz="2300" kern="1200" dirty="0" smtClean="0"/>
            <a:t> </a:t>
          </a:r>
          <a:r>
            <a:rPr lang="en-US" sz="2300" kern="1200" dirty="0" err="1" smtClean="0"/>
            <a:t>btwqi</a:t>
          </a:r>
          <a:endParaRPr lang="en-US" sz="2300" kern="1200" dirty="0"/>
        </a:p>
      </dsp:txBody>
      <dsp:txXfrm>
        <a:off x="37801" y="382305"/>
        <a:ext cx="1836429" cy="1075099"/>
      </dsp:txXfrm>
    </dsp:sp>
    <dsp:sp modelId="{9E117B45-B5A2-42A5-A3FD-777137116067}">
      <dsp:nvSpPr>
        <dsp:cNvPr id="0" name=""/>
        <dsp:cNvSpPr/>
      </dsp:nvSpPr>
      <dsp:spPr>
        <a:xfrm>
          <a:off x="2098011"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098011" y="778247"/>
        <a:ext cx="282453" cy="283214"/>
      </dsp:txXfrm>
    </dsp:sp>
    <dsp:sp modelId="{750DF1A5-BBE2-4A75-9EDB-489B6E742A00}">
      <dsp:nvSpPr>
        <dsp:cNvPr id="0" name=""/>
        <dsp:cNvSpPr/>
      </dsp:nvSpPr>
      <dsp:spPr>
        <a:xfrm>
          <a:off x="2669008"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Key(k): +5</a:t>
          </a:r>
          <a:endParaRPr lang="en-US" sz="2300" kern="1200" dirty="0"/>
        </a:p>
      </dsp:txBody>
      <dsp:txXfrm>
        <a:off x="2702456" y="382305"/>
        <a:ext cx="1836429" cy="1075099"/>
      </dsp:txXfrm>
    </dsp:sp>
    <dsp:sp modelId="{59C7D934-6E18-45E6-98F2-B89C2BA156CC}">
      <dsp:nvSpPr>
        <dsp:cNvPr id="0" name=""/>
        <dsp:cNvSpPr/>
      </dsp:nvSpPr>
      <dsp:spPr>
        <a:xfrm>
          <a:off x="4762666"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62666" y="778247"/>
        <a:ext cx="282453" cy="283214"/>
      </dsp:txXfrm>
    </dsp:sp>
    <dsp:sp modelId="{627B2236-0A79-45DC-BEA0-004A72B56CC1}">
      <dsp:nvSpPr>
        <dsp:cNvPr id="0" name=""/>
        <dsp:cNvSpPr/>
      </dsp:nvSpPr>
      <dsp:spPr>
        <a:xfrm>
          <a:off x="5333664"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a:t>
          </a:r>
          <a:r>
            <a:rPr lang="en-US" sz="2300" kern="1200" dirty="0" err="1" smtClean="0"/>
            <a:t>x,k</a:t>
          </a:r>
          <a:r>
            <a:rPr lang="en-US" sz="2300" kern="1200" dirty="0" smtClean="0"/>
            <a:t>) = (x-k) mod 26</a:t>
          </a:r>
          <a:endParaRPr lang="en-US" sz="2300" kern="1200" dirty="0"/>
        </a:p>
      </dsp:txBody>
      <dsp:txXfrm>
        <a:off x="5367112" y="382305"/>
        <a:ext cx="1836429" cy="1075099"/>
      </dsp:txXfrm>
    </dsp:sp>
    <dsp:sp modelId="{B7B29D56-548A-4F6D-9F6E-B61722A79319}">
      <dsp:nvSpPr>
        <dsp:cNvPr id="0" name=""/>
        <dsp:cNvSpPr/>
      </dsp:nvSpPr>
      <dsp:spPr>
        <a:xfrm>
          <a:off x="7427321" y="683842"/>
          <a:ext cx="403504" cy="472024"/>
        </a:xfrm>
        <a:prstGeom prst="rightArrow">
          <a:avLst>
            <a:gd name="adj1" fmla="val 60000"/>
            <a:gd name="adj2" fmla="val 50000"/>
          </a:avLst>
        </a:prstGeom>
        <a:gradFill rotWithShape="0">
          <a:gsLst>
            <a:gs pos="0">
              <a:schemeClr val="dk2">
                <a:tint val="60000"/>
                <a:hueOff val="0"/>
                <a:satOff val="0"/>
                <a:lumOff val="0"/>
                <a:alphaOff val="0"/>
                <a:tint val="94000"/>
                <a:satMod val="105000"/>
                <a:lumMod val="102000"/>
              </a:schemeClr>
            </a:gs>
            <a:gs pos="100000">
              <a:schemeClr val="dk2">
                <a:tint val="6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427321" y="778247"/>
        <a:ext cx="282453" cy="283214"/>
      </dsp:txXfrm>
    </dsp:sp>
    <dsp:sp modelId="{FA3A0CC5-77FC-4E15-A094-6733C90AC966}">
      <dsp:nvSpPr>
        <dsp:cNvPr id="0" name=""/>
        <dsp:cNvSpPr/>
      </dsp:nvSpPr>
      <dsp:spPr>
        <a:xfrm>
          <a:off x="7998319" y="348857"/>
          <a:ext cx="1903325" cy="1141995"/>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Ciphertext</a:t>
          </a:r>
          <a:r>
            <a:rPr lang="en-US" sz="2300" kern="1200" dirty="0" smtClean="0"/>
            <a:t>: hello world</a:t>
          </a:r>
          <a:endParaRPr lang="en-US" sz="2300" kern="1200" dirty="0"/>
        </a:p>
      </dsp:txBody>
      <dsp:txXfrm>
        <a:off x="8031767" y="382305"/>
        <a:ext cx="1836429" cy="10750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15CF5-19DD-48F7-B5E5-C12074916FCC}">
      <dsp:nvSpPr>
        <dsp:cNvPr id="0" name=""/>
        <dsp:cNvSpPr/>
      </dsp:nvSpPr>
      <dsp:spPr>
        <a:xfrm>
          <a:off x="48" y="263472"/>
          <a:ext cx="4628926" cy="962246"/>
        </a:xfrm>
        <a:prstGeom prst="rect">
          <a:avLst/>
        </a:prstGeom>
        <a:solidFill>
          <a:schemeClr val="accent5">
            <a:alpha val="90000"/>
            <a:hueOff val="0"/>
            <a:satOff val="0"/>
            <a:lumOff val="0"/>
            <a:alphaOff val="0"/>
          </a:schemeClr>
        </a:solidFill>
        <a:ln w="15875"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a:t>Symmetric Ciphers (Private Key Cryptography) </a:t>
          </a:r>
        </a:p>
      </dsp:txBody>
      <dsp:txXfrm>
        <a:off x="48" y="263472"/>
        <a:ext cx="4628926" cy="962246"/>
      </dsp:txXfrm>
    </dsp:sp>
    <dsp:sp modelId="{51B4591C-4895-4A21-854D-B02EED9A3FEC}">
      <dsp:nvSpPr>
        <dsp:cNvPr id="0" name=""/>
        <dsp:cNvSpPr/>
      </dsp:nvSpPr>
      <dsp:spPr>
        <a:xfrm>
          <a:off x="48" y="1225719"/>
          <a:ext cx="4628926" cy="2706570"/>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Same key used from encryption and decryption</a:t>
          </a:r>
        </a:p>
        <a:p>
          <a:pPr marL="285750" lvl="1" indent="-285750" algn="l" defTabSz="1289050">
            <a:lnSpc>
              <a:spcPct val="90000"/>
            </a:lnSpc>
            <a:spcBef>
              <a:spcPct val="0"/>
            </a:spcBef>
            <a:spcAft>
              <a:spcPct val="15000"/>
            </a:spcAft>
            <a:buChar char="••"/>
          </a:pPr>
          <a:r>
            <a:rPr lang="en-US" sz="2900" kern="1200" dirty="0"/>
            <a:t>Both parties need to agree on same key</a:t>
          </a:r>
        </a:p>
        <a:p>
          <a:pPr marL="285750" lvl="1" indent="-285750" algn="l" defTabSz="1289050">
            <a:lnSpc>
              <a:spcPct val="90000"/>
            </a:lnSpc>
            <a:spcBef>
              <a:spcPct val="0"/>
            </a:spcBef>
            <a:spcAft>
              <a:spcPct val="15000"/>
            </a:spcAft>
            <a:buChar char="••"/>
          </a:pPr>
          <a:r>
            <a:rPr lang="en-US" sz="2900" kern="1200" dirty="0" err="1"/>
            <a:t>Eg</a:t>
          </a:r>
          <a:r>
            <a:rPr lang="en-US" sz="2900" kern="1200" dirty="0" smtClean="0"/>
            <a:t>: AES, DES</a:t>
          </a:r>
          <a:r>
            <a:rPr lang="en-US" sz="2900" kern="1200" dirty="0"/>
            <a:t>, Blowfish</a:t>
          </a:r>
          <a:r>
            <a:rPr lang="en-US" sz="2900" kern="1200" dirty="0" smtClean="0"/>
            <a:t>, </a:t>
          </a:r>
          <a:r>
            <a:rPr lang="en-US" sz="2900" kern="1200" dirty="0" err="1" smtClean="0"/>
            <a:t>Twofish</a:t>
          </a:r>
          <a:endParaRPr lang="en-US" sz="2900" kern="1200" dirty="0"/>
        </a:p>
      </dsp:txBody>
      <dsp:txXfrm>
        <a:off x="48" y="1225719"/>
        <a:ext cx="4628926" cy="2706570"/>
      </dsp:txXfrm>
    </dsp:sp>
    <dsp:sp modelId="{29795EC7-0513-4D33-AF4B-23C8932C1ABE}">
      <dsp:nvSpPr>
        <dsp:cNvPr id="0" name=""/>
        <dsp:cNvSpPr/>
      </dsp:nvSpPr>
      <dsp:spPr>
        <a:xfrm>
          <a:off x="5277024" y="263472"/>
          <a:ext cx="4628926" cy="962246"/>
        </a:xfrm>
        <a:prstGeom prst="rect">
          <a:avLst/>
        </a:prstGeom>
        <a:solidFill>
          <a:schemeClr val="accent5">
            <a:alpha val="90000"/>
            <a:hueOff val="0"/>
            <a:satOff val="0"/>
            <a:lumOff val="0"/>
            <a:alphaOff val="-40000"/>
          </a:schemeClr>
        </a:solidFill>
        <a:ln w="15875" cap="flat" cmpd="sng" algn="ctr">
          <a:solidFill>
            <a:schemeClr val="accent5">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a:t>Asymmetric Ciphers(Public Key Cryptography)</a:t>
          </a:r>
        </a:p>
      </dsp:txBody>
      <dsp:txXfrm>
        <a:off x="5277024" y="263472"/>
        <a:ext cx="4628926" cy="962246"/>
      </dsp:txXfrm>
    </dsp:sp>
    <dsp:sp modelId="{EDE35A7F-3D3C-48F1-8EEB-7767D1EAF961}">
      <dsp:nvSpPr>
        <dsp:cNvPr id="0" name=""/>
        <dsp:cNvSpPr/>
      </dsp:nvSpPr>
      <dsp:spPr>
        <a:xfrm>
          <a:off x="5277024" y="1225719"/>
          <a:ext cx="4628926" cy="2706570"/>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Different keys for encryption and decryption</a:t>
          </a:r>
        </a:p>
        <a:p>
          <a:pPr marL="285750" lvl="1" indent="-285750" algn="l" defTabSz="1289050">
            <a:lnSpc>
              <a:spcPct val="90000"/>
            </a:lnSpc>
            <a:spcBef>
              <a:spcPct val="0"/>
            </a:spcBef>
            <a:spcAft>
              <a:spcPct val="15000"/>
            </a:spcAft>
            <a:buChar char="••"/>
          </a:pPr>
          <a:r>
            <a:rPr lang="en-US" sz="2900" kern="1200" dirty="0"/>
            <a:t>Private key is never shared, public key is open</a:t>
          </a:r>
        </a:p>
        <a:p>
          <a:pPr marL="285750" lvl="1" indent="-285750" algn="l" defTabSz="1289050">
            <a:lnSpc>
              <a:spcPct val="90000"/>
            </a:lnSpc>
            <a:spcBef>
              <a:spcPct val="0"/>
            </a:spcBef>
            <a:spcAft>
              <a:spcPct val="15000"/>
            </a:spcAft>
            <a:buChar char="••"/>
          </a:pPr>
          <a:r>
            <a:rPr lang="en-US" sz="2900" kern="1200" dirty="0" err="1"/>
            <a:t>Eg</a:t>
          </a:r>
          <a:r>
            <a:rPr lang="en-US" sz="2900" kern="1200" dirty="0" smtClean="0"/>
            <a:t>: RSA</a:t>
          </a:r>
          <a:r>
            <a:rPr lang="en-US" sz="2900" kern="1200" dirty="0"/>
            <a:t>, ElGamal</a:t>
          </a:r>
        </a:p>
      </dsp:txBody>
      <dsp:txXfrm>
        <a:off x="5277024" y="1225719"/>
        <a:ext cx="4628926" cy="27065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15CF5-19DD-48F7-B5E5-C12074916FCC}">
      <dsp:nvSpPr>
        <dsp:cNvPr id="0" name=""/>
        <dsp:cNvSpPr/>
      </dsp:nvSpPr>
      <dsp:spPr>
        <a:xfrm>
          <a:off x="48" y="232445"/>
          <a:ext cx="4628925" cy="892800"/>
        </a:xfrm>
        <a:prstGeom prst="rect">
          <a:avLst/>
        </a:prstGeom>
        <a:solidFill>
          <a:schemeClr val="accent5">
            <a:alpha val="90000"/>
            <a:hueOff val="0"/>
            <a:satOff val="0"/>
            <a:lumOff val="0"/>
            <a:alphaOff val="0"/>
          </a:schemeClr>
        </a:solidFill>
        <a:ln w="15875"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a:t>Stream Ciphers </a:t>
          </a:r>
        </a:p>
      </dsp:txBody>
      <dsp:txXfrm>
        <a:off x="48" y="232445"/>
        <a:ext cx="4628925" cy="892800"/>
      </dsp:txXfrm>
    </dsp:sp>
    <dsp:sp modelId="{51B4591C-4895-4A21-854D-B02EED9A3FEC}">
      <dsp:nvSpPr>
        <dsp:cNvPr id="0" name=""/>
        <dsp:cNvSpPr/>
      </dsp:nvSpPr>
      <dsp:spPr>
        <a:xfrm>
          <a:off x="48" y="1125245"/>
          <a:ext cx="4628925" cy="251030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Encrypts a stream of bits</a:t>
          </a:r>
        </a:p>
        <a:p>
          <a:pPr marL="285750" lvl="1" indent="-285750" algn="l" defTabSz="1377950">
            <a:lnSpc>
              <a:spcPct val="90000"/>
            </a:lnSpc>
            <a:spcBef>
              <a:spcPct val="0"/>
            </a:spcBef>
            <a:spcAft>
              <a:spcPct val="15000"/>
            </a:spcAft>
            <a:buChar char="••"/>
          </a:pPr>
          <a:r>
            <a:rPr lang="en-US" sz="3100" kern="1200" dirty="0"/>
            <a:t>Needs to change key continuously based on previous 'state'</a:t>
          </a:r>
        </a:p>
        <a:p>
          <a:pPr marL="285750" lvl="1" indent="-285750" algn="l" defTabSz="1377950">
            <a:lnSpc>
              <a:spcPct val="90000"/>
            </a:lnSpc>
            <a:spcBef>
              <a:spcPct val="0"/>
            </a:spcBef>
            <a:spcAft>
              <a:spcPct val="15000"/>
            </a:spcAft>
            <a:buChar char="••"/>
          </a:pPr>
          <a:r>
            <a:rPr lang="en-US" sz="3100" kern="1200" dirty="0"/>
            <a:t>Eg: </a:t>
          </a:r>
          <a:r>
            <a:rPr lang="en-US" sz="3100" kern="1200" dirty="0" smtClean="0"/>
            <a:t>salsa20, SEAL, OTP</a:t>
          </a:r>
          <a:endParaRPr lang="en-US" sz="3100" kern="1200" dirty="0"/>
        </a:p>
      </dsp:txBody>
      <dsp:txXfrm>
        <a:off x="48" y="1125245"/>
        <a:ext cx="4628925" cy="2510302"/>
      </dsp:txXfrm>
    </dsp:sp>
    <dsp:sp modelId="{A6A901F3-5715-48E3-8B4A-78D6FC8068D2}">
      <dsp:nvSpPr>
        <dsp:cNvPr id="0" name=""/>
        <dsp:cNvSpPr/>
      </dsp:nvSpPr>
      <dsp:spPr>
        <a:xfrm>
          <a:off x="5277023" y="232445"/>
          <a:ext cx="4628925" cy="892800"/>
        </a:xfrm>
        <a:prstGeom prst="rect">
          <a:avLst/>
        </a:prstGeom>
        <a:solidFill>
          <a:schemeClr val="accent5">
            <a:alpha val="90000"/>
            <a:hueOff val="0"/>
            <a:satOff val="0"/>
            <a:lumOff val="0"/>
            <a:alphaOff val="-40000"/>
          </a:schemeClr>
        </a:solidFill>
        <a:ln w="15875" cap="flat" cmpd="sng" algn="ctr">
          <a:solidFill>
            <a:schemeClr val="accent5">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a:t>Block Ciphers</a:t>
          </a:r>
        </a:p>
      </dsp:txBody>
      <dsp:txXfrm>
        <a:off x="5277023" y="232445"/>
        <a:ext cx="4628925" cy="892800"/>
      </dsp:txXfrm>
    </dsp:sp>
    <dsp:sp modelId="{E9CF8205-7AA1-4651-A471-9CF28961FAC7}">
      <dsp:nvSpPr>
        <dsp:cNvPr id="0" name=""/>
        <dsp:cNvSpPr/>
      </dsp:nvSpPr>
      <dsp:spPr>
        <a:xfrm>
          <a:off x="5277023" y="1125245"/>
          <a:ext cx="4628925" cy="251030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Encrypts block of certain size at once</a:t>
          </a:r>
        </a:p>
        <a:p>
          <a:pPr marL="285750" lvl="1" indent="-285750" algn="l" defTabSz="1377950">
            <a:lnSpc>
              <a:spcPct val="90000"/>
            </a:lnSpc>
            <a:spcBef>
              <a:spcPct val="0"/>
            </a:spcBef>
            <a:spcAft>
              <a:spcPct val="15000"/>
            </a:spcAft>
            <a:buChar char="••"/>
          </a:pPr>
          <a:r>
            <a:rPr lang="en-US" sz="3100" kern="1200" dirty="0"/>
            <a:t>Same key for each block</a:t>
          </a:r>
        </a:p>
        <a:p>
          <a:pPr marL="285750" lvl="1" indent="-285750" algn="l" defTabSz="1377950">
            <a:lnSpc>
              <a:spcPct val="90000"/>
            </a:lnSpc>
            <a:spcBef>
              <a:spcPct val="0"/>
            </a:spcBef>
            <a:spcAft>
              <a:spcPct val="15000"/>
            </a:spcAft>
            <a:buChar char="••"/>
          </a:pPr>
          <a:r>
            <a:rPr lang="en-US" sz="3100" kern="1200" dirty="0" err="1"/>
            <a:t>Eg</a:t>
          </a:r>
          <a:r>
            <a:rPr lang="en-US" sz="3100" kern="1200" dirty="0" smtClean="0"/>
            <a:t>: AES</a:t>
          </a:r>
          <a:r>
            <a:rPr lang="en-US" sz="3100" kern="1200" dirty="0"/>
            <a:t>, DES, Blowfish</a:t>
          </a:r>
        </a:p>
      </dsp:txBody>
      <dsp:txXfrm>
        <a:off x="5277023" y="1125245"/>
        <a:ext cx="4628925" cy="251030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16127-FAC6-4D71-AAF0-647BC8CB00C7}" type="datetimeFigureOut">
              <a:rPr lang="en-US" smtClean="0"/>
              <a:t>9/22/2017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30B37-6B87-4F06-B5DE-E9E2CF344258}" type="slidenum">
              <a:rPr lang="en-US" smtClean="0"/>
              <a:t>‹#›</a:t>
            </a:fld>
            <a:endParaRPr lang="en-US"/>
          </a:p>
        </p:txBody>
      </p:sp>
    </p:spTree>
    <p:extLst>
      <p:ext uri="{BB962C8B-B14F-4D97-AF65-F5344CB8AC3E}">
        <p14:creationId xmlns:p14="http://schemas.microsoft.com/office/powerpoint/2010/main" val="33585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3" Type="http://schemas.openxmlformats.org/officeDocument/2006/relationships/hyperlink" Target="https://en.wikipedia.org/wiki/HTTPS" TargetMode="External"/><Relationship Id="rId18" Type="http://schemas.openxmlformats.org/officeDocument/2006/relationships/hyperlink" Target="https://en.wikipedia.org/wiki/Cleartext" TargetMode="External"/><Relationship Id="rId26" Type="http://schemas.openxmlformats.org/officeDocument/2006/relationships/hyperlink" Target="https://en.wikipedia.org/wiki/Brute_force_attack" TargetMode="External"/><Relationship Id="rId39" Type="http://schemas.openxmlformats.org/officeDocument/2006/relationships/hyperlink" Target="https://en.wikipedia.org/wiki/Git_(software)" TargetMode="External"/><Relationship Id="rId3" Type="http://schemas.openxmlformats.org/officeDocument/2006/relationships/hyperlink" Target="https://en.wikipedia.org/w/index.php?title=Cryptographic_hash_function&amp;action=edit&amp;section=5" TargetMode="External"/><Relationship Id="rId21" Type="http://schemas.openxmlformats.org/officeDocument/2006/relationships/hyperlink" Target="https://en.wikipedia.org/wiki/Graphics_processing_unit" TargetMode="External"/><Relationship Id="rId34" Type="http://schemas.openxmlformats.org/officeDocument/2006/relationships/hyperlink" Target="https://en.wikipedia.org/wiki/Denial-of-service_attack" TargetMode="External"/><Relationship Id="rId42" Type="http://schemas.openxmlformats.org/officeDocument/2006/relationships/hyperlink" Target="https://en.wikipedia.org/wiki/Sha1sum" TargetMode="External"/><Relationship Id="rId47" Type="http://schemas.openxmlformats.org/officeDocument/2006/relationships/hyperlink" Target="https://en.wikipedia.org/wiki/Magnet_URI_scheme" TargetMode="External"/><Relationship Id="rId50" Type="http://schemas.openxmlformats.org/officeDocument/2006/relationships/hyperlink" Target="https://en.wikipedia.org/wiki/Hash_function" TargetMode="External"/><Relationship Id="rId7" Type="http://schemas.openxmlformats.org/officeDocument/2006/relationships/hyperlink" Target="https://en.wikipedia.org/wiki/Digital_signature" TargetMode="External"/><Relationship Id="rId12" Type="http://schemas.openxmlformats.org/officeDocument/2006/relationships/hyperlink" Target="https://en.wikipedia.org/wiki/Chain_of_trust" TargetMode="External"/><Relationship Id="rId17" Type="http://schemas.openxmlformats.org/officeDocument/2006/relationships/hyperlink" Target="https://en.wikipedia.org/wiki/Roger_Needham" TargetMode="External"/><Relationship Id="rId25" Type="http://schemas.openxmlformats.org/officeDocument/2006/relationships/hyperlink" Target="https://en.wikipedia.org/wiki/Scrypt" TargetMode="External"/><Relationship Id="rId33" Type="http://schemas.openxmlformats.org/officeDocument/2006/relationships/hyperlink" Target="https://en.wikipedia.org/wiki/Proof-of-work_system" TargetMode="External"/><Relationship Id="rId38" Type="http://schemas.openxmlformats.org/officeDocument/2006/relationships/hyperlink" Target="https://en.wikipedia.org/wiki/Source_Code_Management" TargetMode="External"/><Relationship Id="rId46" Type="http://schemas.openxmlformats.org/officeDocument/2006/relationships/hyperlink" Target="https://en.wikipedia.org/wiki/MD4" TargetMode="External"/><Relationship Id="rId2" Type="http://schemas.openxmlformats.org/officeDocument/2006/relationships/slide" Target="../slides/slide50.xml"/><Relationship Id="rId16" Type="http://schemas.openxmlformats.org/officeDocument/2006/relationships/hyperlink" Target="https://en.wikipedia.org/wiki/Password" TargetMode="External"/><Relationship Id="rId20" Type="http://schemas.openxmlformats.org/officeDocument/2006/relationships/hyperlink" Target="https://en.wikipedia.org/wiki/Precomputation" TargetMode="External"/><Relationship Id="rId29" Type="http://schemas.openxmlformats.org/officeDocument/2006/relationships/hyperlink" Target="https://en.wikipedia.org/wiki/Argon2" TargetMode="External"/><Relationship Id="rId41" Type="http://schemas.openxmlformats.org/officeDocument/2006/relationships/hyperlink" Target="https://en.wikipedia.org/wiki/Monotone_(software)" TargetMode="External"/><Relationship Id="rId1" Type="http://schemas.openxmlformats.org/officeDocument/2006/relationships/notesMaster" Target="../notesMasters/notesMaster1.xml"/><Relationship Id="rId6" Type="http://schemas.openxmlformats.org/officeDocument/2006/relationships/hyperlink" Target="https://en.wikipedia.org/wiki/Computer_file" TargetMode="External"/><Relationship Id="rId11" Type="http://schemas.openxmlformats.org/officeDocument/2006/relationships/hyperlink" Target="https://en.wikipedia.org/wiki/Cryptographic_hash_function#cite_note-6" TargetMode="External"/><Relationship Id="rId24" Type="http://schemas.openxmlformats.org/officeDocument/2006/relationships/hyperlink" Target="https://en.wikipedia.org/wiki/Bcrypt" TargetMode="External"/><Relationship Id="rId32" Type="http://schemas.openxmlformats.org/officeDocument/2006/relationships/hyperlink" Target="https://en.wikipedia.org/w/index.php?title=Cryptographic_hash_function&amp;action=edit&amp;section=7" TargetMode="External"/><Relationship Id="rId37" Type="http://schemas.openxmlformats.org/officeDocument/2006/relationships/hyperlink" Target="https://en.wikipedia.org/w/index.php?title=Cryptographic_hash_function&amp;action=edit&amp;section=8" TargetMode="External"/><Relationship Id="rId40" Type="http://schemas.openxmlformats.org/officeDocument/2006/relationships/hyperlink" Target="https://en.wikipedia.org/wiki/Mercurial_(software)" TargetMode="External"/><Relationship Id="rId45" Type="http://schemas.openxmlformats.org/officeDocument/2006/relationships/hyperlink" Target="https://en.wikipedia.org/wiki/Ed2k_link" TargetMode="External"/><Relationship Id="rId53" Type="http://schemas.openxmlformats.org/officeDocument/2006/relationships/hyperlink" Target="https://en.wikipedia.org/wiki/Pseudorandom" TargetMode="External"/><Relationship Id="rId5" Type="http://schemas.openxmlformats.org/officeDocument/2006/relationships/hyperlink" Target="https://en.wikipedia.org/wiki/Message_integrity" TargetMode="External"/><Relationship Id="rId15" Type="http://schemas.openxmlformats.org/officeDocument/2006/relationships/hyperlink" Target="https://en.wikipedia.org/wiki/Password_hashing" TargetMode="External"/><Relationship Id="rId23" Type="http://schemas.openxmlformats.org/officeDocument/2006/relationships/hyperlink" Target="https://en.wikipedia.org/wiki/PBKDF2" TargetMode="External"/><Relationship Id="rId28" Type="http://schemas.openxmlformats.org/officeDocument/2006/relationships/hyperlink" Target="https://en.wikipedia.org/wiki/Cryptographic_hash_function#cite_note-7" TargetMode="External"/><Relationship Id="rId36" Type="http://schemas.openxmlformats.org/officeDocument/2006/relationships/hyperlink" Target="https://en.wikipedia.org/wiki/Hashcash" TargetMode="External"/><Relationship Id="rId49" Type="http://schemas.openxmlformats.org/officeDocument/2006/relationships/hyperlink" Target="https://en.wikipedia.org/wiki/Merkle_tree" TargetMode="External"/><Relationship Id="rId10" Type="http://schemas.openxmlformats.org/officeDocument/2006/relationships/hyperlink" Target="https://en.wikipedia.org/wiki/SHA2" TargetMode="External"/><Relationship Id="rId19" Type="http://schemas.openxmlformats.org/officeDocument/2006/relationships/hyperlink" Target="https://en.wikipedia.org/wiki/Salt_(cryptography)" TargetMode="External"/><Relationship Id="rId31" Type="http://schemas.openxmlformats.org/officeDocument/2006/relationships/hyperlink" Target="https://en.wikipedia.org/wiki/Key_derivation_function" TargetMode="External"/><Relationship Id="rId44" Type="http://schemas.openxmlformats.org/officeDocument/2006/relationships/hyperlink" Target="https://en.wikipedia.org/wiki/Filesharing" TargetMode="External"/><Relationship Id="rId52" Type="http://schemas.openxmlformats.org/officeDocument/2006/relationships/hyperlink" Target="https://en.wikipedia.org/w/index.php?title=Cryptographic_hash_function&amp;action=edit&amp;section=9" TargetMode="External"/><Relationship Id="rId4" Type="http://schemas.openxmlformats.org/officeDocument/2006/relationships/hyperlink" Target="https://en.wikipedia.org/wiki/File_verification" TargetMode="External"/><Relationship Id="rId9" Type="http://schemas.openxmlformats.org/officeDocument/2006/relationships/hyperlink" Target="https://en.wikipedia.org/wiki/SHA1" TargetMode="External"/><Relationship Id="rId14" Type="http://schemas.openxmlformats.org/officeDocument/2006/relationships/hyperlink" Target="https://en.wikipedia.org/w/index.php?title=Cryptographic_hash_function&amp;action=edit&amp;section=6" TargetMode="External"/><Relationship Id="rId22" Type="http://schemas.openxmlformats.org/officeDocument/2006/relationships/hyperlink" Target="https://en.wikipedia.org/wiki/Key_stretching" TargetMode="External"/><Relationship Id="rId27" Type="http://schemas.openxmlformats.org/officeDocument/2006/relationships/hyperlink" Target="https://en.wikipedia.org/wiki/Password_Hashing_Competition" TargetMode="External"/><Relationship Id="rId30" Type="http://schemas.openxmlformats.org/officeDocument/2006/relationships/hyperlink" Target="https://en.wikipedia.org/wiki/Cryptographic_hash_function#cite_note-sp800-63B-8" TargetMode="External"/><Relationship Id="rId35" Type="http://schemas.openxmlformats.org/officeDocument/2006/relationships/hyperlink" Target="https://en.wikipedia.org/wiki/Bitcoin_mining" TargetMode="External"/><Relationship Id="rId43" Type="http://schemas.openxmlformats.org/officeDocument/2006/relationships/hyperlink" Target="https://en.wikipedia.org/wiki/Peer-to-peer" TargetMode="External"/><Relationship Id="rId48" Type="http://schemas.openxmlformats.org/officeDocument/2006/relationships/hyperlink" Target="https://en.wikipedia.org/wiki/Hash_list" TargetMode="External"/><Relationship Id="rId8" Type="http://schemas.openxmlformats.org/officeDocument/2006/relationships/hyperlink" Target="https://en.wikipedia.org/wiki/MD5" TargetMode="External"/><Relationship Id="rId51" Type="http://schemas.openxmlformats.org/officeDocument/2006/relationships/hyperlink" Target="https://en.wikipedia.org/wiki/Hash_table"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a:t>
            </a:fld>
            <a:endParaRPr lang="en-US"/>
          </a:p>
        </p:txBody>
      </p:sp>
    </p:spTree>
    <p:extLst>
      <p:ext uri="{BB962C8B-B14F-4D97-AF65-F5344CB8AC3E}">
        <p14:creationId xmlns:p14="http://schemas.microsoft.com/office/powerpoint/2010/main" val="2601761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10</a:t>
            </a:fld>
            <a:endParaRPr lang="en-US"/>
          </a:p>
        </p:txBody>
      </p:sp>
    </p:spTree>
    <p:extLst>
      <p:ext uri="{BB962C8B-B14F-4D97-AF65-F5344CB8AC3E}">
        <p14:creationId xmlns:p14="http://schemas.microsoft.com/office/powerpoint/2010/main" val="323988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11</a:t>
            </a:fld>
            <a:endParaRPr lang="en-US"/>
          </a:p>
        </p:txBody>
      </p:sp>
    </p:spTree>
    <p:extLst>
      <p:ext uri="{BB962C8B-B14F-4D97-AF65-F5344CB8AC3E}">
        <p14:creationId xmlns:p14="http://schemas.microsoft.com/office/powerpoint/2010/main" val="3862667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12</a:t>
            </a:fld>
            <a:endParaRPr lang="en-US"/>
          </a:p>
        </p:txBody>
      </p:sp>
    </p:spTree>
    <p:extLst>
      <p:ext uri="{BB962C8B-B14F-4D97-AF65-F5344CB8AC3E}">
        <p14:creationId xmlns:p14="http://schemas.microsoft.com/office/powerpoint/2010/main" val="240375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13</a:t>
            </a:fld>
            <a:endParaRPr lang="en-US"/>
          </a:p>
        </p:txBody>
      </p:sp>
    </p:spTree>
    <p:extLst>
      <p:ext uri="{BB962C8B-B14F-4D97-AF65-F5344CB8AC3E}">
        <p14:creationId xmlns:p14="http://schemas.microsoft.com/office/powerpoint/2010/main" val="392537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14</a:t>
            </a:fld>
            <a:endParaRPr lang="en-US"/>
          </a:p>
        </p:txBody>
      </p:sp>
    </p:spTree>
    <p:extLst>
      <p:ext uri="{BB962C8B-B14F-4D97-AF65-F5344CB8AC3E}">
        <p14:creationId xmlns:p14="http://schemas.microsoft.com/office/powerpoint/2010/main" val="156088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15</a:t>
            </a:fld>
            <a:endParaRPr lang="en-US"/>
          </a:p>
        </p:txBody>
      </p:sp>
    </p:spTree>
    <p:extLst>
      <p:ext uri="{BB962C8B-B14F-4D97-AF65-F5344CB8AC3E}">
        <p14:creationId xmlns:p14="http://schemas.microsoft.com/office/powerpoint/2010/main" val="454985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16</a:t>
            </a:fld>
            <a:endParaRPr lang="en-US"/>
          </a:p>
        </p:txBody>
      </p:sp>
    </p:spTree>
    <p:extLst>
      <p:ext uri="{BB962C8B-B14F-4D97-AF65-F5344CB8AC3E}">
        <p14:creationId xmlns:p14="http://schemas.microsoft.com/office/powerpoint/2010/main" val="2727910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17</a:t>
            </a:fld>
            <a:endParaRPr lang="en-US"/>
          </a:p>
        </p:txBody>
      </p:sp>
    </p:spTree>
    <p:extLst>
      <p:ext uri="{BB962C8B-B14F-4D97-AF65-F5344CB8AC3E}">
        <p14:creationId xmlns:p14="http://schemas.microsoft.com/office/powerpoint/2010/main" val="105670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18</a:t>
            </a:fld>
            <a:endParaRPr lang="en-US"/>
          </a:p>
        </p:txBody>
      </p:sp>
    </p:spTree>
    <p:extLst>
      <p:ext uri="{BB962C8B-B14F-4D97-AF65-F5344CB8AC3E}">
        <p14:creationId xmlns:p14="http://schemas.microsoft.com/office/powerpoint/2010/main" val="95458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19</a:t>
            </a:fld>
            <a:endParaRPr lang="en-US"/>
          </a:p>
        </p:txBody>
      </p:sp>
    </p:spTree>
    <p:extLst>
      <p:ext uri="{BB962C8B-B14F-4D97-AF65-F5344CB8AC3E}">
        <p14:creationId xmlns:p14="http://schemas.microsoft.com/office/powerpoint/2010/main" val="274264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a:t>
            </a:fld>
            <a:endParaRPr lang="en-US"/>
          </a:p>
        </p:txBody>
      </p:sp>
    </p:spTree>
    <p:extLst>
      <p:ext uri="{BB962C8B-B14F-4D97-AF65-F5344CB8AC3E}">
        <p14:creationId xmlns:p14="http://schemas.microsoft.com/office/powerpoint/2010/main" val="3843402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20</a:t>
            </a:fld>
            <a:endParaRPr lang="en-US"/>
          </a:p>
        </p:txBody>
      </p:sp>
    </p:spTree>
    <p:extLst>
      <p:ext uri="{BB962C8B-B14F-4D97-AF65-F5344CB8AC3E}">
        <p14:creationId xmlns:p14="http://schemas.microsoft.com/office/powerpoint/2010/main" val="2619768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21</a:t>
            </a:fld>
            <a:endParaRPr lang="en-US"/>
          </a:p>
        </p:txBody>
      </p:sp>
    </p:spTree>
    <p:extLst>
      <p:ext uri="{BB962C8B-B14F-4D97-AF65-F5344CB8AC3E}">
        <p14:creationId xmlns:p14="http://schemas.microsoft.com/office/powerpoint/2010/main" val="123131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22</a:t>
            </a:fld>
            <a:endParaRPr lang="en-US"/>
          </a:p>
        </p:txBody>
      </p:sp>
    </p:spTree>
    <p:extLst>
      <p:ext uri="{BB962C8B-B14F-4D97-AF65-F5344CB8AC3E}">
        <p14:creationId xmlns:p14="http://schemas.microsoft.com/office/powerpoint/2010/main" val="102966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23</a:t>
            </a:fld>
            <a:endParaRPr lang="en-US"/>
          </a:p>
        </p:txBody>
      </p:sp>
    </p:spTree>
    <p:extLst>
      <p:ext uri="{BB962C8B-B14F-4D97-AF65-F5344CB8AC3E}">
        <p14:creationId xmlns:p14="http://schemas.microsoft.com/office/powerpoint/2010/main" val="1015360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24</a:t>
            </a:fld>
            <a:endParaRPr lang="en-US"/>
          </a:p>
        </p:txBody>
      </p:sp>
    </p:spTree>
    <p:extLst>
      <p:ext uri="{BB962C8B-B14F-4D97-AF65-F5344CB8AC3E}">
        <p14:creationId xmlns:p14="http://schemas.microsoft.com/office/powerpoint/2010/main" val="3745176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25</a:t>
            </a:fld>
            <a:endParaRPr lang="en-US"/>
          </a:p>
        </p:txBody>
      </p:sp>
    </p:spTree>
    <p:extLst>
      <p:ext uri="{BB962C8B-B14F-4D97-AF65-F5344CB8AC3E}">
        <p14:creationId xmlns:p14="http://schemas.microsoft.com/office/powerpoint/2010/main" val="45977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26</a:t>
            </a:fld>
            <a:endParaRPr lang="en-US"/>
          </a:p>
        </p:txBody>
      </p:sp>
    </p:spTree>
    <p:extLst>
      <p:ext uri="{BB962C8B-B14F-4D97-AF65-F5344CB8AC3E}">
        <p14:creationId xmlns:p14="http://schemas.microsoft.com/office/powerpoint/2010/main" val="4178794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27</a:t>
            </a:fld>
            <a:endParaRPr lang="en-US"/>
          </a:p>
        </p:txBody>
      </p:sp>
    </p:spTree>
    <p:extLst>
      <p:ext uri="{BB962C8B-B14F-4D97-AF65-F5344CB8AC3E}">
        <p14:creationId xmlns:p14="http://schemas.microsoft.com/office/powerpoint/2010/main" val="897971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28</a:t>
            </a:fld>
            <a:endParaRPr lang="en-US"/>
          </a:p>
        </p:txBody>
      </p:sp>
    </p:spTree>
    <p:extLst>
      <p:ext uri="{BB962C8B-B14F-4D97-AF65-F5344CB8AC3E}">
        <p14:creationId xmlns:p14="http://schemas.microsoft.com/office/powerpoint/2010/main" val="2093655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29</a:t>
            </a:fld>
            <a:endParaRPr lang="en-US"/>
          </a:p>
        </p:txBody>
      </p:sp>
    </p:spTree>
    <p:extLst>
      <p:ext uri="{BB962C8B-B14F-4D97-AF65-F5344CB8AC3E}">
        <p14:creationId xmlns:p14="http://schemas.microsoft.com/office/powerpoint/2010/main" val="149383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a:t>
            </a:fld>
            <a:endParaRPr lang="en-US"/>
          </a:p>
        </p:txBody>
      </p:sp>
    </p:spTree>
    <p:extLst>
      <p:ext uri="{BB962C8B-B14F-4D97-AF65-F5344CB8AC3E}">
        <p14:creationId xmlns:p14="http://schemas.microsoft.com/office/powerpoint/2010/main" val="2004637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30</a:t>
            </a:fld>
            <a:endParaRPr lang="en-US"/>
          </a:p>
        </p:txBody>
      </p:sp>
    </p:spTree>
    <p:extLst>
      <p:ext uri="{BB962C8B-B14F-4D97-AF65-F5344CB8AC3E}">
        <p14:creationId xmlns:p14="http://schemas.microsoft.com/office/powerpoint/2010/main" val="327088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31</a:t>
            </a:fld>
            <a:endParaRPr lang="en-US"/>
          </a:p>
        </p:txBody>
      </p:sp>
    </p:spTree>
    <p:extLst>
      <p:ext uri="{BB962C8B-B14F-4D97-AF65-F5344CB8AC3E}">
        <p14:creationId xmlns:p14="http://schemas.microsoft.com/office/powerpoint/2010/main" val="920065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http://page.math.tu-berlin.de/~kant/teaching/hess/krypto-ws2006/des.htm</a:t>
            </a:r>
            <a:endParaRPr lang="en-US" dirty="0"/>
          </a:p>
        </p:txBody>
      </p:sp>
      <p:sp>
        <p:nvSpPr>
          <p:cNvPr id="4" name="Slide Number Placeholder 3"/>
          <p:cNvSpPr>
            <a:spLocks noGrp="1"/>
          </p:cNvSpPr>
          <p:nvPr>
            <p:ph type="sldNum" sz="quarter" idx="10"/>
          </p:nvPr>
        </p:nvSpPr>
        <p:spPr/>
        <p:txBody>
          <a:bodyPr/>
          <a:lstStyle/>
          <a:p>
            <a:fld id="{A1230B37-6B87-4F06-B5DE-E9E2CF344258}" type="slidenum">
              <a:rPr lang="en-US" smtClean="0"/>
              <a:t>32</a:t>
            </a:fld>
            <a:endParaRPr lang="en-US"/>
          </a:p>
        </p:txBody>
      </p:sp>
    </p:spTree>
    <p:extLst>
      <p:ext uri="{BB962C8B-B14F-4D97-AF65-F5344CB8AC3E}">
        <p14:creationId xmlns:p14="http://schemas.microsoft.com/office/powerpoint/2010/main" val="3550297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33</a:t>
            </a:fld>
            <a:endParaRPr lang="en-US"/>
          </a:p>
        </p:txBody>
      </p:sp>
    </p:spTree>
    <p:extLst>
      <p:ext uri="{BB962C8B-B14F-4D97-AF65-F5344CB8AC3E}">
        <p14:creationId xmlns:p14="http://schemas.microsoft.com/office/powerpoint/2010/main" val="2694762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34</a:t>
            </a:fld>
            <a:endParaRPr lang="en-US"/>
          </a:p>
        </p:txBody>
      </p:sp>
    </p:spTree>
    <p:extLst>
      <p:ext uri="{BB962C8B-B14F-4D97-AF65-F5344CB8AC3E}">
        <p14:creationId xmlns:p14="http://schemas.microsoft.com/office/powerpoint/2010/main" val="96385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35</a:t>
            </a:fld>
            <a:endParaRPr lang="en-US"/>
          </a:p>
        </p:txBody>
      </p:sp>
    </p:spTree>
    <p:extLst>
      <p:ext uri="{BB962C8B-B14F-4D97-AF65-F5344CB8AC3E}">
        <p14:creationId xmlns:p14="http://schemas.microsoft.com/office/powerpoint/2010/main" val="619916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36</a:t>
            </a:fld>
            <a:endParaRPr lang="en-US"/>
          </a:p>
        </p:txBody>
      </p:sp>
    </p:spTree>
    <p:extLst>
      <p:ext uri="{BB962C8B-B14F-4D97-AF65-F5344CB8AC3E}">
        <p14:creationId xmlns:p14="http://schemas.microsoft.com/office/powerpoint/2010/main" val="341756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37</a:t>
            </a:fld>
            <a:endParaRPr lang="en-US"/>
          </a:p>
        </p:txBody>
      </p:sp>
    </p:spTree>
    <p:extLst>
      <p:ext uri="{BB962C8B-B14F-4D97-AF65-F5344CB8AC3E}">
        <p14:creationId xmlns:p14="http://schemas.microsoft.com/office/powerpoint/2010/main" val="1763876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38</a:t>
            </a:fld>
            <a:endParaRPr lang="en-US"/>
          </a:p>
        </p:txBody>
      </p:sp>
    </p:spTree>
    <p:extLst>
      <p:ext uri="{BB962C8B-B14F-4D97-AF65-F5344CB8AC3E}">
        <p14:creationId xmlns:p14="http://schemas.microsoft.com/office/powerpoint/2010/main" val="1481212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39</a:t>
            </a:fld>
            <a:endParaRPr lang="en-US"/>
          </a:p>
        </p:txBody>
      </p:sp>
    </p:spTree>
    <p:extLst>
      <p:ext uri="{BB962C8B-B14F-4D97-AF65-F5344CB8AC3E}">
        <p14:creationId xmlns:p14="http://schemas.microsoft.com/office/powerpoint/2010/main" val="305080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4</a:t>
            </a:fld>
            <a:endParaRPr lang="en-US"/>
          </a:p>
        </p:txBody>
      </p:sp>
    </p:spTree>
    <p:extLst>
      <p:ext uri="{BB962C8B-B14F-4D97-AF65-F5344CB8AC3E}">
        <p14:creationId xmlns:p14="http://schemas.microsoft.com/office/powerpoint/2010/main" val="4103747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40</a:t>
            </a:fld>
            <a:endParaRPr lang="en-US"/>
          </a:p>
        </p:txBody>
      </p:sp>
    </p:spTree>
    <p:extLst>
      <p:ext uri="{BB962C8B-B14F-4D97-AF65-F5344CB8AC3E}">
        <p14:creationId xmlns:p14="http://schemas.microsoft.com/office/powerpoint/2010/main" val="1929037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41</a:t>
            </a:fld>
            <a:endParaRPr lang="en-US"/>
          </a:p>
        </p:txBody>
      </p:sp>
    </p:spTree>
    <p:extLst>
      <p:ext uri="{BB962C8B-B14F-4D97-AF65-F5344CB8AC3E}">
        <p14:creationId xmlns:p14="http://schemas.microsoft.com/office/powerpoint/2010/main" val="14788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42</a:t>
            </a:fld>
            <a:endParaRPr lang="en-US"/>
          </a:p>
        </p:txBody>
      </p:sp>
    </p:spTree>
    <p:extLst>
      <p:ext uri="{BB962C8B-B14F-4D97-AF65-F5344CB8AC3E}">
        <p14:creationId xmlns:p14="http://schemas.microsoft.com/office/powerpoint/2010/main" val="9127904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43</a:t>
            </a:fld>
            <a:endParaRPr lang="en-US"/>
          </a:p>
        </p:txBody>
      </p:sp>
    </p:spTree>
    <p:extLst>
      <p:ext uri="{BB962C8B-B14F-4D97-AF65-F5344CB8AC3E}">
        <p14:creationId xmlns:p14="http://schemas.microsoft.com/office/powerpoint/2010/main" val="2865314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44</a:t>
            </a:fld>
            <a:endParaRPr lang="en-US"/>
          </a:p>
        </p:txBody>
      </p:sp>
    </p:spTree>
    <p:extLst>
      <p:ext uri="{BB962C8B-B14F-4D97-AF65-F5344CB8AC3E}">
        <p14:creationId xmlns:p14="http://schemas.microsoft.com/office/powerpoint/2010/main" val="2203608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45</a:t>
            </a:fld>
            <a:endParaRPr lang="en-US"/>
          </a:p>
        </p:txBody>
      </p:sp>
    </p:spTree>
    <p:extLst>
      <p:ext uri="{BB962C8B-B14F-4D97-AF65-F5344CB8AC3E}">
        <p14:creationId xmlns:p14="http://schemas.microsoft.com/office/powerpoint/2010/main" val="2526012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a:t>
            </a:r>
            <a:endParaRPr lang="en-US" dirty="0"/>
          </a:p>
        </p:txBody>
      </p:sp>
      <p:sp>
        <p:nvSpPr>
          <p:cNvPr id="4" name="Slide Number Placeholder 3"/>
          <p:cNvSpPr>
            <a:spLocks noGrp="1"/>
          </p:cNvSpPr>
          <p:nvPr>
            <p:ph type="sldNum" sz="quarter" idx="10"/>
          </p:nvPr>
        </p:nvSpPr>
        <p:spPr/>
        <p:txBody>
          <a:bodyPr/>
          <a:lstStyle/>
          <a:p>
            <a:fld id="{E9C109F9-E5FE-4247-BB55-0A14EDF5000F}" type="slidenum">
              <a:rPr lang="en-US" smtClean="0"/>
              <a:t>46</a:t>
            </a:fld>
            <a:endParaRPr lang="en-US"/>
          </a:p>
        </p:txBody>
      </p:sp>
    </p:spTree>
    <p:extLst>
      <p:ext uri="{BB962C8B-B14F-4D97-AF65-F5344CB8AC3E}">
        <p14:creationId xmlns:p14="http://schemas.microsoft.com/office/powerpoint/2010/main" val="3618193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47</a:t>
            </a:fld>
            <a:endParaRPr lang="en-US"/>
          </a:p>
        </p:txBody>
      </p:sp>
    </p:spTree>
    <p:extLst>
      <p:ext uri="{BB962C8B-B14F-4D97-AF65-F5344CB8AC3E}">
        <p14:creationId xmlns:p14="http://schemas.microsoft.com/office/powerpoint/2010/main" val="2523851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48</a:t>
            </a:fld>
            <a:endParaRPr lang="en-US"/>
          </a:p>
        </p:txBody>
      </p:sp>
    </p:spTree>
    <p:extLst>
      <p:ext uri="{BB962C8B-B14F-4D97-AF65-F5344CB8AC3E}">
        <p14:creationId xmlns:p14="http://schemas.microsoft.com/office/powerpoint/2010/main" val="386439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49</a:t>
            </a:fld>
            <a:endParaRPr lang="en-US"/>
          </a:p>
        </p:txBody>
      </p:sp>
    </p:spTree>
    <p:extLst>
      <p:ext uri="{BB962C8B-B14F-4D97-AF65-F5344CB8AC3E}">
        <p14:creationId xmlns:p14="http://schemas.microsoft.com/office/powerpoint/2010/main" val="85147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5</a:t>
            </a:fld>
            <a:endParaRPr lang="en-US"/>
          </a:p>
        </p:txBody>
      </p:sp>
    </p:spTree>
    <p:extLst>
      <p:ext uri="{BB962C8B-B14F-4D97-AF65-F5344CB8AC3E}">
        <p14:creationId xmlns:p14="http://schemas.microsoft.com/office/powerpoint/2010/main" val="31185186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Parush</a:t>
            </a:r>
          </a:p>
          <a:p>
            <a:endParaRPr lang="en-US" dirty="0" smtClean="0"/>
          </a:p>
          <a:p>
            <a:r>
              <a:rPr dirty="0" smtClean="0"/>
              <a:t>Verifying </a:t>
            </a:r>
            <a:r>
              <a:rPr dirty="0"/>
              <a:t>the integrity of files or messages[</a:t>
            </a:r>
            <a:r>
              <a:rPr dirty="0">
                <a:hlinkClick r:id="rId3"/>
              </a:rPr>
              <a:t>edit</a:t>
            </a:r>
            <a:r>
              <a:rPr dirty="0"/>
              <a:t>]</a:t>
            </a:r>
            <a:endParaRPr lang="en-US" dirty="0"/>
          </a:p>
          <a:p>
            <a:r>
              <a:rPr lang="en-US" i="1" dirty="0">
                <a:solidFill>
                  <a:srgbClr val="FFFFFF"/>
                </a:solidFill>
              </a:rPr>
              <a:t>Main article: </a:t>
            </a:r>
            <a:r>
              <a:rPr lang="en-US" i="1" dirty="0">
                <a:solidFill>
                  <a:srgbClr val="FFFFFF"/>
                </a:solidFill>
                <a:hlinkClick r:id="rId4"/>
              </a:rPr>
              <a:t>File verification</a:t>
            </a:r>
            <a:endParaRPr dirty="0"/>
          </a:p>
          <a:p>
            <a:r>
              <a:rPr lang="en-US" dirty="0">
                <a:solidFill>
                  <a:srgbClr val="FFFFFF"/>
                </a:solidFill>
              </a:rPr>
              <a:t>An important application of secure hashes is verification of </a:t>
            </a:r>
            <a:r>
              <a:rPr lang="en-US" dirty="0">
                <a:solidFill>
                  <a:srgbClr val="FFFFFF"/>
                </a:solidFill>
                <a:hlinkClick r:id="rId5"/>
              </a:rPr>
              <a:t>message integrity</a:t>
            </a:r>
            <a:r>
              <a:rPr lang="en-US" dirty="0">
                <a:solidFill>
                  <a:srgbClr val="FFFFFF"/>
                </a:solidFill>
              </a:rPr>
              <a:t>. Determining whether any changes have been made to a message (or a </a:t>
            </a:r>
            <a:r>
              <a:rPr lang="en-US" dirty="0">
                <a:solidFill>
                  <a:srgbClr val="FFFFFF"/>
                </a:solidFill>
                <a:hlinkClick r:id="rId6"/>
              </a:rPr>
              <a:t>file</a:t>
            </a:r>
            <a:r>
              <a:rPr lang="en-US" dirty="0">
                <a:solidFill>
                  <a:srgbClr val="FFFFFF"/>
                </a:solidFill>
              </a:rPr>
              <a:t>), for example, can be accomplished by comparing message digests calculated before, and after, transmission (or any other event).</a:t>
            </a:r>
            <a:endParaRPr dirty="0"/>
          </a:p>
          <a:p>
            <a:r>
              <a:rPr lang="en-US" dirty="0">
                <a:solidFill>
                  <a:srgbClr val="FFFFFF"/>
                </a:solidFill>
              </a:rPr>
              <a:t>For this reason, most </a:t>
            </a:r>
            <a:r>
              <a:rPr lang="en-US" dirty="0">
                <a:solidFill>
                  <a:srgbClr val="FFFFFF"/>
                </a:solidFill>
                <a:hlinkClick r:id="rId7"/>
              </a:rPr>
              <a:t>digital signature</a:t>
            </a:r>
            <a:r>
              <a:rPr lang="en-US" dirty="0">
                <a:solidFill>
                  <a:srgbClr val="FFFFFF"/>
                </a:solidFill>
              </a:rPr>
              <a:t> algorithms only confirm the authenticity of a hashed digest of the message to be "signed". Verifying the authenticity of a hashed digest of the message is considered proof that the message itself is authentic.</a:t>
            </a:r>
            <a:endParaRPr dirty="0"/>
          </a:p>
          <a:p>
            <a:r>
              <a:rPr lang="en-US" dirty="0">
                <a:solidFill>
                  <a:srgbClr val="FFFFFF"/>
                </a:solidFill>
                <a:hlinkClick r:id="rId8"/>
              </a:rPr>
              <a:t>MD5</a:t>
            </a:r>
            <a:r>
              <a:rPr lang="en-US" dirty="0">
                <a:solidFill>
                  <a:srgbClr val="FFFFFF"/>
                </a:solidFill>
              </a:rPr>
              <a:t>, </a:t>
            </a:r>
            <a:r>
              <a:rPr lang="en-US" dirty="0">
                <a:solidFill>
                  <a:srgbClr val="FFFFFF"/>
                </a:solidFill>
                <a:hlinkClick r:id="rId9"/>
              </a:rPr>
              <a:t>SHA1</a:t>
            </a:r>
            <a:r>
              <a:rPr lang="en-US" dirty="0">
                <a:solidFill>
                  <a:srgbClr val="FFFFFF"/>
                </a:solidFill>
              </a:rPr>
              <a:t>, or </a:t>
            </a:r>
            <a:r>
              <a:rPr lang="en-US" dirty="0">
                <a:solidFill>
                  <a:srgbClr val="FFFFFF"/>
                </a:solidFill>
                <a:hlinkClick r:id="rId10"/>
              </a:rPr>
              <a:t>SHA2</a:t>
            </a:r>
            <a:r>
              <a:rPr lang="en-US" dirty="0">
                <a:solidFill>
                  <a:srgbClr val="FFFFFF"/>
                </a:solidFill>
              </a:rPr>
              <a:t> hashes are sometimes posted along with files on websites or forums to allow verification of integrity.</a:t>
            </a:r>
            <a:r>
              <a:rPr lang="en-US" dirty="0">
                <a:solidFill>
                  <a:srgbClr val="FFFFFF"/>
                </a:solidFill>
                <a:hlinkClick r:id="rId11"/>
              </a:rPr>
              <a:t>[6]</a:t>
            </a:r>
            <a:r>
              <a:rPr lang="en-US" dirty="0">
                <a:solidFill>
                  <a:srgbClr val="FFFFFF"/>
                </a:solidFill>
              </a:rPr>
              <a:t> This practice establishes a </a:t>
            </a:r>
            <a:r>
              <a:rPr lang="en-US" dirty="0">
                <a:solidFill>
                  <a:srgbClr val="FFFFFF"/>
                </a:solidFill>
                <a:hlinkClick r:id="rId12"/>
              </a:rPr>
              <a:t>chain of trust</a:t>
            </a:r>
            <a:r>
              <a:rPr lang="en-US" dirty="0">
                <a:solidFill>
                  <a:srgbClr val="FFFFFF"/>
                </a:solidFill>
              </a:rPr>
              <a:t> so long as the hashes are posted on a site authenticated by </a:t>
            </a:r>
            <a:r>
              <a:rPr lang="en-US" dirty="0">
                <a:solidFill>
                  <a:srgbClr val="FFFFFF"/>
                </a:solidFill>
                <a:hlinkClick r:id="rId13"/>
              </a:rPr>
              <a:t>HTTPS</a:t>
            </a:r>
            <a:r>
              <a:rPr lang="en-US" dirty="0">
                <a:solidFill>
                  <a:srgbClr val="FFFFFF"/>
                </a:solidFill>
              </a:rPr>
              <a:t>.</a:t>
            </a:r>
            <a:endParaRPr dirty="0"/>
          </a:p>
          <a:p>
            <a:r>
              <a:rPr dirty="0"/>
              <a:t>Password verification[</a:t>
            </a:r>
            <a:r>
              <a:rPr dirty="0">
                <a:hlinkClick r:id="rId14"/>
              </a:rPr>
              <a:t>edit</a:t>
            </a:r>
            <a:r>
              <a:rPr dirty="0"/>
              <a:t>]</a:t>
            </a:r>
          </a:p>
          <a:p>
            <a:r>
              <a:rPr lang="en-US" i="1" dirty="0">
                <a:solidFill>
                  <a:srgbClr val="FFFFFF"/>
                </a:solidFill>
              </a:rPr>
              <a:t>Main article: </a:t>
            </a:r>
            <a:r>
              <a:rPr lang="en-US" i="1" dirty="0">
                <a:solidFill>
                  <a:srgbClr val="FFFFFF"/>
                </a:solidFill>
                <a:hlinkClick r:id="rId15"/>
              </a:rPr>
              <a:t>password hashing</a:t>
            </a:r>
            <a:endParaRPr dirty="0"/>
          </a:p>
          <a:p>
            <a:r>
              <a:rPr lang="en-US" dirty="0">
                <a:solidFill>
                  <a:srgbClr val="FFFFFF"/>
                </a:solidFill>
              </a:rPr>
              <a:t>A related application is </a:t>
            </a:r>
            <a:r>
              <a:rPr lang="en-US" dirty="0">
                <a:solidFill>
                  <a:srgbClr val="FFFFFF"/>
                </a:solidFill>
                <a:hlinkClick r:id="rId16"/>
              </a:rPr>
              <a:t>password</a:t>
            </a:r>
            <a:r>
              <a:rPr lang="en-US" dirty="0">
                <a:solidFill>
                  <a:srgbClr val="FFFFFF"/>
                </a:solidFill>
              </a:rPr>
              <a:t> verification (first invented by </a:t>
            </a:r>
            <a:r>
              <a:rPr lang="en-US" dirty="0">
                <a:solidFill>
                  <a:srgbClr val="FFFFFF"/>
                </a:solidFill>
                <a:hlinkClick r:id="rId17"/>
              </a:rPr>
              <a:t>Roger Needham</a:t>
            </a:r>
            <a:r>
              <a:rPr lang="en-US" dirty="0">
                <a:solidFill>
                  <a:srgbClr val="FFFFFF"/>
                </a:solidFill>
              </a:rPr>
              <a:t>). Storing all user passwords as </a:t>
            </a:r>
            <a:r>
              <a:rPr lang="en-US" dirty="0">
                <a:solidFill>
                  <a:srgbClr val="FFFFFF"/>
                </a:solidFill>
                <a:hlinkClick r:id="rId18"/>
              </a:rPr>
              <a:t>cleartext</a:t>
            </a:r>
            <a:r>
              <a:rPr lang="en-US" dirty="0">
                <a:solidFill>
                  <a:srgbClr val="FFFFFF"/>
                </a:solidFill>
              </a:rPr>
              <a:t> can result in a massive security breach if the password file is compromised. One way to reduce this danger is to only store the hash digest of each password. To authenticate a user, the password presented by the user is hashed and compared with the stored hash. (Note that this approach prevents the original passwords from being retrieved if forgotten or lost, and they have to be replaced with new ones.) The password is often concatenated with a random, non-secret </a:t>
            </a:r>
            <a:r>
              <a:rPr lang="en-US" dirty="0">
                <a:solidFill>
                  <a:srgbClr val="FFFFFF"/>
                </a:solidFill>
                <a:hlinkClick r:id="rId19"/>
              </a:rPr>
              <a:t>salt</a:t>
            </a:r>
            <a:r>
              <a:rPr lang="en-US" dirty="0">
                <a:solidFill>
                  <a:srgbClr val="FFFFFF"/>
                </a:solidFill>
              </a:rPr>
              <a:t> value before the hash function is applied. The salt is stored with the password hash. Because users will typically have different salts, it is not feasible to store tables of </a:t>
            </a:r>
            <a:r>
              <a:rPr lang="en-US" dirty="0">
                <a:solidFill>
                  <a:srgbClr val="FFFFFF"/>
                </a:solidFill>
                <a:hlinkClick r:id="rId20"/>
              </a:rPr>
              <a:t>precomputed</a:t>
            </a:r>
            <a:r>
              <a:rPr lang="en-US" dirty="0">
                <a:solidFill>
                  <a:srgbClr val="FFFFFF"/>
                </a:solidFill>
              </a:rPr>
              <a:t> hash values for common passwords when salt is employed. On the other hand, standard cryptographic hash functions are designed to be computed quickly, and, as a result, it is possible to try guessed passwords at high rates. Common </a:t>
            </a:r>
            <a:r>
              <a:rPr lang="en-US" dirty="0">
                <a:solidFill>
                  <a:srgbClr val="FFFFFF"/>
                </a:solidFill>
                <a:hlinkClick r:id="rId21"/>
              </a:rPr>
              <a:t>graphics processing units</a:t>
            </a:r>
            <a:r>
              <a:rPr lang="en-US" dirty="0">
                <a:solidFill>
                  <a:srgbClr val="FFFFFF"/>
                </a:solidFill>
              </a:rPr>
              <a:t> can try billions of possible passwords each second. </a:t>
            </a:r>
            <a:r>
              <a:rPr lang="en-US" dirty="0">
                <a:solidFill>
                  <a:srgbClr val="FFFFFF"/>
                </a:solidFill>
                <a:hlinkClick r:id="rId22"/>
              </a:rPr>
              <a:t>Key stretching</a:t>
            </a:r>
            <a:r>
              <a:rPr lang="en-US" dirty="0">
                <a:solidFill>
                  <a:srgbClr val="FFFFFF"/>
                </a:solidFill>
              </a:rPr>
              <a:t> functions, such as </a:t>
            </a:r>
            <a:r>
              <a:rPr lang="en-US" dirty="0">
                <a:solidFill>
                  <a:srgbClr val="FFFFFF"/>
                </a:solidFill>
                <a:hlinkClick r:id="rId23"/>
              </a:rPr>
              <a:t>PBKDF2</a:t>
            </a:r>
            <a:r>
              <a:rPr lang="en-US" dirty="0">
                <a:solidFill>
                  <a:srgbClr val="FFFFFF"/>
                </a:solidFill>
              </a:rPr>
              <a:t>, </a:t>
            </a:r>
            <a:r>
              <a:rPr lang="en-US" dirty="0">
                <a:solidFill>
                  <a:srgbClr val="FFFFFF"/>
                </a:solidFill>
                <a:hlinkClick r:id="rId24"/>
              </a:rPr>
              <a:t>Bcrypt</a:t>
            </a:r>
            <a:r>
              <a:rPr lang="en-US" dirty="0">
                <a:solidFill>
                  <a:srgbClr val="FFFFFF"/>
                </a:solidFill>
              </a:rPr>
              <a:t> or </a:t>
            </a:r>
            <a:r>
              <a:rPr lang="en-US" dirty="0">
                <a:solidFill>
                  <a:srgbClr val="FFFFFF"/>
                </a:solidFill>
                <a:hlinkClick r:id="rId25"/>
              </a:rPr>
              <a:t>Scrypt</a:t>
            </a:r>
            <a:r>
              <a:rPr lang="en-US" dirty="0">
                <a:solidFill>
                  <a:srgbClr val="FFFFFF"/>
                </a:solidFill>
              </a:rPr>
              <a:t>, typically use repeated invocations of a cryptographic hash to increase the time, and in some cases computer memory, required to perform </a:t>
            </a:r>
            <a:r>
              <a:rPr lang="en-US" dirty="0">
                <a:solidFill>
                  <a:srgbClr val="FFFFFF"/>
                </a:solidFill>
                <a:hlinkClick r:id="rId26"/>
              </a:rPr>
              <a:t>brute force attacks</a:t>
            </a:r>
            <a:r>
              <a:rPr lang="en-US" dirty="0">
                <a:solidFill>
                  <a:srgbClr val="FFFFFF"/>
                </a:solidFill>
              </a:rPr>
              <a:t> on stored password digests.</a:t>
            </a:r>
            <a:endParaRPr dirty="0"/>
          </a:p>
          <a:p>
            <a:r>
              <a:rPr lang="en-US" dirty="0">
                <a:solidFill>
                  <a:srgbClr val="FFFFFF"/>
                </a:solidFill>
              </a:rPr>
              <a:t>In 2013 a </a:t>
            </a:r>
            <a:r>
              <a:rPr lang="en-US" dirty="0">
                <a:solidFill>
                  <a:srgbClr val="FFFFFF"/>
                </a:solidFill>
                <a:hlinkClick r:id="rId27"/>
              </a:rPr>
              <a:t>Password Hashing Competition</a:t>
            </a:r>
            <a:r>
              <a:rPr lang="en-US" dirty="0">
                <a:solidFill>
                  <a:srgbClr val="FFFFFF"/>
                </a:solidFill>
              </a:rPr>
              <a:t> was announced to choose a new, standard algorithm for password hashing.</a:t>
            </a:r>
            <a:r>
              <a:rPr lang="en-US" dirty="0">
                <a:solidFill>
                  <a:srgbClr val="FFFFFF"/>
                </a:solidFill>
                <a:hlinkClick r:id="rId28"/>
              </a:rPr>
              <a:t>[7]</a:t>
            </a:r>
            <a:r>
              <a:rPr lang="en-US" dirty="0">
                <a:solidFill>
                  <a:srgbClr val="FFFFFF"/>
                </a:solidFill>
              </a:rPr>
              <a:t> The winner, selected in July 2015, was a new key stretching algorithm, </a:t>
            </a:r>
            <a:r>
              <a:rPr lang="en-US" dirty="0">
                <a:solidFill>
                  <a:srgbClr val="FFFFFF"/>
                </a:solidFill>
                <a:hlinkClick r:id="rId29"/>
              </a:rPr>
              <a:t>argon2</a:t>
            </a:r>
            <a:r>
              <a:rPr lang="en-US" dirty="0">
                <a:solidFill>
                  <a:srgbClr val="FFFFFF"/>
                </a:solidFill>
              </a:rPr>
              <a:t>. In June 2017, NIST issued a new revision of their digital authentication guidelines, NIST SP 800-63B-3,</a:t>
            </a:r>
            <a:r>
              <a:rPr lang="en-US" dirty="0">
                <a:solidFill>
                  <a:srgbClr val="FFFFFF"/>
                </a:solidFill>
                <a:hlinkClick r:id="rId30"/>
              </a:rPr>
              <a:t>[8]</a:t>
            </a:r>
            <a:r>
              <a:rPr lang="en-US" dirty="0">
                <a:solidFill>
                  <a:srgbClr val="FFFFFF"/>
                </a:solidFill>
              </a:rPr>
              <a:t>:5.1.1.1 stating that: "Verifiers SHALL store memorized secrets [i.e. passwords] in a form that is resistant to offline attacks. Memorized secrets SHALL be salted and hashed using a suitable one-way </a:t>
            </a:r>
            <a:r>
              <a:rPr lang="en-US" dirty="0">
                <a:solidFill>
                  <a:srgbClr val="FFFFFF"/>
                </a:solidFill>
                <a:hlinkClick r:id="rId31"/>
              </a:rPr>
              <a:t>key derivation function</a:t>
            </a:r>
            <a:r>
              <a:rPr lang="en-US" dirty="0">
                <a:solidFill>
                  <a:srgbClr val="FFFFFF"/>
                </a:solidFill>
              </a:rPr>
              <a:t>."</a:t>
            </a:r>
            <a:endParaRPr dirty="0"/>
          </a:p>
          <a:p>
            <a:r>
              <a:rPr dirty="0"/>
              <a:t>Proof-of-work[</a:t>
            </a:r>
            <a:r>
              <a:rPr dirty="0">
                <a:hlinkClick r:id="rId32"/>
              </a:rPr>
              <a:t>edit</a:t>
            </a:r>
            <a:r>
              <a:rPr dirty="0"/>
              <a:t>]</a:t>
            </a:r>
          </a:p>
          <a:p>
            <a:r>
              <a:rPr lang="en-US" i="1" dirty="0">
                <a:solidFill>
                  <a:srgbClr val="FFFFFF"/>
                </a:solidFill>
              </a:rPr>
              <a:t>Main article: </a:t>
            </a:r>
            <a:r>
              <a:rPr lang="en-US" i="1" dirty="0">
                <a:solidFill>
                  <a:srgbClr val="FFFFFF"/>
                </a:solidFill>
                <a:hlinkClick r:id="rId33"/>
              </a:rPr>
              <a:t>Proof-of-work system</a:t>
            </a:r>
            <a:endParaRPr dirty="0"/>
          </a:p>
          <a:p>
            <a:r>
              <a:rPr lang="en-US" dirty="0">
                <a:solidFill>
                  <a:srgbClr val="FFFFFF"/>
                </a:solidFill>
              </a:rPr>
              <a:t>A proof-of-work system (or protocol, or function) is an economic measure to deter </a:t>
            </a:r>
            <a:r>
              <a:rPr lang="en-US" dirty="0">
                <a:solidFill>
                  <a:srgbClr val="FFFFFF"/>
                </a:solidFill>
                <a:hlinkClick r:id="rId34"/>
              </a:rPr>
              <a:t>denial-of-service attacks</a:t>
            </a:r>
            <a:r>
              <a:rPr lang="en-US" dirty="0">
                <a:solidFill>
                  <a:srgbClr val="FFFFFF"/>
                </a:solidFill>
              </a:rPr>
              <a:t> and other service abuses such as spam on a network by requiring some work from the service requester, usually meaning processing time by a computer. A key feature of these schemes is their asymmetry: the work must be moderately hard (but feasible) on the requester side but easy to check for the service provider. One popular system – used in </a:t>
            </a:r>
            <a:r>
              <a:rPr lang="en-US" dirty="0">
                <a:solidFill>
                  <a:srgbClr val="FFFFFF"/>
                </a:solidFill>
                <a:hlinkClick r:id="rId35"/>
              </a:rPr>
              <a:t>Bitcoin mining</a:t>
            </a:r>
            <a:r>
              <a:rPr lang="en-US" dirty="0">
                <a:solidFill>
                  <a:srgbClr val="FFFFFF"/>
                </a:solidFill>
              </a:rPr>
              <a:t> and </a:t>
            </a:r>
            <a:r>
              <a:rPr lang="en-US" dirty="0">
                <a:solidFill>
                  <a:srgbClr val="FFFFFF"/>
                </a:solidFill>
                <a:hlinkClick r:id="rId36"/>
              </a:rPr>
              <a:t>Hashcash</a:t>
            </a:r>
            <a:r>
              <a:rPr lang="en-US" dirty="0">
                <a:solidFill>
                  <a:srgbClr val="FFFFFF"/>
                </a:solidFill>
              </a:rPr>
              <a:t> – uses partial hash inversions to prove that work was done, to unlock a mining reward in </a:t>
            </a:r>
            <a:r>
              <a:rPr lang="en-US" dirty="0" err="1">
                <a:solidFill>
                  <a:srgbClr val="FFFFFF"/>
                </a:solidFill>
              </a:rPr>
              <a:t>Bitcoin</a:t>
            </a:r>
            <a:r>
              <a:rPr lang="en-US" dirty="0">
                <a:solidFill>
                  <a:srgbClr val="FFFFFF"/>
                </a:solidFill>
              </a:rPr>
              <a:t> and as a good-will token to send an e-mail in </a:t>
            </a:r>
            <a:r>
              <a:rPr lang="en-US" dirty="0" err="1">
                <a:solidFill>
                  <a:srgbClr val="FFFFFF"/>
                </a:solidFill>
              </a:rPr>
              <a:t>Hashcash</a:t>
            </a:r>
            <a:r>
              <a:rPr lang="en-US" dirty="0">
                <a:solidFill>
                  <a:srgbClr val="FFFFFF"/>
                </a:solidFill>
              </a:rPr>
              <a:t>. The sender is required to find a message whose hash value begins with a number of zero bits. The average work that sender needs to perform in order to find a valid message is exponential in the number of zero bits required in the hash value, while the recipient can verify the validity of the message by executing a single hash function. For instance, in </a:t>
            </a:r>
            <a:r>
              <a:rPr lang="en-US" dirty="0" err="1">
                <a:solidFill>
                  <a:srgbClr val="FFFFFF"/>
                </a:solidFill>
              </a:rPr>
              <a:t>Hashcash</a:t>
            </a:r>
            <a:r>
              <a:rPr lang="en-US" dirty="0">
                <a:solidFill>
                  <a:srgbClr val="FFFFFF"/>
                </a:solidFill>
              </a:rPr>
              <a:t>, a sender is asked to generate a header whose 160 bit SHA-1 hash value has the first 20 bits as zeros. The sender will on average have to try 219 times to find a valid header.</a:t>
            </a:r>
            <a:endParaRPr dirty="0"/>
          </a:p>
          <a:p>
            <a:r>
              <a:rPr dirty="0"/>
              <a:t>File or data identifier[</a:t>
            </a:r>
            <a:r>
              <a:rPr dirty="0">
                <a:hlinkClick r:id="rId37"/>
              </a:rPr>
              <a:t>edit</a:t>
            </a:r>
            <a:r>
              <a:rPr dirty="0"/>
              <a:t>]</a:t>
            </a:r>
          </a:p>
          <a:p>
            <a:r>
              <a:rPr lang="en-US" dirty="0">
                <a:solidFill>
                  <a:srgbClr val="FFFFFF"/>
                </a:solidFill>
              </a:rPr>
              <a:t>A message digest can also serve as a means of reliably identifying a file; several </a:t>
            </a:r>
            <a:r>
              <a:rPr lang="en-US" dirty="0">
                <a:solidFill>
                  <a:srgbClr val="FFFFFF"/>
                </a:solidFill>
                <a:hlinkClick r:id="rId38"/>
              </a:rPr>
              <a:t>source code management</a:t>
            </a:r>
            <a:r>
              <a:rPr lang="en-US" dirty="0">
                <a:solidFill>
                  <a:srgbClr val="FFFFFF"/>
                </a:solidFill>
              </a:rPr>
              <a:t> systems, including </a:t>
            </a:r>
            <a:r>
              <a:rPr lang="en-US" dirty="0">
                <a:solidFill>
                  <a:srgbClr val="FFFFFF"/>
                </a:solidFill>
                <a:hlinkClick r:id="rId39"/>
              </a:rPr>
              <a:t>Git</a:t>
            </a:r>
            <a:r>
              <a:rPr lang="en-US" dirty="0">
                <a:solidFill>
                  <a:srgbClr val="FFFFFF"/>
                </a:solidFill>
              </a:rPr>
              <a:t>, </a:t>
            </a:r>
            <a:r>
              <a:rPr lang="en-US" dirty="0">
                <a:solidFill>
                  <a:srgbClr val="FFFFFF"/>
                </a:solidFill>
                <a:hlinkClick r:id="rId40"/>
              </a:rPr>
              <a:t>Mercurial</a:t>
            </a:r>
            <a:r>
              <a:rPr lang="en-US" dirty="0">
                <a:solidFill>
                  <a:srgbClr val="FFFFFF"/>
                </a:solidFill>
              </a:rPr>
              <a:t> and </a:t>
            </a:r>
            <a:r>
              <a:rPr lang="en-US" dirty="0">
                <a:solidFill>
                  <a:srgbClr val="FFFFFF"/>
                </a:solidFill>
                <a:hlinkClick r:id="rId41"/>
              </a:rPr>
              <a:t>Monotone</a:t>
            </a:r>
            <a:r>
              <a:rPr lang="en-US" dirty="0">
                <a:solidFill>
                  <a:srgbClr val="FFFFFF"/>
                </a:solidFill>
              </a:rPr>
              <a:t>, use the </a:t>
            </a:r>
            <a:r>
              <a:rPr lang="en-US" dirty="0">
                <a:solidFill>
                  <a:srgbClr val="FFFFFF"/>
                </a:solidFill>
                <a:hlinkClick r:id="rId42"/>
              </a:rPr>
              <a:t>sha1sum</a:t>
            </a:r>
            <a:r>
              <a:rPr lang="en-US" dirty="0">
                <a:solidFill>
                  <a:srgbClr val="FFFFFF"/>
                </a:solidFill>
              </a:rPr>
              <a:t> of various types of content (file content, directory trees, ancestry information, etc.) to uniquely identify them. Hashes are used to identify files on </a:t>
            </a:r>
            <a:r>
              <a:rPr lang="en-US" dirty="0">
                <a:solidFill>
                  <a:srgbClr val="FFFFFF"/>
                </a:solidFill>
                <a:hlinkClick r:id="rId43"/>
              </a:rPr>
              <a:t>peer-to-peer</a:t>
            </a:r>
            <a:r>
              <a:rPr lang="en-US" dirty="0">
                <a:solidFill>
                  <a:srgbClr val="FFFFFF"/>
                </a:solidFill>
              </a:rPr>
              <a:t> </a:t>
            </a:r>
            <a:r>
              <a:rPr lang="en-US" dirty="0">
                <a:solidFill>
                  <a:srgbClr val="FFFFFF"/>
                </a:solidFill>
                <a:hlinkClick r:id="rId44"/>
              </a:rPr>
              <a:t>filesharing</a:t>
            </a:r>
            <a:r>
              <a:rPr lang="en-US" dirty="0">
                <a:solidFill>
                  <a:srgbClr val="FFFFFF"/>
                </a:solidFill>
              </a:rPr>
              <a:t> networks. For example, in an </a:t>
            </a:r>
            <a:r>
              <a:rPr lang="en-US" dirty="0">
                <a:solidFill>
                  <a:srgbClr val="FFFFFF"/>
                </a:solidFill>
                <a:hlinkClick r:id="rId45"/>
              </a:rPr>
              <a:t>ed2k link</a:t>
            </a:r>
            <a:r>
              <a:rPr lang="en-US" dirty="0">
                <a:solidFill>
                  <a:srgbClr val="FFFFFF"/>
                </a:solidFill>
              </a:rPr>
              <a:t>, an </a:t>
            </a:r>
            <a:r>
              <a:rPr lang="en-US" dirty="0">
                <a:solidFill>
                  <a:srgbClr val="FFFFFF"/>
                </a:solidFill>
                <a:hlinkClick r:id="rId46"/>
              </a:rPr>
              <a:t>MD4</a:t>
            </a:r>
            <a:r>
              <a:rPr lang="en-US" dirty="0">
                <a:solidFill>
                  <a:srgbClr val="FFFFFF"/>
                </a:solidFill>
              </a:rPr>
              <a:t>-variant hash is combined with the file size, providing sufficient information for locating file sources, downloading the file and verifying its contents. </a:t>
            </a:r>
            <a:r>
              <a:rPr lang="en-US" dirty="0">
                <a:solidFill>
                  <a:srgbClr val="FFFFFF"/>
                </a:solidFill>
                <a:hlinkClick r:id="rId47"/>
              </a:rPr>
              <a:t>Magnet links</a:t>
            </a:r>
            <a:r>
              <a:rPr lang="en-US" dirty="0">
                <a:solidFill>
                  <a:srgbClr val="FFFFFF"/>
                </a:solidFill>
              </a:rPr>
              <a:t> are another example. Such file hashes are often the top hash of a </a:t>
            </a:r>
            <a:r>
              <a:rPr lang="en-US" dirty="0">
                <a:solidFill>
                  <a:srgbClr val="FFFFFF"/>
                </a:solidFill>
                <a:hlinkClick r:id="rId48"/>
              </a:rPr>
              <a:t>hash list</a:t>
            </a:r>
            <a:r>
              <a:rPr lang="en-US" dirty="0">
                <a:solidFill>
                  <a:srgbClr val="FFFFFF"/>
                </a:solidFill>
              </a:rPr>
              <a:t> or a </a:t>
            </a:r>
            <a:r>
              <a:rPr lang="en-US" dirty="0">
                <a:solidFill>
                  <a:srgbClr val="FFFFFF"/>
                </a:solidFill>
                <a:hlinkClick r:id="rId49"/>
              </a:rPr>
              <a:t>hash tree</a:t>
            </a:r>
            <a:r>
              <a:rPr lang="en-US" dirty="0">
                <a:solidFill>
                  <a:srgbClr val="FFFFFF"/>
                </a:solidFill>
              </a:rPr>
              <a:t> which allows for additional benefits.</a:t>
            </a:r>
            <a:endParaRPr dirty="0"/>
          </a:p>
          <a:p>
            <a:r>
              <a:rPr lang="en-US" dirty="0">
                <a:solidFill>
                  <a:srgbClr val="FFFFFF"/>
                </a:solidFill>
              </a:rPr>
              <a:t>One of the main applications of a </a:t>
            </a:r>
            <a:r>
              <a:rPr lang="en-US" dirty="0">
                <a:solidFill>
                  <a:srgbClr val="FFFFFF"/>
                </a:solidFill>
                <a:hlinkClick r:id="rId50"/>
              </a:rPr>
              <a:t>hash function</a:t>
            </a:r>
            <a:r>
              <a:rPr lang="en-US" dirty="0">
                <a:solidFill>
                  <a:srgbClr val="FFFFFF"/>
                </a:solidFill>
              </a:rPr>
              <a:t> is to allow the fast look-up of a data in a </a:t>
            </a:r>
            <a:r>
              <a:rPr lang="en-US" dirty="0">
                <a:solidFill>
                  <a:srgbClr val="FFFFFF"/>
                </a:solidFill>
                <a:hlinkClick r:id="rId51"/>
              </a:rPr>
              <a:t>hash table</a:t>
            </a:r>
            <a:r>
              <a:rPr lang="en-US" dirty="0">
                <a:solidFill>
                  <a:srgbClr val="FFFFFF"/>
                </a:solidFill>
              </a:rPr>
              <a:t>. Being hash functions of a particular kind, cryptographic hash functions lend themselves well to this application too.</a:t>
            </a:r>
            <a:endParaRPr dirty="0"/>
          </a:p>
          <a:p>
            <a:r>
              <a:rPr lang="en-US" dirty="0">
                <a:solidFill>
                  <a:srgbClr val="FFFFFF"/>
                </a:solidFill>
              </a:rPr>
              <a:t>However, compared with standard hash functions, cryptographic hash functions tend to be much more expensive computationally. For this reason, they tend to be used in contexts where it is necessary for users to protect themselves against the possibility of forgery (the creation of data with the same digest as the expected data) by potentially malicious participants.</a:t>
            </a:r>
            <a:endParaRPr dirty="0"/>
          </a:p>
          <a:p>
            <a:r>
              <a:rPr dirty="0"/>
              <a:t>Pseudorandom generation and key derivation[</a:t>
            </a:r>
            <a:r>
              <a:rPr dirty="0">
                <a:hlinkClick r:id="rId52"/>
              </a:rPr>
              <a:t>edit</a:t>
            </a:r>
            <a:r>
              <a:rPr dirty="0"/>
              <a:t>]</a:t>
            </a:r>
          </a:p>
          <a:p>
            <a:r>
              <a:rPr lang="en-US" dirty="0">
                <a:solidFill>
                  <a:srgbClr val="FFFFFF"/>
                </a:solidFill>
              </a:rPr>
              <a:t>Hash functions can also be used in the generation of </a:t>
            </a:r>
            <a:r>
              <a:rPr lang="en-US" dirty="0">
                <a:solidFill>
                  <a:srgbClr val="FFFFFF"/>
                </a:solidFill>
                <a:hlinkClick r:id="rId53"/>
              </a:rPr>
              <a:t>pseudorandom</a:t>
            </a:r>
            <a:r>
              <a:rPr lang="en-US" dirty="0">
                <a:solidFill>
                  <a:srgbClr val="FFFFFF"/>
                </a:solidFill>
              </a:rPr>
              <a:t> bits, or to </a:t>
            </a:r>
            <a:r>
              <a:rPr lang="en-US" dirty="0">
                <a:solidFill>
                  <a:srgbClr val="FFFFFF"/>
                </a:solidFill>
                <a:hlinkClick r:id="rId31"/>
              </a:rPr>
              <a:t>derive new keys or passwords</a:t>
            </a:r>
            <a:r>
              <a:rPr lang="en-US" dirty="0">
                <a:solidFill>
                  <a:srgbClr val="FFFFFF"/>
                </a:solidFill>
              </a:rPr>
              <a:t> from a single secure key or password.</a:t>
            </a:r>
            <a:endParaRPr dirty="0"/>
          </a:p>
          <a:p>
            <a:endParaRPr lang="en-US" dirty="0"/>
          </a:p>
        </p:txBody>
      </p:sp>
      <p:sp>
        <p:nvSpPr>
          <p:cNvPr id="4" name="Slide Number Placeholder 3"/>
          <p:cNvSpPr>
            <a:spLocks noGrp="1"/>
          </p:cNvSpPr>
          <p:nvPr>
            <p:ph type="sldNum" sz="quarter" idx="10"/>
          </p:nvPr>
        </p:nvSpPr>
        <p:spPr/>
        <p:txBody>
          <a:bodyPr/>
          <a:lstStyle/>
          <a:p>
            <a:fld id="{E9C109F9-E5FE-4247-BB55-0A14EDF5000F}" type="slidenum">
              <a:rPr lang="en-US"/>
              <a:t>50</a:t>
            </a:fld>
            <a:endParaRPr lang="en-US"/>
          </a:p>
        </p:txBody>
      </p:sp>
    </p:spTree>
    <p:extLst>
      <p:ext uri="{BB962C8B-B14F-4D97-AF65-F5344CB8AC3E}">
        <p14:creationId xmlns:p14="http://schemas.microsoft.com/office/powerpoint/2010/main" val="1653621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51</a:t>
            </a:fld>
            <a:endParaRPr lang="en-US"/>
          </a:p>
        </p:txBody>
      </p:sp>
    </p:spTree>
    <p:extLst>
      <p:ext uri="{BB962C8B-B14F-4D97-AF65-F5344CB8AC3E}">
        <p14:creationId xmlns:p14="http://schemas.microsoft.com/office/powerpoint/2010/main" val="559045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52</a:t>
            </a:fld>
            <a:endParaRPr lang="en-US"/>
          </a:p>
        </p:txBody>
      </p:sp>
    </p:spTree>
    <p:extLst>
      <p:ext uri="{BB962C8B-B14F-4D97-AF65-F5344CB8AC3E}">
        <p14:creationId xmlns:p14="http://schemas.microsoft.com/office/powerpoint/2010/main" val="2784865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C109F9-E5FE-4247-BB55-0A14EDF5000F}" type="slidenum">
              <a:rPr lang="en-US" smtClean="0"/>
              <a:t>53</a:t>
            </a:fld>
            <a:endParaRPr lang="en-US"/>
          </a:p>
        </p:txBody>
      </p:sp>
    </p:spTree>
    <p:extLst>
      <p:ext uri="{BB962C8B-B14F-4D97-AF65-F5344CB8AC3E}">
        <p14:creationId xmlns:p14="http://schemas.microsoft.com/office/powerpoint/2010/main" val="3962763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54</a:t>
            </a:fld>
            <a:endParaRPr lang="en-US"/>
          </a:p>
        </p:txBody>
      </p:sp>
    </p:spTree>
    <p:extLst>
      <p:ext uri="{BB962C8B-B14F-4D97-AF65-F5344CB8AC3E}">
        <p14:creationId xmlns:p14="http://schemas.microsoft.com/office/powerpoint/2010/main" val="22522621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55</a:t>
            </a:fld>
            <a:endParaRPr lang="en-US"/>
          </a:p>
        </p:txBody>
      </p:sp>
    </p:spTree>
    <p:extLst>
      <p:ext uri="{BB962C8B-B14F-4D97-AF65-F5344CB8AC3E}">
        <p14:creationId xmlns:p14="http://schemas.microsoft.com/office/powerpoint/2010/main" val="6376578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56</a:t>
            </a:fld>
            <a:endParaRPr lang="en-US"/>
          </a:p>
        </p:txBody>
      </p:sp>
    </p:spTree>
    <p:extLst>
      <p:ext uri="{BB962C8B-B14F-4D97-AF65-F5344CB8AC3E}">
        <p14:creationId xmlns:p14="http://schemas.microsoft.com/office/powerpoint/2010/main" val="4263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6</a:t>
            </a:fld>
            <a:endParaRPr lang="en-US"/>
          </a:p>
        </p:txBody>
      </p:sp>
    </p:spTree>
    <p:extLst>
      <p:ext uri="{BB962C8B-B14F-4D97-AF65-F5344CB8AC3E}">
        <p14:creationId xmlns:p14="http://schemas.microsoft.com/office/powerpoint/2010/main" val="265430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7</a:t>
            </a:fld>
            <a:endParaRPr lang="en-US"/>
          </a:p>
        </p:txBody>
      </p:sp>
    </p:spTree>
    <p:extLst>
      <p:ext uri="{BB962C8B-B14F-4D97-AF65-F5344CB8AC3E}">
        <p14:creationId xmlns:p14="http://schemas.microsoft.com/office/powerpoint/2010/main" val="2995732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8</a:t>
            </a:fld>
            <a:endParaRPr lang="en-US"/>
          </a:p>
        </p:txBody>
      </p:sp>
    </p:spTree>
    <p:extLst>
      <p:ext uri="{BB962C8B-B14F-4D97-AF65-F5344CB8AC3E}">
        <p14:creationId xmlns:p14="http://schemas.microsoft.com/office/powerpoint/2010/main" val="781568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30B37-6B87-4F06-B5DE-E9E2CF344258}" type="slidenum">
              <a:rPr lang="en-US" smtClean="0"/>
              <a:t>9</a:t>
            </a:fld>
            <a:endParaRPr lang="en-US"/>
          </a:p>
        </p:txBody>
      </p:sp>
    </p:spTree>
    <p:extLst>
      <p:ext uri="{BB962C8B-B14F-4D97-AF65-F5344CB8AC3E}">
        <p14:creationId xmlns:p14="http://schemas.microsoft.com/office/powerpoint/2010/main" val="572475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tevemann.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September 23, 2017</a:t>
            </a:r>
          </a:p>
        </p:txBody>
      </p:sp>
    </p:spTree>
    <p:extLst>
      <p:ext uri="{BB962C8B-B14F-4D97-AF65-F5344CB8AC3E}">
        <p14:creationId xmlns:p14="http://schemas.microsoft.com/office/powerpoint/2010/main" val="3856144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Caesar's Cipher</a:t>
            </a:r>
          </a:p>
        </p:txBody>
      </p:sp>
      <p:sp>
        <p:nvSpPr>
          <p:cNvPr id="3" name="Content Placeholder 2"/>
          <p:cNvSpPr>
            <a:spLocks noGrp="1"/>
          </p:cNvSpPr>
          <p:nvPr>
            <p:ph idx="1"/>
          </p:nvPr>
        </p:nvSpPr>
        <p:spPr>
          <a:xfrm>
            <a:off x="1141413" y="2249488"/>
            <a:ext cx="9906000" cy="2053366"/>
          </a:xfrm>
        </p:spPr>
        <p:txBody>
          <a:bodyPr vert="horz" lIns="91440" tIns="45720" rIns="91440" bIns="45720" rtlCol="0" anchor="t">
            <a:normAutofit/>
          </a:bodyPr>
          <a:lstStyle/>
          <a:p>
            <a:r>
              <a:rPr lang="en-US" dirty="0"/>
              <a:t>One of the earliest known and simplest </a:t>
            </a:r>
            <a:r>
              <a:rPr lang="en-US" dirty="0" smtClean="0"/>
              <a:t>ciphers</a:t>
            </a:r>
          </a:p>
          <a:p>
            <a:r>
              <a:rPr lang="en-US" dirty="0" smtClean="0"/>
              <a:t>Each </a:t>
            </a:r>
            <a:r>
              <a:rPr lang="en-US" dirty="0"/>
              <a:t>letter shifted a certain number of places</a:t>
            </a:r>
          </a:p>
          <a:p>
            <a:r>
              <a:rPr lang="en-US" dirty="0"/>
              <a:t>The number of shifts would be the key</a:t>
            </a:r>
          </a:p>
        </p:txBody>
      </p:sp>
      <p:sp>
        <p:nvSpPr>
          <p:cNvPr id="4" name="TextBox 3"/>
          <p:cNvSpPr txBox="1"/>
          <p:nvPr/>
        </p:nvSpPr>
        <p:spPr>
          <a:xfrm>
            <a:off x="1395167" y="4505728"/>
            <a:ext cx="313104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E(</a:t>
            </a:r>
            <a:r>
              <a:rPr lang="en-US" sz="2400" dirty="0" err="1" smtClean="0"/>
              <a:t>x,k</a:t>
            </a:r>
            <a:r>
              <a:rPr lang="en-US" sz="2400" dirty="0" smtClean="0"/>
              <a:t>) </a:t>
            </a:r>
            <a:r>
              <a:rPr lang="en-US" sz="2400" dirty="0"/>
              <a:t>= (x+k) mod 26</a:t>
            </a:r>
          </a:p>
        </p:txBody>
      </p:sp>
      <p:sp>
        <p:nvSpPr>
          <p:cNvPr id="5" name="TextBox 4"/>
          <p:cNvSpPr txBox="1"/>
          <p:nvPr/>
        </p:nvSpPr>
        <p:spPr>
          <a:xfrm>
            <a:off x="6363093" y="4505728"/>
            <a:ext cx="2954736"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D(</a:t>
            </a:r>
            <a:r>
              <a:rPr lang="en-US" sz="2400" dirty="0" err="1" smtClean="0"/>
              <a:t>x,k</a:t>
            </a:r>
            <a:r>
              <a:rPr lang="en-US" sz="2400" dirty="0" smtClean="0"/>
              <a:t>) </a:t>
            </a:r>
            <a:r>
              <a:rPr lang="en-US" sz="2400" dirty="0"/>
              <a:t>= (x-k) mod 26</a:t>
            </a:r>
          </a:p>
        </p:txBody>
      </p:sp>
    </p:spTree>
    <p:extLst>
      <p:ext uri="{BB962C8B-B14F-4D97-AF65-F5344CB8AC3E}">
        <p14:creationId xmlns:p14="http://schemas.microsoft.com/office/powerpoint/2010/main" val="1039423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Caesar's </a:t>
            </a:r>
            <a:r>
              <a:rPr lang="en-US" dirty="0" smtClean="0"/>
              <a:t>Cipher Example</a:t>
            </a:r>
            <a:endParaRPr lang="en-US" dirty="0"/>
          </a:p>
        </p:txBody>
      </p:sp>
      <p:graphicFrame>
        <p:nvGraphicFramePr>
          <p:cNvPr id="8" name="Diagram 7"/>
          <p:cNvGraphicFramePr/>
          <p:nvPr>
            <p:extLst>
              <p:ext uri="{D42A27DB-BD31-4B8C-83A1-F6EECF244321}">
                <p14:modId xmlns:p14="http://schemas.microsoft.com/office/powerpoint/2010/main" val="3309170479"/>
              </p:ext>
            </p:extLst>
          </p:nvPr>
        </p:nvGraphicFramePr>
        <p:xfrm>
          <a:off x="1141413" y="2097088"/>
          <a:ext cx="9905998" cy="1839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5532399" y="3638747"/>
            <a:ext cx="1124026" cy="369332"/>
          </a:xfrm>
          <a:prstGeom prst="rect">
            <a:avLst/>
          </a:prstGeom>
          <a:noFill/>
        </p:spPr>
        <p:txBody>
          <a:bodyPr wrap="none" rtlCol="0">
            <a:spAutoFit/>
          </a:bodyPr>
          <a:lstStyle/>
          <a:p>
            <a:r>
              <a:rPr lang="en-US" dirty="0" smtClean="0"/>
              <a:t>Encryption</a:t>
            </a:r>
            <a:endParaRPr lang="en-US" dirty="0"/>
          </a:p>
        </p:txBody>
      </p:sp>
      <p:graphicFrame>
        <p:nvGraphicFramePr>
          <p:cNvPr id="10" name="Diagram 9"/>
          <p:cNvGraphicFramePr/>
          <p:nvPr>
            <p:extLst>
              <p:ext uri="{D42A27DB-BD31-4B8C-83A1-F6EECF244321}">
                <p14:modId xmlns:p14="http://schemas.microsoft.com/office/powerpoint/2010/main" val="1930735345"/>
              </p:ext>
            </p:extLst>
          </p:nvPr>
        </p:nvGraphicFramePr>
        <p:xfrm>
          <a:off x="1141413" y="4008079"/>
          <a:ext cx="9905998" cy="1839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5532399" y="5549738"/>
            <a:ext cx="1176925" cy="369332"/>
          </a:xfrm>
          <a:prstGeom prst="rect">
            <a:avLst/>
          </a:prstGeom>
          <a:noFill/>
        </p:spPr>
        <p:txBody>
          <a:bodyPr wrap="none" rtlCol="0">
            <a:spAutoFit/>
          </a:bodyPr>
          <a:lstStyle/>
          <a:p>
            <a:r>
              <a:rPr lang="en-US" dirty="0" smtClean="0"/>
              <a:t>Decryption</a:t>
            </a:r>
            <a:endParaRPr lang="en-US" dirty="0"/>
          </a:p>
        </p:txBody>
      </p:sp>
    </p:spTree>
    <p:extLst>
      <p:ext uri="{BB962C8B-B14F-4D97-AF65-F5344CB8AC3E}">
        <p14:creationId xmlns:p14="http://schemas.microsoft.com/office/powerpoint/2010/main" val="1250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lstStyle/>
          <a:p>
            <a:r>
              <a:rPr lang="en-US" dirty="0" err="1" smtClean="0"/>
              <a:t>Bruteforce</a:t>
            </a:r>
            <a:endParaRPr lang="en-US" dirty="0" smtClean="0"/>
          </a:p>
          <a:p>
            <a:r>
              <a:rPr lang="en-US" dirty="0" err="1" smtClean="0"/>
              <a:t>Keyspace</a:t>
            </a:r>
            <a:r>
              <a:rPr lang="en-US" dirty="0" smtClean="0"/>
              <a:t> for Caesar’s Cipher only 26</a:t>
            </a:r>
          </a:p>
          <a:p>
            <a:r>
              <a:rPr lang="en-US" dirty="0" smtClean="0"/>
              <a:t>Can be </a:t>
            </a:r>
            <a:r>
              <a:rPr lang="en-US" dirty="0" err="1" smtClean="0"/>
              <a:t>bruteforced</a:t>
            </a:r>
            <a:r>
              <a:rPr lang="en-US" dirty="0" smtClean="0"/>
              <a:t> easily*</a:t>
            </a:r>
            <a:endParaRPr lang="en-US" dirty="0"/>
          </a:p>
        </p:txBody>
      </p:sp>
      <p:sp>
        <p:nvSpPr>
          <p:cNvPr id="4" name="TextBox 3"/>
          <p:cNvSpPr txBox="1"/>
          <p:nvPr/>
        </p:nvSpPr>
        <p:spPr>
          <a:xfrm>
            <a:off x="5185348" y="5943600"/>
            <a:ext cx="1818126" cy="369332"/>
          </a:xfrm>
          <a:prstGeom prst="rect">
            <a:avLst/>
          </a:prstGeom>
          <a:noFill/>
        </p:spPr>
        <p:txBody>
          <a:bodyPr wrap="none" rtlCol="0">
            <a:spAutoFit/>
          </a:bodyPr>
          <a:lstStyle/>
          <a:p>
            <a:r>
              <a:rPr lang="en-US" dirty="0" smtClean="0"/>
              <a:t>*</a:t>
            </a:r>
            <a:r>
              <a:rPr lang="en-US" dirty="0" err="1" smtClean="0"/>
              <a:t>Bruteforce</a:t>
            </a:r>
            <a:r>
              <a:rPr lang="en-US" dirty="0" smtClean="0"/>
              <a:t> Demo</a:t>
            </a:r>
            <a:endParaRPr lang="en-US" dirty="0"/>
          </a:p>
        </p:txBody>
      </p:sp>
    </p:spTree>
    <p:extLst>
      <p:ext uri="{BB962C8B-B14F-4D97-AF65-F5344CB8AC3E}">
        <p14:creationId xmlns:p14="http://schemas.microsoft.com/office/powerpoint/2010/main" val="3019087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a:t>
            </a:r>
          </a:p>
        </p:txBody>
      </p:sp>
      <p:graphicFrame>
        <p:nvGraphicFramePr>
          <p:cNvPr id="9" name="Chart 8"/>
          <p:cNvGraphicFramePr/>
          <p:nvPr>
            <p:extLst>
              <p:ext uri="{D42A27DB-BD31-4B8C-83A1-F6EECF244321}">
                <p14:modId xmlns:p14="http://schemas.microsoft.com/office/powerpoint/2010/main" val="4050513081"/>
              </p:ext>
            </p:extLst>
          </p:nvPr>
        </p:nvGraphicFramePr>
        <p:xfrm>
          <a:off x="2032000" y="1885361"/>
          <a:ext cx="8128000" cy="42529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1520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graphicFrame>
        <p:nvGraphicFramePr>
          <p:cNvPr id="4" name="Chart 3"/>
          <p:cNvGraphicFramePr/>
          <p:nvPr>
            <p:extLst>
              <p:ext uri="{D42A27DB-BD31-4B8C-83A1-F6EECF244321}">
                <p14:modId xmlns:p14="http://schemas.microsoft.com/office/powerpoint/2010/main" val="3880875385"/>
              </p:ext>
            </p:extLst>
          </p:nvPr>
        </p:nvGraphicFramePr>
        <p:xfrm>
          <a:off x="2032000" y="1885361"/>
          <a:ext cx="8128000" cy="42529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3211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lstStyle/>
          <a:p>
            <a:r>
              <a:rPr lang="en-US" dirty="0"/>
              <a:t>Key k can be acquired by frequency analysis of letters of </a:t>
            </a:r>
            <a:r>
              <a:rPr lang="en-US" dirty="0" err="1" smtClean="0"/>
              <a:t>ciphertext</a:t>
            </a:r>
            <a:endParaRPr lang="en-US" dirty="0" smtClean="0"/>
          </a:p>
          <a:p>
            <a:r>
              <a:rPr lang="en-US" dirty="0" smtClean="0"/>
              <a:t>Frequency table shifts a certain number(k) to the right (positive) or to the left (negative)</a:t>
            </a:r>
          </a:p>
          <a:p>
            <a:r>
              <a:rPr lang="en-US" dirty="0" smtClean="0"/>
              <a:t>k is the key used for encryption</a:t>
            </a:r>
          </a:p>
        </p:txBody>
      </p:sp>
      <p:sp>
        <p:nvSpPr>
          <p:cNvPr id="5" name="Footer Placeholder 4"/>
          <p:cNvSpPr>
            <a:spLocks noGrp="1"/>
          </p:cNvSpPr>
          <p:nvPr>
            <p:ph type="ftr" sz="quarter" idx="11"/>
          </p:nvPr>
        </p:nvSpPr>
        <p:spPr>
          <a:xfrm>
            <a:off x="4808102" y="5943600"/>
            <a:ext cx="6239309" cy="365125"/>
          </a:xfrm>
        </p:spPr>
        <p:txBody>
          <a:bodyPr/>
          <a:lstStyle/>
          <a:p>
            <a:pPr algn="r"/>
            <a:r>
              <a:rPr lang="en-US" dirty="0" smtClean="0"/>
              <a:t>“A cryptanalyst is a person who doesn’t like being called a hacker.”  </a:t>
            </a:r>
          </a:p>
          <a:p>
            <a:pPr algn="r"/>
            <a:r>
              <a:rPr lang="en-US" dirty="0" smtClean="0"/>
              <a:t>–Josh </a:t>
            </a:r>
            <a:r>
              <a:rPr lang="en-US" dirty="0" err="1" smtClean="0"/>
              <a:t>Zepps</a:t>
            </a:r>
            <a:endParaRPr lang="en-US" dirty="0"/>
          </a:p>
        </p:txBody>
      </p:sp>
    </p:spTree>
    <p:extLst>
      <p:ext uri="{BB962C8B-B14F-4D97-AF65-F5344CB8AC3E}">
        <p14:creationId xmlns:p14="http://schemas.microsoft.com/office/powerpoint/2010/main" val="1395035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Vigenère</a:t>
            </a:r>
            <a:r>
              <a:rPr lang="en-US" dirty="0"/>
              <a:t> </a:t>
            </a:r>
            <a:r>
              <a:rPr lang="en-US" dirty="0" smtClean="0"/>
              <a:t>Cipher</a:t>
            </a:r>
            <a:endParaRPr lang="en-US" dirty="0"/>
          </a:p>
        </p:txBody>
      </p:sp>
      <p:sp>
        <p:nvSpPr>
          <p:cNvPr id="3" name="Content Placeholder 2"/>
          <p:cNvSpPr>
            <a:spLocks noGrp="1"/>
          </p:cNvSpPr>
          <p:nvPr>
            <p:ph idx="1"/>
          </p:nvPr>
        </p:nvSpPr>
        <p:spPr>
          <a:xfrm>
            <a:off x="1141412" y="1910564"/>
            <a:ext cx="9905999" cy="3541714"/>
          </a:xfrm>
        </p:spPr>
        <p:txBody>
          <a:bodyPr/>
          <a:lstStyle/>
          <a:p>
            <a:r>
              <a:rPr lang="en-US" dirty="0" smtClean="0"/>
              <a:t>Simple form of polyalphabetic cipher</a:t>
            </a:r>
          </a:p>
          <a:p>
            <a:r>
              <a:rPr lang="en-US" dirty="0" smtClean="0"/>
              <a:t>Uses </a:t>
            </a:r>
            <a:r>
              <a:rPr lang="en-US" dirty="0" err="1" smtClean="0"/>
              <a:t>Vigenère</a:t>
            </a:r>
            <a:r>
              <a:rPr lang="en-US" dirty="0" smtClean="0"/>
              <a:t> Square for encryption</a:t>
            </a:r>
          </a:p>
          <a:p>
            <a:r>
              <a:rPr lang="en-US" dirty="0" smtClean="0"/>
              <a:t>Harder Cryptanalysis</a:t>
            </a:r>
          </a:p>
          <a:p>
            <a:r>
              <a:rPr lang="en-US" dirty="0" err="1" smtClean="0"/>
              <a:t>Keyspace</a:t>
            </a:r>
            <a:r>
              <a:rPr lang="en-US" dirty="0" smtClean="0"/>
              <a:t> of 26</a:t>
            </a:r>
            <a:r>
              <a:rPr lang="en-US" b="1" i="1" baseline="30000" dirty="0" smtClean="0"/>
              <a:t>n</a:t>
            </a:r>
            <a:r>
              <a:rPr lang="en-US" dirty="0" smtClean="0"/>
              <a:t> (n - key length)</a:t>
            </a:r>
            <a:endParaRPr lang="en-US" b="1" i="1" baseline="30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007" y="2097088"/>
            <a:ext cx="4681404" cy="2964889"/>
          </a:xfrm>
          <a:prstGeom prst="rect">
            <a:avLst/>
          </a:prstGeom>
        </p:spPr>
      </p:pic>
      <p:sp>
        <p:nvSpPr>
          <p:cNvPr id="6" name="TextBox 5"/>
          <p:cNvSpPr txBox="1"/>
          <p:nvPr/>
        </p:nvSpPr>
        <p:spPr>
          <a:xfrm>
            <a:off x="7918320" y="5139597"/>
            <a:ext cx="1576778" cy="338554"/>
          </a:xfrm>
          <a:prstGeom prst="rect">
            <a:avLst/>
          </a:prstGeom>
          <a:noFill/>
        </p:spPr>
        <p:txBody>
          <a:bodyPr wrap="none" rtlCol="0">
            <a:spAutoFit/>
          </a:bodyPr>
          <a:lstStyle/>
          <a:p>
            <a:r>
              <a:rPr lang="en-US" sz="1600" dirty="0" err="1"/>
              <a:t>Vigenère</a:t>
            </a:r>
            <a:r>
              <a:rPr lang="en-US" sz="1600" dirty="0"/>
              <a:t> Square</a:t>
            </a:r>
          </a:p>
        </p:txBody>
      </p:sp>
    </p:spTree>
    <p:extLst>
      <p:ext uri="{BB962C8B-B14F-4D97-AF65-F5344CB8AC3E}">
        <p14:creationId xmlns:p14="http://schemas.microsoft.com/office/powerpoint/2010/main" val="1575160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Vigenère</a:t>
            </a:r>
            <a:r>
              <a:rPr lang="en-US" dirty="0"/>
              <a:t> </a:t>
            </a:r>
            <a:r>
              <a:rPr lang="en-US" dirty="0" smtClean="0"/>
              <a:t>Cipher Example</a:t>
            </a:r>
            <a:endParaRPr lang="en-US" dirty="0"/>
          </a:p>
        </p:txBody>
      </p:sp>
      <p:sp>
        <p:nvSpPr>
          <p:cNvPr id="4" name="TextBox 3"/>
          <p:cNvSpPr txBox="1"/>
          <p:nvPr/>
        </p:nvSpPr>
        <p:spPr>
          <a:xfrm>
            <a:off x="1951290" y="2468292"/>
            <a:ext cx="3246145" cy="369332"/>
          </a:xfrm>
          <a:prstGeom prst="rect">
            <a:avLst/>
          </a:prstGeom>
          <a:noFill/>
        </p:spPr>
        <p:txBody>
          <a:bodyPr wrap="none" rtlCol="0">
            <a:spAutoFit/>
          </a:bodyPr>
          <a:lstStyle/>
          <a:p>
            <a:r>
              <a:rPr lang="en-US" dirty="0" smtClean="0"/>
              <a:t>Plaintext: this is a secret message</a:t>
            </a:r>
            <a:endParaRPr lang="en-US" dirty="0"/>
          </a:p>
        </p:txBody>
      </p:sp>
      <p:sp>
        <p:nvSpPr>
          <p:cNvPr id="5" name="TextBox 4"/>
          <p:cNvSpPr txBox="1"/>
          <p:nvPr/>
        </p:nvSpPr>
        <p:spPr>
          <a:xfrm>
            <a:off x="9058917" y="2468292"/>
            <a:ext cx="1162434" cy="369332"/>
          </a:xfrm>
          <a:prstGeom prst="rect">
            <a:avLst/>
          </a:prstGeom>
          <a:noFill/>
        </p:spPr>
        <p:txBody>
          <a:bodyPr wrap="none" rtlCol="0">
            <a:spAutoFit/>
          </a:bodyPr>
          <a:lstStyle/>
          <a:p>
            <a:r>
              <a:rPr lang="en-US" dirty="0" smtClean="0"/>
              <a:t>Key: snake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04271865"/>
              </p:ext>
            </p:extLst>
          </p:nvPr>
        </p:nvGraphicFramePr>
        <p:xfrm>
          <a:off x="2030408" y="2833978"/>
          <a:ext cx="8128008" cy="1483360"/>
        </p:xfrm>
        <a:graphic>
          <a:graphicData uri="http://schemas.openxmlformats.org/drawingml/2006/table">
            <a:tbl>
              <a:tblPr firstRow="1" bandRow="1">
                <a:tableStyleId>{35758FB7-9AC5-4552-8A53-C91805E547FA}</a:tableStyleId>
              </a:tblPr>
              <a:tblGrid>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tblGrid>
              <a:tr h="370840">
                <a:tc>
                  <a:txBody>
                    <a:bodyPr/>
                    <a:lstStyle/>
                    <a:p>
                      <a:r>
                        <a:rPr lang="en-US" dirty="0" smtClean="0"/>
                        <a:t>t</a:t>
                      </a:r>
                      <a:endParaRPr lang="en-US" dirty="0"/>
                    </a:p>
                  </a:txBody>
                  <a:tcPr/>
                </a:tc>
                <a:tc>
                  <a:txBody>
                    <a:bodyPr/>
                    <a:lstStyle/>
                    <a:p>
                      <a:r>
                        <a:rPr lang="en-US" dirty="0" smtClean="0"/>
                        <a:t>h</a:t>
                      </a:r>
                      <a:endParaRPr lang="en-US" dirty="0"/>
                    </a:p>
                  </a:txBody>
                  <a:tcPr/>
                </a:tc>
                <a:tc>
                  <a:txBody>
                    <a:bodyPr/>
                    <a:lstStyle/>
                    <a:p>
                      <a:r>
                        <a:rPr lang="en-US" dirty="0" err="1" smtClean="0"/>
                        <a:t>i</a:t>
                      </a:r>
                      <a:endParaRPr lang="en-US" dirty="0"/>
                    </a:p>
                  </a:txBody>
                  <a:tcPr/>
                </a:tc>
                <a:tc>
                  <a:txBody>
                    <a:bodyPr/>
                    <a:lstStyle/>
                    <a:p>
                      <a:r>
                        <a:rPr lang="en-US" dirty="0" smtClean="0"/>
                        <a:t>s</a:t>
                      </a:r>
                      <a:endParaRPr lang="en-US" dirty="0"/>
                    </a:p>
                  </a:txBody>
                  <a:tcPr/>
                </a:tc>
                <a:tc>
                  <a:txBody>
                    <a:bodyPr/>
                    <a:lstStyle/>
                    <a:p>
                      <a:endParaRPr lang="en-US" dirty="0"/>
                    </a:p>
                  </a:txBody>
                  <a:tcPr/>
                </a:tc>
                <a:tc>
                  <a:txBody>
                    <a:bodyPr/>
                    <a:lstStyle/>
                    <a:p>
                      <a:r>
                        <a:rPr lang="en-US" dirty="0" err="1" smtClean="0"/>
                        <a:t>i</a:t>
                      </a:r>
                      <a:endParaRPr lang="en-US" dirty="0"/>
                    </a:p>
                  </a:txBody>
                  <a:tcPr/>
                </a:tc>
                <a:tc>
                  <a:txBody>
                    <a:bodyPr/>
                    <a:lstStyle/>
                    <a:p>
                      <a:r>
                        <a:rPr lang="en-US" dirty="0" smtClean="0"/>
                        <a:t>s</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s</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r</a:t>
                      </a:r>
                      <a:endParaRPr lang="en-US" dirty="0"/>
                    </a:p>
                  </a:txBody>
                  <a:tcPr/>
                </a:tc>
                <a:tc>
                  <a:txBody>
                    <a:bodyPr/>
                    <a:lstStyle/>
                    <a:p>
                      <a:r>
                        <a:rPr lang="en-US" dirty="0" smtClean="0"/>
                        <a:t>e</a:t>
                      </a:r>
                      <a:endParaRPr lang="en-US" dirty="0"/>
                    </a:p>
                  </a:txBody>
                  <a:tcPr/>
                </a:tc>
                <a:tc>
                  <a:txBody>
                    <a:bodyPr/>
                    <a:lstStyle/>
                    <a:p>
                      <a:r>
                        <a:rPr lang="en-US" dirty="0" smtClean="0"/>
                        <a:t>t</a:t>
                      </a:r>
                      <a:endParaRPr lang="en-US" dirty="0"/>
                    </a:p>
                  </a:txBody>
                  <a:tcPr/>
                </a:tc>
                <a:tc>
                  <a:txBody>
                    <a:bodyPr/>
                    <a:lstStyle/>
                    <a:p>
                      <a:endParaRPr lang="en-US" dirty="0"/>
                    </a:p>
                  </a:txBody>
                  <a:tcPr/>
                </a:tc>
                <a:tc>
                  <a:txBody>
                    <a:bodyPr/>
                    <a:lstStyle/>
                    <a:p>
                      <a:r>
                        <a:rPr lang="en-US" dirty="0" smtClean="0"/>
                        <a:t>m</a:t>
                      </a:r>
                      <a:endParaRPr lang="en-US" dirty="0"/>
                    </a:p>
                  </a:txBody>
                  <a:tcPr/>
                </a:tc>
                <a:tc>
                  <a:txBody>
                    <a:bodyPr/>
                    <a:lstStyle/>
                    <a:p>
                      <a:r>
                        <a:rPr lang="en-US" dirty="0" smtClean="0"/>
                        <a:t>e</a:t>
                      </a:r>
                      <a:endParaRPr lang="en-US" dirty="0"/>
                    </a:p>
                  </a:txBody>
                  <a:tcPr/>
                </a:tc>
                <a:tc>
                  <a:txBody>
                    <a:bodyPr/>
                    <a:lstStyle/>
                    <a:p>
                      <a:r>
                        <a:rPr lang="en-US" dirty="0" smtClean="0"/>
                        <a:t>s</a:t>
                      </a:r>
                      <a:endParaRPr lang="en-US" dirty="0"/>
                    </a:p>
                  </a:txBody>
                  <a:tcPr/>
                </a:tc>
                <a:tc>
                  <a:txBody>
                    <a:bodyPr/>
                    <a:lstStyle/>
                    <a:p>
                      <a:r>
                        <a:rPr lang="en-US" dirty="0" smtClean="0"/>
                        <a:t>s</a:t>
                      </a:r>
                      <a:endParaRPr lang="en-US" dirty="0"/>
                    </a:p>
                  </a:txBody>
                  <a:tcPr/>
                </a:tc>
                <a:tc>
                  <a:txBody>
                    <a:bodyPr/>
                    <a:lstStyle/>
                    <a:p>
                      <a:r>
                        <a:rPr lang="en-US" dirty="0" smtClean="0"/>
                        <a:t>a</a:t>
                      </a:r>
                      <a:endParaRPr lang="en-US" dirty="0"/>
                    </a:p>
                  </a:txBody>
                  <a:tcPr/>
                </a:tc>
                <a:tc>
                  <a:txBody>
                    <a:bodyPr/>
                    <a:lstStyle/>
                    <a:p>
                      <a:r>
                        <a:rPr lang="en-US" dirty="0" smtClean="0"/>
                        <a:t>g</a:t>
                      </a:r>
                      <a:endParaRPr lang="en-US" dirty="0"/>
                    </a:p>
                  </a:txBody>
                  <a:tcPr/>
                </a:tc>
                <a:tc>
                  <a:txBody>
                    <a:bodyPr/>
                    <a:lstStyle/>
                    <a:p>
                      <a:r>
                        <a:rPr lang="en-US" dirty="0" smtClean="0"/>
                        <a:t>e</a:t>
                      </a:r>
                      <a:endParaRPr lang="en-US" dirty="0"/>
                    </a:p>
                  </a:txBody>
                  <a:tcPr/>
                </a:tc>
              </a:tr>
              <a:tr h="370840">
                <a:tc>
                  <a:txBody>
                    <a:bodyPr/>
                    <a:lstStyle/>
                    <a:p>
                      <a:r>
                        <a:rPr lang="en-US" dirty="0" smtClean="0"/>
                        <a:t>s</a:t>
                      </a:r>
                      <a:endParaRPr lang="en-US" dirty="0"/>
                    </a:p>
                  </a:txBody>
                  <a:tcPr/>
                </a:tc>
                <a:tc>
                  <a:txBody>
                    <a:bodyPr/>
                    <a:lstStyle/>
                    <a:p>
                      <a:r>
                        <a:rPr lang="en-US" dirty="0" smtClean="0"/>
                        <a:t>n</a:t>
                      </a:r>
                      <a:endParaRPr lang="en-US" dirty="0"/>
                    </a:p>
                  </a:txBody>
                  <a:tcPr/>
                </a:tc>
                <a:tc>
                  <a:txBody>
                    <a:bodyPr/>
                    <a:lstStyle/>
                    <a:p>
                      <a:r>
                        <a:rPr lang="en-US" dirty="0" smtClean="0"/>
                        <a:t>a</a:t>
                      </a:r>
                      <a:endParaRPr lang="en-US" dirty="0"/>
                    </a:p>
                  </a:txBody>
                  <a:tcPr/>
                </a:tc>
                <a:tc>
                  <a:txBody>
                    <a:bodyPr/>
                    <a:lstStyle/>
                    <a:p>
                      <a:r>
                        <a:rPr lang="en-US" dirty="0" smtClean="0"/>
                        <a:t>k</a:t>
                      </a:r>
                      <a:endParaRPr lang="en-US" dirty="0"/>
                    </a:p>
                  </a:txBody>
                  <a:tcPr/>
                </a:tc>
                <a:tc>
                  <a:txBody>
                    <a:bodyPr/>
                    <a:lstStyle/>
                    <a:p>
                      <a:endParaRPr lang="en-US" dirty="0"/>
                    </a:p>
                  </a:txBody>
                  <a:tcPr/>
                </a:tc>
                <a:tc>
                  <a:txBody>
                    <a:bodyPr/>
                    <a:lstStyle/>
                    <a:p>
                      <a:r>
                        <a:rPr lang="en-US" dirty="0" smtClean="0"/>
                        <a:t>e</a:t>
                      </a:r>
                      <a:endParaRPr lang="en-US" dirty="0"/>
                    </a:p>
                  </a:txBody>
                  <a:tcPr/>
                </a:tc>
                <a:tc>
                  <a:txBody>
                    <a:bodyPr/>
                    <a:lstStyle/>
                    <a:p>
                      <a:r>
                        <a:rPr lang="en-US" dirty="0" smtClean="0"/>
                        <a:t>s</a:t>
                      </a:r>
                      <a:endParaRPr lang="en-US" dirty="0"/>
                    </a:p>
                  </a:txBody>
                  <a:tcPr/>
                </a:tc>
                <a:tc>
                  <a:txBody>
                    <a:bodyPr/>
                    <a:lstStyle/>
                    <a:p>
                      <a:endParaRPr lang="en-US" dirty="0"/>
                    </a:p>
                  </a:txBody>
                  <a:tcPr/>
                </a:tc>
                <a:tc>
                  <a:txBody>
                    <a:bodyPr/>
                    <a:lstStyle/>
                    <a:p>
                      <a:r>
                        <a:rPr lang="en-US" dirty="0" smtClean="0"/>
                        <a:t>n</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r>
                        <a:rPr lang="en-US" dirty="0" smtClean="0"/>
                        <a:t>k</a:t>
                      </a:r>
                      <a:endParaRPr lang="en-US" dirty="0"/>
                    </a:p>
                  </a:txBody>
                  <a:tcPr/>
                </a:tc>
                <a:tc>
                  <a:txBody>
                    <a:bodyPr/>
                    <a:lstStyle/>
                    <a:p>
                      <a:r>
                        <a:rPr lang="en-US" dirty="0" smtClean="0"/>
                        <a:t>e</a:t>
                      </a:r>
                      <a:endParaRPr lang="en-US" dirty="0"/>
                    </a:p>
                  </a:txBody>
                  <a:tcPr/>
                </a:tc>
                <a:tc>
                  <a:txBody>
                    <a:bodyPr/>
                    <a:lstStyle/>
                    <a:p>
                      <a:r>
                        <a:rPr lang="en-US" dirty="0" smtClean="0"/>
                        <a:t>s</a:t>
                      </a:r>
                      <a:endParaRPr lang="en-US" dirty="0"/>
                    </a:p>
                  </a:txBody>
                  <a:tcPr/>
                </a:tc>
                <a:tc>
                  <a:txBody>
                    <a:bodyPr/>
                    <a:lstStyle/>
                    <a:p>
                      <a:r>
                        <a:rPr lang="en-US" dirty="0" smtClean="0"/>
                        <a:t>n</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k</a:t>
                      </a:r>
                      <a:endParaRPr lang="en-US" dirty="0"/>
                    </a:p>
                  </a:txBody>
                  <a:tcPr/>
                </a:tc>
                <a:tc>
                  <a:txBody>
                    <a:bodyPr/>
                    <a:lstStyle/>
                    <a:p>
                      <a:r>
                        <a:rPr lang="en-US" dirty="0" smtClean="0"/>
                        <a:t>e</a:t>
                      </a:r>
                      <a:endParaRPr lang="en-US" dirty="0"/>
                    </a:p>
                  </a:txBody>
                  <a:tcPr/>
                </a:tc>
                <a:tc>
                  <a:txBody>
                    <a:bodyPr/>
                    <a:lstStyle/>
                    <a:p>
                      <a:r>
                        <a:rPr lang="en-US" dirty="0" smtClean="0"/>
                        <a:t>s</a:t>
                      </a:r>
                      <a:endParaRPr lang="en-US" dirty="0"/>
                    </a:p>
                  </a:txBody>
                  <a:tcPr/>
                </a:tc>
                <a:tc>
                  <a:txBody>
                    <a:bodyPr/>
                    <a:lstStyle/>
                    <a:p>
                      <a:r>
                        <a:rPr lang="en-US" dirty="0" smtClean="0"/>
                        <a:t>n</a:t>
                      </a:r>
                      <a:endParaRPr lang="en-US" dirty="0"/>
                    </a:p>
                  </a:txBody>
                  <a:tcPr/>
                </a:tc>
                <a:tc>
                  <a:txBody>
                    <a:bodyPr/>
                    <a:lstStyle/>
                    <a:p>
                      <a:r>
                        <a:rPr lang="en-US" dirty="0" smtClean="0"/>
                        <a:t>a</a:t>
                      </a:r>
                      <a:endParaRPr lang="en-US" dirty="0"/>
                    </a:p>
                  </a:txBody>
                  <a:tcPr/>
                </a:tc>
                <a:tc>
                  <a:txBody>
                    <a:bodyPr/>
                    <a:lstStyle/>
                    <a:p>
                      <a:r>
                        <a:rPr lang="en-US" dirty="0" smtClean="0"/>
                        <a:t>k</a:t>
                      </a:r>
                      <a:endParaRPr lang="en-US" dirty="0"/>
                    </a:p>
                  </a:txBody>
                  <a:tcPr/>
                </a:tc>
                <a:tc>
                  <a:txBody>
                    <a:bodyPr/>
                    <a:lstStyle/>
                    <a:p>
                      <a:r>
                        <a:rPr lang="en-US" dirty="0" smtClean="0"/>
                        <a:t>e</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l</a:t>
                      </a:r>
                      <a:endParaRPr lang="en-US" dirty="0"/>
                    </a:p>
                  </a:txBody>
                  <a:tcPr/>
                </a:tc>
                <a:tc>
                  <a:txBody>
                    <a:bodyPr/>
                    <a:lstStyle/>
                    <a:p>
                      <a:r>
                        <a:rPr lang="en-US" dirty="0" smtClean="0"/>
                        <a:t>u</a:t>
                      </a:r>
                      <a:endParaRPr lang="en-US" dirty="0"/>
                    </a:p>
                  </a:txBody>
                  <a:tcPr/>
                </a:tc>
                <a:tc>
                  <a:txBody>
                    <a:bodyPr/>
                    <a:lstStyle/>
                    <a:p>
                      <a:r>
                        <a:rPr lang="en-US" dirty="0" err="1" smtClean="0"/>
                        <a:t>i</a:t>
                      </a:r>
                      <a:endParaRPr lang="en-US" dirty="0"/>
                    </a:p>
                  </a:txBody>
                  <a:tcPr/>
                </a:tc>
                <a:tc>
                  <a:txBody>
                    <a:bodyPr/>
                    <a:lstStyle/>
                    <a:p>
                      <a:r>
                        <a:rPr lang="en-US" dirty="0" smtClean="0"/>
                        <a:t>c</a:t>
                      </a:r>
                      <a:endParaRPr lang="en-US" dirty="0"/>
                    </a:p>
                  </a:txBody>
                  <a:tcPr/>
                </a:tc>
                <a:tc>
                  <a:txBody>
                    <a:bodyPr/>
                    <a:lstStyle/>
                    <a:p>
                      <a:endParaRPr lang="en-US" dirty="0"/>
                    </a:p>
                  </a:txBody>
                  <a:tcPr/>
                </a:tc>
                <a:tc>
                  <a:txBody>
                    <a:bodyPr/>
                    <a:lstStyle/>
                    <a:p>
                      <a:r>
                        <a:rPr lang="en-US" dirty="0" smtClean="0"/>
                        <a:t>m</a:t>
                      </a:r>
                      <a:endParaRPr lang="en-US" dirty="0"/>
                    </a:p>
                  </a:txBody>
                  <a:tcPr/>
                </a:tc>
                <a:tc>
                  <a:txBody>
                    <a:bodyPr/>
                    <a:lstStyle/>
                    <a:p>
                      <a:r>
                        <a:rPr lang="en-US" dirty="0" smtClean="0"/>
                        <a:t>k</a:t>
                      </a:r>
                      <a:endParaRPr lang="en-US" dirty="0"/>
                    </a:p>
                  </a:txBody>
                  <a:tcPr/>
                </a:tc>
                <a:tc>
                  <a:txBody>
                    <a:bodyPr/>
                    <a:lstStyle/>
                    <a:p>
                      <a:endParaRPr lang="en-US" dirty="0"/>
                    </a:p>
                  </a:txBody>
                  <a:tcPr/>
                </a:tc>
                <a:tc>
                  <a:txBody>
                    <a:bodyPr/>
                    <a:lstStyle/>
                    <a:p>
                      <a:r>
                        <a:rPr lang="en-US" dirty="0" smtClean="0"/>
                        <a:t>n</a:t>
                      </a:r>
                      <a:endParaRPr lang="en-US" dirty="0"/>
                    </a:p>
                  </a:txBody>
                  <a:tcPr/>
                </a:tc>
                <a:tc>
                  <a:txBody>
                    <a:bodyPr/>
                    <a:lstStyle/>
                    <a:p>
                      <a:endParaRPr lang="en-US" dirty="0"/>
                    </a:p>
                  </a:txBody>
                  <a:tcPr/>
                </a:tc>
                <a:tc>
                  <a:txBody>
                    <a:bodyPr/>
                    <a:lstStyle/>
                    <a:p>
                      <a:r>
                        <a:rPr lang="en-US" dirty="0" smtClean="0"/>
                        <a:t>s</a:t>
                      </a:r>
                      <a:endParaRPr lang="en-US" dirty="0"/>
                    </a:p>
                  </a:txBody>
                  <a:tcPr/>
                </a:tc>
                <a:tc>
                  <a:txBody>
                    <a:bodyPr/>
                    <a:lstStyle/>
                    <a:p>
                      <a:r>
                        <a:rPr lang="en-US" dirty="0" smtClean="0"/>
                        <a:t>o</a:t>
                      </a:r>
                      <a:endParaRPr lang="en-US" dirty="0"/>
                    </a:p>
                  </a:txBody>
                  <a:tcPr/>
                </a:tc>
                <a:tc>
                  <a:txBody>
                    <a:bodyPr/>
                    <a:lstStyle/>
                    <a:p>
                      <a:r>
                        <a:rPr lang="en-US" dirty="0" smtClean="0"/>
                        <a:t>g</a:t>
                      </a:r>
                      <a:endParaRPr lang="en-US" dirty="0"/>
                    </a:p>
                  </a:txBody>
                  <a:tcPr/>
                </a:tc>
                <a:tc>
                  <a:txBody>
                    <a:bodyPr/>
                    <a:lstStyle/>
                    <a:p>
                      <a:r>
                        <a:rPr lang="en-US" dirty="0" smtClean="0"/>
                        <a:t>j</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c>
                  <a:txBody>
                    <a:bodyPr/>
                    <a:lstStyle/>
                    <a:p>
                      <a:endParaRPr lang="en-US" dirty="0"/>
                    </a:p>
                  </a:txBody>
                  <a:tcPr/>
                </a:tc>
                <a:tc>
                  <a:txBody>
                    <a:bodyPr/>
                    <a:lstStyle/>
                    <a:p>
                      <a:r>
                        <a:rPr lang="en-US" dirty="0" smtClean="0"/>
                        <a:t>w</a:t>
                      </a:r>
                      <a:endParaRPr lang="en-US" dirty="0"/>
                    </a:p>
                  </a:txBody>
                  <a:tcPr/>
                </a:tc>
                <a:tc>
                  <a:txBody>
                    <a:bodyPr/>
                    <a:lstStyle/>
                    <a:p>
                      <a:r>
                        <a:rPr lang="en-US" dirty="0" err="1" smtClean="0"/>
                        <a:t>i</a:t>
                      </a:r>
                      <a:endParaRPr lang="en-US" dirty="0"/>
                    </a:p>
                  </a:txBody>
                  <a:tcPr/>
                </a:tc>
                <a:tc>
                  <a:txBody>
                    <a:bodyPr/>
                    <a:lstStyle/>
                    <a:p>
                      <a:r>
                        <a:rPr lang="en-US" dirty="0" smtClean="0"/>
                        <a:t>k</a:t>
                      </a:r>
                      <a:endParaRPr lang="en-US" dirty="0"/>
                    </a:p>
                  </a:txBody>
                  <a:tcPr/>
                </a:tc>
                <a:tc>
                  <a:txBody>
                    <a:bodyPr/>
                    <a:lstStyle/>
                    <a:p>
                      <a:r>
                        <a:rPr lang="en-US" dirty="0" smtClean="0"/>
                        <a:t>f</a:t>
                      </a:r>
                      <a:endParaRPr lang="en-US" dirty="0"/>
                    </a:p>
                  </a:txBody>
                  <a:tcPr/>
                </a:tc>
                <a:tc>
                  <a:txBody>
                    <a:bodyPr/>
                    <a:lstStyle/>
                    <a:p>
                      <a:r>
                        <a:rPr lang="en-US" dirty="0" smtClean="0"/>
                        <a:t>a</a:t>
                      </a:r>
                      <a:endParaRPr lang="en-US" dirty="0"/>
                    </a:p>
                  </a:txBody>
                  <a:tcPr/>
                </a:tc>
                <a:tc>
                  <a:txBody>
                    <a:bodyPr/>
                    <a:lstStyle/>
                    <a:p>
                      <a:r>
                        <a:rPr lang="en-US" dirty="0" smtClean="0"/>
                        <a:t>q</a:t>
                      </a:r>
                      <a:endParaRPr lang="en-US" dirty="0"/>
                    </a:p>
                  </a:txBody>
                  <a:tcPr/>
                </a:tc>
                <a:tc>
                  <a:txBody>
                    <a:bodyPr/>
                    <a:lstStyle/>
                    <a:p>
                      <a:r>
                        <a:rPr lang="en-US" dirty="0" err="1" smtClean="0"/>
                        <a:t>i</a:t>
                      </a:r>
                      <a:endParaRPr lang="en-US" dirty="0"/>
                    </a:p>
                  </a:txBody>
                  <a:tcPr/>
                </a:tc>
              </a:tr>
            </a:tbl>
          </a:graphicData>
        </a:graphic>
      </p:graphicFrame>
      <p:sp>
        <p:nvSpPr>
          <p:cNvPr id="7" name="TextBox 6"/>
          <p:cNvSpPr txBox="1"/>
          <p:nvPr/>
        </p:nvSpPr>
        <p:spPr>
          <a:xfrm>
            <a:off x="1420632" y="3208828"/>
            <a:ext cx="530658" cy="369332"/>
          </a:xfrm>
          <a:prstGeom prst="rect">
            <a:avLst/>
          </a:prstGeom>
          <a:noFill/>
        </p:spPr>
        <p:txBody>
          <a:bodyPr wrap="none" rtlCol="0">
            <a:spAutoFit/>
          </a:bodyPr>
          <a:lstStyle/>
          <a:p>
            <a:r>
              <a:rPr lang="en-US" dirty="0" smtClean="0"/>
              <a:t>Key</a:t>
            </a:r>
            <a:endParaRPr lang="en-US" dirty="0"/>
          </a:p>
        </p:txBody>
      </p:sp>
      <p:sp>
        <p:nvSpPr>
          <p:cNvPr id="8" name="TextBox 7"/>
          <p:cNvSpPr txBox="1"/>
          <p:nvPr/>
        </p:nvSpPr>
        <p:spPr>
          <a:xfrm>
            <a:off x="971983" y="2837624"/>
            <a:ext cx="979307" cy="369332"/>
          </a:xfrm>
          <a:prstGeom prst="rect">
            <a:avLst/>
          </a:prstGeom>
          <a:noFill/>
        </p:spPr>
        <p:txBody>
          <a:bodyPr wrap="none" rtlCol="0">
            <a:spAutoFit/>
          </a:bodyPr>
          <a:lstStyle/>
          <a:p>
            <a:r>
              <a:rPr lang="en-US" dirty="0" smtClean="0"/>
              <a:t>Plaintext</a:t>
            </a:r>
            <a:endParaRPr lang="en-US" dirty="0"/>
          </a:p>
        </p:txBody>
      </p:sp>
      <p:sp>
        <p:nvSpPr>
          <p:cNvPr id="9" name="TextBox 8"/>
          <p:cNvSpPr txBox="1"/>
          <p:nvPr/>
        </p:nvSpPr>
        <p:spPr>
          <a:xfrm>
            <a:off x="802257" y="3947492"/>
            <a:ext cx="1149033" cy="369332"/>
          </a:xfrm>
          <a:prstGeom prst="rect">
            <a:avLst/>
          </a:prstGeom>
          <a:noFill/>
        </p:spPr>
        <p:txBody>
          <a:bodyPr wrap="none" rtlCol="0">
            <a:spAutoFit/>
          </a:bodyPr>
          <a:lstStyle/>
          <a:p>
            <a:r>
              <a:rPr lang="en-US" dirty="0" err="1" smtClean="0"/>
              <a:t>Ciphertext</a:t>
            </a:r>
            <a:endParaRPr lang="en-US" dirty="0"/>
          </a:p>
        </p:txBody>
      </p:sp>
      <p:sp>
        <p:nvSpPr>
          <p:cNvPr id="11" name="Footer Placeholder 9"/>
          <p:cNvSpPr>
            <a:spLocks noGrp="1"/>
          </p:cNvSpPr>
          <p:nvPr>
            <p:ph type="ftr" sz="quarter" idx="11"/>
          </p:nvPr>
        </p:nvSpPr>
        <p:spPr>
          <a:xfrm>
            <a:off x="4808102" y="5948011"/>
            <a:ext cx="6239309" cy="365125"/>
          </a:xfrm>
        </p:spPr>
        <p:txBody>
          <a:bodyPr/>
          <a:lstStyle/>
          <a:p>
            <a:pPr algn="r"/>
            <a:r>
              <a:rPr lang="en-US" dirty="0" smtClean="0"/>
              <a:t>“The science of secrecy, by its very nature, is secret.” </a:t>
            </a:r>
          </a:p>
          <a:p>
            <a:pPr algn="r"/>
            <a:r>
              <a:rPr lang="en-US" dirty="0" smtClean="0"/>
              <a:t>– Simon Singh</a:t>
            </a:r>
            <a:endParaRPr lang="en-US" dirty="0"/>
          </a:p>
        </p:txBody>
      </p:sp>
    </p:spTree>
    <p:extLst>
      <p:ext uri="{BB962C8B-B14F-4D97-AF65-F5344CB8AC3E}">
        <p14:creationId xmlns:p14="http://schemas.microsoft.com/office/powerpoint/2010/main" val="1365947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is Difficult</a:t>
            </a:r>
            <a:endParaRPr lang="en-US" dirty="0"/>
          </a:p>
        </p:txBody>
      </p:sp>
      <p:sp>
        <p:nvSpPr>
          <p:cNvPr id="3" name="Content Placeholder 2"/>
          <p:cNvSpPr>
            <a:spLocks noGrp="1"/>
          </p:cNvSpPr>
          <p:nvPr>
            <p:ph idx="1"/>
          </p:nvPr>
        </p:nvSpPr>
        <p:spPr/>
        <p:txBody>
          <a:bodyPr/>
          <a:lstStyle/>
          <a:p>
            <a:r>
              <a:rPr lang="en-US" dirty="0" smtClean="0"/>
              <a:t>Larger </a:t>
            </a:r>
            <a:r>
              <a:rPr lang="en-US" dirty="0" err="1" smtClean="0"/>
              <a:t>keyspace</a:t>
            </a:r>
            <a:r>
              <a:rPr lang="en-US" dirty="0" smtClean="0"/>
              <a:t> </a:t>
            </a:r>
            <a:r>
              <a:rPr lang="en-US" dirty="0"/>
              <a:t>26</a:t>
            </a:r>
            <a:r>
              <a:rPr lang="en-US" b="1" i="1" baseline="30000" dirty="0"/>
              <a:t>n</a:t>
            </a:r>
            <a:r>
              <a:rPr lang="en-US" dirty="0"/>
              <a:t> (n - key length</a:t>
            </a:r>
            <a:r>
              <a:rPr lang="en-US" dirty="0" smtClean="0"/>
              <a:t>), </a:t>
            </a:r>
            <a:r>
              <a:rPr lang="en-US" dirty="0" err="1" smtClean="0"/>
              <a:t>bruteforce</a:t>
            </a:r>
            <a:r>
              <a:rPr lang="en-US" dirty="0" smtClean="0"/>
              <a:t> difficult</a:t>
            </a:r>
            <a:endParaRPr lang="en-US" b="1" i="1" baseline="30000" dirty="0"/>
          </a:p>
          <a:p>
            <a:r>
              <a:rPr lang="en-US" dirty="0" smtClean="0"/>
              <a:t>Simple frequency analysis not possible</a:t>
            </a:r>
          </a:p>
          <a:p>
            <a:r>
              <a:rPr lang="en-US" dirty="0" smtClean="0"/>
              <a:t>Flattens the frequency distribution table</a:t>
            </a:r>
          </a:p>
          <a:p>
            <a:r>
              <a:rPr lang="en-US" dirty="0" smtClean="0"/>
              <a:t>Still prone to frequency analysis attack</a:t>
            </a:r>
            <a:endParaRPr lang="en-US" dirty="0"/>
          </a:p>
        </p:txBody>
      </p:sp>
      <p:sp>
        <p:nvSpPr>
          <p:cNvPr id="4" name="Footer Placeholder 3"/>
          <p:cNvSpPr>
            <a:spLocks noGrp="1"/>
          </p:cNvSpPr>
          <p:nvPr>
            <p:ph type="ftr" sz="quarter" idx="11"/>
          </p:nvPr>
        </p:nvSpPr>
        <p:spPr>
          <a:xfrm>
            <a:off x="4808102" y="5943600"/>
            <a:ext cx="6239309" cy="365125"/>
          </a:xfrm>
        </p:spPr>
        <p:txBody>
          <a:bodyPr/>
          <a:lstStyle/>
          <a:p>
            <a:pPr algn="r"/>
            <a:r>
              <a:rPr lang="en-US" dirty="0" smtClean="0"/>
              <a:t>“Amateurs hack systems, professionals hack people.”</a:t>
            </a:r>
          </a:p>
          <a:p>
            <a:pPr algn="r"/>
            <a:r>
              <a:rPr lang="en-US" dirty="0" smtClean="0"/>
              <a:t> – Bruce </a:t>
            </a:r>
            <a:r>
              <a:rPr lang="en-US" dirty="0" err="1" smtClean="0"/>
              <a:t>Schneier</a:t>
            </a:r>
            <a:endParaRPr lang="en-US" dirty="0"/>
          </a:p>
        </p:txBody>
      </p:sp>
    </p:spTree>
    <p:extLst>
      <p:ext uri="{BB962C8B-B14F-4D97-AF65-F5344CB8AC3E}">
        <p14:creationId xmlns:p14="http://schemas.microsoft.com/office/powerpoint/2010/main" val="3237531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graphicFrame>
        <p:nvGraphicFramePr>
          <p:cNvPr id="4" name="Chart 3"/>
          <p:cNvGraphicFramePr/>
          <p:nvPr>
            <p:extLst>
              <p:ext uri="{D42A27DB-BD31-4B8C-83A1-F6EECF244321}">
                <p14:modId xmlns:p14="http://schemas.microsoft.com/office/powerpoint/2010/main" val="2025850899"/>
              </p:ext>
            </p:extLst>
          </p:nvPr>
        </p:nvGraphicFramePr>
        <p:xfrm>
          <a:off x="2032000" y="2589451"/>
          <a:ext cx="8128000" cy="354888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149505" y="1754481"/>
            <a:ext cx="9897906" cy="923330"/>
          </a:xfrm>
          <a:prstGeom prst="rect">
            <a:avLst/>
          </a:prstGeom>
          <a:noFill/>
        </p:spPr>
        <p:txBody>
          <a:bodyPr wrap="square" rtlCol="0">
            <a:spAutoFit/>
          </a:bodyPr>
          <a:lstStyle/>
          <a:p>
            <a:r>
              <a:rPr lang="en-US" dirty="0" smtClean="0"/>
              <a:t>Letter frequency table for first 5 chapter of Dan Brown’s novel, The Lost Symbol</a:t>
            </a:r>
          </a:p>
          <a:p>
            <a:r>
              <a:rPr lang="en-US" dirty="0" err="1" smtClean="0"/>
              <a:t>Ciphertext</a:t>
            </a:r>
            <a:r>
              <a:rPr lang="en-US" dirty="0" smtClean="0"/>
              <a:t> encrypted </a:t>
            </a:r>
            <a:r>
              <a:rPr lang="en-US" dirty="0"/>
              <a:t>with key: </a:t>
            </a:r>
            <a:r>
              <a:rPr lang="en-US" dirty="0" smtClean="0"/>
              <a:t>pseudo(6 letters)</a:t>
            </a:r>
          </a:p>
          <a:p>
            <a:r>
              <a:rPr lang="en-US" dirty="0" err="1" smtClean="0"/>
              <a:t>Keyspace</a:t>
            </a:r>
            <a:r>
              <a:rPr lang="en-US" dirty="0" smtClean="0"/>
              <a:t> of </a:t>
            </a:r>
            <a:r>
              <a:rPr lang="en-US" dirty="0"/>
              <a:t>308915776</a:t>
            </a:r>
            <a:endParaRPr lang="en-US" dirty="0" smtClean="0"/>
          </a:p>
        </p:txBody>
      </p:sp>
    </p:spTree>
    <p:extLst>
      <p:ext uri="{BB962C8B-B14F-4D97-AF65-F5344CB8AC3E}">
        <p14:creationId xmlns:p14="http://schemas.microsoft.com/office/powerpoint/2010/main" val="246940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1141412" y="2249487"/>
            <a:ext cx="9905999" cy="2956765"/>
          </a:xfrm>
        </p:spPr>
        <p:txBody>
          <a:bodyPr>
            <a:normAutofit lnSpcReduction="10000"/>
          </a:bodyPr>
          <a:lstStyle/>
          <a:p>
            <a:r>
              <a:rPr lang="en-US" dirty="0" smtClean="0"/>
              <a:t>BCA 2</a:t>
            </a:r>
            <a:r>
              <a:rPr lang="en-US" baseline="30000" dirty="0" smtClean="0"/>
              <a:t>nd</a:t>
            </a:r>
            <a:r>
              <a:rPr lang="en-US" dirty="0" smtClean="0"/>
              <a:t> Year Student, from Maharaja </a:t>
            </a:r>
            <a:r>
              <a:rPr lang="en-US" dirty="0" err="1" smtClean="0"/>
              <a:t>Surajmal</a:t>
            </a:r>
            <a:r>
              <a:rPr lang="en-US" dirty="0" smtClean="0"/>
              <a:t> Institute (GGSIP University)</a:t>
            </a:r>
          </a:p>
          <a:p>
            <a:r>
              <a:rPr lang="en-US" dirty="0" smtClean="0"/>
              <a:t>Oracle Certified Associate in Java SE 8</a:t>
            </a:r>
          </a:p>
          <a:p>
            <a:r>
              <a:rPr lang="en-US" dirty="0" smtClean="0"/>
              <a:t>Android App on Google Play Store that saves Diary logs encrypted in AES/GCM, with 6900+ installs, 300 active users and rating of 4.0 </a:t>
            </a:r>
            <a:r>
              <a:rPr lang="en-US" dirty="0"/>
              <a:t>(app id: </a:t>
            </a:r>
            <a:r>
              <a:rPr lang="en-US" dirty="0" err="1"/>
              <a:t>com.steve.diary.diary</a:t>
            </a:r>
            <a:r>
              <a:rPr lang="en-US" dirty="0" smtClean="0"/>
              <a:t>)</a:t>
            </a:r>
          </a:p>
          <a:p>
            <a:pPr marL="0" indent="0">
              <a:buNone/>
            </a:pPr>
            <a:r>
              <a:rPr lang="en-US" dirty="0"/>
              <a:t> </a:t>
            </a:r>
            <a:r>
              <a:rPr lang="en-US" dirty="0" smtClean="0"/>
              <a:t> </a:t>
            </a:r>
            <a:endParaRPr lang="en-US" dirty="0"/>
          </a:p>
        </p:txBody>
      </p:sp>
      <p:sp>
        <p:nvSpPr>
          <p:cNvPr id="4" name="TextBox 3"/>
          <p:cNvSpPr txBox="1"/>
          <p:nvPr/>
        </p:nvSpPr>
        <p:spPr>
          <a:xfrm>
            <a:off x="1141412" y="4836920"/>
            <a:ext cx="931665" cy="369332"/>
          </a:xfrm>
          <a:prstGeom prst="rect">
            <a:avLst/>
          </a:prstGeom>
          <a:noFill/>
        </p:spPr>
        <p:txBody>
          <a:bodyPr wrap="none" rtlCol="0">
            <a:spAutoFit/>
          </a:bodyPr>
          <a:lstStyle/>
          <a:p>
            <a:r>
              <a:rPr lang="en-US" dirty="0" smtClean="0"/>
              <a:t>Contact:</a:t>
            </a:r>
            <a:endParaRPr lang="en-US" dirty="0"/>
          </a:p>
        </p:txBody>
      </p:sp>
      <p:sp>
        <p:nvSpPr>
          <p:cNvPr id="5" name="TextBox 4"/>
          <p:cNvSpPr txBox="1"/>
          <p:nvPr/>
        </p:nvSpPr>
        <p:spPr>
          <a:xfrm>
            <a:off x="2073077" y="4836920"/>
            <a:ext cx="4741363" cy="923330"/>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3"/>
              </a:rPr>
              <a:t>https://</a:t>
            </a:r>
            <a:r>
              <a:rPr lang="en-US" dirty="0" smtClean="0">
                <a:hlinkClick r:id="rId3"/>
              </a:rPr>
              <a:t>www.stevemann.in</a:t>
            </a:r>
            <a:endParaRPr lang="en-US" dirty="0" smtClean="0"/>
          </a:p>
          <a:p>
            <a:pPr marL="285750" indent="-285750">
              <a:buFont typeface="Arial" panose="020B0604020202020204" pitchFamily="34" charset="0"/>
              <a:buChar char="•"/>
            </a:pPr>
            <a:r>
              <a:rPr lang="en-US" dirty="0" smtClean="0"/>
              <a:t>@</a:t>
            </a:r>
            <a:r>
              <a:rPr lang="en-US" dirty="0"/>
              <a:t>stevemann2705</a:t>
            </a:r>
          </a:p>
          <a:p>
            <a:pPr marL="285750" indent="-285750">
              <a:buFont typeface="Arial" panose="020B0604020202020204" pitchFamily="34" charset="0"/>
              <a:buChar char="•"/>
            </a:pPr>
            <a:r>
              <a:rPr lang="en-US" dirty="0" smtClean="0"/>
              <a:t>https</a:t>
            </a:r>
            <a:r>
              <a:rPr lang="en-US" dirty="0"/>
              <a:t>://www.linkedin.com/in/stevemann2705</a:t>
            </a:r>
            <a:r>
              <a:rPr lang="en-US" dirty="0" smtClean="0"/>
              <a:t>/</a:t>
            </a:r>
            <a:endParaRPr lang="en-US" dirty="0"/>
          </a:p>
        </p:txBody>
      </p:sp>
    </p:spTree>
    <p:extLst>
      <p:ext uri="{BB962C8B-B14F-4D97-AF65-F5344CB8AC3E}">
        <p14:creationId xmlns:p14="http://schemas.microsoft.com/office/powerpoint/2010/main" val="2084530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lstStyle/>
          <a:p>
            <a:r>
              <a:rPr lang="en-US" dirty="0" smtClean="0"/>
              <a:t>Find patterns in </a:t>
            </a:r>
            <a:r>
              <a:rPr lang="en-US" dirty="0" err="1" smtClean="0"/>
              <a:t>ciphertext</a:t>
            </a:r>
            <a:r>
              <a:rPr lang="en-US" dirty="0" smtClean="0"/>
              <a:t>, like ‘</a:t>
            </a:r>
            <a:r>
              <a:rPr lang="en-US" dirty="0" err="1" smtClean="0"/>
              <a:t>aab</a:t>
            </a:r>
            <a:r>
              <a:rPr lang="en-US" dirty="0" smtClean="0"/>
              <a:t>’ </a:t>
            </a:r>
            <a:r>
              <a:rPr lang="en-US" dirty="0" err="1" smtClean="0"/>
              <a:t>occurance</a:t>
            </a:r>
            <a:r>
              <a:rPr lang="en-US" dirty="0" smtClean="0"/>
              <a:t> is high in </a:t>
            </a:r>
            <a:r>
              <a:rPr lang="en-US" dirty="0" err="1" smtClean="0"/>
              <a:t>ciphertext</a:t>
            </a:r>
            <a:r>
              <a:rPr lang="en-US" dirty="0" smtClean="0"/>
              <a:t>.</a:t>
            </a:r>
          </a:p>
          <a:p>
            <a:r>
              <a:rPr lang="en-US" dirty="0" smtClean="0"/>
              <a:t>Find general distance of repetition </a:t>
            </a:r>
          </a:p>
          <a:p>
            <a:r>
              <a:rPr lang="en-US" dirty="0" smtClean="0"/>
              <a:t>Guess key by finding pattern in </a:t>
            </a:r>
            <a:r>
              <a:rPr lang="en-US" dirty="0" err="1" smtClean="0"/>
              <a:t>repitition</a:t>
            </a:r>
            <a:endParaRPr lang="en-US" dirty="0"/>
          </a:p>
        </p:txBody>
      </p:sp>
      <p:sp>
        <p:nvSpPr>
          <p:cNvPr id="4" name="TextBox 3"/>
          <p:cNvSpPr txBox="1"/>
          <p:nvPr/>
        </p:nvSpPr>
        <p:spPr>
          <a:xfrm>
            <a:off x="2161186" y="4094570"/>
            <a:ext cx="6878999" cy="369332"/>
          </a:xfrm>
          <a:prstGeom prst="rect">
            <a:avLst/>
          </a:prstGeom>
          <a:noFill/>
        </p:spPr>
        <p:txBody>
          <a:bodyPr wrap="none" rtlCol="0">
            <a:spAutoFit/>
          </a:bodyPr>
          <a:lstStyle/>
          <a:p>
            <a:r>
              <a:rPr lang="en-US" dirty="0" smtClean="0"/>
              <a:t>Distances b/w consecutive ‘</a:t>
            </a:r>
            <a:r>
              <a:rPr lang="en-US" dirty="0" err="1" smtClean="0"/>
              <a:t>aab</a:t>
            </a:r>
            <a:r>
              <a:rPr lang="en-US" dirty="0" smtClean="0"/>
              <a:t>’ are 5910, 4830,12404,3336, 4722…..</a:t>
            </a:r>
            <a:endParaRPr lang="en-US" dirty="0"/>
          </a:p>
        </p:txBody>
      </p:sp>
      <p:sp>
        <p:nvSpPr>
          <p:cNvPr id="5" name="TextBox 4"/>
          <p:cNvSpPr txBox="1"/>
          <p:nvPr/>
        </p:nvSpPr>
        <p:spPr>
          <a:xfrm>
            <a:off x="1674033" y="4573553"/>
            <a:ext cx="9368142" cy="369332"/>
          </a:xfrm>
          <a:prstGeom prst="rect">
            <a:avLst/>
          </a:prstGeom>
          <a:noFill/>
        </p:spPr>
        <p:txBody>
          <a:bodyPr wrap="none" rtlCol="0">
            <a:spAutoFit/>
          </a:bodyPr>
          <a:lstStyle/>
          <a:p>
            <a:r>
              <a:rPr lang="en-US" dirty="0" smtClean="0"/>
              <a:t>5910, 4830, 3336, 4722 are all divisible by 6. ‘</a:t>
            </a:r>
            <a:r>
              <a:rPr lang="en-US" dirty="0" err="1" smtClean="0"/>
              <a:t>aab</a:t>
            </a:r>
            <a:r>
              <a:rPr lang="en-US" dirty="0" smtClean="0"/>
              <a:t>’ repeats itself after certain blocks of 6 chars</a:t>
            </a:r>
            <a:endParaRPr lang="en-US" dirty="0"/>
          </a:p>
        </p:txBody>
      </p:sp>
      <p:sp>
        <p:nvSpPr>
          <p:cNvPr id="6" name="TextBox 5"/>
          <p:cNvSpPr txBox="1"/>
          <p:nvPr/>
        </p:nvSpPr>
        <p:spPr>
          <a:xfrm>
            <a:off x="4239992" y="4997711"/>
            <a:ext cx="3708836" cy="369332"/>
          </a:xfrm>
          <a:prstGeom prst="rect">
            <a:avLst/>
          </a:prstGeom>
          <a:noFill/>
        </p:spPr>
        <p:txBody>
          <a:bodyPr wrap="none" rtlCol="0">
            <a:spAutoFit/>
          </a:bodyPr>
          <a:lstStyle/>
          <a:p>
            <a:r>
              <a:rPr lang="en-US" dirty="0" smtClean="0"/>
              <a:t>So we can assume key length to be 6</a:t>
            </a:r>
            <a:endParaRPr lang="en-US" dirty="0"/>
          </a:p>
        </p:txBody>
      </p:sp>
      <p:sp>
        <p:nvSpPr>
          <p:cNvPr id="8" name="Footer Placeholder 7"/>
          <p:cNvSpPr>
            <a:spLocks noGrp="1"/>
          </p:cNvSpPr>
          <p:nvPr>
            <p:ph type="ftr" sz="quarter" idx="11"/>
          </p:nvPr>
        </p:nvSpPr>
        <p:spPr>
          <a:xfrm>
            <a:off x="4802866" y="5900852"/>
            <a:ext cx="6239309" cy="365125"/>
          </a:xfrm>
        </p:spPr>
        <p:txBody>
          <a:bodyPr/>
          <a:lstStyle/>
          <a:p>
            <a:pPr algn="r"/>
            <a:r>
              <a:rPr lang="en-US" dirty="0" smtClean="0"/>
              <a:t>“</a:t>
            </a:r>
            <a:r>
              <a:rPr lang="en-US" dirty="0" err="1" smtClean="0"/>
              <a:t>codemaking</a:t>
            </a:r>
            <a:r>
              <a:rPr lang="en-US" dirty="0" smtClean="0"/>
              <a:t> is </a:t>
            </a:r>
            <a:r>
              <a:rPr lang="en-US" dirty="0"/>
              <a:t>a science, And </a:t>
            </a:r>
            <a:r>
              <a:rPr lang="en-US" dirty="0" err="1"/>
              <a:t>Codebreaking</a:t>
            </a:r>
            <a:r>
              <a:rPr lang="en-US" dirty="0"/>
              <a:t> is an </a:t>
            </a:r>
            <a:r>
              <a:rPr lang="en-US" dirty="0" smtClean="0"/>
              <a:t>art.” </a:t>
            </a:r>
          </a:p>
          <a:p>
            <a:pPr algn="r"/>
            <a:r>
              <a:rPr lang="en-US" dirty="0" smtClean="0"/>
              <a:t>– </a:t>
            </a:r>
            <a:r>
              <a:rPr lang="en-US" dirty="0" err="1" smtClean="0"/>
              <a:t>Adi</a:t>
            </a:r>
            <a:r>
              <a:rPr lang="en-US" dirty="0" smtClean="0"/>
              <a:t> Shamir</a:t>
            </a:r>
            <a:endParaRPr lang="en-US" dirty="0"/>
          </a:p>
        </p:txBody>
      </p:sp>
    </p:spTree>
    <p:extLst>
      <p:ext uri="{BB962C8B-B14F-4D97-AF65-F5344CB8AC3E}">
        <p14:creationId xmlns:p14="http://schemas.microsoft.com/office/powerpoint/2010/main" val="891511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Now that we have a key length assumption, we take every 6</a:t>
            </a:r>
            <a:r>
              <a:rPr lang="en-US" baseline="30000" dirty="0" smtClean="0"/>
              <a:t>th</a:t>
            </a:r>
            <a:r>
              <a:rPr lang="en-US" dirty="0" smtClean="0"/>
              <a:t> character and see its frequency distribution</a:t>
            </a:r>
          </a:p>
          <a:p>
            <a:r>
              <a:rPr lang="en-US" dirty="0" smtClean="0"/>
              <a:t>Starting from first character of plaintext, every 6</a:t>
            </a:r>
            <a:r>
              <a:rPr lang="en-US" baseline="30000" dirty="0" smtClean="0"/>
              <a:t>th</a:t>
            </a:r>
            <a:r>
              <a:rPr lang="en-US" dirty="0" smtClean="0"/>
              <a:t> character will be encrypted using same key ‘P’</a:t>
            </a:r>
          </a:p>
          <a:p>
            <a:r>
              <a:rPr lang="en-US" dirty="0" smtClean="0"/>
              <a:t>The block similar to Caesar’s Cipher</a:t>
            </a:r>
          </a:p>
          <a:p>
            <a:r>
              <a:rPr lang="en-US" dirty="0" smtClean="0"/>
              <a:t>Prone to frequency analysis and finding the first character of key</a:t>
            </a:r>
          </a:p>
          <a:p>
            <a:r>
              <a:rPr lang="en-US" dirty="0" smtClean="0"/>
              <a:t>Similarly, we can find all the other characters of the key</a:t>
            </a:r>
            <a:endParaRPr lang="en-US" dirty="0"/>
          </a:p>
        </p:txBody>
      </p:sp>
    </p:spTree>
    <p:extLst>
      <p:ext uri="{BB962C8B-B14F-4D97-AF65-F5344CB8AC3E}">
        <p14:creationId xmlns:p14="http://schemas.microsoft.com/office/powerpoint/2010/main" val="3762597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Operates on binary bit sequences (0 and 1) instead of texts or so</a:t>
            </a:r>
          </a:p>
          <a:p>
            <a:r>
              <a:rPr lang="en-US" dirty="0" smtClean="0"/>
              <a:t>Foundation of </a:t>
            </a:r>
            <a:r>
              <a:rPr lang="en-US" dirty="0"/>
              <a:t>computer and communications </a:t>
            </a:r>
            <a:r>
              <a:rPr lang="en-US" dirty="0" smtClean="0"/>
              <a:t>security</a:t>
            </a:r>
          </a:p>
          <a:p>
            <a:r>
              <a:rPr lang="en-US" dirty="0" smtClean="0"/>
              <a:t>Relies on publically known mathematical algorithms</a:t>
            </a:r>
          </a:p>
          <a:p>
            <a:r>
              <a:rPr lang="en-US" dirty="0" smtClean="0"/>
              <a:t>Cipher Algorithm is publically known</a:t>
            </a:r>
          </a:p>
          <a:p>
            <a:pPr marL="0" indent="0">
              <a:buNone/>
            </a:pPr>
            <a:endParaRPr lang="en-US" dirty="0" smtClean="0"/>
          </a:p>
        </p:txBody>
      </p:sp>
    </p:spTree>
    <p:extLst>
      <p:ext uri="{BB962C8B-B14F-4D97-AF65-F5344CB8AC3E}">
        <p14:creationId xmlns:p14="http://schemas.microsoft.com/office/powerpoint/2010/main" val="78388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pad/</a:t>
            </a:r>
            <a:r>
              <a:rPr lang="en-US" dirty="0" err="1" smtClean="0"/>
              <a:t>Vernam</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Uses binary operator XOR (bitwise), also called bit inverter</a:t>
            </a:r>
          </a:p>
          <a:p>
            <a:r>
              <a:rPr lang="en-US" dirty="0" smtClean="0"/>
              <a:t>Involves use of a sequence of random bits as key</a:t>
            </a:r>
          </a:p>
          <a:p>
            <a:r>
              <a:rPr lang="en-US" dirty="0" smtClean="0"/>
              <a:t>Simplest cipher, yet gives strongest possible security guarantee* (if used correctly)</a:t>
            </a:r>
          </a:p>
          <a:p>
            <a:r>
              <a:rPr lang="en-US" dirty="0" smtClean="0"/>
              <a:t>Key bits should be truly random and pad should be used only once</a:t>
            </a:r>
          </a:p>
          <a:p>
            <a:r>
              <a:rPr lang="en-US" dirty="0" smtClean="0"/>
              <a:t>Attacker learns nothing about the plaintext by looking at </a:t>
            </a:r>
            <a:r>
              <a:rPr lang="en-US" dirty="0" err="1" smtClean="0"/>
              <a:t>ciphertext</a:t>
            </a:r>
            <a:endParaRPr lang="en-US" dirty="0"/>
          </a:p>
        </p:txBody>
      </p:sp>
      <p:sp>
        <p:nvSpPr>
          <p:cNvPr id="4" name="TextBox 3"/>
          <p:cNvSpPr txBox="1"/>
          <p:nvPr/>
        </p:nvSpPr>
        <p:spPr>
          <a:xfrm>
            <a:off x="1985145" y="5943600"/>
            <a:ext cx="8218532" cy="338554"/>
          </a:xfrm>
          <a:prstGeom prst="rect">
            <a:avLst/>
          </a:prstGeom>
          <a:noFill/>
        </p:spPr>
        <p:txBody>
          <a:bodyPr wrap="none" rtlCol="0">
            <a:spAutoFit/>
          </a:bodyPr>
          <a:lstStyle/>
          <a:p>
            <a:r>
              <a:rPr lang="en-US" sz="1600" dirty="0" smtClean="0"/>
              <a:t>* The attacker does know about the length of the message, although it doesn’t matter in most cases</a:t>
            </a:r>
            <a:endParaRPr lang="en-US" sz="1600" dirty="0"/>
          </a:p>
        </p:txBody>
      </p:sp>
    </p:spTree>
    <p:extLst>
      <p:ext uri="{BB962C8B-B14F-4D97-AF65-F5344CB8AC3E}">
        <p14:creationId xmlns:p14="http://schemas.microsoft.com/office/powerpoint/2010/main" val="3204180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Pad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54057"/>
              </p:ext>
            </p:extLst>
          </p:nvPr>
        </p:nvGraphicFramePr>
        <p:xfrm>
          <a:off x="2919411" y="2097088"/>
          <a:ext cx="8128000" cy="1483360"/>
        </p:xfrm>
        <a:graphic>
          <a:graphicData uri="http://schemas.openxmlformats.org/drawingml/2006/table">
            <a:tbl>
              <a:tblPr firstRow="1" bandRow="1">
                <a:tableStyleId>{35758FB7-9AC5-4552-8A53-C91805E547FA}</a:tableStyleId>
              </a:tblPr>
              <a:tblGrid>
                <a:gridCol w="1016000"/>
                <a:gridCol w="1016000"/>
                <a:gridCol w="1016000"/>
                <a:gridCol w="1016000"/>
                <a:gridCol w="1016000"/>
                <a:gridCol w="1016000"/>
                <a:gridCol w="1016000"/>
                <a:gridCol w="1016000"/>
              </a:tblGrid>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5" name="TextBox 4"/>
          <p:cNvSpPr txBox="1"/>
          <p:nvPr/>
        </p:nvSpPr>
        <p:spPr>
          <a:xfrm>
            <a:off x="1844984" y="2097088"/>
            <a:ext cx="979307" cy="369332"/>
          </a:xfrm>
          <a:prstGeom prst="rect">
            <a:avLst/>
          </a:prstGeom>
          <a:noFill/>
        </p:spPr>
        <p:txBody>
          <a:bodyPr wrap="none" rtlCol="0">
            <a:spAutoFit/>
          </a:bodyPr>
          <a:lstStyle/>
          <a:p>
            <a:r>
              <a:rPr lang="en-US" dirty="0" smtClean="0"/>
              <a:t>Plaintext</a:t>
            </a:r>
            <a:endParaRPr lang="en-US" dirty="0"/>
          </a:p>
        </p:txBody>
      </p:sp>
      <p:sp>
        <p:nvSpPr>
          <p:cNvPr id="6" name="TextBox 5"/>
          <p:cNvSpPr txBox="1"/>
          <p:nvPr/>
        </p:nvSpPr>
        <p:spPr>
          <a:xfrm>
            <a:off x="2293633" y="2466420"/>
            <a:ext cx="530658" cy="369332"/>
          </a:xfrm>
          <a:prstGeom prst="rect">
            <a:avLst/>
          </a:prstGeom>
          <a:noFill/>
        </p:spPr>
        <p:txBody>
          <a:bodyPr wrap="none" rtlCol="0">
            <a:spAutoFit/>
          </a:bodyPr>
          <a:lstStyle/>
          <a:p>
            <a:r>
              <a:rPr lang="en-US" dirty="0" smtClean="0"/>
              <a:t>Key</a:t>
            </a:r>
            <a:endParaRPr lang="en-US" dirty="0"/>
          </a:p>
        </p:txBody>
      </p:sp>
      <p:sp>
        <p:nvSpPr>
          <p:cNvPr id="7" name="TextBox 6"/>
          <p:cNvSpPr txBox="1"/>
          <p:nvPr/>
        </p:nvSpPr>
        <p:spPr>
          <a:xfrm>
            <a:off x="1675258" y="3205084"/>
            <a:ext cx="1149033" cy="369332"/>
          </a:xfrm>
          <a:prstGeom prst="rect">
            <a:avLst/>
          </a:prstGeom>
          <a:noFill/>
        </p:spPr>
        <p:txBody>
          <a:bodyPr wrap="none" rtlCol="0">
            <a:spAutoFit/>
          </a:bodyPr>
          <a:lstStyle/>
          <a:p>
            <a:r>
              <a:rPr lang="en-US" dirty="0" err="1" smtClean="0"/>
              <a:t>Ciphertext</a:t>
            </a:r>
            <a:endParaRPr lang="en-US" dirty="0"/>
          </a:p>
        </p:txBody>
      </p:sp>
      <p:sp>
        <p:nvSpPr>
          <p:cNvPr id="8" name="TextBox 7"/>
          <p:cNvSpPr txBox="1"/>
          <p:nvPr/>
        </p:nvSpPr>
        <p:spPr>
          <a:xfrm>
            <a:off x="692677" y="4113025"/>
            <a:ext cx="10803470" cy="400110"/>
          </a:xfrm>
          <a:prstGeom prst="rect">
            <a:avLst/>
          </a:prstGeom>
          <a:noFill/>
        </p:spPr>
        <p:txBody>
          <a:bodyPr wrap="none" rtlCol="0">
            <a:spAutoFit/>
          </a:bodyPr>
          <a:lstStyle/>
          <a:p>
            <a:r>
              <a:rPr lang="en-US" sz="2000" dirty="0" smtClean="0"/>
              <a:t>Attacker will just see 11101010 transmitting and cannot tell anything about the plaintext without the key</a:t>
            </a:r>
            <a:endParaRPr lang="en-US" sz="2000" dirty="0"/>
          </a:p>
        </p:txBody>
      </p:sp>
      <p:sp>
        <p:nvSpPr>
          <p:cNvPr id="9" name="TextBox 8"/>
          <p:cNvSpPr txBox="1"/>
          <p:nvPr/>
        </p:nvSpPr>
        <p:spPr>
          <a:xfrm>
            <a:off x="4253203" y="5559575"/>
            <a:ext cx="3723905" cy="461665"/>
          </a:xfrm>
          <a:prstGeom prst="rect">
            <a:avLst/>
          </a:prstGeom>
          <a:noFill/>
        </p:spPr>
        <p:txBody>
          <a:bodyPr wrap="none" rtlCol="0">
            <a:spAutoFit/>
          </a:bodyPr>
          <a:lstStyle/>
          <a:p>
            <a:r>
              <a:rPr lang="en-US" sz="2400" dirty="0" smtClean="0"/>
              <a:t>This is called </a:t>
            </a:r>
            <a:r>
              <a:rPr lang="en-US" sz="2400" b="1" dirty="0" smtClean="0"/>
              <a:t>perfect security</a:t>
            </a:r>
            <a:endParaRPr lang="en-US" sz="2400" b="1" dirty="0"/>
          </a:p>
        </p:txBody>
      </p:sp>
      <p:sp>
        <p:nvSpPr>
          <p:cNvPr id="10" name="TextBox 9"/>
          <p:cNvSpPr txBox="1"/>
          <p:nvPr/>
        </p:nvSpPr>
        <p:spPr>
          <a:xfrm>
            <a:off x="1929201" y="4528523"/>
            <a:ext cx="8330422" cy="646331"/>
          </a:xfrm>
          <a:prstGeom prst="rect">
            <a:avLst/>
          </a:prstGeom>
          <a:noFill/>
        </p:spPr>
        <p:txBody>
          <a:bodyPr wrap="none" rtlCol="0">
            <a:spAutoFit/>
          </a:bodyPr>
          <a:lstStyle/>
          <a:p>
            <a:pPr algn="ctr"/>
            <a:r>
              <a:rPr lang="en-US" dirty="0" smtClean="0"/>
              <a:t>The plaintext bit can be either 1 or 0 with equal possibilities because key is truly random</a:t>
            </a:r>
          </a:p>
          <a:p>
            <a:pPr algn="ctr"/>
            <a:r>
              <a:rPr lang="en-US" dirty="0" smtClean="0"/>
              <a:t>and the key is only used once</a:t>
            </a:r>
            <a:endParaRPr lang="en-US" dirty="0"/>
          </a:p>
        </p:txBody>
      </p:sp>
    </p:spTree>
    <p:extLst>
      <p:ext uri="{BB962C8B-B14F-4D97-AF65-F5344CB8AC3E}">
        <p14:creationId xmlns:p14="http://schemas.microsoft.com/office/powerpoint/2010/main" val="3042134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 of keys</a:t>
            </a:r>
            <a:endParaRPr lang="en-US" dirty="0"/>
          </a:p>
        </p:txBody>
      </p:sp>
      <p:sp>
        <p:nvSpPr>
          <p:cNvPr id="3" name="Content Placeholder 2"/>
          <p:cNvSpPr>
            <a:spLocks noGrp="1"/>
          </p:cNvSpPr>
          <p:nvPr>
            <p:ph idx="1"/>
          </p:nvPr>
        </p:nvSpPr>
        <p:spPr/>
        <p:txBody>
          <a:bodyPr>
            <a:normAutofit lnSpcReduction="10000"/>
          </a:bodyPr>
          <a:lstStyle/>
          <a:p>
            <a:r>
              <a:rPr lang="en-US" dirty="0" smtClean="0"/>
              <a:t>Theoretically, for a key of length 10, 0000000000 is as random as 0101110111</a:t>
            </a:r>
          </a:p>
          <a:p>
            <a:r>
              <a:rPr lang="en-US" dirty="0" smtClean="0"/>
              <a:t>Using 0000000000 or 1111111111….. simply gives same plaintext or just inverts every bit</a:t>
            </a:r>
          </a:p>
          <a:p>
            <a:r>
              <a:rPr lang="en-US" dirty="0" smtClean="0"/>
              <a:t>Using keys that repeat themselves after certain length makes one time pad just like </a:t>
            </a:r>
            <a:r>
              <a:rPr lang="en-US" dirty="0" err="1" smtClean="0"/>
              <a:t>Vigenère</a:t>
            </a:r>
            <a:r>
              <a:rPr lang="en-US" dirty="0" smtClean="0"/>
              <a:t> Cipher, which can also be cracked</a:t>
            </a:r>
          </a:p>
          <a:p>
            <a:r>
              <a:rPr lang="en-US" dirty="0" smtClean="0"/>
              <a:t>Hence, ‘truly random’ bits are needed for perfect security</a:t>
            </a:r>
            <a:endParaRPr lang="en-US" dirty="0"/>
          </a:p>
        </p:txBody>
      </p:sp>
    </p:spTree>
    <p:extLst>
      <p:ext uri="{BB962C8B-B14F-4D97-AF65-F5344CB8AC3E}">
        <p14:creationId xmlns:p14="http://schemas.microsoft.com/office/powerpoint/2010/main" val="239494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Crib dragging</a:t>
            </a:r>
            <a:endParaRPr lang="en-US" dirty="0"/>
          </a:p>
        </p:txBody>
      </p:sp>
      <p:sp>
        <p:nvSpPr>
          <p:cNvPr id="3" name="Content Placeholder 2"/>
          <p:cNvSpPr>
            <a:spLocks noGrp="1"/>
          </p:cNvSpPr>
          <p:nvPr>
            <p:ph idx="1"/>
          </p:nvPr>
        </p:nvSpPr>
        <p:spPr>
          <a:xfrm>
            <a:off x="1141412" y="2249487"/>
            <a:ext cx="9905999" cy="1675150"/>
          </a:xfrm>
        </p:spPr>
        <p:txBody>
          <a:bodyPr>
            <a:normAutofit/>
          </a:bodyPr>
          <a:lstStyle/>
          <a:p>
            <a:r>
              <a:rPr lang="en-US" dirty="0" smtClean="0"/>
              <a:t>Reusing key poses serious security issues with one time pads</a:t>
            </a:r>
          </a:p>
          <a:p>
            <a:r>
              <a:rPr lang="en-US" dirty="0" smtClean="0"/>
              <a:t>The process uses sequences(cribs) that are expected to occur with high probability</a:t>
            </a:r>
          </a:p>
          <a:p>
            <a:pPr marL="0" indent="0">
              <a:buNone/>
            </a:pPr>
            <a:endParaRPr lang="en-US" dirty="0"/>
          </a:p>
        </p:txBody>
      </p:sp>
      <p:sp>
        <p:nvSpPr>
          <p:cNvPr id="5" name="TextBox 4"/>
          <p:cNvSpPr txBox="1"/>
          <p:nvPr/>
        </p:nvSpPr>
        <p:spPr>
          <a:xfrm>
            <a:off x="3860336" y="4367972"/>
            <a:ext cx="3676006" cy="1815882"/>
          </a:xfrm>
          <a:prstGeom prst="rect">
            <a:avLst/>
          </a:prstGeom>
          <a:noFill/>
        </p:spPr>
        <p:txBody>
          <a:bodyPr wrap="none" rtlCol="0">
            <a:spAutoFit/>
          </a:bodyPr>
          <a:lstStyle/>
          <a:p>
            <a:r>
              <a:rPr lang="en-US" sz="2800" dirty="0" err="1"/>
              <a:t>Cj</a:t>
            </a:r>
            <a:r>
              <a:rPr lang="en-US" sz="2800" dirty="0"/>
              <a:t> ⊕ </a:t>
            </a:r>
            <a:r>
              <a:rPr lang="en-US" sz="2800" dirty="0" err="1"/>
              <a:t>Pj</a:t>
            </a:r>
            <a:r>
              <a:rPr lang="en-US" sz="2800" dirty="0"/>
              <a:t> = (</a:t>
            </a:r>
            <a:r>
              <a:rPr lang="en-US" sz="2800" dirty="0" err="1"/>
              <a:t>Pj</a:t>
            </a:r>
            <a:r>
              <a:rPr lang="en-US" sz="2800" dirty="0"/>
              <a:t> ⊕ K) ⊕ </a:t>
            </a:r>
            <a:r>
              <a:rPr lang="en-US" sz="2800" dirty="0" smtClean="0"/>
              <a:t>P</a:t>
            </a:r>
          </a:p>
          <a:p>
            <a:r>
              <a:rPr lang="en-US" sz="2800" dirty="0"/>
              <a:t>	</a:t>
            </a:r>
            <a:r>
              <a:rPr lang="en-US" sz="2800" dirty="0" smtClean="0"/>
              <a:t>     </a:t>
            </a:r>
            <a:r>
              <a:rPr lang="en-US" sz="2800" dirty="0"/>
              <a:t>= K ⊕ </a:t>
            </a:r>
            <a:r>
              <a:rPr lang="en-US" sz="2800" dirty="0" err="1"/>
              <a:t>Pj</a:t>
            </a:r>
            <a:r>
              <a:rPr lang="en-US" sz="2800" dirty="0"/>
              <a:t> ⊕ </a:t>
            </a:r>
            <a:r>
              <a:rPr lang="en-US" sz="2800" dirty="0" err="1" smtClean="0"/>
              <a:t>Pj</a:t>
            </a:r>
            <a:endParaRPr lang="en-US" sz="2800" dirty="0" smtClean="0"/>
          </a:p>
          <a:p>
            <a:r>
              <a:rPr lang="en-US" sz="2800" dirty="0"/>
              <a:t>	</a:t>
            </a:r>
            <a:r>
              <a:rPr lang="en-US" sz="2800" dirty="0" smtClean="0"/>
              <a:t>     </a:t>
            </a:r>
            <a:r>
              <a:rPr lang="en-US" sz="2800" dirty="0"/>
              <a:t>= K ⊕ </a:t>
            </a:r>
            <a:r>
              <a:rPr lang="en-US" sz="2800" dirty="0" smtClean="0"/>
              <a:t>0</a:t>
            </a:r>
          </a:p>
          <a:p>
            <a:r>
              <a:rPr lang="en-US" sz="2800" dirty="0"/>
              <a:t>	</a:t>
            </a:r>
            <a:r>
              <a:rPr lang="en-US" sz="2800" dirty="0" smtClean="0"/>
              <a:t>     = K</a:t>
            </a:r>
            <a:endParaRPr lang="en-US" sz="2800" dirty="0"/>
          </a:p>
        </p:txBody>
      </p:sp>
      <p:sp>
        <p:nvSpPr>
          <p:cNvPr id="6" name="TextBox 5"/>
          <p:cNvSpPr txBox="1"/>
          <p:nvPr/>
        </p:nvSpPr>
        <p:spPr>
          <a:xfrm>
            <a:off x="8940851" y="4984976"/>
            <a:ext cx="1952137" cy="1200329"/>
          </a:xfrm>
          <a:prstGeom prst="rect">
            <a:avLst/>
          </a:prstGeom>
          <a:noFill/>
        </p:spPr>
        <p:txBody>
          <a:bodyPr wrap="none" rtlCol="0">
            <a:spAutoFit/>
          </a:bodyPr>
          <a:lstStyle/>
          <a:p>
            <a:r>
              <a:rPr lang="en-US" dirty="0" smtClean="0"/>
              <a:t>Where </a:t>
            </a:r>
          </a:p>
          <a:p>
            <a:r>
              <a:rPr lang="en-US" dirty="0" err="1" smtClean="0"/>
              <a:t>Cj</a:t>
            </a:r>
            <a:r>
              <a:rPr lang="en-US" dirty="0" smtClean="0"/>
              <a:t> is the </a:t>
            </a:r>
            <a:r>
              <a:rPr lang="en-US" dirty="0" err="1" smtClean="0"/>
              <a:t>ciphertext</a:t>
            </a:r>
            <a:r>
              <a:rPr lang="en-US" dirty="0" smtClean="0"/>
              <a:t> </a:t>
            </a:r>
          </a:p>
          <a:p>
            <a:r>
              <a:rPr lang="en-US" dirty="0" err="1" smtClean="0"/>
              <a:t>Pj</a:t>
            </a:r>
            <a:r>
              <a:rPr lang="en-US" dirty="0" smtClean="0"/>
              <a:t> is the crib</a:t>
            </a:r>
          </a:p>
          <a:p>
            <a:r>
              <a:rPr lang="en-US" dirty="0" smtClean="0"/>
              <a:t>K is the key</a:t>
            </a:r>
            <a:endParaRPr lang="en-US" dirty="0"/>
          </a:p>
        </p:txBody>
      </p:sp>
      <p:sp>
        <p:nvSpPr>
          <p:cNvPr id="4" name="TextBox 3"/>
          <p:cNvSpPr txBox="1"/>
          <p:nvPr/>
        </p:nvSpPr>
        <p:spPr>
          <a:xfrm>
            <a:off x="4955988" y="3956830"/>
            <a:ext cx="1484702" cy="369332"/>
          </a:xfrm>
          <a:prstGeom prst="rect">
            <a:avLst/>
          </a:prstGeom>
          <a:noFill/>
        </p:spPr>
        <p:txBody>
          <a:bodyPr wrap="none" rtlCol="0">
            <a:spAutoFit/>
          </a:bodyPr>
          <a:lstStyle/>
          <a:p>
            <a:r>
              <a:rPr lang="en-US" dirty="0" smtClean="0"/>
              <a:t>Basic Principle</a:t>
            </a:r>
            <a:endParaRPr lang="en-US" dirty="0"/>
          </a:p>
        </p:txBody>
      </p:sp>
    </p:spTree>
    <p:extLst>
      <p:ext uri="{BB962C8B-B14F-4D97-AF65-F5344CB8AC3E}">
        <p14:creationId xmlns:p14="http://schemas.microsoft.com/office/powerpoint/2010/main" val="3025036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834" y="476716"/>
            <a:ext cx="3331298" cy="5005638"/>
          </a:xfrm>
          <a:prstGeom prst="rect">
            <a:avLst/>
          </a:prstGeom>
        </p:spPr>
      </p:pic>
      <p:sp>
        <p:nvSpPr>
          <p:cNvPr id="5" name="TextBox 4"/>
          <p:cNvSpPr txBox="1"/>
          <p:nvPr/>
        </p:nvSpPr>
        <p:spPr>
          <a:xfrm>
            <a:off x="3158178" y="5721069"/>
            <a:ext cx="5322611" cy="369332"/>
          </a:xfrm>
          <a:prstGeom prst="rect">
            <a:avLst/>
          </a:prstGeom>
          <a:noFill/>
        </p:spPr>
        <p:txBody>
          <a:bodyPr wrap="none" rtlCol="0">
            <a:spAutoFit/>
          </a:bodyPr>
          <a:lstStyle/>
          <a:p>
            <a:r>
              <a:rPr lang="en-US" dirty="0" smtClean="0"/>
              <a:t>Visual Representation of information leak by reused key</a:t>
            </a:r>
            <a:endParaRPr lang="en-US" dirty="0"/>
          </a:p>
        </p:txBody>
      </p:sp>
    </p:spTree>
    <p:extLst>
      <p:ext uri="{BB962C8B-B14F-4D97-AF65-F5344CB8AC3E}">
        <p14:creationId xmlns:p14="http://schemas.microsoft.com/office/powerpoint/2010/main" val="2175154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One time pad</a:t>
            </a:r>
            <a:endParaRPr lang="en-US" dirty="0"/>
          </a:p>
        </p:txBody>
      </p:sp>
      <p:sp>
        <p:nvSpPr>
          <p:cNvPr id="3" name="Content Placeholder 2"/>
          <p:cNvSpPr>
            <a:spLocks noGrp="1"/>
          </p:cNvSpPr>
          <p:nvPr>
            <p:ph idx="1"/>
          </p:nvPr>
        </p:nvSpPr>
        <p:spPr/>
        <p:txBody>
          <a:bodyPr/>
          <a:lstStyle/>
          <a:p>
            <a:r>
              <a:rPr lang="en-US" dirty="0" smtClean="0"/>
              <a:t>Truly random key generation is expensive</a:t>
            </a:r>
          </a:p>
          <a:p>
            <a:r>
              <a:rPr lang="en-US" dirty="0" smtClean="0"/>
              <a:t>Key length should be equal to data length, impractical</a:t>
            </a:r>
            <a:endParaRPr lang="en-US" dirty="0"/>
          </a:p>
          <a:p>
            <a:r>
              <a:rPr lang="en-US" dirty="0" smtClean="0"/>
              <a:t>Key distribution and protection</a:t>
            </a:r>
          </a:p>
          <a:p>
            <a:r>
              <a:rPr lang="en-US" dirty="0" smtClean="0"/>
              <a:t>Reusing keys makes it insecure</a:t>
            </a:r>
          </a:p>
        </p:txBody>
      </p:sp>
    </p:spTree>
    <p:extLst>
      <p:ext uri="{BB962C8B-B14F-4D97-AF65-F5344CB8AC3E}">
        <p14:creationId xmlns:p14="http://schemas.microsoft.com/office/powerpoint/2010/main" val="2432051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Modern Ciphers</a:t>
            </a:r>
            <a:endParaRPr lang="en-US" dirty="0"/>
          </a:p>
        </p:txBody>
      </p:sp>
      <p:graphicFrame>
        <p:nvGraphicFramePr>
          <p:cNvPr id="4" name="Diagram 4"/>
          <p:cNvGraphicFramePr>
            <a:graphicFrameLocks/>
          </p:cNvGraphicFramePr>
          <p:nvPr>
            <p:extLst>
              <p:ext uri="{D42A27DB-BD31-4B8C-83A1-F6EECF244321}">
                <p14:modId xmlns:p14="http://schemas.microsoft.com/office/powerpoint/2010/main" val="120318239"/>
              </p:ext>
            </p:extLst>
          </p:nvPr>
        </p:nvGraphicFramePr>
        <p:xfrm>
          <a:off x="1141413" y="2097088"/>
          <a:ext cx="9905999"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94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005" y="962025"/>
            <a:ext cx="9906000" cy="4116495"/>
          </a:xfrm>
        </p:spPr>
        <p:txBody>
          <a:bodyPr vert="horz" lIns="91440" tIns="45720" rIns="91440" bIns="45720" rtlCol="0" anchor="ctr">
            <a:normAutofit/>
          </a:bodyPr>
          <a:lstStyle/>
          <a:p>
            <a:pPr marL="0" indent="0" algn="ctr">
              <a:buNone/>
            </a:pPr>
            <a:r>
              <a:rPr lang="en-US" i="1" dirty="0"/>
              <a:t>There are two kinds of cryptography in this world: cryptography that will stop your kid sister from reading your files, and cryptography that will stop major governments from reading your files</a:t>
            </a:r>
          </a:p>
        </p:txBody>
      </p:sp>
      <p:sp>
        <p:nvSpPr>
          <p:cNvPr id="4" name="TextBox 3"/>
          <p:cNvSpPr txBox="1"/>
          <p:nvPr/>
        </p:nvSpPr>
        <p:spPr>
          <a:xfrm>
            <a:off x="6846162" y="4010025"/>
            <a:ext cx="431868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-Bruce Schneier (Applied Cryptography)</a:t>
            </a:r>
          </a:p>
        </p:txBody>
      </p:sp>
    </p:spTree>
    <p:extLst>
      <p:ext uri="{BB962C8B-B14F-4D97-AF65-F5344CB8AC3E}">
        <p14:creationId xmlns:p14="http://schemas.microsoft.com/office/powerpoint/2010/main" val="4153124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Modern Ciphers</a:t>
            </a:r>
            <a:endParaRPr lang="en-US" dirty="0"/>
          </a:p>
        </p:txBody>
      </p:sp>
      <p:graphicFrame>
        <p:nvGraphicFramePr>
          <p:cNvPr id="4" name="Diagram 3"/>
          <p:cNvGraphicFramePr>
            <a:graphicFrameLocks/>
          </p:cNvGraphicFramePr>
          <p:nvPr>
            <p:extLst>
              <p:ext uri="{D42A27DB-BD31-4B8C-83A1-F6EECF244321}">
                <p14:modId xmlns:p14="http://schemas.microsoft.com/office/powerpoint/2010/main" val="3422876954"/>
              </p:ext>
            </p:extLst>
          </p:nvPr>
        </p:nvGraphicFramePr>
        <p:xfrm>
          <a:off x="1141413" y="2097088"/>
          <a:ext cx="9905998" cy="3867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6775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a:t>
            </a:r>
            <a:endParaRPr lang="en-US" dirty="0"/>
          </a:p>
        </p:txBody>
      </p:sp>
      <p:sp>
        <p:nvSpPr>
          <p:cNvPr id="3" name="Content Placeholder 2"/>
          <p:cNvSpPr>
            <a:spLocks noGrp="1"/>
          </p:cNvSpPr>
          <p:nvPr>
            <p:ph idx="1"/>
          </p:nvPr>
        </p:nvSpPr>
        <p:spPr/>
        <p:txBody>
          <a:bodyPr/>
          <a:lstStyle/>
          <a:p>
            <a:r>
              <a:rPr lang="en-US" dirty="0" smtClean="0"/>
              <a:t>Symmetric key method of data encryption</a:t>
            </a:r>
          </a:p>
          <a:p>
            <a:r>
              <a:rPr lang="en-US" dirty="0" smtClean="0"/>
              <a:t>Designed in 1970s</a:t>
            </a:r>
          </a:p>
          <a:p>
            <a:r>
              <a:rPr lang="en-US" dirty="0" smtClean="0"/>
              <a:t>Outdated</a:t>
            </a:r>
          </a:p>
          <a:p>
            <a:r>
              <a:rPr lang="en-US" b="1" dirty="0" smtClean="0"/>
              <a:t>Never use DES/3DES in your systems</a:t>
            </a:r>
          </a:p>
          <a:p>
            <a:r>
              <a:rPr lang="en-US" dirty="0" smtClean="0"/>
              <a:t>Successor: AES</a:t>
            </a:r>
            <a:endParaRPr lang="en-US" dirty="0"/>
          </a:p>
        </p:txBody>
      </p:sp>
      <p:sp>
        <p:nvSpPr>
          <p:cNvPr id="4" name="Footer Placeholder 3"/>
          <p:cNvSpPr>
            <a:spLocks noGrp="1"/>
          </p:cNvSpPr>
          <p:nvPr>
            <p:ph type="ftr" sz="quarter" idx="11"/>
          </p:nvPr>
        </p:nvSpPr>
        <p:spPr>
          <a:xfrm>
            <a:off x="4808102" y="5943600"/>
            <a:ext cx="6239309" cy="365125"/>
          </a:xfrm>
        </p:spPr>
        <p:txBody>
          <a:bodyPr/>
          <a:lstStyle/>
          <a:p>
            <a:pPr algn="r"/>
            <a:r>
              <a:rPr lang="en-US" dirty="0" smtClean="0"/>
              <a:t>Few false ideas have more firmly gripped the minds of so many intelligent men than the one that, if they just tried, they could invent a cipher that no one could break. </a:t>
            </a:r>
          </a:p>
          <a:p>
            <a:pPr algn="r"/>
            <a:r>
              <a:rPr lang="en-US" dirty="0" smtClean="0"/>
              <a:t>-David Kahn</a:t>
            </a:r>
            <a:endParaRPr lang="en-US" dirty="0"/>
          </a:p>
        </p:txBody>
      </p:sp>
    </p:spTree>
    <p:extLst>
      <p:ext uri="{BB962C8B-B14F-4D97-AF65-F5344CB8AC3E}">
        <p14:creationId xmlns:p14="http://schemas.microsoft.com/office/powerpoint/2010/main" val="111670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DES work</a:t>
            </a:r>
            <a:endParaRPr lang="en-US" dirty="0"/>
          </a:p>
        </p:txBody>
      </p:sp>
      <p:sp>
        <p:nvSpPr>
          <p:cNvPr id="3" name="Content Placeholder 2"/>
          <p:cNvSpPr>
            <a:spLocks noGrp="1"/>
          </p:cNvSpPr>
          <p:nvPr>
            <p:ph idx="1"/>
          </p:nvPr>
        </p:nvSpPr>
        <p:spPr/>
        <p:txBody>
          <a:bodyPr/>
          <a:lstStyle/>
          <a:p>
            <a:r>
              <a:rPr lang="en-US" dirty="0" smtClean="0"/>
              <a:t>Block Cipher, 64-bits block size</a:t>
            </a:r>
          </a:p>
          <a:p>
            <a:r>
              <a:rPr lang="en-US" dirty="0" smtClean="0"/>
              <a:t>Permutation based, having </a:t>
            </a:r>
            <a:r>
              <a:rPr lang="en-US" b="1" dirty="0" smtClean="0"/>
              <a:t>2</a:t>
            </a:r>
            <a:r>
              <a:rPr lang="en-US" baseline="30000" dirty="0" smtClean="0"/>
              <a:t>64</a:t>
            </a:r>
            <a:r>
              <a:rPr lang="en-US" dirty="0" smtClean="0"/>
              <a:t> possible arrangements of 64-bits</a:t>
            </a:r>
          </a:p>
          <a:p>
            <a:r>
              <a:rPr lang="en-US" dirty="0" smtClean="0"/>
              <a:t>Uses key size of 56-bit (stored as 64-bit key, but every 8</a:t>
            </a:r>
            <a:r>
              <a:rPr lang="en-US" baseline="30000" dirty="0" smtClean="0"/>
              <a:t>th</a:t>
            </a:r>
            <a:r>
              <a:rPr lang="en-US" dirty="0" smtClean="0"/>
              <a:t> bit not used)</a:t>
            </a:r>
          </a:p>
          <a:p>
            <a:r>
              <a:rPr lang="en-US" dirty="0" smtClean="0"/>
              <a:t>Encryption mechanism based on </a:t>
            </a:r>
            <a:r>
              <a:rPr lang="en-US" dirty="0" err="1" smtClean="0"/>
              <a:t>Feistel</a:t>
            </a:r>
            <a:r>
              <a:rPr lang="en-US" dirty="0" smtClean="0"/>
              <a:t> Structure</a:t>
            </a:r>
          </a:p>
        </p:txBody>
      </p:sp>
    </p:spTree>
    <p:extLst>
      <p:ext uri="{BB962C8B-B14F-4D97-AF65-F5344CB8AC3E}">
        <p14:creationId xmlns:p14="http://schemas.microsoft.com/office/powerpoint/2010/main" val="3276475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DES work</a:t>
            </a:r>
          </a:p>
        </p:txBody>
      </p:sp>
      <p:sp>
        <p:nvSpPr>
          <p:cNvPr id="3" name="Content Placeholder 2"/>
          <p:cNvSpPr>
            <a:spLocks noGrp="1"/>
          </p:cNvSpPr>
          <p:nvPr>
            <p:ph idx="1"/>
          </p:nvPr>
        </p:nvSpPr>
        <p:spPr>
          <a:xfrm>
            <a:off x="1141412" y="2249486"/>
            <a:ext cx="9905999" cy="4057309"/>
          </a:xfrm>
        </p:spPr>
        <p:txBody>
          <a:bodyPr>
            <a:normAutofit/>
          </a:bodyPr>
          <a:lstStyle/>
          <a:p>
            <a:r>
              <a:rPr lang="en-US" dirty="0"/>
              <a:t>Creates 16 </a:t>
            </a:r>
            <a:r>
              <a:rPr lang="en-US" dirty="0" err="1"/>
              <a:t>subkeys</a:t>
            </a:r>
            <a:r>
              <a:rPr lang="en-US" dirty="0"/>
              <a:t>, each 48-bits long</a:t>
            </a:r>
          </a:p>
          <a:p>
            <a:r>
              <a:rPr lang="en-US" dirty="0"/>
              <a:t>Initial Permutation (IP) on 64-bits data block</a:t>
            </a:r>
          </a:p>
          <a:p>
            <a:r>
              <a:rPr lang="en-US" dirty="0"/>
              <a:t>Each 64-bit permuted block divided into two 32-bit half-blocks (L and R</a:t>
            </a:r>
            <a:r>
              <a:rPr lang="en-US" dirty="0" smtClean="0"/>
              <a:t>)</a:t>
            </a:r>
          </a:p>
          <a:p>
            <a:r>
              <a:rPr lang="en-US" dirty="0" smtClean="0"/>
              <a:t>16 iterations using a cipher function f(</a:t>
            </a:r>
            <a:r>
              <a:rPr lang="en-US" dirty="0" err="1" smtClean="0"/>
              <a:t>b,k</a:t>
            </a:r>
            <a:r>
              <a:rPr lang="en-US" dirty="0" smtClean="0"/>
              <a:t>) where b is block (32-bits) and k is key (48-bit </a:t>
            </a:r>
            <a:r>
              <a:rPr lang="en-US" dirty="0" err="1" smtClean="0"/>
              <a:t>subkey</a:t>
            </a:r>
            <a:r>
              <a:rPr lang="en-US" dirty="0" smtClean="0"/>
              <a:t>)</a:t>
            </a:r>
          </a:p>
          <a:p>
            <a:r>
              <a:rPr lang="en-US" b="1" i="1" dirty="0"/>
              <a:t>L</a:t>
            </a:r>
            <a:r>
              <a:rPr lang="en-US" b="1" i="1" baseline="-25000" dirty="0"/>
              <a:t>n</a:t>
            </a:r>
            <a:r>
              <a:rPr lang="en-US" dirty="0"/>
              <a:t> = </a:t>
            </a:r>
            <a:r>
              <a:rPr lang="en-US" b="1" i="1" dirty="0"/>
              <a:t>R</a:t>
            </a:r>
            <a:r>
              <a:rPr lang="en-US" b="1" i="1" baseline="-25000" dirty="0"/>
              <a:t>n-1</a:t>
            </a:r>
            <a:r>
              <a:rPr lang="en-US" dirty="0"/>
              <a:t> </a:t>
            </a:r>
            <a:r>
              <a:rPr lang="en-US" dirty="0" smtClean="0"/>
              <a:t> ,  </a:t>
            </a:r>
            <a:r>
              <a:rPr lang="en-US" b="1" i="1" dirty="0" err="1" smtClean="0"/>
              <a:t>R</a:t>
            </a:r>
            <a:r>
              <a:rPr lang="en-US" b="1" i="1" baseline="-25000" dirty="0" err="1" smtClean="0"/>
              <a:t>n</a:t>
            </a:r>
            <a:r>
              <a:rPr lang="en-US" dirty="0"/>
              <a:t> = </a:t>
            </a:r>
            <a:r>
              <a:rPr lang="en-US" b="1" i="1" dirty="0"/>
              <a:t>L</a:t>
            </a:r>
            <a:r>
              <a:rPr lang="en-US" b="1" i="1" baseline="-25000" dirty="0"/>
              <a:t>n-1</a:t>
            </a:r>
            <a:r>
              <a:rPr lang="en-US" dirty="0"/>
              <a:t> + </a:t>
            </a:r>
            <a:r>
              <a:rPr lang="en-US" b="1" i="1" dirty="0"/>
              <a:t>f</a:t>
            </a:r>
            <a:r>
              <a:rPr lang="en-US" dirty="0"/>
              <a:t>(</a:t>
            </a:r>
            <a:r>
              <a:rPr lang="en-US" b="1" i="1" dirty="0"/>
              <a:t>R</a:t>
            </a:r>
            <a:r>
              <a:rPr lang="en-US" b="1" i="1" baseline="-25000" dirty="0"/>
              <a:t>n-1</a:t>
            </a:r>
            <a:r>
              <a:rPr lang="en-US" dirty="0"/>
              <a:t>,</a:t>
            </a:r>
            <a:r>
              <a:rPr lang="en-US" b="1" i="1" dirty="0"/>
              <a:t>K</a:t>
            </a:r>
            <a:r>
              <a:rPr lang="en-US" b="1" i="1" baseline="-25000" dirty="0"/>
              <a:t>n</a:t>
            </a:r>
            <a:r>
              <a:rPr lang="en-US" dirty="0" smtClean="0"/>
              <a:t>)</a:t>
            </a:r>
          </a:p>
          <a:p>
            <a:r>
              <a:rPr lang="en-US" dirty="0" smtClean="0"/>
              <a:t>Inverse Permutation (IP</a:t>
            </a:r>
            <a:r>
              <a:rPr lang="en-US" b="1" baseline="30000" dirty="0" smtClean="0"/>
              <a:t>-1</a:t>
            </a:r>
            <a:r>
              <a:rPr lang="en-US" dirty="0" smtClean="0"/>
              <a:t>) on the final 64-bits block of 16 iterations</a:t>
            </a:r>
          </a:p>
          <a:p>
            <a:endParaRPr lang="en-US" dirty="0"/>
          </a:p>
        </p:txBody>
      </p:sp>
    </p:spTree>
    <p:extLst>
      <p:ext uri="{BB962C8B-B14F-4D97-AF65-F5344CB8AC3E}">
        <p14:creationId xmlns:p14="http://schemas.microsoft.com/office/powerpoint/2010/main" val="3791406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45230" y="640933"/>
            <a:ext cx="7107727" cy="5815413"/>
          </a:xfrm>
          <a:prstGeom prst="rect">
            <a:avLst/>
          </a:prstGeom>
        </p:spPr>
      </p:pic>
    </p:spTree>
    <p:extLst>
      <p:ext uri="{BB962C8B-B14F-4D97-AF65-F5344CB8AC3E}">
        <p14:creationId xmlns:p14="http://schemas.microsoft.com/office/powerpoint/2010/main" val="4136722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Cracking DES</a:t>
            </a:r>
            <a:endParaRPr lang="en-US" dirty="0"/>
          </a:p>
        </p:txBody>
      </p:sp>
      <p:sp>
        <p:nvSpPr>
          <p:cNvPr id="3" name="Content Placeholder 2"/>
          <p:cNvSpPr>
            <a:spLocks noGrp="1"/>
          </p:cNvSpPr>
          <p:nvPr>
            <p:ph idx="1"/>
          </p:nvPr>
        </p:nvSpPr>
        <p:spPr/>
        <p:txBody>
          <a:bodyPr/>
          <a:lstStyle/>
          <a:p>
            <a:r>
              <a:rPr lang="en-US" dirty="0" smtClean="0"/>
              <a:t>Before DES was adopted as a national standard, </a:t>
            </a:r>
            <a:r>
              <a:rPr lang="en-US" dirty="0"/>
              <a:t>Martin Hellman and Whitfield </a:t>
            </a:r>
            <a:r>
              <a:rPr lang="en-US" dirty="0" err="1"/>
              <a:t>Diffie</a:t>
            </a:r>
            <a:r>
              <a:rPr lang="en-US" dirty="0"/>
              <a:t>, registered some objections to the use of DES as an encryption algorithm</a:t>
            </a:r>
            <a:r>
              <a:rPr lang="en-US" dirty="0" smtClean="0"/>
              <a:t>.</a:t>
            </a:r>
          </a:p>
          <a:p>
            <a:r>
              <a:rPr lang="en-US" dirty="0" smtClean="0"/>
              <a:t>Early 1998, John Gilmore and team built a machine that could brute force (try all possible 2</a:t>
            </a:r>
            <a:r>
              <a:rPr lang="en-US" baseline="30000" dirty="0" smtClean="0"/>
              <a:t>56</a:t>
            </a:r>
            <a:r>
              <a:rPr lang="en-US" dirty="0" smtClean="0"/>
              <a:t> keys) in 4.5 days</a:t>
            </a:r>
          </a:p>
          <a:p>
            <a:r>
              <a:rPr lang="en-US" dirty="0" smtClean="0"/>
              <a:t>July 1998, harnessed by thousands of networked computers, they were able to crack DES in 22 hours</a:t>
            </a:r>
            <a:endParaRPr lang="en-US" dirty="0"/>
          </a:p>
        </p:txBody>
      </p:sp>
    </p:spTree>
    <p:extLst>
      <p:ext uri="{BB962C8B-B14F-4D97-AF65-F5344CB8AC3E}">
        <p14:creationId xmlns:p14="http://schemas.microsoft.com/office/powerpoint/2010/main" val="2684113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3DES</a:t>
            </a:r>
            <a:endParaRPr lang="en-US" dirty="0"/>
          </a:p>
        </p:txBody>
      </p:sp>
      <p:sp>
        <p:nvSpPr>
          <p:cNvPr id="3" name="Content Placeholder 2"/>
          <p:cNvSpPr>
            <a:spLocks noGrp="1"/>
          </p:cNvSpPr>
          <p:nvPr>
            <p:ph idx="1"/>
          </p:nvPr>
        </p:nvSpPr>
        <p:spPr>
          <a:xfrm>
            <a:off x="1141412" y="2249486"/>
            <a:ext cx="9905999" cy="4082947"/>
          </a:xfrm>
        </p:spPr>
        <p:txBody>
          <a:bodyPr>
            <a:normAutofit fontScale="92500" lnSpcReduction="20000"/>
          </a:bodyPr>
          <a:lstStyle/>
          <a:p>
            <a:r>
              <a:rPr lang="en-US" dirty="0" smtClean="0"/>
              <a:t>Triple DES was introduced to overcome limitations of DES</a:t>
            </a:r>
          </a:p>
          <a:p>
            <a:r>
              <a:rPr lang="en-US" dirty="0" smtClean="0"/>
              <a:t>3 iterations of the same DES algorithm</a:t>
            </a:r>
          </a:p>
          <a:p>
            <a:r>
              <a:rPr lang="en-US" dirty="0" smtClean="0"/>
              <a:t>Uses two keys (64-bits each), A and B</a:t>
            </a:r>
          </a:p>
          <a:p>
            <a:r>
              <a:rPr lang="en-US" dirty="0" smtClean="0"/>
              <a:t>E</a:t>
            </a:r>
            <a:r>
              <a:rPr lang="en-US" sz="1100" dirty="0" smtClean="0"/>
              <a:t>K</a:t>
            </a:r>
            <a:r>
              <a:rPr lang="en-US" dirty="0" smtClean="0"/>
              <a:t>(m</a:t>
            </a:r>
            <a:r>
              <a:rPr lang="en-US" dirty="0"/>
              <a:t>)=</a:t>
            </a:r>
            <a:r>
              <a:rPr lang="en-US" dirty="0" smtClean="0"/>
              <a:t>E</a:t>
            </a:r>
            <a:r>
              <a:rPr lang="en-US" sz="1200" dirty="0" smtClean="0"/>
              <a:t>A</a:t>
            </a:r>
            <a:r>
              <a:rPr lang="en-US" dirty="0" smtClean="0"/>
              <a:t>(D</a:t>
            </a:r>
            <a:r>
              <a:rPr lang="en-US" sz="1200" dirty="0" smtClean="0"/>
              <a:t>B</a:t>
            </a:r>
            <a:r>
              <a:rPr lang="en-US" dirty="0" smtClean="0"/>
              <a:t>(</a:t>
            </a:r>
            <a:r>
              <a:rPr lang="en-US" dirty="0" err="1" smtClean="0"/>
              <a:t>E</a:t>
            </a:r>
            <a:r>
              <a:rPr lang="en-US" sz="1200" dirty="0" err="1" smtClean="0"/>
              <a:t>A</a:t>
            </a:r>
            <a:r>
              <a:rPr lang="en-US" dirty="0" err="1" smtClean="0"/>
              <a:t>,msg</a:t>
            </a:r>
            <a:r>
              <a:rPr lang="en-US" dirty="0" smtClean="0"/>
              <a:t>)))</a:t>
            </a:r>
          </a:p>
          <a:p>
            <a:r>
              <a:rPr lang="en-US" dirty="0" smtClean="0"/>
              <a:t>For backward compatibility, A and B should be same</a:t>
            </a:r>
          </a:p>
          <a:p>
            <a:r>
              <a:rPr lang="en-US" dirty="0" smtClean="0"/>
              <a:t>Susceptible to certain chosen-plaintext or known-plaintext attacks, reducing effective key size to 80-bits</a:t>
            </a:r>
          </a:p>
          <a:p>
            <a:r>
              <a:rPr lang="en-US" dirty="0" smtClean="0"/>
              <a:t>80-bits is not enough security, as </a:t>
            </a:r>
            <a:r>
              <a:rPr lang="en-US" dirty="0" err="1" smtClean="0"/>
              <a:t>keyspace</a:t>
            </a:r>
            <a:r>
              <a:rPr lang="en-US" dirty="0" smtClean="0"/>
              <a:t> can be searched </a:t>
            </a:r>
            <a:r>
              <a:rPr lang="en-US" dirty="0"/>
              <a:t>thoroughly by affordable consumer hardware today</a:t>
            </a:r>
          </a:p>
          <a:p>
            <a:endParaRPr lang="en-US" dirty="0"/>
          </a:p>
        </p:txBody>
      </p:sp>
    </p:spTree>
    <p:extLst>
      <p:ext uri="{BB962C8B-B14F-4D97-AF65-F5344CB8AC3E}">
        <p14:creationId xmlns:p14="http://schemas.microsoft.com/office/powerpoint/2010/main" val="582181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r>
              <a:rPr lang="en-US" dirty="0" err="1"/>
              <a:t>Rijndael</a:t>
            </a:r>
            <a:endParaRPr lang="en-US" dirty="0"/>
          </a:p>
        </p:txBody>
      </p:sp>
      <p:sp>
        <p:nvSpPr>
          <p:cNvPr id="3" name="Content Placeholder 2"/>
          <p:cNvSpPr>
            <a:spLocks noGrp="1"/>
          </p:cNvSpPr>
          <p:nvPr>
            <p:ph idx="1"/>
          </p:nvPr>
        </p:nvSpPr>
        <p:spPr/>
        <p:txBody>
          <a:bodyPr/>
          <a:lstStyle/>
          <a:p>
            <a:r>
              <a:rPr lang="en-US" dirty="0" smtClean="0"/>
              <a:t>Block size 128-bits, key length can be </a:t>
            </a:r>
            <a:r>
              <a:rPr lang="en-US" dirty="0"/>
              <a:t>128, 192 and 256 </a:t>
            </a:r>
            <a:r>
              <a:rPr lang="en-US" dirty="0" smtClean="0"/>
              <a:t>bits</a:t>
            </a:r>
          </a:p>
          <a:p>
            <a:r>
              <a:rPr lang="en-US" dirty="0" smtClean="0"/>
              <a:t>Based on Substitution-Permutation Network</a:t>
            </a:r>
          </a:p>
          <a:p>
            <a:r>
              <a:rPr lang="en-US" dirty="0" smtClean="0"/>
              <a:t>Faster in both software and hardware</a:t>
            </a:r>
          </a:p>
          <a:p>
            <a:r>
              <a:rPr lang="en-US" dirty="0"/>
              <a:t>At present, there is no known practical attack that would allow someone without knowledge of the key to read data encrypted by AES when correctly implemented</a:t>
            </a:r>
          </a:p>
        </p:txBody>
      </p:sp>
    </p:spTree>
    <p:extLst>
      <p:ext uri="{BB962C8B-B14F-4D97-AF65-F5344CB8AC3E}">
        <p14:creationId xmlns:p14="http://schemas.microsoft.com/office/powerpoint/2010/main" val="1433958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625" y="1107680"/>
            <a:ext cx="8150783" cy="5119356"/>
          </a:xfrm>
        </p:spPr>
      </p:pic>
      <p:sp>
        <p:nvSpPr>
          <p:cNvPr id="6" name="TextBox 5"/>
          <p:cNvSpPr txBox="1"/>
          <p:nvPr/>
        </p:nvSpPr>
        <p:spPr>
          <a:xfrm>
            <a:off x="4661628" y="738348"/>
            <a:ext cx="3018775" cy="369332"/>
          </a:xfrm>
          <a:prstGeom prst="rect">
            <a:avLst/>
          </a:prstGeom>
          <a:noFill/>
        </p:spPr>
        <p:txBody>
          <a:bodyPr wrap="none" rtlCol="0">
            <a:spAutoFit/>
          </a:bodyPr>
          <a:lstStyle/>
          <a:p>
            <a:r>
              <a:rPr lang="en-US" dirty="0" smtClean="0"/>
              <a:t>AES Encryption and Decryption</a:t>
            </a:r>
            <a:endParaRPr lang="en-US" dirty="0"/>
          </a:p>
        </p:txBody>
      </p:sp>
    </p:spTree>
    <p:extLst>
      <p:ext uri="{BB962C8B-B14F-4D97-AF65-F5344CB8AC3E}">
        <p14:creationId xmlns:p14="http://schemas.microsoft.com/office/powerpoint/2010/main" val="4155553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48755" y="2628028"/>
            <a:ext cx="9404723" cy="1400530"/>
          </a:xfrm>
        </p:spPr>
        <p:txBody>
          <a:bodyPr anchor="ctr" anchorCtr="1"/>
          <a:lstStyle/>
          <a:p>
            <a:r>
              <a:rPr lang="en-US" dirty="0" smtClean="0"/>
              <a:t>Key Exchange?</a:t>
            </a:r>
            <a:endParaRPr lang="en-US" dirty="0"/>
          </a:p>
        </p:txBody>
      </p:sp>
    </p:spTree>
    <p:extLst>
      <p:ext uri="{BB962C8B-B14F-4D97-AF65-F5344CB8AC3E}">
        <p14:creationId xmlns:p14="http://schemas.microsoft.com/office/powerpoint/2010/main" val="29753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Cryptography?</a:t>
            </a:r>
          </a:p>
        </p:txBody>
      </p:sp>
      <p:sp>
        <p:nvSpPr>
          <p:cNvPr id="3" name="Content Placeholder 2"/>
          <p:cNvSpPr>
            <a:spLocks noGrp="1"/>
          </p:cNvSpPr>
          <p:nvPr>
            <p:ph idx="1"/>
          </p:nvPr>
        </p:nvSpPr>
        <p:spPr>
          <a:xfrm>
            <a:off x="1141413" y="2249488"/>
            <a:ext cx="9498843" cy="3541712"/>
          </a:xfrm>
        </p:spPr>
        <p:txBody>
          <a:bodyPr vert="horz" lIns="91440" tIns="45720" rIns="91440" bIns="45720" rtlCol="0" anchor="t">
            <a:normAutofit/>
          </a:bodyPr>
          <a:lstStyle/>
          <a:p>
            <a:pPr marL="0" indent="0">
              <a:buNone/>
            </a:pPr>
            <a:r>
              <a:rPr lang="en-US" i="1" dirty="0"/>
              <a:t>The art and science of concealing the messages to introduce secrecy in information security is recognized as cryptography*</a:t>
            </a:r>
          </a:p>
          <a:p>
            <a:pPr marL="0" indent="0">
              <a:buNone/>
            </a:pPr>
            <a:endParaRPr lang="en-US" dirty="0"/>
          </a:p>
        </p:txBody>
      </p:sp>
      <p:sp>
        <p:nvSpPr>
          <p:cNvPr id="7" name="TextBox 6"/>
          <p:cNvSpPr txBox="1"/>
          <p:nvPr/>
        </p:nvSpPr>
        <p:spPr>
          <a:xfrm>
            <a:off x="1633043" y="5953125"/>
            <a:ext cx="851886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There are other things involved in cryptography which will be discussed later.</a:t>
            </a:r>
          </a:p>
        </p:txBody>
      </p:sp>
    </p:spTree>
    <p:extLst>
      <p:ext uri="{BB962C8B-B14F-4D97-AF65-F5344CB8AC3E}">
        <p14:creationId xmlns:p14="http://schemas.microsoft.com/office/powerpoint/2010/main" val="1955343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Diffie</a:t>
            </a:r>
            <a:r>
              <a:rPr lang="en-US" dirty="0" smtClean="0"/>
              <a:t>-Hellman Key Exchange</a:t>
            </a:r>
            <a:endParaRPr lang="en-US" dirty="0"/>
          </a:p>
        </p:txBody>
      </p:sp>
      <p:sp>
        <p:nvSpPr>
          <p:cNvPr id="3" name="Content Placeholder 2"/>
          <p:cNvSpPr>
            <a:spLocks noGrp="1"/>
          </p:cNvSpPr>
          <p:nvPr>
            <p:ph idx="1"/>
          </p:nvPr>
        </p:nvSpPr>
        <p:spPr/>
        <p:txBody>
          <a:bodyPr/>
          <a:lstStyle/>
          <a:p>
            <a:r>
              <a:rPr lang="en-US" dirty="0"/>
              <a:t>A way, where two people, over insecure channel, agree on a shared key </a:t>
            </a:r>
            <a:r>
              <a:rPr lang="en-US" dirty="0" smtClean="0"/>
              <a:t>securely</a:t>
            </a:r>
          </a:p>
          <a:p>
            <a:r>
              <a:rPr lang="en-US" dirty="0" smtClean="0"/>
              <a:t>Conceptualized by Ralph </a:t>
            </a:r>
            <a:r>
              <a:rPr lang="en-US" dirty="0" err="1" smtClean="0"/>
              <a:t>Merkle</a:t>
            </a:r>
            <a:endParaRPr lang="en-US" dirty="0" smtClean="0"/>
          </a:p>
          <a:p>
            <a:r>
              <a:rPr lang="en-US" dirty="0" smtClean="0"/>
              <a:t>Introduced in mid 70s by Whitfield </a:t>
            </a:r>
            <a:r>
              <a:rPr lang="en-US" dirty="0" err="1" smtClean="0"/>
              <a:t>Diffie</a:t>
            </a:r>
            <a:r>
              <a:rPr lang="en-US" dirty="0" smtClean="0"/>
              <a:t> and Martin Hellman</a:t>
            </a:r>
            <a:endParaRPr lang="en-US" dirty="0"/>
          </a:p>
          <a:p>
            <a:pPr marL="0" indent="0">
              <a:buNone/>
            </a:pPr>
            <a:endParaRPr lang="en-US" dirty="0"/>
          </a:p>
        </p:txBody>
      </p:sp>
    </p:spTree>
    <p:extLst>
      <p:ext uri="{BB962C8B-B14F-4D97-AF65-F5344CB8AC3E}">
        <p14:creationId xmlns:p14="http://schemas.microsoft.com/office/powerpoint/2010/main" val="3207222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a:t>
            </a:r>
            <a:endParaRPr lang="en-US" dirty="0"/>
          </a:p>
        </p:txBody>
      </p:sp>
      <p:sp>
        <p:nvSpPr>
          <p:cNvPr id="4" name="AutoShape 6" descr="{\displaystyle (g^{a}{\bmod {\,}}p)^{b}{\bmod {\,}}p=(g^{b}{\bmod {\,}}p)^{a}{\bmod {\,}}p}"/>
          <p:cNvSpPr>
            <a:spLocks noGrp="1" noChangeAspect="1" noChangeArrowheads="1"/>
          </p:cNvSpPr>
          <p:nvPr>
            <p:ph idx="1"/>
          </p:nvPr>
        </p:nvSpPr>
        <p:spPr bwMode="auto">
          <a:xfrm>
            <a:off x="1542701" y="4315999"/>
            <a:ext cx="8946541" cy="459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1" compatLnSpc="1">
            <a:prstTxWarp prst="textNoShape">
              <a:avLst/>
            </a:prstTxWarp>
            <a:normAutofit fontScale="92500" lnSpcReduction="20000"/>
          </a:bodyPr>
          <a:lstStyle/>
          <a:p>
            <a:pPr marL="0" indent="0">
              <a:buNone/>
            </a:pPr>
            <a:r>
              <a:rPr lang="en-US" dirty="0" err="1" smtClean="0"/>
              <a:t>A</a:t>
            </a:r>
            <a:r>
              <a:rPr lang="en-US" b="1" i="1" baseline="30000" dirty="0" err="1" smtClean="0"/>
              <a:t>b</a:t>
            </a:r>
            <a:r>
              <a:rPr lang="en-US" i="1" dirty="0" smtClean="0"/>
              <a:t> = </a:t>
            </a:r>
            <a:r>
              <a:rPr lang="da-DK" i="1" dirty="0" smtClean="0"/>
              <a:t>g</a:t>
            </a:r>
            <a:r>
              <a:rPr lang="da-DK" i="1" baseline="30000" dirty="0" smtClean="0"/>
              <a:t>ab</a:t>
            </a:r>
            <a:r>
              <a:rPr lang="da-DK" dirty="0"/>
              <a:t> = </a:t>
            </a:r>
            <a:r>
              <a:rPr lang="da-DK" i="1" dirty="0" smtClean="0"/>
              <a:t>g</a:t>
            </a:r>
            <a:r>
              <a:rPr lang="da-DK" i="1" baseline="30000" dirty="0" smtClean="0"/>
              <a:t>ba</a:t>
            </a:r>
            <a:r>
              <a:rPr lang="da-DK" i="1" dirty="0" smtClean="0"/>
              <a:t>= B</a:t>
            </a:r>
            <a:r>
              <a:rPr lang="en-US" b="1" i="1" baseline="30000" dirty="0" smtClean="0"/>
              <a:t>a</a:t>
            </a:r>
            <a:endParaRPr lang="en-US" dirty="0"/>
          </a:p>
        </p:txBody>
      </p:sp>
      <p:sp>
        <p:nvSpPr>
          <p:cNvPr id="5" name="TextBox 4"/>
          <p:cNvSpPr txBox="1"/>
          <p:nvPr/>
        </p:nvSpPr>
        <p:spPr>
          <a:xfrm>
            <a:off x="3845043" y="2658910"/>
            <a:ext cx="880369" cy="369332"/>
          </a:xfrm>
          <a:prstGeom prst="rect">
            <a:avLst/>
          </a:prstGeom>
          <a:noFill/>
        </p:spPr>
        <p:txBody>
          <a:bodyPr wrap="none" rtlCol="0">
            <a:spAutoFit/>
          </a:bodyPr>
          <a:lstStyle/>
          <a:p>
            <a:r>
              <a:rPr lang="en-US" i="1" dirty="0"/>
              <a:t>A</a:t>
            </a:r>
            <a:r>
              <a:rPr lang="en-US" dirty="0"/>
              <a:t> = </a:t>
            </a:r>
            <a:r>
              <a:rPr lang="en-US" i="1" dirty="0" err="1" smtClean="0"/>
              <a:t>g</a:t>
            </a:r>
            <a:r>
              <a:rPr lang="en-US" b="1" i="1" baseline="30000" dirty="0" err="1" smtClean="0"/>
              <a:t>a</a:t>
            </a:r>
            <a:endParaRPr lang="en-US" i="1" dirty="0"/>
          </a:p>
        </p:txBody>
      </p:sp>
      <p:sp>
        <p:nvSpPr>
          <p:cNvPr id="6" name="TextBox 5"/>
          <p:cNvSpPr txBox="1"/>
          <p:nvPr/>
        </p:nvSpPr>
        <p:spPr>
          <a:xfrm>
            <a:off x="7325769" y="2658910"/>
            <a:ext cx="841897" cy="369332"/>
          </a:xfrm>
          <a:prstGeom prst="rect">
            <a:avLst/>
          </a:prstGeom>
          <a:noFill/>
        </p:spPr>
        <p:txBody>
          <a:bodyPr wrap="none" rtlCol="0">
            <a:spAutoFit/>
          </a:bodyPr>
          <a:lstStyle/>
          <a:p>
            <a:r>
              <a:rPr lang="en-US" i="1" dirty="0"/>
              <a:t>B</a:t>
            </a:r>
            <a:r>
              <a:rPr lang="en-US" dirty="0"/>
              <a:t> = </a:t>
            </a:r>
            <a:r>
              <a:rPr lang="en-US" i="1" dirty="0" err="1" smtClean="0"/>
              <a:t>g</a:t>
            </a:r>
            <a:r>
              <a:rPr lang="en-US" b="1" i="1" baseline="30000" dirty="0" err="1" smtClean="0"/>
              <a:t>b</a:t>
            </a:r>
            <a:endParaRPr lang="en-US" dirty="0"/>
          </a:p>
        </p:txBody>
      </p:sp>
      <p:sp>
        <p:nvSpPr>
          <p:cNvPr id="7" name="TextBox 6"/>
          <p:cNvSpPr txBox="1"/>
          <p:nvPr/>
        </p:nvSpPr>
        <p:spPr>
          <a:xfrm>
            <a:off x="3910767" y="2097088"/>
            <a:ext cx="748923" cy="369332"/>
          </a:xfrm>
          <a:prstGeom prst="rect">
            <a:avLst/>
          </a:prstGeom>
          <a:noFill/>
        </p:spPr>
        <p:txBody>
          <a:bodyPr wrap="none" rtlCol="0">
            <a:spAutoFit/>
          </a:bodyPr>
          <a:lstStyle/>
          <a:p>
            <a:r>
              <a:rPr lang="en-US" dirty="0" smtClean="0"/>
              <a:t>Alice</a:t>
            </a:r>
            <a:endParaRPr lang="en-US" dirty="0"/>
          </a:p>
        </p:txBody>
      </p:sp>
      <p:sp>
        <p:nvSpPr>
          <p:cNvPr id="8" name="TextBox 7"/>
          <p:cNvSpPr txBox="1"/>
          <p:nvPr/>
        </p:nvSpPr>
        <p:spPr>
          <a:xfrm>
            <a:off x="7433972" y="2097088"/>
            <a:ext cx="625492" cy="369332"/>
          </a:xfrm>
          <a:prstGeom prst="rect">
            <a:avLst/>
          </a:prstGeom>
          <a:noFill/>
        </p:spPr>
        <p:txBody>
          <a:bodyPr wrap="none" rtlCol="0">
            <a:spAutoFit/>
          </a:bodyPr>
          <a:lstStyle/>
          <a:p>
            <a:r>
              <a:rPr lang="en-US" dirty="0" smtClean="0"/>
              <a:t>Bob</a:t>
            </a:r>
            <a:endParaRPr lang="en-US" dirty="0"/>
          </a:p>
        </p:txBody>
      </p:sp>
      <p:cxnSp>
        <p:nvCxnSpPr>
          <p:cNvPr id="9" name="Straight Arrow Connector 8"/>
          <p:cNvCxnSpPr>
            <a:stCxn id="5" idx="3"/>
            <a:endCxn id="12" idx="1"/>
          </p:cNvCxnSpPr>
          <p:nvPr/>
        </p:nvCxnSpPr>
        <p:spPr>
          <a:xfrm>
            <a:off x="4725412" y="2843576"/>
            <a:ext cx="2790473" cy="91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a:endCxn id="11" idx="3"/>
          </p:cNvCxnSpPr>
          <p:nvPr/>
        </p:nvCxnSpPr>
        <p:spPr>
          <a:xfrm flipH="1">
            <a:off x="4494580" y="2843576"/>
            <a:ext cx="2831189" cy="9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5876" y="3569511"/>
            <a:ext cx="418704" cy="369332"/>
          </a:xfrm>
          <a:prstGeom prst="rect">
            <a:avLst/>
          </a:prstGeom>
          <a:noFill/>
        </p:spPr>
        <p:txBody>
          <a:bodyPr wrap="none" rtlCol="0">
            <a:spAutoFit/>
          </a:bodyPr>
          <a:lstStyle/>
          <a:p>
            <a:r>
              <a:rPr lang="da-DK" i="1" dirty="0"/>
              <a:t>B</a:t>
            </a:r>
            <a:r>
              <a:rPr lang="en-US" b="1" i="1" baseline="30000" dirty="0" smtClean="0"/>
              <a:t>a</a:t>
            </a:r>
            <a:endParaRPr lang="en-US" dirty="0"/>
          </a:p>
        </p:txBody>
      </p:sp>
      <p:sp>
        <p:nvSpPr>
          <p:cNvPr id="12" name="TextBox 11"/>
          <p:cNvSpPr txBox="1"/>
          <p:nvPr/>
        </p:nvSpPr>
        <p:spPr>
          <a:xfrm>
            <a:off x="7515885" y="3569173"/>
            <a:ext cx="457176" cy="369332"/>
          </a:xfrm>
          <a:prstGeom prst="rect">
            <a:avLst/>
          </a:prstGeom>
          <a:noFill/>
        </p:spPr>
        <p:txBody>
          <a:bodyPr wrap="none" rtlCol="0">
            <a:spAutoFit/>
          </a:bodyPr>
          <a:lstStyle/>
          <a:p>
            <a:r>
              <a:rPr lang="en-US" dirty="0" err="1" smtClean="0"/>
              <a:t>A</a:t>
            </a:r>
            <a:r>
              <a:rPr lang="en-US" b="1" i="1" baseline="30000" dirty="0" err="1" smtClean="0"/>
              <a:t>b</a:t>
            </a:r>
            <a:endParaRPr lang="en-US" dirty="0"/>
          </a:p>
        </p:txBody>
      </p:sp>
      <p:sp>
        <p:nvSpPr>
          <p:cNvPr id="13" name="TextBox 12"/>
          <p:cNvSpPr txBox="1"/>
          <p:nvPr/>
        </p:nvSpPr>
        <p:spPr>
          <a:xfrm>
            <a:off x="5853908" y="3576362"/>
            <a:ext cx="324128" cy="369332"/>
          </a:xfrm>
          <a:prstGeom prst="rect">
            <a:avLst/>
          </a:prstGeom>
          <a:noFill/>
        </p:spPr>
        <p:txBody>
          <a:bodyPr wrap="none" rtlCol="0">
            <a:spAutoFit/>
          </a:bodyPr>
          <a:lstStyle/>
          <a:p>
            <a:r>
              <a:rPr lang="en-US" dirty="0"/>
              <a:t>=</a:t>
            </a:r>
          </a:p>
        </p:txBody>
      </p:sp>
      <p:sp>
        <p:nvSpPr>
          <p:cNvPr id="14" name="TextBox 13"/>
          <p:cNvSpPr txBox="1"/>
          <p:nvPr/>
        </p:nvSpPr>
        <p:spPr>
          <a:xfrm>
            <a:off x="5616968" y="4793682"/>
            <a:ext cx="2550698" cy="1477328"/>
          </a:xfrm>
          <a:prstGeom prst="rect">
            <a:avLst/>
          </a:prstGeom>
          <a:noFill/>
        </p:spPr>
        <p:txBody>
          <a:bodyPr wrap="none" rtlCol="0">
            <a:spAutoFit/>
          </a:bodyPr>
          <a:lstStyle/>
          <a:p>
            <a:r>
              <a:rPr lang="en-US" dirty="0" smtClean="0"/>
              <a:t>g – base number</a:t>
            </a:r>
          </a:p>
          <a:p>
            <a:r>
              <a:rPr lang="en-US" dirty="0" smtClean="0"/>
              <a:t>A – Alice’s Public Key</a:t>
            </a:r>
          </a:p>
          <a:p>
            <a:r>
              <a:rPr lang="en-US" dirty="0" smtClean="0"/>
              <a:t>B – Bob’s Public Key</a:t>
            </a:r>
          </a:p>
          <a:p>
            <a:r>
              <a:rPr lang="en-US" dirty="0" smtClean="0"/>
              <a:t>a – Alice’s secret key</a:t>
            </a:r>
          </a:p>
          <a:p>
            <a:r>
              <a:rPr lang="en-US" dirty="0" smtClean="0"/>
              <a:t>b – Bob’s secret key</a:t>
            </a:r>
          </a:p>
        </p:txBody>
      </p:sp>
      <p:sp>
        <p:nvSpPr>
          <p:cNvPr id="15" name="TextBox 14"/>
          <p:cNvSpPr txBox="1"/>
          <p:nvPr/>
        </p:nvSpPr>
        <p:spPr>
          <a:xfrm>
            <a:off x="4728583" y="4793682"/>
            <a:ext cx="888385" cy="369332"/>
          </a:xfrm>
          <a:prstGeom prst="rect">
            <a:avLst/>
          </a:prstGeom>
          <a:noFill/>
        </p:spPr>
        <p:txBody>
          <a:bodyPr wrap="none" rtlCol="0">
            <a:spAutoFit/>
          </a:bodyPr>
          <a:lstStyle/>
          <a:p>
            <a:r>
              <a:rPr lang="en-US" dirty="0" smtClean="0"/>
              <a:t>where</a:t>
            </a:r>
            <a:endParaRPr lang="en-US" dirty="0"/>
          </a:p>
        </p:txBody>
      </p:sp>
    </p:spTree>
    <p:extLst>
      <p:ext uri="{BB962C8B-B14F-4D97-AF65-F5344CB8AC3E}">
        <p14:creationId xmlns:p14="http://schemas.microsoft.com/office/powerpoint/2010/main" val="1464577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6434" y="2088683"/>
            <a:ext cx="6734826" cy="3432484"/>
          </a:xfrm>
        </p:spPr>
      </p:pic>
      <p:sp>
        <p:nvSpPr>
          <p:cNvPr id="5" name="TextBox 4"/>
          <p:cNvSpPr txBox="1"/>
          <p:nvPr/>
        </p:nvSpPr>
        <p:spPr>
          <a:xfrm>
            <a:off x="5476868" y="6073721"/>
            <a:ext cx="873957" cy="369332"/>
          </a:xfrm>
          <a:prstGeom prst="rect">
            <a:avLst/>
          </a:prstGeom>
          <a:noFill/>
        </p:spPr>
        <p:txBody>
          <a:bodyPr wrap="none" rtlCol="0">
            <a:spAutoFit/>
          </a:bodyPr>
          <a:lstStyle/>
          <a:p>
            <a:r>
              <a:rPr lang="en-US" dirty="0" smtClean="0"/>
              <a:t>Demo</a:t>
            </a:r>
            <a:endParaRPr lang="en-US" dirty="0"/>
          </a:p>
        </p:txBody>
      </p:sp>
    </p:spTree>
    <p:extLst>
      <p:ext uri="{BB962C8B-B14F-4D97-AF65-F5344CB8AC3E}">
        <p14:creationId xmlns:p14="http://schemas.microsoft.com/office/powerpoint/2010/main" val="4257858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15466" y="2451970"/>
            <a:ext cx="9404723" cy="1400530"/>
          </a:xfrm>
        </p:spPr>
        <p:txBody>
          <a:bodyPr anchor="ctr" anchorCtr="0"/>
          <a:lstStyle/>
          <a:p>
            <a:pPr algn="ctr"/>
            <a:r>
              <a:rPr lang="en-US" dirty="0" smtClean="0"/>
              <a:t>Problem solved!</a:t>
            </a:r>
            <a:endParaRPr lang="en-US" dirty="0"/>
          </a:p>
        </p:txBody>
      </p:sp>
    </p:spTree>
    <p:extLst>
      <p:ext uri="{BB962C8B-B14F-4D97-AF65-F5344CB8AC3E}">
        <p14:creationId xmlns:p14="http://schemas.microsoft.com/office/powerpoint/2010/main" val="4061257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15466" y="2451970"/>
            <a:ext cx="9404723" cy="1400530"/>
          </a:xfrm>
        </p:spPr>
        <p:txBody>
          <a:bodyPr anchor="ctr" anchorCtr="0"/>
          <a:lstStyle/>
          <a:p>
            <a:pPr algn="ctr"/>
            <a:r>
              <a:rPr lang="en-US" dirty="0" smtClean="0"/>
              <a:t>Except…</a:t>
            </a:r>
            <a:endParaRPr lang="en-US" dirty="0"/>
          </a:p>
        </p:txBody>
      </p:sp>
    </p:spTree>
    <p:extLst>
      <p:ext uri="{BB962C8B-B14F-4D97-AF65-F5344CB8AC3E}">
        <p14:creationId xmlns:p14="http://schemas.microsoft.com/office/powerpoint/2010/main" val="1177718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4" name="Smiley Face 3"/>
          <p:cNvSpPr/>
          <p:nvPr/>
        </p:nvSpPr>
        <p:spPr>
          <a:xfrm>
            <a:off x="2983832" y="2993457"/>
            <a:ext cx="818148" cy="798896"/>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3018444" y="2624125"/>
            <a:ext cx="748923" cy="369332"/>
          </a:xfrm>
          <a:prstGeom prst="rect">
            <a:avLst/>
          </a:prstGeom>
          <a:noFill/>
        </p:spPr>
        <p:txBody>
          <a:bodyPr wrap="none" rtlCol="0">
            <a:spAutoFit/>
          </a:bodyPr>
          <a:lstStyle/>
          <a:p>
            <a:r>
              <a:rPr lang="en-US" dirty="0" smtClean="0"/>
              <a:t>Alice</a:t>
            </a:r>
            <a:endParaRPr lang="en-US" dirty="0"/>
          </a:p>
        </p:txBody>
      </p:sp>
      <p:sp>
        <p:nvSpPr>
          <p:cNvPr id="6" name="TextBox 5"/>
          <p:cNvSpPr txBox="1"/>
          <p:nvPr/>
        </p:nvSpPr>
        <p:spPr>
          <a:xfrm>
            <a:off x="2729903" y="3977019"/>
            <a:ext cx="1326004" cy="369332"/>
          </a:xfrm>
          <a:prstGeom prst="rect">
            <a:avLst/>
          </a:prstGeom>
          <a:noFill/>
        </p:spPr>
        <p:txBody>
          <a:bodyPr wrap="none" rtlCol="0">
            <a:spAutoFit/>
          </a:bodyPr>
          <a:lstStyle/>
          <a:p>
            <a:r>
              <a:rPr lang="en-US" dirty="0" smtClean="0"/>
              <a:t>Ceasefire!</a:t>
            </a:r>
            <a:endParaRPr lang="en-US" dirty="0"/>
          </a:p>
        </p:txBody>
      </p:sp>
      <p:cxnSp>
        <p:nvCxnSpPr>
          <p:cNvPr id="8" name="Straight Arrow Connector 7"/>
          <p:cNvCxnSpPr>
            <a:stCxn id="6" idx="3"/>
            <a:endCxn id="9" idx="2"/>
          </p:cNvCxnSpPr>
          <p:nvPr/>
        </p:nvCxnSpPr>
        <p:spPr>
          <a:xfrm>
            <a:off x="4055907" y="4161685"/>
            <a:ext cx="1553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miley Face 8"/>
          <p:cNvSpPr/>
          <p:nvPr/>
        </p:nvSpPr>
        <p:spPr>
          <a:xfrm>
            <a:off x="5609863" y="3762237"/>
            <a:ext cx="818148" cy="798896"/>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p:cNvSpPr txBox="1"/>
          <p:nvPr/>
        </p:nvSpPr>
        <p:spPr>
          <a:xfrm>
            <a:off x="4081881" y="3792353"/>
            <a:ext cx="1527982" cy="369332"/>
          </a:xfrm>
          <a:prstGeom prst="rect">
            <a:avLst/>
          </a:prstGeom>
          <a:noFill/>
        </p:spPr>
        <p:txBody>
          <a:bodyPr wrap="none" rtlCol="0">
            <a:spAutoFit/>
          </a:bodyPr>
          <a:lstStyle/>
          <a:p>
            <a:r>
              <a:rPr lang="en-US" dirty="0" smtClean="0"/>
              <a:t>XKJHDCKSC</a:t>
            </a:r>
            <a:endParaRPr lang="en-US" dirty="0"/>
          </a:p>
        </p:txBody>
      </p:sp>
      <p:sp>
        <p:nvSpPr>
          <p:cNvPr id="13" name="TextBox 12"/>
          <p:cNvSpPr txBox="1"/>
          <p:nvPr/>
        </p:nvSpPr>
        <p:spPr>
          <a:xfrm>
            <a:off x="5725427" y="3392905"/>
            <a:ext cx="587020" cy="369332"/>
          </a:xfrm>
          <a:prstGeom prst="rect">
            <a:avLst/>
          </a:prstGeom>
          <a:noFill/>
        </p:spPr>
        <p:txBody>
          <a:bodyPr wrap="none" rtlCol="0">
            <a:spAutoFit/>
          </a:bodyPr>
          <a:lstStyle/>
          <a:p>
            <a:r>
              <a:rPr lang="en-US" dirty="0" smtClean="0"/>
              <a:t>Eve</a:t>
            </a:r>
            <a:endParaRPr lang="en-US" dirty="0"/>
          </a:p>
        </p:txBody>
      </p:sp>
      <p:cxnSp>
        <p:nvCxnSpPr>
          <p:cNvPr id="14" name="Straight Arrow Connector 13"/>
          <p:cNvCxnSpPr>
            <a:stCxn id="9" idx="6"/>
            <a:endCxn id="19" idx="1"/>
          </p:cNvCxnSpPr>
          <p:nvPr/>
        </p:nvCxnSpPr>
        <p:spPr>
          <a:xfrm>
            <a:off x="6428011" y="4161685"/>
            <a:ext cx="1540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53985" y="3792353"/>
            <a:ext cx="1574470" cy="369332"/>
          </a:xfrm>
          <a:prstGeom prst="rect">
            <a:avLst/>
          </a:prstGeom>
          <a:noFill/>
        </p:spPr>
        <p:txBody>
          <a:bodyPr wrap="none" rtlCol="0">
            <a:spAutoFit/>
          </a:bodyPr>
          <a:lstStyle/>
          <a:p>
            <a:r>
              <a:rPr lang="en-US" dirty="0" smtClean="0"/>
              <a:t>CSCKHEDNR</a:t>
            </a:r>
            <a:endParaRPr lang="en-US" dirty="0"/>
          </a:p>
        </p:txBody>
      </p:sp>
      <p:sp>
        <p:nvSpPr>
          <p:cNvPr id="17" name="Smiley Face 16"/>
          <p:cNvSpPr/>
          <p:nvPr/>
        </p:nvSpPr>
        <p:spPr>
          <a:xfrm>
            <a:off x="8063747" y="2993457"/>
            <a:ext cx="818148" cy="798896"/>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p:cNvSpPr txBox="1"/>
          <p:nvPr/>
        </p:nvSpPr>
        <p:spPr>
          <a:xfrm>
            <a:off x="8156594" y="2620552"/>
            <a:ext cx="625492" cy="369332"/>
          </a:xfrm>
          <a:prstGeom prst="rect">
            <a:avLst/>
          </a:prstGeom>
          <a:noFill/>
        </p:spPr>
        <p:txBody>
          <a:bodyPr wrap="none" rtlCol="0">
            <a:spAutoFit/>
          </a:bodyPr>
          <a:lstStyle/>
          <a:p>
            <a:r>
              <a:rPr lang="en-US" dirty="0" smtClean="0"/>
              <a:t>Bob</a:t>
            </a:r>
            <a:endParaRPr lang="en-US" dirty="0"/>
          </a:p>
        </p:txBody>
      </p:sp>
      <p:sp>
        <p:nvSpPr>
          <p:cNvPr id="19" name="TextBox 18"/>
          <p:cNvSpPr txBox="1"/>
          <p:nvPr/>
        </p:nvSpPr>
        <p:spPr>
          <a:xfrm>
            <a:off x="7968242" y="3977019"/>
            <a:ext cx="1002197" cy="369332"/>
          </a:xfrm>
          <a:prstGeom prst="rect">
            <a:avLst/>
          </a:prstGeom>
          <a:noFill/>
        </p:spPr>
        <p:txBody>
          <a:bodyPr wrap="none" rtlCol="0">
            <a:spAutoFit/>
          </a:bodyPr>
          <a:lstStyle/>
          <a:p>
            <a:r>
              <a:rPr lang="en-US" dirty="0" smtClean="0"/>
              <a:t>Attack!</a:t>
            </a:r>
            <a:endParaRPr lang="en-US" dirty="0"/>
          </a:p>
        </p:txBody>
      </p:sp>
      <p:cxnSp>
        <p:nvCxnSpPr>
          <p:cNvPr id="22" name="Elbow Connector 21"/>
          <p:cNvCxnSpPr>
            <a:stCxn id="5" idx="3"/>
            <a:endCxn id="13" idx="1"/>
          </p:cNvCxnSpPr>
          <p:nvPr/>
        </p:nvCxnSpPr>
        <p:spPr>
          <a:xfrm>
            <a:off x="3767367" y="2808791"/>
            <a:ext cx="1958060" cy="768780"/>
          </a:xfrm>
          <a:prstGeom prst="bentConnector3">
            <a:avLst>
              <a:gd name="adj1" fmla="val 81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8" idx="1"/>
            <a:endCxn id="13" idx="3"/>
          </p:cNvCxnSpPr>
          <p:nvPr/>
        </p:nvCxnSpPr>
        <p:spPr>
          <a:xfrm rot="10800000" flipV="1">
            <a:off x="6312448" y="2805217"/>
            <a:ext cx="1844147" cy="772353"/>
          </a:xfrm>
          <a:prstGeom prst="bentConnector3">
            <a:avLst>
              <a:gd name="adj1" fmla="val 8183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39682" y="2828737"/>
            <a:ext cx="1683474" cy="307777"/>
          </a:xfrm>
          <a:prstGeom prst="rect">
            <a:avLst/>
          </a:prstGeom>
          <a:noFill/>
        </p:spPr>
        <p:txBody>
          <a:bodyPr wrap="none" rtlCol="0">
            <a:spAutoFit/>
          </a:bodyPr>
          <a:lstStyle/>
          <a:p>
            <a:r>
              <a:rPr lang="en-US" sz="1400" dirty="0" smtClean="0"/>
              <a:t>(Exchanges keys)</a:t>
            </a:r>
            <a:endParaRPr lang="en-US" sz="1400" dirty="0"/>
          </a:p>
        </p:txBody>
      </p:sp>
      <p:sp>
        <p:nvSpPr>
          <p:cNvPr id="29" name="TextBox 28"/>
          <p:cNvSpPr txBox="1"/>
          <p:nvPr/>
        </p:nvSpPr>
        <p:spPr>
          <a:xfrm>
            <a:off x="6634989" y="2828736"/>
            <a:ext cx="1683474" cy="307777"/>
          </a:xfrm>
          <a:prstGeom prst="rect">
            <a:avLst/>
          </a:prstGeom>
          <a:noFill/>
        </p:spPr>
        <p:txBody>
          <a:bodyPr wrap="none" rtlCol="0">
            <a:spAutoFit/>
          </a:bodyPr>
          <a:lstStyle/>
          <a:p>
            <a:r>
              <a:rPr lang="en-US" sz="1400" dirty="0" smtClean="0"/>
              <a:t>(Exchanges keys)</a:t>
            </a:r>
            <a:endParaRPr lang="en-US" sz="1400" dirty="0"/>
          </a:p>
        </p:txBody>
      </p:sp>
    </p:spTree>
    <p:extLst>
      <p:ext uri="{BB962C8B-B14F-4D97-AF65-F5344CB8AC3E}">
        <p14:creationId xmlns:p14="http://schemas.microsoft.com/office/powerpoint/2010/main" val="22372375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authenticate?</a:t>
            </a:r>
            <a:endParaRPr lang="en-US" dirty="0"/>
          </a:p>
        </p:txBody>
      </p:sp>
      <p:sp>
        <p:nvSpPr>
          <p:cNvPr id="3" name="Content Placeholder 2"/>
          <p:cNvSpPr>
            <a:spLocks noGrp="1"/>
          </p:cNvSpPr>
          <p:nvPr>
            <p:ph idx="1"/>
          </p:nvPr>
        </p:nvSpPr>
        <p:spPr>
          <a:xfrm>
            <a:off x="1103312" y="2052918"/>
            <a:ext cx="8946541" cy="2220699"/>
          </a:xfrm>
        </p:spPr>
        <p:txBody>
          <a:bodyPr anchor="ctr" anchorCtr="1"/>
          <a:lstStyle/>
          <a:p>
            <a:r>
              <a:rPr lang="en-US" dirty="0" smtClean="0"/>
              <a:t>Use GCM(</a:t>
            </a:r>
            <a:r>
              <a:rPr lang="en-US" dirty="0" err="1" smtClean="0"/>
              <a:t>Galcois</a:t>
            </a:r>
            <a:r>
              <a:rPr lang="en-US" dirty="0" smtClean="0"/>
              <a:t>-Counter Mode)</a:t>
            </a:r>
          </a:p>
          <a:p>
            <a:r>
              <a:rPr lang="en-US" dirty="0" smtClean="0"/>
              <a:t>Use MACs (Message Authentication Codes)</a:t>
            </a:r>
            <a:endParaRPr lang="en-US" dirty="0"/>
          </a:p>
        </p:txBody>
      </p:sp>
    </p:spTree>
    <p:extLst>
      <p:ext uri="{BB962C8B-B14F-4D97-AF65-F5344CB8AC3E}">
        <p14:creationId xmlns:p14="http://schemas.microsoft.com/office/powerpoint/2010/main" val="1105531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006" y="2685779"/>
            <a:ext cx="9404723" cy="1400530"/>
          </a:xfrm>
        </p:spPr>
        <p:txBody>
          <a:bodyPr anchor="ctr" anchorCtr="1"/>
          <a:lstStyle/>
          <a:p>
            <a:r>
              <a:rPr lang="en-US" dirty="0" smtClean="0"/>
              <a:t>Before that…</a:t>
            </a:r>
            <a:endParaRPr lang="en-US" dirty="0"/>
          </a:p>
        </p:txBody>
      </p:sp>
    </p:spTree>
    <p:extLst>
      <p:ext uri="{BB962C8B-B14F-4D97-AF65-F5344CB8AC3E}">
        <p14:creationId xmlns:p14="http://schemas.microsoft.com/office/powerpoint/2010/main" val="26275655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graphicFrame>
        <p:nvGraphicFramePr>
          <p:cNvPr id="4" name="Diagram 4"/>
          <p:cNvGraphicFramePr/>
          <p:nvPr>
            <p:extLst>
              <p:ext uri="{D42A27DB-BD31-4B8C-83A1-F6EECF244321}">
                <p14:modId xmlns:p14="http://schemas.microsoft.com/office/powerpoint/2010/main" val="3642920897"/>
              </p:ext>
            </p:extLst>
          </p:nvPr>
        </p:nvGraphicFramePr>
        <p:xfrm>
          <a:off x="1141413" y="1848028"/>
          <a:ext cx="9905998" cy="420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69828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504" y="515967"/>
            <a:ext cx="9905998" cy="1478570"/>
          </a:xfrm>
        </p:spPr>
        <p:txBody>
          <a:bodyPr/>
          <a:lstStyle/>
          <a:p>
            <a:r>
              <a:rPr lang="en-US" dirty="0"/>
              <a:t>Properties of a Hash Function</a:t>
            </a:r>
          </a:p>
        </p:txBody>
      </p:sp>
      <p:graphicFrame>
        <p:nvGraphicFramePr>
          <p:cNvPr id="4" name="Diagram 4"/>
          <p:cNvGraphicFramePr/>
          <p:nvPr>
            <p:extLst>
              <p:ext uri="{D42A27DB-BD31-4B8C-83A1-F6EECF244321}">
                <p14:modId xmlns:p14="http://schemas.microsoft.com/office/powerpoint/2010/main" val="3998701641"/>
              </p:ext>
            </p:extLst>
          </p:nvPr>
        </p:nvGraphicFramePr>
        <p:xfrm>
          <a:off x="1206321" y="1728387"/>
          <a:ext cx="9407556" cy="4706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42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Cryptography</a:t>
            </a:r>
            <a:endParaRPr lang="en-US" dirty="0"/>
          </a:p>
        </p:txBody>
      </p:sp>
      <p:sp>
        <p:nvSpPr>
          <p:cNvPr id="3" name="Content Placeholder 2"/>
          <p:cNvSpPr>
            <a:spLocks noGrp="1"/>
          </p:cNvSpPr>
          <p:nvPr>
            <p:ph idx="1"/>
          </p:nvPr>
        </p:nvSpPr>
        <p:spPr/>
        <p:txBody>
          <a:bodyPr/>
          <a:lstStyle/>
          <a:p>
            <a:r>
              <a:rPr lang="en-US" dirty="0" smtClean="0"/>
              <a:t>To store passwords in a secure manner (hashes)</a:t>
            </a:r>
          </a:p>
          <a:p>
            <a:r>
              <a:rPr lang="en-US" dirty="0" smtClean="0"/>
              <a:t>Secure transportation of data </a:t>
            </a:r>
          </a:p>
          <a:p>
            <a:r>
              <a:rPr lang="en-US" dirty="0" smtClean="0"/>
              <a:t>Detect unauthorized tampering with files/data</a:t>
            </a:r>
          </a:p>
          <a:p>
            <a:r>
              <a:rPr lang="en-US" dirty="0" smtClean="0"/>
              <a:t>To ensure sender is the one he claims to be (authentication)</a:t>
            </a:r>
          </a:p>
          <a:p>
            <a:endParaRPr lang="en-US" dirty="0" smtClean="0"/>
          </a:p>
          <a:p>
            <a:endParaRPr lang="en-US" dirty="0"/>
          </a:p>
        </p:txBody>
      </p:sp>
      <p:sp>
        <p:nvSpPr>
          <p:cNvPr id="4" name="Footer Placeholder 3"/>
          <p:cNvSpPr>
            <a:spLocks noGrp="1"/>
          </p:cNvSpPr>
          <p:nvPr>
            <p:ph type="ftr" sz="quarter" idx="11"/>
          </p:nvPr>
        </p:nvSpPr>
        <p:spPr>
          <a:xfrm>
            <a:off x="1141412" y="5943600"/>
            <a:ext cx="9905999" cy="365125"/>
          </a:xfrm>
        </p:spPr>
        <p:txBody>
          <a:bodyPr/>
          <a:lstStyle/>
          <a:p>
            <a:pPr algn="r"/>
            <a:r>
              <a:rPr lang="en-US" dirty="0" smtClean="0"/>
              <a:t>If you think cryptography is the answer to your problem, then you don't know what your problem is. </a:t>
            </a:r>
          </a:p>
          <a:p>
            <a:pPr algn="r"/>
            <a:r>
              <a:rPr lang="en-US" dirty="0" smtClean="0"/>
              <a:t>-Peter G. Neumann</a:t>
            </a:r>
            <a:endParaRPr lang="en-US" dirty="0"/>
          </a:p>
        </p:txBody>
      </p:sp>
    </p:spTree>
    <p:extLst>
      <p:ext uri="{BB962C8B-B14F-4D97-AF65-F5344CB8AC3E}">
        <p14:creationId xmlns:p14="http://schemas.microsoft.com/office/powerpoint/2010/main" val="2120835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Cryptographic Hashing</a:t>
            </a:r>
          </a:p>
        </p:txBody>
      </p:sp>
      <p:sp>
        <p:nvSpPr>
          <p:cNvPr id="3" name="Content Placeholder 2"/>
          <p:cNvSpPr>
            <a:spLocks noGrp="1"/>
          </p:cNvSpPr>
          <p:nvPr>
            <p:ph idx="1"/>
          </p:nvPr>
        </p:nvSpPr>
        <p:spPr/>
        <p:txBody>
          <a:bodyPr vert="horz" lIns="91440" tIns="45720" rIns="91440" bIns="45720" rtlCol="0" anchor="t">
            <a:normAutofit/>
          </a:bodyPr>
          <a:lstStyle/>
          <a:p>
            <a:r>
              <a:rPr dirty="0"/>
              <a:t>Verifying the integrity of files or messages</a:t>
            </a:r>
            <a:endParaRPr lang="en-US" dirty="0"/>
          </a:p>
          <a:p>
            <a:pPr>
              <a:buClr>
                <a:srgbClr val="8AD0D6"/>
              </a:buClr>
            </a:pPr>
            <a:r>
              <a:rPr dirty="0"/>
              <a:t>Password verification</a:t>
            </a:r>
            <a:endParaRPr lang="en-US" dirty="0"/>
          </a:p>
          <a:p>
            <a:pPr>
              <a:buClr>
                <a:srgbClr val="8AD0D6"/>
              </a:buClr>
            </a:pPr>
            <a:r>
              <a:rPr dirty="0"/>
              <a:t>Proof-of-work</a:t>
            </a:r>
            <a:endParaRPr lang="en-US" dirty="0"/>
          </a:p>
          <a:p>
            <a:pPr>
              <a:buClr>
                <a:srgbClr val="8AD0D6"/>
              </a:buClr>
            </a:pPr>
            <a:r>
              <a:rPr dirty="0"/>
              <a:t>File or data identifier</a:t>
            </a:r>
            <a:endParaRPr lang="en-US" dirty="0"/>
          </a:p>
          <a:p>
            <a:pPr>
              <a:buClr>
                <a:srgbClr val="8AD0D6"/>
              </a:buClr>
            </a:pPr>
            <a:r>
              <a:rPr dirty="0"/>
              <a:t>Pseudorandom generation and key derivation</a:t>
            </a:r>
            <a:endParaRPr lang="en-US" dirty="0"/>
          </a:p>
          <a:p>
            <a:pPr>
              <a:buClr>
                <a:srgbClr val="8AD0D6"/>
              </a:buClr>
            </a:pPr>
            <a:r>
              <a:rPr dirty="0"/>
              <a:t>Eg:</a:t>
            </a:r>
          </a:p>
          <a:p>
            <a:pPr>
              <a:buClr>
                <a:srgbClr val="8AD0D6"/>
              </a:buClr>
            </a:pPr>
            <a:endParaRPr lang="en-US" dirty="0"/>
          </a:p>
        </p:txBody>
      </p:sp>
      <p:graphicFrame>
        <p:nvGraphicFramePr>
          <p:cNvPr id="4" name="Diagram 4"/>
          <p:cNvGraphicFramePr/>
          <p:nvPr>
            <p:extLst>
              <p:ext uri="{D42A27DB-BD31-4B8C-83A1-F6EECF244321}">
                <p14:modId xmlns:p14="http://schemas.microsoft.com/office/powerpoint/2010/main" val="1835617560"/>
              </p:ext>
            </p:extLst>
          </p:nvPr>
        </p:nvGraphicFramePr>
        <p:xfrm>
          <a:off x="1940876" y="3526208"/>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5258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endParaRPr lang="en-US" dirty="0"/>
          </a:p>
        </p:txBody>
      </p:sp>
      <p:sp>
        <p:nvSpPr>
          <p:cNvPr id="3" name="Content Placeholder 2"/>
          <p:cNvSpPr>
            <a:spLocks noGrp="1"/>
          </p:cNvSpPr>
          <p:nvPr>
            <p:ph idx="1"/>
          </p:nvPr>
        </p:nvSpPr>
        <p:spPr>
          <a:xfrm>
            <a:off x="1103312" y="2052918"/>
            <a:ext cx="8946541" cy="1787562"/>
          </a:xfrm>
        </p:spPr>
        <p:txBody>
          <a:bodyPr>
            <a:normAutofit fontScale="85000" lnSpcReduction="20000"/>
          </a:bodyPr>
          <a:lstStyle/>
          <a:p>
            <a:r>
              <a:rPr lang="en-US" dirty="0" smtClean="0"/>
              <a:t>Message Authentication Code, slightly different from signatures</a:t>
            </a:r>
          </a:p>
          <a:p>
            <a:r>
              <a:rPr lang="en-US" dirty="0" smtClean="0"/>
              <a:t>Uses a key, as in symmetric cryptography</a:t>
            </a:r>
          </a:p>
          <a:p>
            <a:r>
              <a:rPr lang="en-US" dirty="0" smtClean="0"/>
              <a:t>Integrity + Authentication</a:t>
            </a:r>
            <a:endParaRPr lang="en-US" dirty="0"/>
          </a:p>
          <a:p>
            <a:r>
              <a:rPr lang="en-US" dirty="0" smtClean="0"/>
              <a:t>HMAC (Hash Based MAC) uses hashing</a:t>
            </a:r>
            <a:endParaRPr lang="en-US" dirty="0"/>
          </a:p>
        </p:txBody>
      </p:sp>
      <p:sp>
        <p:nvSpPr>
          <p:cNvPr id="4" name="TextBox 3"/>
          <p:cNvSpPr txBox="1"/>
          <p:nvPr/>
        </p:nvSpPr>
        <p:spPr>
          <a:xfrm>
            <a:off x="5255663" y="4811282"/>
            <a:ext cx="1279517" cy="369332"/>
          </a:xfrm>
          <a:prstGeom prst="rect">
            <a:avLst/>
          </a:prstGeom>
          <a:noFill/>
        </p:spPr>
        <p:txBody>
          <a:bodyPr wrap="none" rtlCol="0">
            <a:spAutoFit/>
          </a:bodyPr>
          <a:lstStyle/>
          <a:p>
            <a:r>
              <a:rPr lang="en-US" dirty="0" smtClean="0"/>
              <a:t>MAC(k, x)</a:t>
            </a:r>
            <a:endParaRPr lang="en-US" dirty="0"/>
          </a:p>
        </p:txBody>
      </p:sp>
    </p:spTree>
    <p:extLst>
      <p:ext uri="{BB962C8B-B14F-4D97-AF65-F5344CB8AC3E}">
        <p14:creationId xmlns:p14="http://schemas.microsoft.com/office/powerpoint/2010/main" val="37183101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7729" y="962526"/>
            <a:ext cx="8455801" cy="5232107"/>
          </a:xfrm>
        </p:spPr>
      </p:pic>
    </p:spTree>
    <p:extLst>
      <p:ext uri="{BB962C8B-B14F-4D97-AF65-F5344CB8AC3E}">
        <p14:creationId xmlns:p14="http://schemas.microsoft.com/office/powerpoint/2010/main" val="2007844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en-US" dirty="0"/>
          </a:p>
        </p:txBody>
      </p:sp>
      <p:sp>
        <p:nvSpPr>
          <p:cNvPr id="3" name="Content Placeholder 2"/>
          <p:cNvSpPr>
            <a:spLocks noGrp="1"/>
          </p:cNvSpPr>
          <p:nvPr>
            <p:ph idx="1"/>
          </p:nvPr>
        </p:nvSpPr>
        <p:spPr/>
        <p:txBody>
          <a:bodyPr/>
          <a:lstStyle/>
          <a:p>
            <a:r>
              <a:rPr lang="en-US" dirty="0" smtClean="0"/>
              <a:t>We have safely agreed on a secret key through an unsecure channel</a:t>
            </a:r>
          </a:p>
          <a:p>
            <a:r>
              <a:rPr lang="en-US" dirty="0" smtClean="0"/>
              <a:t>We have encrypted messages, sent over insecure channel</a:t>
            </a:r>
          </a:p>
          <a:p>
            <a:r>
              <a:rPr lang="en-US" dirty="0" smtClean="0"/>
              <a:t>We have decrypted messages using same secret key</a:t>
            </a:r>
          </a:p>
          <a:p>
            <a:r>
              <a:rPr lang="en-US" dirty="0" smtClean="0"/>
              <a:t>We have ensured integrity and authenticity</a:t>
            </a:r>
          </a:p>
        </p:txBody>
      </p:sp>
    </p:spTree>
    <p:extLst>
      <p:ext uri="{BB962C8B-B14F-4D97-AF65-F5344CB8AC3E}">
        <p14:creationId xmlns:p14="http://schemas.microsoft.com/office/powerpoint/2010/main" val="31051876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a:t>
            </a:r>
            <a:endParaRPr lang="en-US" dirty="0"/>
          </a:p>
        </p:txBody>
      </p:sp>
      <p:sp>
        <p:nvSpPr>
          <p:cNvPr id="3" name="Content Placeholder 2"/>
          <p:cNvSpPr>
            <a:spLocks noGrp="1"/>
          </p:cNvSpPr>
          <p:nvPr>
            <p:ph idx="1"/>
          </p:nvPr>
        </p:nvSpPr>
        <p:spPr/>
        <p:txBody>
          <a:bodyPr/>
          <a:lstStyle/>
          <a:p>
            <a:r>
              <a:rPr lang="en-US" dirty="0" smtClean="0"/>
              <a:t>Stream Ciphers</a:t>
            </a:r>
          </a:p>
          <a:p>
            <a:r>
              <a:rPr lang="en-US" dirty="0" smtClean="0"/>
              <a:t>Public </a:t>
            </a:r>
            <a:r>
              <a:rPr lang="en-US" dirty="0" smtClean="0"/>
              <a:t>Key Encryption</a:t>
            </a:r>
          </a:p>
          <a:p>
            <a:r>
              <a:rPr lang="en-US" dirty="0" smtClean="0"/>
              <a:t>Key Derivation</a:t>
            </a:r>
          </a:p>
          <a:p>
            <a:r>
              <a:rPr lang="en-US" dirty="0" smtClean="0"/>
              <a:t>Passwords Storage</a:t>
            </a:r>
            <a:endParaRPr lang="en-US" dirty="0" smtClean="0"/>
          </a:p>
        </p:txBody>
      </p:sp>
    </p:spTree>
    <p:extLst>
      <p:ext uri="{BB962C8B-B14F-4D97-AF65-F5344CB8AC3E}">
        <p14:creationId xmlns:p14="http://schemas.microsoft.com/office/powerpoint/2010/main" val="2293463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3405" y="260968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smtClean="0"/>
              <a:t>Questions?</a:t>
            </a:r>
            <a:endParaRPr lang="en-US" dirty="0"/>
          </a:p>
        </p:txBody>
      </p:sp>
    </p:spTree>
    <p:extLst>
      <p:ext uri="{BB962C8B-B14F-4D97-AF65-F5344CB8AC3E}">
        <p14:creationId xmlns:p14="http://schemas.microsoft.com/office/powerpoint/2010/main" val="3043640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405" y="2609688"/>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539134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Cryptography</a:t>
            </a:r>
          </a:p>
        </p:txBody>
      </p:sp>
      <p:graphicFrame>
        <p:nvGraphicFramePr>
          <p:cNvPr id="5" name="Diagram 5"/>
          <p:cNvGraphicFramePr/>
          <p:nvPr>
            <p:extLst>
              <p:ext uri="{D42A27DB-BD31-4B8C-83A1-F6EECF244321}">
                <p14:modId xmlns:p14="http://schemas.microsoft.com/office/powerpoint/2010/main" val="664656219"/>
              </p:ext>
            </p:extLst>
          </p:nvPr>
        </p:nvGraphicFramePr>
        <p:xfrm>
          <a:off x="3201558" y="2097840"/>
          <a:ext cx="4988839" cy="3984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65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graphicFrame>
        <p:nvGraphicFramePr>
          <p:cNvPr id="4" name="Diagram 4"/>
          <p:cNvGraphicFramePr/>
          <p:nvPr>
            <p:extLst>
              <p:ext uri="{D42A27DB-BD31-4B8C-83A1-F6EECF244321}">
                <p14:modId xmlns:p14="http://schemas.microsoft.com/office/powerpoint/2010/main" val="4126531930"/>
              </p:ext>
            </p:extLst>
          </p:nvPr>
        </p:nvGraphicFramePr>
        <p:xfrm>
          <a:off x="1141413" y="2097088"/>
          <a:ext cx="9892548"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0293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Returns</a:t>
            </a:r>
          </a:p>
        </p:txBody>
      </p:sp>
      <p:graphicFrame>
        <p:nvGraphicFramePr>
          <p:cNvPr id="4" name="Diagram 4"/>
          <p:cNvGraphicFramePr/>
          <p:nvPr>
            <p:extLst>
              <p:ext uri="{D42A27DB-BD31-4B8C-83A1-F6EECF244321}">
                <p14:modId xmlns:p14="http://schemas.microsoft.com/office/powerpoint/2010/main" val="3883094180"/>
              </p:ext>
            </p:extLst>
          </p:nvPr>
        </p:nvGraphicFramePr>
        <p:xfrm>
          <a:off x="1141413" y="2097088"/>
          <a:ext cx="9892548"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434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a:t>
            </a:r>
          </a:p>
        </p:txBody>
      </p:sp>
      <p:graphicFrame>
        <p:nvGraphicFramePr>
          <p:cNvPr id="4" name="Diagram 4"/>
          <p:cNvGraphicFramePr>
            <a:graphicFrameLocks noGrp="1"/>
          </p:cNvGraphicFramePr>
          <p:nvPr>
            <p:ph idx="1"/>
            <p:extLst>
              <p:ext uri="{D42A27DB-BD31-4B8C-83A1-F6EECF244321}">
                <p14:modId xmlns:p14="http://schemas.microsoft.com/office/powerpoint/2010/main" val="901823258"/>
              </p:ext>
            </p:extLst>
          </p:nvPr>
        </p:nvGraphicFramePr>
        <p:xfrm>
          <a:off x="1141413" y="2476500"/>
          <a:ext cx="4099918"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4"/>
          <p:cNvGraphicFramePr>
            <a:graphicFrameLocks/>
          </p:cNvGraphicFramePr>
          <p:nvPr>
            <p:extLst>
              <p:ext uri="{D42A27DB-BD31-4B8C-83A1-F6EECF244321}">
                <p14:modId xmlns:p14="http://schemas.microsoft.com/office/powerpoint/2010/main" val="3858480752"/>
              </p:ext>
            </p:extLst>
          </p:nvPr>
        </p:nvGraphicFramePr>
        <p:xfrm>
          <a:off x="6633771" y="2476500"/>
          <a:ext cx="4417510" cy="35417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1667478" y="21091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Encryption</a:t>
            </a:r>
          </a:p>
        </p:txBody>
      </p:sp>
      <p:sp>
        <p:nvSpPr>
          <p:cNvPr id="9" name="TextBox 8"/>
          <p:cNvSpPr txBox="1"/>
          <p:nvPr/>
        </p:nvSpPr>
        <p:spPr>
          <a:xfrm>
            <a:off x="7251149" y="21091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Decryption</a:t>
            </a:r>
          </a:p>
        </p:txBody>
      </p:sp>
    </p:spTree>
    <p:extLst>
      <p:ext uri="{BB962C8B-B14F-4D97-AF65-F5344CB8AC3E}">
        <p14:creationId xmlns:p14="http://schemas.microsoft.com/office/powerpoint/2010/main" val="2420587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1268</TotalTime>
  <Words>2017</Words>
  <Application>Microsoft Office PowerPoint</Application>
  <PresentationFormat>Widescreen</PresentationFormat>
  <Paragraphs>475</Paragraphs>
  <Slides>56</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Trebuchet MS</vt:lpstr>
      <vt:lpstr>Tw Cen MT</vt:lpstr>
      <vt:lpstr>Circuit</vt:lpstr>
      <vt:lpstr>Cryptography</vt:lpstr>
      <vt:lpstr>About me</vt:lpstr>
      <vt:lpstr>PowerPoint Presentation</vt:lpstr>
      <vt:lpstr>What is Cryptography?</vt:lpstr>
      <vt:lpstr>Need of Cryptography</vt:lpstr>
      <vt:lpstr>Functions of Cryptography</vt:lpstr>
      <vt:lpstr>Terminology</vt:lpstr>
      <vt:lpstr>Terminology Returns</vt:lpstr>
      <vt:lpstr>Basic Operation</vt:lpstr>
      <vt:lpstr>Caesar's Cipher</vt:lpstr>
      <vt:lpstr>Caesar's Cipher Example</vt:lpstr>
      <vt:lpstr>Cryptanalysis</vt:lpstr>
      <vt:lpstr>Cryptanalysis</vt:lpstr>
      <vt:lpstr>Cryptanalysis</vt:lpstr>
      <vt:lpstr>Cryptanalysis</vt:lpstr>
      <vt:lpstr>Vigenère Cipher</vt:lpstr>
      <vt:lpstr>Vigenère Cipher Example</vt:lpstr>
      <vt:lpstr>Cryptanalysis is Difficult</vt:lpstr>
      <vt:lpstr>Cryptanalysis</vt:lpstr>
      <vt:lpstr>Cryptanalysis</vt:lpstr>
      <vt:lpstr>Cryptanalysis</vt:lpstr>
      <vt:lpstr>Modern Cryptography</vt:lpstr>
      <vt:lpstr>One time pad/Vernam Cipher</vt:lpstr>
      <vt:lpstr>One time Pad</vt:lpstr>
      <vt:lpstr>Randomness of keys</vt:lpstr>
      <vt:lpstr>Crib dragging</vt:lpstr>
      <vt:lpstr>PowerPoint Presentation</vt:lpstr>
      <vt:lpstr>Limitations of One time pad</vt:lpstr>
      <vt:lpstr>Types of Modern Ciphers</vt:lpstr>
      <vt:lpstr>Types of Modern Ciphers</vt:lpstr>
      <vt:lpstr>DES</vt:lpstr>
      <vt:lpstr>How does DES work</vt:lpstr>
      <vt:lpstr>How does DES work</vt:lpstr>
      <vt:lpstr>PowerPoint Presentation</vt:lpstr>
      <vt:lpstr>Cracking DES</vt:lpstr>
      <vt:lpstr>3DES</vt:lpstr>
      <vt:lpstr>AES/Rijndael</vt:lpstr>
      <vt:lpstr>PowerPoint Presentation</vt:lpstr>
      <vt:lpstr>Key Exchange?</vt:lpstr>
      <vt:lpstr>Diffie-Hellman Key Exchange</vt:lpstr>
      <vt:lpstr>Principle</vt:lpstr>
      <vt:lpstr>Simple Example</vt:lpstr>
      <vt:lpstr>Problem solved!</vt:lpstr>
      <vt:lpstr>Except…</vt:lpstr>
      <vt:lpstr>Authentication</vt:lpstr>
      <vt:lpstr>How to authenticate?</vt:lpstr>
      <vt:lpstr>Before that…</vt:lpstr>
      <vt:lpstr>Hashing</vt:lpstr>
      <vt:lpstr>Properties of a Hash Function</vt:lpstr>
      <vt:lpstr>Uses of Cryptographic Hashing</vt:lpstr>
      <vt:lpstr>MAC</vt:lpstr>
      <vt:lpstr>PowerPoint Presentation</vt:lpstr>
      <vt:lpstr>So…</vt:lpstr>
      <vt:lpstr>What’s left</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Mann</dc:creator>
  <cp:lastModifiedBy>Steve Mann</cp:lastModifiedBy>
  <cp:revision>55</cp:revision>
  <dcterms:created xsi:type="dcterms:W3CDTF">2014-08-26T23:43:54Z</dcterms:created>
  <dcterms:modified xsi:type="dcterms:W3CDTF">2017-09-22T15:27:57Z</dcterms:modified>
</cp:coreProperties>
</file>