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2"/>
  </p:notesMasterIdLst>
  <p:sldIdLst>
    <p:sldId id="256" r:id="rId2"/>
    <p:sldId id="293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4" r:id="rId14"/>
    <p:sldId id="265" r:id="rId15"/>
    <p:sldId id="266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2" r:id="rId30"/>
    <p:sldId id="283" r:id="rId31"/>
    <p:sldId id="285" r:id="rId32"/>
    <p:sldId id="286" r:id="rId33"/>
    <p:sldId id="288" r:id="rId34"/>
    <p:sldId id="287" r:id="rId35"/>
    <p:sldId id="289" r:id="rId36"/>
    <p:sldId id="290" r:id="rId37"/>
    <p:sldId id="292" r:id="rId38"/>
    <p:sldId id="295" r:id="rId39"/>
    <p:sldId id="291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Spanish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11.525</c:v>
                </c:pt>
                <c:pt idx="1">
                  <c:v>2.2149999999999999</c:v>
                </c:pt>
                <c:pt idx="2">
                  <c:v>4.0190000000000001</c:v>
                </c:pt>
                <c:pt idx="3">
                  <c:v>5.01</c:v>
                </c:pt>
                <c:pt idx="4">
                  <c:v>12.180999999999999</c:v>
                </c:pt>
                <c:pt idx="5">
                  <c:v>0.69199999999999995</c:v>
                </c:pt>
                <c:pt idx="6">
                  <c:v>1.768</c:v>
                </c:pt>
                <c:pt idx="7">
                  <c:v>0.70299999999999996</c:v>
                </c:pt>
                <c:pt idx="8">
                  <c:v>6.2469999999999999</c:v>
                </c:pt>
                <c:pt idx="9">
                  <c:v>0.49299999999999999</c:v>
                </c:pt>
                <c:pt idx="10">
                  <c:v>1.0999999999999999E-2</c:v>
                </c:pt>
                <c:pt idx="11">
                  <c:v>4.9669999999999996</c:v>
                </c:pt>
                <c:pt idx="12">
                  <c:v>3.157</c:v>
                </c:pt>
                <c:pt idx="13">
                  <c:v>6.7119999999999997</c:v>
                </c:pt>
                <c:pt idx="14">
                  <c:v>8.6829999999999998</c:v>
                </c:pt>
                <c:pt idx="15">
                  <c:v>2.5099999999999998</c:v>
                </c:pt>
                <c:pt idx="16">
                  <c:v>0.877</c:v>
                </c:pt>
                <c:pt idx="17">
                  <c:v>6.8710000000000004</c:v>
                </c:pt>
                <c:pt idx="18">
                  <c:v>7.9770000000000003</c:v>
                </c:pt>
                <c:pt idx="19">
                  <c:v>4.6319999999999997</c:v>
                </c:pt>
                <c:pt idx="20">
                  <c:v>2.927</c:v>
                </c:pt>
                <c:pt idx="21">
                  <c:v>1.1379999999999999</c:v>
                </c:pt>
                <c:pt idx="22">
                  <c:v>1.7000000000000001E-2</c:v>
                </c:pt>
                <c:pt idx="23">
                  <c:v>0.215</c:v>
                </c:pt>
                <c:pt idx="24">
                  <c:v>1.008</c:v>
                </c:pt>
                <c:pt idx="25">
                  <c:v>0.46700000000000003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2946752"/>
        <c:axId val="262962040"/>
      </c:barChart>
      <c:catAx>
        <c:axId val="26294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962040"/>
        <c:crosses val="autoZero"/>
        <c:auto val="1"/>
        <c:lblAlgn val="ctr"/>
        <c:lblOffset val="100"/>
        <c:noMultiLvlLbl val="0"/>
      </c:catAx>
      <c:valAx>
        <c:axId val="26296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94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0.15</c:v>
                </c:pt>
                <c:pt idx="1">
                  <c:v>1.974</c:v>
                </c:pt>
                <c:pt idx="2">
                  <c:v>7.3999999999999996E-2</c:v>
                </c:pt>
                <c:pt idx="3">
                  <c:v>8.1669999999999998</c:v>
                </c:pt>
                <c:pt idx="4">
                  <c:v>1.492</c:v>
                </c:pt>
                <c:pt idx="5">
                  <c:v>2.782</c:v>
                </c:pt>
                <c:pt idx="6">
                  <c:v>4.2530000000000001</c:v>
                </c:pt>
                <c:pt idx="7">
                  <c:v>12.702</c:v>
                </c:pt>
                <c:pt idx="8">
                  <c:v>2.2280000000000002</c:v>
                </c:pt>
                <c:pt idx="9">
                  <c:v>2.0150000000000001</c:v>
                </c:pt>
                <c:pt idx="10">
                  <c:v>6.0940000000000003</c:v>
                </c:pt>
                <c:pt idx="11">
                  <c:v>6.9960000000000004</c:v>
                </c:pt>
                <c:pt idx="12">
                  <c:v>0.153</c:v>
                </c:pt>
                <c:pt idx="13">
                  <c:v>0.77200000000000002</c:v>
                </c:pt>
                <c:pt idx="14">
                  <c:v>4.0250000000000004</c:v>
                </c:pt>
                <c:pt idx="15">
                  <c:v>2.4060000000000001</c:v>
                </c:pt>
                <c:pt idx="16">
                  <c:v>6.7489999999999997</c:v>
                </c:pt>
                <c:pt idx="17">
                  <c:v>7.5069999999999997</c:v>
                </c:pt>
                <c:pt idx="18">
                  <c:v>1.929</c:v>
                </c:pt>
                <c:pt idx="19">
                  <c:v>9.5000000000000001E-2</c:v>
                </c:pt>
                <c:pt idx="20">
                  <c:v>5.9870000000000001</c:v>
                </c:pt>
                <c:pt idx="21">
                  <c:v>6.327</c:v>
                </c:pt>
                <c:pt idx="22">
                  <c:v>9.0559999999999992</c:v>
                </c:pt>
                <c:pt idx="23">
                  <c:v>2.758</c:v>
                </c:pt>
                <c:pt idx="24">
                  <c:v>0.97799999999999998</c:v>
                </c:pt>
                <c:pt idx="25">
                  <c:v>2.36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2959296"/>
        <c:axId val="262960864"/>
      </c:barChart>
      <c:catAx>
        <c:axId val="26295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960864"/>
        <c:crosses val="autoZero"/>
        <c:auto val="1"/>
        <c:lblAlgn val="ctr"/>
        <c:lblOffset val="100"/>
        <c:noMultiLvlLbl val="0"/>
      </c:catAx>
      <c:valAx>
        <c:axId val="26296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95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6.6</c:v>
                </c:pt>
                <c:pt idx="1">
                  <c:v>1.1000000000000001</c:v>
                </c:pt>
                <c:pt idx="2">
                  <c:v>2.2000000000000002</c:v>
                </c:pt>
                <c:pt idx="3">
                  <c:v>3.7</c:v>
                </c:pt>
                <c:pt idx="4">
                  <c:v>9.6</c:v>
                </c:pt>
                <c:pt idx="5">
                  <c:v>1.5</c:v>
                </c:pt>
                <c:pt idx="6">
                  <c:v>1.9</c:v>
                </c:pt>
                <c:pt idx="7">
                  <c:v>4.7</c:v>
                </c:pt>
                <c:pt idx="8">
                  <c:v>5.7</c:v>
                </c:pt>
                <c:pt idx="9">
                  <c:v>0.1</c:v>
                </c:pt>
                <c:pt idx="10">
                  <c:v>0.8</c:v>
                </c:pt>
                <c:pt idx="11">
                  <c:v>3.6</c:v>
                </c:pt>
                <c:pt idx="12">
                  <c:v>2</c:v>
                </c:pt>
                <c:pt idx="13">
                  <c:v>5.8</c:v>
                </c:pt>
                <c:pt idx="14">
                  <c:v>5.9</c:v>
                </c:pt>
                <c:pt idx="15">
                  <c:v>1.5</c:v>
                </c:pt>
                <c:pt idx="16">
                  <c:v>0.1</c:v>
                </c:pt>
                <c:pt idx="17">
                  <c:v>4.5</c:v>
                </c:pt>
                <c:pt idx="18">
                  <c:v>5</c:v>
                </c:pt>
                <c:pt idx="19">
                  <c:v>6.8</c:v>
                </c:pt>
                <c:pt idx="20">
                  <c:v>2.2000000000000002</c:v>
                </c:pt>
                <c:pt idx="21">
                  <c:v>0.7</c:v>
                </c:pt>
                <c:pt idx="22">
                  <c:v>1.5</c:v>
                </c:pt>
                <c:pt idx="23">
                  <c:v>0.1</c:v>
                </c:pt>
                <c:pt idx="24">
                  <c:v>1.5</c:v>
                </c:pt>
                <c:pt idx="25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1736312"/>
        <c:axId val="2617347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3.9</c:v>
                </c:pt>
                <c:pt idx="1">
                  <c:v>2.9</c:v>
                </c:pt>
                <c:pt idx="2">
                  <c:v>2.6</c:v>
                </c:pt>
                <c:pt idx="3">
                  <c:v>2.6</c:v>
                </c:pt>
                <c:pt idx="4">
                  <c:v>2.4</c:v>
                </c:pt>
                <c:pt idx="5">
                  <c:v>2.7</c:v>
                </c:pt>
                <c:pt idx="6">
                  <c:v>3.1</c:v>
                </c:pt>
                <c:pt idx="7">
                  <c:v>2.7</c:v>
                </c:pt>
                <c:pt idx="8">
                  <c:v>2.5</c:v>
                </c:pt>
                <c:pt idx="9">
                  <c:v>3.1</c:v>
                </c:pt>
                <c:pt idx="10">
                  <c:v>4.3</c:v>
                </c:pt>
                <c:pt idx="11">
                  <c:v>3.9</c:v>
                </c:pt>
                <c:pt idx="12">
                  <c:v>3.3</c:v>
                </c:pt>
                <c:pt idx="13">
                  <c:v>2.5</c:v>
                </c:pt>
                <c:pt idx="14">
                  <c:v>3.2</c:v>
                </c:pt>
                <c:pt idx="15">
                  <c:v>2.8</c:v>
                </c:pt>
                <c:pt idx="16">
                  <c:v>2.9</c:v>
                </c:pt>
                <c:pt idx="17">
                  <c:v>2.7</c:v>
                </c:pt>
                <c:pt idx="18">
                  <c:v>2.5</c:v>
                </c:pt>
                <c:pt idx="19">
                  <c:v>2.2999999999999998</c:v>
                </c:pt>
                <c:pt idx="20">
                  <c:v>2.9</c:v>
                </c:pt>
                <c:pt idx="21">
                  <c:v>3.8</c:v>
                </c:pt>
                <c:pt idx="22">
                  <c:v>3.9</c:v>
                </c:pt>
                <c:pt idx="23">
                  <c:v>2.8</c:v>
                </c:pt>
                <c:pt idx="24">
                  <c:v>2.7</c:v>
                </c:pt>
                <c:pt idx="25">
                  <c:v>3.8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736312"/>
        <c:axId val="261734744"/>
      </c:lineChart>
      <c:catAx>
        <c:axId val="26173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734744"/>
        <c:crosses val="autoZero"/>
        <c:auto val="1"/>
        <c:lblAlgn val="ctr"/>
        <c:lblOffset val="100"/>
        <c:noMultiLvlLbl val="0"/>
      </c:catAx>
      <c:valAx>
        <c:axId val="261734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736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6BA34-B6AB-4348-9B65-5A78A3DEDEAC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05910C-E38A-470E-94B3-FAA12972D1D9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FDB7A662-0339-4429-8891-610C498DF019}" type="parTrans" cxnId="{BEFF25C3-7EEB-44A7-84B3-510EBDC633C4}">
      <dgm:prSet/>
      <dgm:spPr/>
      <dgm:t>
        <a:bodyPr/>
        <a:lstStyle/>
        <a:p>
          <a:endParaRPr lang="en-US"/>
        </a:p>
      </dgm:t>
    </dgm:pt>
    <dgm:pt modelId="{E73A1AA4-ABD8-4C2A-8AF7-FB06C3EEC7CF}" type="sibTrans" cxnId="{BEFF25C3-7EEB-44A7-84B3-510EBDC633C4}">
      <dgm:prSet/>
      <dgm:spPr/>
      <dgm:t>
        <a:bodyPr/>
        <a:lstStyle/>
        <a:p>
          <a:endParaRPr lang="en-US"/>
        </a:p>
      </dgm:t>
    </dgm:pt>
    <dgm:pt modelId="{07A8FB09-3F14-4744-97B0-FCBE6914E297}">
      <dgm:prSet phldrT="[Text]"/>
      <dgm:spPr/>
      <dgm:t>
        <a:bodyPr/>
        <a:lstStyle/>
        <a:p>
          <a:r>
            <a:rPr lang="en-US" dirty="0"/>
            <a:t>Accountability</a:t>
          </a:r>
        </a:p>
      </dgm:t>
    </dgm:pt>
    <dgm:pt modelId="{7B1D1D18-7FBB-409D-900E-523E6737A154}" type="parTrans" cxnId="{9A650747-8090-4002-B4AA-9DAB995FA76A}">
      <dgm:prSet/>
      <dgm:spPr/>
      <dgm:t>
        <a:bodyPr/>
        <a:lstStyle/>
        <a:p>
          <a:endParaRPr lang="en-US"/>
        </a:p>
      </dgm:t>
    </dgm:pt>
    <dgm:pt modelId="{B97E3223-8F39-4C5D-9289-D816B473B2EB}" type="sibTrans" cxnId="{9A650747-8090-4002-B4AA-9DAB995FA76A}">
      <dgm:prSet/>
      <dgm:spPr/>
      <dgm:t>
        <a:bodyPr/>
        <a:lstStyle/>
        <a:p>
          <a:endParaRPr lang="en-US"/>
        </a:p>
      </dgm:t>
    </dgm:pt>
    <dgm:pt modelId="{6D27EBB3-361B-472E-AC39-AF7DA4361D8B}">
      <dgm:prSet phldrT="[Text]"/>
      <dgm:spPr/>
      <dgm:t>
        <a:bodyPr/>
        <a:lstStyle/>
        <a:p>
          <a:r>
            <a:rPr lang="en-US" dirty="0"/>
            <a:t>Authenticity</a:t>
          </a:r>
        </a:p>
      </dgm:t>
    </dgm:pt>
    <dgm:pt modelId="{E9A62E8B-E723-4034-A679-A68401D366DD}" type="parTrans" cxnId="{9765893D-42D3-4AF0-954E-7B5BB6D10C3D}">
      <dgm:prSet/>
      <dgm:spPr/>
      <dgm:t>
        <a:bodyPr/>
        <a:lstStyle/>
        <a:p>
          <a:endParaRPr lang="en-US"/>
        </a:p>
      </dgm:t>
    </dgm:pt>
    <dgm:pt modelId="{6072DB17-7660-474D-A9D6-DA9589D18731}" type="sibTrans" cxnId="{9765893D-42D3-4AF0-954E-7B5BB6D10C3D}">
      <dgm:prSet/>
      <dgm:spPr/>
      <dgm:t>
        <a:bodyPr/>
        <a:lstStyle/>
        <a:p>
          <a:endParaRPr lang="en-US"/>
        </a:p>
      </dgm:t>
    </dgm:pt>
    <dgm:pt modelId="{E32F0C5B-42E9-4A1C-B303-A43DB5D409BD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173B0DF6-F7F5-4D9B-AF06-C981F23513AA}" type="parTrans" cxnId="{2B970691-25E1-42E7-A0BD-CAD6496EB646}">
      <dgm:prSet/>
      <dgm:spPr/>
      <dgm:t>
        <a:bodyPr/>
        <a:lstStyle/>
        <a:p>
          <a:endParaRPr lang="en-US"/>
        </a:p>
      </dgm:t>
    </dgm:pt>
    <dgm:pt modelId="{93D2C418-A0A6-497D-95B9-339D95222256}" type="sibTrans" cxnId="{2B970691-25E1-42E7-A0BD-CAD6496EB646}">
      <dgm:prSet/>
      <dgm:spPr/>
      <dgm:t>
        <a:bodyPr/>
        <a:lstStyle/>
        <a:p>
          <a:endParaRPr lang="en-US"/>
        </a:p>
      </dgm:t>
    </dgm:pt>
    <dgm:pt modelId="{9ECB9789-539D-44D8-80E7-C9BC2CBC99C5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25E20368-58F4-454F-A0D7-B4418156F4F4}" type="parTrans" cxnId="{4BB88ABC-030A-47A8-8696-C847AAD60779}">
      <dgm:prSet/>
      <dgm:spPr/>
      <dgm:t>
        <a:bodyPr/>
        <a:lstStyle/>
        <a:p>
          <a:endParaRPr lang="en-US"/>
        </a:p>
      </dgm:t>
    </dgm:pt>
    <dgm:pt modelId="{C2E887B6-E0B3-4CEA-AFE5-AE83898D9273}" type="sibTrans" cxnId="{4BB88ABC-030A-47A8-8696-C847AAD60779}">
      <dgm:prSet/>
      <dgm:spPr/>
      <dgm:t>
        <a:bodyPr/>
        <a:lstStyle/>
        <a:p>
          <a:endParaRPr lang="en-US"/>
        </a:p>
      </dgm:t>
    </dgm:pt>
    <dgm:pt modelId="{55A31B5C-8F7F-4CBD-B073-EC34B8AD950B}" type="pres">
      <dgm:prSet presAssocID="{7886BA34-B6AB-4348-9B65-5A78A3DEDEA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2F080-8DE8-4DC8-9E44-121705B1AE74}" type="pres">
      <dgm:prSet presAssocID="{2105910C-E38A-470E-94B3-FAA12972D1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2AA7F-EE1F-462B-A89F-00159AC3F451}" type="pres">
      <dgm:prSet presAssocID="{2105910C-E38A-470E-94B3-FAA12972D1D9}" presName="spNode" presStyleCnt="0"/>
      <dgm:spPr/>
      <dgm:t>
        <a:bodyPr/>
        <a:lstStyle/>
        <a:p>
          <a:endParaRPr lang="en-US"/>
        </a:p>
      </dgm:t>
    </dgm:pt>
    <dgm:pt modelId="{D7381429-74B5-4DA6-B468-81AB552A8182}" type="pres">
      <dgm:prSet presAssocID="{E73A1AA4-ABD8-4C2A-8AF7-FB06C3EEC7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C0C9C38-1BD1-49EE-A5E2-2133C636DBA8}" type="pres">
      <dgm:prSet presAssocID="{9ECB9789-539D-44D8-80E7-C9BC2CBC99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1608C-E96B-4A2C-A165-8C400EB29971}" type="pres">
      <dgm:prSet presAssocID="{9ECB9789-539D-44D8-80E7-C9BC2CBC99C5}" presName="spNode" presStyleCnt="0"/>
      <dgm:spPr/>
      <dgm:t>
        <a:bodyPr/>
        <a:lstStyle/>
        <a:p>
          <a:endParaRPr lang="en-US"/>
        </a:p>
      </dgm:t>
    </dgm:pt>
    <dgm:pt modelId="{F705BEC6-5FDE-49A4-A6B9-E6AC4DE8011A}" type="pres">
      <dgm:prSet presAssocID="{C2E887B6-E0B3-4CEA-AFE5-AE83898D9273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A049D8E-0E52-496D-8213-D26DC4D8BDA9}" type="pres">
      <dgm:prSet presAssocID="{E32F0C5B-42E9-4A1C-B303-A43DB5D409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BD88D-8195-4E0A-9F1D-45D2ECEE4F69}" type="pres">
      <dgm:prSet presAssocID="{E32F0C5B-42E9-4A1C-B303-A43DB5D409BD}" presName="spNode" presStyleCnt="0"/>
      <dgm:spPr/>
      <dgm:t>
        <a:bodyPr/>
        <a:lstStyle/>
        <a:p>
          <a:endParaRPr lang="en-US"/>
        </a:p>
      </dgm:t>
    </dgm:pt>
    <dgm:pt modelId="{82AF1BE9-DF69-4F2C-9F5E-F9498AA36ECC}" type="pres">
      <dgm:prSet presAssocID="{93D2C418-A0A6-497D-95B9-339D9522225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798373CB-7915-4641-86B2-9BF4C14C79D0}" type="pres">
      <dgm:prSet presAssocID="{6D27EBB3-361B-472E-AC39-AF7DA4361D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7EF9E-DAB4-4C1D-9E33-F1F83BC0BCC0}" type="pres">
      <dgm:prSet presAssocID="{6D27EBB3-361B-472E-AC39-AF7DA4361D8B}" presName="spNode" presStyleCnt="0"/>
      <dgm:spPr/>
      <dgm:t>
        <a:bodyPr/>
        <a:lstStyle/>
        <a:p>
          <a:endParaRPr lang="en-US"/>
        </a:p>
      </dgm:t>
    </dgm:pt>
    <dgm:pt modelId="{34525441-45C3-4B62-8FF7-F63601567D3C}" type="pres">
      <dgm:prSet presAssocID="{6072DB17-7660-474D-A9D6-DA9589D1873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88FFA20-5F24-4228-9A05-E5D0BBCBAC47}" type="pres">
      <dgm:prSet presAssocID="{07A8FB09-3F14-4744-97B0-FCBE6914E29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221D-A328-4D4A-806C-17E3C0419DF3}" type="pres">
      <dgm:prSet presAssocID="{07A8FB09-3F14-4744-97B0-FCBE6914E297}" presName="spNode" presStyleCnt="0"/>
      <dgm:spPr/>
      <dgm:t>
        <a:bodyPr/>
        <a:lstStyle/>
        <a:p>
          <a:endParaRPr lang="en-US"/>
        </a:p>
      </dgm:t>
    </dgm:pt>
    <dgm:pt modelId="{58F35114-9E65-49E7-92E4-19D210E09FE7}" type="pres">
      <dgm:prSet presAssocID="{B97E3223-8F39-4C5D-9289-D816B473B2EB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A650747-8090-4002-B4AA-9DAB995FA76A}" srcId="{7886BA34-B6AB-4348-9B65-5A78A3DEDEAC}" destId="{07A8FB09-3F14-4744-97B0-FCBE6914E297}" srcOrd="4" destOrd="0" parTransId="{7B1D1D18-7FBB-409D-900E-523E6737A154}" sibTransId="{B97E3223-8F39-4C5D-9289-D816B473B2EB}"/>
    <dgm:cxn modelId="{DC28E0CA-91A4-4254-B56C-DC0F525011AA}" type="presOf" srcId="{C2E887B6-E0B3-4CEA-AFE5-AE83898D9273}" destId="{F705BEC6-5FDE-49A4-A6B9-E6AC4DE8011A}" srcOrd="0" destOrd="0" presId="urn:microsoft.com/office/officeart/2005/8/layout/cycle6"/>
    <dgm:cxn modelId="{4BB88ABC-030A-47A8-8696-C847AAD60779}" srcId="{7886BA34-B6AB-4348-9B65-5A78A3DEDEAC}" destId="{9ECB9789-539D-44D8-80E7-C9BC2CBC99C5}" srcOrd="1" destOrd="0" parTransId="{25E20368-58F4-454F-A0D7-B4418156F4F4}" sibTransId="{C2E887B6-E0B3-4CEA-AFE5-AE83898D9273}"/>
    <dgm:cxn modelId="{2B970691-25E1-42E7-A0BD-CAD6496EB646}" srcId="{7886BA34-B6AB-4348-9B65-5A78A3DEDEAC}" destId="{E32F0C5B-42E9-4A1C-B303-A43DB5D409BD}" srcOrd="2" destOrd="0" parTransId="{173B0DF6-F7F5-4D9B-AF06-C981F23513AA}" sibTransId="{93D2C418-A0A6-497D-95B9-339D95222256}"/>
    <dgm:cxn modelId="{9F7FF02F-4C39-4402-AF23-366B340B0F94}" type="presOf" srcId="{B97E3223-8F39-4C5D-9289-D816B473B2EB}" destId="{58F35114-9E65-49E7-92E4-19D210E09FE7}" srcOrd="0" destOrd="0" presId="urn:microsoft.com/office/officeart/2005/8/layout/cycle6"/>
    <dgm:cxn modelId="{BEFF25C3-7EEB-44A7-84B3-510EBDC633C4}" srcId="{7886BA34-B6AB-4348-9B65-5A78A3DEDEAC}" destId="{2105910C-E38A-470E-94B3-FAA12972D1D9}" srcOrd="0" destOrd="0" parTransId="{FDB7A662-0339-4429-8891-610C498DF019}" sibTransId="{E73A1AA4-ABD8-4C2A-8AF7-FB06C3EEC7CF}"/>
    <dgm:cxn modelId="{74A385D2-FF0E-4C3F-ACD1-D74EAAEAE2B2}" type="presOf" srcId="{7886BA34-B6AB-4348-9B65-5A78A3DEDEAC}" destId="{55A31B5C-8F7F-4CBD-B073-EC34B8AD950B}" srcOrd="0" destOrd="0" presId="urn:microsoft.com/office/officeart/2005/8/layout/cycle6"/>
    <dgm:cxn modelId="{9765893D-42D3-4AF0-954E-7B5BB6D10C3D}" srcId="{7886BA34-B6AB-4348-9B65-5A78A3DEDEAC}" destId="{6D27EBB3-361B-472E-AC39-AF7DA4361D8B}" srcOrd="3" destOrd="0" parTransId="{E9A62E8B-E723-4034-A679-A68401D366DD}" sibTransId="{6072DB17-7660-474D-A9D6-DA9589D18731}"/>
    <dgm:cxn modelId="{8A576319-99F8-4F7B-BD6B-EE81D4D4BF30}" type="presOf" srcId="{6072DB17-7660-474D-A9D6-DA9589D18731}" destId="{34525441-45C3-4B62-8FF7-F63601567D3C}" srcOrd="0" destOrd="0" presId="urn:microsoft.com/office/officeart/2005/8/layout/cycle6"/>
    <dgm:cxn modelId="{BE5E1BE3-4F06-4681-9C16-3FF3F4A9DEB7}" type="presOf" srcId="{6D27EBB3-361B-472E-AC39-AF7DA4361D8B}" destId="{798373CB-7915-4641-86B2-9BF4C14C79D0}" srcOrd="0" destOrd="0" presId="urn:microsoft.com/office/officeart/2005/8/layout/cycle6"/>
    <dgm:cxn modelId="{C10B3FE2-A125-4324-A8B0-DD0E4B01AFC5}" type="presOf" srcId="{E73A1AA4-ABD8-4C2A-8AF7-FB06C3EEC7CF}" destId="{D7381429-74B5-4DA6-B468-81AB552A8182}" srcOrd="0" destOrd="0" presId="urn:microsoft.com/office/officeart/2005/8/layout/cycle6"/>
    <dgm:cxn modelId="{694C7465-3786-4E68-98B5-8689278312CE}" type="presOf" srcId="{93D2C418-A0A6-497D-95B9-339D95222256}" destId="{82AF1BE9-DF69-4F2C-9F5E-F9498AA36ECC}" srcOrd="0" destOrd="0" presId="urn:microsoft.com/office/officeart/2005/8/layout/cycle6"/>
    <dgm:cxn modelId="{D5C153DF-7667-4E71-B862-DF1B61914B28}" type="presOf" srcId="{2105910C-E38A-470E-94B3-FAA12972D1D9}" destId="{79D2F080-8DE8-4DC8-9E44-121705B1AE74}" srcOrd="0" destOrd="0" presId="urn:microsoft.com/office/officeart/2005/8/layout/cycle6"/>
    <dgm:cxn modelId="{21A53D3A-7DA6-4ADE-8F67-2F1AACCCB4A6}" type="presOf" srcId="{E32F0C5B-42E9-4A1C-B303-A43DB5D409BD}" destId="{AA049D8E-0E52-496D-8213-D26DC4D8BDA9}" srcOrd="0" destOrd="0" presId="urn:microsoft.com/office/officeart/2005/8/layout/cycle6"/>
    <dgm:cxn modelId="{E792CB47-E0A5-421A-8131-C5F1DD4A5E7C}" type="presOf" srcId="{9ECB9789-539D-44D8-80E7-C9BC2CBC99C5}" destId="{4C0C9C38-1BD1-49EE-A5E2-2133C636DBA8}" srcOrd="0" destOrd="0" presId="urn:microsoft.com/office/officeart/2005/8/layout/cycle6"/>
    <dgm:cxn modelId="{A9B444CF-9F17-4E4E-83EF-1B6F36558061}" type="presOf" srcId="{07A8FB09-3F14-4744-97B0-FCBE6914E297}" destId="{A88FFA20-5F24-4228-9A05-E5D0BBCBAC47}" srcOrd="0" destOrd="0" presId="urn:microsoft.com/office/officeart/2005/8/layout/cycle6"/>
    <dgm:cxn modelId="{80690D40-72A3-4DE4-95B9-6EF1D096B423}" type="presParOf" srcId="{55A31B5C-8F7F-4CBD-B073-EC34B8AD950B}" destId="{79D2F080-8DE8-4DC8-9E44-121705B1AE74}" srcOrd="0" destOrd="0" presId="urn:microsoft.com/office/officeart/2005/8/layout/cycle6"/>
    <dgm:cxn modelId="{8D1043F4-C33A-4E75-A9B8-59A3097BC91E}" type="presParOf" srcId="{55A31B5C-8F7F-4CBD-B073-EC34B8AD950B}" destId="{E292AA7F-EE1F-462B-A89F-00159AC3F451}" srcOrd="1" destOrd="0" presId="urn:microsoft.com/office/officeart/2005/8/layout/cycle6"/>
    <dgm:cxn modelId="{6DB6196E-E4FD-4CDC-98FC-9678BB8485E0}" type="presParOf" srcId="{55A31B5C-8F7F-4CBD-B073-EC34B8AD950B}" destId="{D7381429-74B5-4DA6-B468-81AB552A8182}" srcOrd="2" destOrd="0" presId="urn:microsoft.com/office/officeart/2005/8/layout/cycle6"/>
    <dgm:cxn modelId="{89595ED2-A18B-4C7F-8C89-BD0999C49357}" type="presParOf" srcId="{55A31B5C-8F7F-4CBD-B073-EC34B8AD950B}" destId="{4C0C9C38-1BD1-49EE-A5E2-2133C636DBA8}" srcOrd="3" destOrd="0" presId="urn:microsoft.com/office/officeart/2005/8/layout/cycle6"/>
    <dgm:cxn modelId="{0FCBB89E-F836-40A4-A641-596404EEEE2F}" type="presParOf" srcId="{55A31B5C-8F7F-4CBD-B073-EC34B8AD950B}" destId="{0D81608C-E96B-4A2C-A165-8C400EB29971}" srcOrd="4" destOrd="0" presId="urn:microsoft.com/office/officeart/2005/8/layout/cycle6"/>
    <dgm:cxn modelId="{ADFFB6BF-DC30-4184-86F9-E439E9A24A28}" type="presParOf" srcId="{55A31B5C-8F7F-4CBD-B073-EC34B8AD950B}" destId="{F705BEC6-5FDE-49A4-A6B9-E6AC4DE8011A}" srcOrd="5" destOrd="0" presId="urn:microsoft.com/office/officeart/2005/8/layout/cycle6"/>
    <dgm:cxn modelId="{A0079AC3-5C44-4EC2-A003-25A592AEB108}" type="presParOf" srcId="{55A31B5C-8F7F-4CBD-B073-EC34B8AD950B}" destId="{AA049D8E-0E52-496D-8213-D26DC4D8BDA9}" srcOrd="6" destOrd="0" presId="urn:microsoft.com/office/officeart/2005/8/layout/cycle6"/>
    <dgm:cxn modelId="{7D189B60-4115-4559-8F64-383F12B2934E}" type="presParOf" srcId="{55A31B5C-8F7F-4CBD-B073-EC34B8AD950B}" destId="{A14BD88D-8195-4E0A-9F1D-45D2ECEE4F69}" srcOrd="7" destOrd="0" presId="urn:microsoft.com/office/officeart/2005/8/layout/cycle6"/>
    <dgm:cxn modelId="{D6380413-FEF1-4E18-BD22-E766B0DB3620}" type="presParOf" srcId="{55A31B5C-8F7F-4CBD-B073-EC34B8AD950B}" destId="{82AF1BE9-DF69-4F2C-9F5E-F9498AA36ECC}" srcOrd="8" destOrd="0" presId="urn:microsoft.com/office/officeart/2005/8/layout/cycle6"/>
    <dgm:cxn modelId="{2BE96942-4DD0-4BFF-8813-34570B6B3FBC}" type="presParOf" srcId="{55A31B5C-8F7F-4CBD-B073-EC34B8AD950B}" destId="{798373CB-7915-4641-86B2-9BF4C14C79D0}" srcOrd="9" destOrd="0" presId="urn:microsoft.com/office/officeart/2005/8/layout/cycle6"/>
    <dgm:cxn modelId="{A220DB12-6092-4F6F-A8D5-DB3D3A9FD074}" type="presParOf" srcId="{55A31B5C-8F7F-4CBD-B073-EC34B8AD950B}" destId="{8E17EF9E-DAB4-4C1D-9E33-F1F83BC0BCC0}" srcOrd="10" destOrd="0" presId="urn:microsoft.com/office/officeart/2005/8/layout/cycle6"/>
    <dgm:cxn modelId="{F89FCD27-7AD2-460D-929F-B0C45B41DCA8}" type="presParOf" srcId="{55A31B5C-8F7F-4CBD-B073-EC34B8AD950B}" destId="{34525441-45C3-4B62-8FF7-F63601567D3C}" srcOrd="11" destOrd="0" presId="urn:microsoft.com/office/officeart/2005/8/layout/cycle6"/>
    <dgm:cxn modelId="{F793B275-89C5-40FF-A9CA-8A09438FB834}" type="presParOf" srcId="{55A31B5C-8F7F-4CBD-B073-EC34B8AD950B}" destId="{A88FFA20-5F24-4228-9A05-E5D0BBCBAC47}" srcOrd="12" destOrd="0" presId="urn:microsoft.com/office/officeart/2005/8/layout/cycle6"/>
    <dgm:cxn modelId="{E9964FFC-3A4A-407F-9C92-4D543051225A}" type="presParOf" srcId="{55A31B5C-8F7F-4CBD-B073-EC34B8AD950B}" destId="{4358221D-A328-4D4A-806C-17E3C0419DF3}" srcOrd="13" destOrd="0" presId="urn:microsoft.com/office/officeart/2005/8/layout/cycle6"/>
    <dgm:cxn modelId="{DB9F5DA3-D16E-49D5-AF32-7A0F9484D194}" type="presParOf" srcId="{55A31B5C-8F7F-4CBD-B073-EC34B8AD950B}" destId="{58F35114-9E65-49E7-92E4-19D210E09FE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Plaintext/Cleartext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message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 encrypted message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Encryption/Enciphering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Process of encrypting plaintext to ciphertext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Decryption/Deciphering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Process of decrypting ciphertext to plaintext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'shared secret' to keep the message secret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Keyspace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 set of all possible keys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Cryptographic Algorithm/Cipher 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Series of steps applied to the message and key for encryption/decryption purposes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Cryptanalysis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Breaking cryptography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5" qsCatId="simple" csTypeId="urn:microsoft.com/office/officeart/2005/8/colors/accent0_3" csCatId="mainScheme" phldr="1"/>
      <dgm:spPr/>
    </dgm:pt>
    <dgm:pt modelId="{C521EDD4-F18D-4C7B-9559-EF1EAE20C5B7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B86EE612-E9D1-4FEB-A6D7-B38CAEED188F}" type="parTrans" cxnId="{9A36B8F1-98C8-42F9-8718-530D74EF2084}">
      <dgm:prSet/>
      <dgm:spPr/>
      <dgm:t>
        <a:bodyPr/>
        <a:lstStyle/>
        <a:p>
          <a:endParaRPr lang="en-US"/>
        </a:p>
      </dgm:t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Cipher Text</a:t>
          </a:r>
        </a:p>
      </dgm:t>
    </dgm:pt>
    <dgm:pt modelId="{7CED7DBB-E2AB-4D3E-8FE6-82C54517DC86}" type="parTrans" cxnId="{07C67210-FE05-4BB2-8B70-73568B5E9802}">
      <dgm:prSet/>
      <dgm:spPr/>
      <dgm:t>
        <a:bodyPr/>
        <a:lstStyle/>
        <a:p>
          <a:endParaRPr lang="en-US"/>
        </a:p>
      </dgm:t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  <dgm:t>
        <a:bodyPr/>
        <a:lstStyle/>
        <a:p>
          <a:endParaRPr lang="en-US"/>
        </a:p>
      </dgm:t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A5B8F8E2-F6B6-4311-BD93-426C1A1A9D66}" type="presOf" srcId="{63CECD5A-5E3F-4CA9-B4DB-8C892D91EF64}" destId="{1516EF8D-7A29-4743-87DD-A694D0192D9D}" srcOrd="0" destOrd="0" presId="urn:microsoft.com/office/officeart/2005/8/layout/equation2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475B51F7-BDFB-4AD3-89E5-F9B460678DB3}" type="presOf" srcId="{3EDE99B1-E7D3-487A-96E3-454D25D1CD72}" destId="{1DDCCE54-316C-4593-9F38-915E9EDCFFB0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75568A8-0FD3-4564-8FA6-6B37D0D81009}" type="presOf" srcId="{3EDE99B1-E7D3-487A-96E3-454D25D1CD72}" destId="{297F28A1-2E49-47FF-A688-5E3F02C50CFE}" srcOrd="1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5" qsCatId="simple" csTypeId="urn:microsoft.com/office/officeart/2005/8/colors/accent0_3" csCatId="mainScheme" phldr="1"/>
      <dgm:spPr/>
    </dgm:pt>
    <dgm:pt modelId="{C521EDD4-F18D-4C7B-9559-EF1EAE20C5B7}">
      <dgm:prSet phldrT="[Text]"/>
      <dgm:spPr/>
      <dgm:t>
        <a:bodyPr/>
        <a:lstStyle/>
        <a:p>
          <a:r>
            <a:rPr lang="en-US" smtClean="0"/>
            <a:t>Cipher Text</a:t>
          </a:r>
          <a:endParaRPr lang="en-US" sz="3000" dirty="0">
            <a:latin typeface="Tw Cen MT"/>
          </a:endParaRPr>
        </a:p>
      </dgm:t>
    </dgm:pt>
    <dgm:pt modelId="{B86EE612-E9D1-4FEB-A6D7-B38CAEED188F}" type="parTrans" cxnId="{9A36B8F1-98C8-42F9-8718-530D74EF2084}">
      <dgm:prSet/>
      <dgm:spPr/>
      <dgm:t>
        <a:bodyPr/>
        <a:lstStyle/>
        <a:p>
          <a:endParaRPr lang="en-US"/>
        </a:p>
      </dgm:t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7CED7DBB-E2AB-4D3E-8FE6-82C54517DC86}" type="parTrans" cxnId="{07C67210-FE05-4BB2-8B70-73568B5E9802}">
      <dgm:prSet/>
      <dgm:spPr/>
      <dgm:t>
        <a:bodyPr/>
        <a:lstStyle/>
        <a:p>
          <a:endParaRPr lang="en-US"/>
        </a:p>
      </dgm:t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  <dgm:t>
        <a:bodyPr/>
        <a:lstStyle/>
        <a:p>
          <a:endParaRPr lang="en-US"/>
        </a:p>
      </dgm:t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F1893BF9-7FC4-4E14-AE64-CB321DC875AD}" type="presOf" srcId="{3EDE99B1-E7D3-487A-96E3-454D25D1CD72}" destId="{1DDCCE54-316C-4593-9F38-915E9EDCFFB0}" srcOrd="0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04CB9777-FE7F-48F5-99C9-8D98803343A3}" type="presOf" srcId="{63CECD5A-5E3F-4CA9-B4DB-8C892D91EF64}" destId="{1516EF8D-7A29-4743-87DD-A694D0192D9D}" srcOrd="0" destOrd="0" presId="urn:microsoft.com/office/officeart/2005/8/layout/equation2"/>
    <dgm:cxn modelId="{558F65D8-D8CA-4313-B16C-86DD61393000}" type="presOf" srcId="{3EDE99B1-E7D3-487A-96E3-454D25D1CD72}" destId="{297F28A1-2E49-47FF-A688-5E3F02C50CFE}" srcOrd="1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smtClean="0"/>
            <a:t>Plaintext(x): hello world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E(</a:t>
          </a:r>
          <a:r>
            <a:rPr lang="en-US" dirty="0" err="1" smtClean="0"/>
            <a:t>x,k</a:t>
          </a:r>
          <a:r>
            <a:rPr lang="en-US" dirty="0" smtClean="0"/>
            <a:t>) = (</a:t>
          </a:r>
          <a:r>
            <a:rPr lang="en-US" dirty="0" err="1" smtClean="0"/>
            <a:t>x+k</a:t>
          </a:r>
          <a:r>
            <a:rPr lang="en-US" dirty="0" smtClean="0"/>
            <a:t>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8AB6F-777D-4F21-9AEC-8678CCA9FE46}" type="presOf" srcId="{0DC9C902-4C28-42E0-9824-640126BDF162}" destId="{30BB73EA-82C5-4FAA-B094-E3974329BB37}" srcOrd="1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DF878208-6171-44E0-9A87-9C2157C18DF7}" type="presOf" srcId="{8391C7D7-CA09-4A34-9EF8-4C872D23F828}" destId="{E886C11A-0065-4203-A494-951A134E7A05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0B857199-EC2A-4460-9026-EF34279960B6}" type="presOf" srcId="{E7188030-8AE7-4F6D-95DD-15AFD18B17C4}" destId="{FA3A0CC5-77FC-4E15-A094-6733C90AC966}" srcOrd="0" destOrd="0" presId="urn:microsoft.com/office/officeart/2005/8/layout/process1"/>
    <dgm:cxn modelId="{F2F9533A-798F-41E5-B993-0B15F764D86F}" type="presOf" srcId="{8B452358-F26E-43A3-A1BC-3810300D3E38}" destId="{0FDA9F7D-CDC0-42E1-B496-1EA38FFC7A62}" srcOrd="0" destOrd="0" presId="urn:microsoft.com/office/officeart/2005/8/layout/process1"/>
    <dgm:cxn modelId="{2EEB8599-A39C-4B61-B5CE-359FC0BE3FB9}" type="presOf" srcId="{BBCAB5F7-E586-45EE-84FA-8A75E41FC4CD}" destId="{627B2236-0A79-45DC-BEA0-004A72B56CC1}" srcOrd="0" destOrd="0" presId="urn:microsoft.com/office/officeart/2005/8/layout/process1"/>
    <dgm:cxn modelId="{76EDDDA7-C665-4AFD-80F7-3F56FF6601AE}" type="presOf" srcId="{0DC9C902-4C28-42E0-9824-640126BDF162}" destId="{59C7D934-6E18-45E6-98F2-B89C2BA156CC}" srcOrd="0" destOrd="0" presId="urn:microsoft.com/office/officeart/2005/8/layout/process1"/>
    <dgm:cxn modelId="{D39B2A97-ADC3-41A9-A4B0-EF85A41C9451}" type="presOf" srcId="{8391C7D7-CA09-4A34-9EF8-4C872D23F828}" destId="{9E117B45-B5A2-42A5-A3FD-777137116067}" srcOrd="0" destOrd="0" presId="urn:microsoft.com/office/officeart/2005/8/layout/process1"/>
    <dgm:cxn modelId="{33F1DA53-6C25-4EB7-B0E8-F6D4291E2665}" type="presOf" srcId="{D657E5AE-AE23-451C-820E-82F7EDFDC6DD}" destId="{B7B29D56-548A-4F6D-9F6E-B61722A79319}" srcOrd="0" destOrd="0" presId="urn:microsoft.com/office/officeart/2005/8/layout/process1"/>
    <dgm:cxn modelId="{1EC939E3-E0BA-4730-BB56-19D2865102BF}" type="presOf" srcId="{6C49FA13-D15D-46B2-B5BE-0D4F13931A36}" destId="{750DF1A5-BBE2-4A75-9EDB-489B6E742A00}" srcOrd="0" destOrd="0" presId="urn:microsoft.com/office/officeart/2005/8/layout/process1"/>
    <dgm:cxn modelId="{6E0BDAE8-BE21-47FE-B003-83E5485A0424}" type="presOf" srcId="{63F12E1B-3B8E-40EF-8017-D288C9DD5003}" destId="{5C235650-57B8-499C-83D8-8FE4D9F87D66}" srcOrd="0" destOrd="0" presId="urn:microsoft.com/office/officeart/2005/8/layout/process1"/>
    <dgm:cxn modelId="{FEF20421-0846-4BF3-8679-3D8B9F581C7D}" type="presOf" srcId="{D657E5AE-AE23-451C-820E-82F7EDFDC6DD}" destId="{B0ACB75F-5E36-43EF-9DD8-B62653CD517B}" srcOrd="1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9E6E68B2-51DA-435C-90FD-163F863F1370}" type="presParOf" srcId="{0FDA9F7D-CDC0-42E1-B496-1EA38FFC7A62}" destId="{5C235650-57B8-499C-83D8-8FE4D9F87D66}" srcOrd="0" destOrd="0" presId="urn:microsoft.com/office/officeart/2005/8/layout/process1"/>
    <dgm:cxn modelId="{19C59DDB-34BD-4C21-B53C-827153406729}" type="presParOf" srcId="{0FDA9F7D-CDC0-42E1-B496-1EA38FFC7A62}" destId="{9E117B45-B5A2-42A5-A3FD-777137116067}" srcOrd="1" destOrd="0" presId="urn:microsoft.com/office/officeart/2005/8/layout/process1"/>
    <dgm:cxn modelId="{6DDB6653-EBDB-4A23-95FD-2A5592DC05C7}" type="presParOf" srcId="{9E117B45-B5A2-42A5-A3FD-777137116067}" destId="{E886C11A-0065-4203-A494-951A134E7A05}" srcOrd="0" destOrd="0" presId="urn:microsoft.com/office/officeart/2005/8/layout/process1"/>
    <dgm:cxn modelId="{DF2A0945-D9EC-4273-9427-789EF542879F}" type="presParOf" srcId="{0FDA9F7D-CDC0-42E1-B496-1EA38FFC7A62}" destId="{750DF1A5-BBE2-4A75-9EDB-489B6E742A00}" srcOrd="2" destOrd="0" presId="urn:microsoft.com/office/officeart/2005/8/layout/process1"/>
    <dgm:cxn modelId="{45AACAE6-FC8A-4CCE-9061-D8083008F21E}" type="presParOf" srcId="{0FDA9F7D-CDC0-42E1-B496-1EA38FFC7A62}" destId="{59C7D934-6E18-45E6-98F2-B89C2BA156CC}" srcOrd="3" destOrd="0" presId="urn:microsoft.com/office/officeart/2005/8/layout/process1"/>
    <dgm:cxn modelId="{F7017FF2-0B63-40AC-9016-824D3F4EC9B2}" type="presParOf" srcId="{59C7D934-6E18-45E6-98F2-B89C2BA156CC}" destId="{30BB73EA-82C5-4FAA-B094-E3974329BB37}" srcOrd="0" destOrd="0" presId="urn:microsoft.com/office/officeart/2005/8/layout/process1"/>
    <dgm:cxn modelId="{53ECC2DD-923E-4785-9F7B-CDD7E7182BD2}" type="presParOf" srcId="{0FDA9F7D-CDC0-42E1-B496-1EA38FFC7A62}" destId="{627B2236-0A79-45DC-BEA0-004A72B56CC1}" srcOrd="4" destOrd="0" presId="urn:microsoft.com/office/officeart/2005/8/layout/process1"/>
    <dgm:cxn modelId="{611313C7-A8FD-453D-8073-FC0349AD7E02}" type="presParOf" srcId="{0FDA9F7D-CDC0-42E1-B496-1EA38FFC7A62}" destId="{B7B29D56-548A-4F6D-9F6E-B61722A79319}" srcOrd="5" destOrd="0" presId="urn:microsoft.com/office/officeart/2005/8/layout/process1"/>
    <dgm:cxn modelId="{22DF6F21-0F92-4F69-8A9A-01D860760FFE}" type="presParOf" srcId="{B7B29D56-548A-4F6D-9F6E-B61722A79319}" destId="{B0ACB75F-5E36-43EF-9DD8-B62653CD517B}" srcOrd="0" destOrd="0" presId="urn:microsoft.com/office/officeart/2005/8/layout/process1"/>
    <dgm:cxn modelId="{61CCDB2F-D0DD-4E44-94B3-E96304BAA2D1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(x):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D(</a:t>
          </a:r>
          <a:r>
            <a:rPr lang="en-US" dirty="0" err="1" smtClean="0"/>
            <a:t>x,k</a:t>
          </a:r>
          <a:r>
            <a:rPr lang="en-US" dirty="0" smtClean="0"/>
            <a:t>) = (x-k)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hello world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71192-7630-4F7E-8290-303BC5C3A111}" type="presOf" srcId="{D657E5AE-AE23-451C-820E-82F7EDFDC6DD}" destId="{B7B29D56-548A-4F6D-9F6E-B61722A79319}" srcOrd="0" destOrd="0" presId="urn:microsoft.com/office/officeart/2005/8/layout/process1"/>
    <dgm:cxn modelId="{7BA08C98-1FE7-4798-88A5-893A151C3D65}" type="presOf" srcId="{8B452358-F26E-43A3-A1BC-3810300D3E38}" destId="{0FDA9F7D-CDC0-42E1-B496-1EA38FFC7A62}" srcOrd="0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821C99D-7707-4F87-A591-AF886DFAF8F9}" type="presOf" srcId="{6C49FA13-D15D-46B2-B5BE-0D4F13931A36}" destId="{750DF1A5-BBE2-4A75-9EDB-489B6E742A00}" srcOrd="0" destOrd="0" presId="urn:microsoft.com/office/officeart/2005/8/layout/process1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BBA44CE5-5218-4484-864A-081CAE9E2BD6}" type="presOf" srcId="{63F12E1B-3B8E-40EF-8017-D288C9DD5003}" destId="{5C235650-57B8-499C-83D8-8FE4D9F87D66}" srcOrd="0" destOrd="0" presId="urn:microsoft.com/office/officeart/2005/8/layout/process1"/>
    <dgm:cxn modelId="{3F93DE1D-1170-4ED5-8D74-DA1792227B92}" type="presOf" srcId="{D657E5AE-AE23-451C-820E-82F7EDFDC6DD}" destId="{B0ACB75F-5E36-43EF-9DD8-B62653CD517B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77FE649C-BFD9-4A93-9E4C-3CE84CA3F68B}" type="presOf" srcId="{8391C7D7-CA09-4A34-9EF8-4C872D23F828}" destId="{9E117B45-B5A2-42A5-A3FD-777137116067}" srcOrd="0" destOrd="0" presId="urn:microsoft.com/office/officeart/2005/8/layout/process1"/>
    <dgm:cxn modelId="{4A1C0DBC-E209-4619-BE5D-8B51B583F891}" type="presOf" srcId="{8391C7D7-CA09-4A34-9EF8-4C872D23F828}" destId="{E886C11A-0065-4203-A494-951A134E7A05}" srcOrd="1" destOrd="0" presId="urn:microsoft.com/office/officeart/2005/8/layout/process1"/>
    <dgm:cxn modelId="{E5DAC896-4EBC-4872-90B6-74E66E032B6C}" type="presOf" srcId="{E7188030-8AE7-4F6D-95DD-15AFD18B17C4}" destId="{FA3A0CC5-77FC-4E15-A094-6733C90AC966}" srcOrd="0" destOrd="0" presId="urn:microsoft.com/office/officeart/2005/8/layout/process1"/>
    <dgm:cxn modelId="{1453FD1B-B871-4E17-AEFE-AF672EDCAEAC}" type="presOf" srcId="{BBCAB5F7-E586-45EE-84FA-8A75E41FC4CD}" destId="{627B2236-0A79-45DC-BEA0-004A72B56CC1}" srcOrd="0" destOrd="0" presId="urn:microsoft.com/office/officeart/2005/8/layout/process1"/>
    <dgm:cxn modelId="{D10776F3-C91F-44C4-A02E-98EB332954A2}" type="presOf" srcId="{0DC9C902-4C28-42E0-9824-640126BDF162}" destId="{30BB73EA-82C5-4FAA-B094-E3974329BB37}" srcOrd="1" destOrd="0" presId="urn:microsoft.com/office/officeart/2005/8/layout/process1"/>
    <dgm:cxn modelId="{276C2B87-251F-472C-8254-EF3C098BA521}" type="presOf" srcId="{0DC9C902-4C28-42E0-9824-640126BDF162}" destId="{59C7D934-6E18-45E6-98F2-B89C2BA156CC}" srcOrd="0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A3C0F32C-0EBA-4FEA-8539-112D17142EEE}" type="presParOf" srcId="{0FDA9F7D-CDC0-42E1-B496-1EA38FFC7A62}" destId="{5C235650-57B8-499C-83D8-8FE4D9F87D66}" srcOrd="0" destOrd="0" presId="urn:microsoft.com/office/officeart/2005/8/layout/process1"/>
    <dgm:cxn modelId="{AD151ED8-513F-4BA6-BE2F-1625F279A30A}" type="presParOf" srcId="{0FDA9F7D-CDC0-42E1-B496-1EA38FFC7A62}" destId="{9E117B45-B5A2-42A5-A3FD-777137116067}" srcOrd="1" destOrd="0" presId="urn:microsoft.com/office/officeart/2005/8/layout/process1"/>
    <dgm:cxn modelId="{07993006-2C6C-4A73-AE53-6481A099CAE9}" type="presParOf" srcId="{9E117B45-B5A2-42A5-A3FD-777137116067}" destId="{E886C11A-0065-4203-A494-951A134E7A05}" srcOrd="0" destOrd="0" presId="urn:microsoft.com/office/officeart/2005/8/layout/process1"/>
    <dgm:cxn modelId="{0B5801E6-B012-487A-8BD8-13374302B9FE}" type="presParOf" srcId="{0FDA9F7D-CDC0-42E1-B496-1EA38FFC7A62}" destId="{750DF1A5-BBE2-4A75-9EDB-489B6E742A00}" srcOrd="2" destOrd="0" presId="urn:microsoft.com/office/officeart/2005/8/layout/process1"/>
    <dgm:cxn modelId="{E29163FA-CFC6-4138-B674-B9C1070B95E4}" type="presParOf" srcId="{0FDA9F7D-CDC0-42E1-B496-1EA38FFC7A62}" destId="{59C7D934-6E18-45E6-98F2-B89C2BA156CC}" srcOrd="3" destOrd="0" presId="urn:microsoft.com/office/officeart/2005/8/layout/process1"/>
    <dgm:cxn modelId="{26A2FE93-A190-43BB-AB4C-BB93C2FCE420}" type="presParOf" srcId="{59C7D934-6E18-45E6-98F2-B89C2BA156CC}" destId="{30BB73EA-82C5-4FAA-B094-E3974329BB37}" srcOrd="0" destOrd="0" presId="urn:microsoft.com/office/officeart/2005/8/layout/process1"/>
    <dgm:cxn modelId="{FCC5C669-63C3-4414-B174-2E4C4B2ADAC5}" type="presParOf" srcId="{0FDA9F7D-CDC0-42E1-B496-1EA38FFC7A62}" destId="{627B2236-0A79-45DC-BEA0-004A72B56CC1}" srcOrd="4" destOrd="0" presId="urn:microsoft.com/office/officeart/2005/8/layout/process1"/>
    <dgm:cxn modelId="{93A34F9D-AF8B-47B5-B912-17993EBB9E99}" type="presParOf" srcId="{0FDA9F7D-CDC0-42E1-B496-1EA38FFC7A62}" destId="{B7B29D56-548A-4F6D-9F6E-B61722A79319}" srcOrd="5" destOrd="0" presId="urn:microsoft.com/office/officeart/2005/8/layout/process1"/>
    <dgm:cxn modelId="{C7744D70-D505-4D7A-A7EB-BA18C17D9DDA}" type="presParOf" srcId="{B7B29D56-548A-4F6D-9F6E-B61722A79319}" destId="{B0ACB75F-5E36-43EF-9DD8-B62653CD517B}" srcOrd="0" destOrd="0" presId="urn:microsoft.com/office/officeart/2005/8/layout/process1"/>
    <dgm:cxn modelId="{9ACEFC40-4F71-4A51-9DF3-CE94F3428E2B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2E6036-5B23-40FA-8344-EF0AABF3371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7C7767-777F-4607-A98C-2010907BF6F6}">
      <dgm:prSet phldrT="[Text]"/>
      <dgm:spPr/>
      <dgm:t>
        <a:bodyPr/>
        <a:lstStyle/>
        <a:p>
          <a:r>
            <a:rPr lang="en-US" dirty="0"/>
            <a:t>Symmetric Ciphers (Private Key Cryptography) </a:t>
          </a:r>
        </a:p>
      </dgm:t>
    </dgm:pt>
    <dgm:pt modelId="{38A04C8E-57E6-44DF-B26A-D5336D62DDA2}" type="parTrans" cxnId="{C974A812-2577-4250-A883-936B4BD99990}">
      <dgm:prSet/>
      <dgm:spPr/>
      <dgm:t>
        <a:bodyPr/>
        <a:lstStyle/>
        <a:p>
          <a:endParaRPr lang="en-US"/>
        </a:p>
      </dgm:t>
    </dgm:pt>
    <dgm:pt modelId="{55AA21FD-115E-4565-8131-3146334EDA74}" type="sibTrans" cxnId="{C974A812-2577-4250-A883-936B4BD99990}">
      <dgm:prSet/>
      <dgm:spPr/>
      <dgm:t>
        <a:bodyPr/>
        <a:lstStyle/>
        <a:p>
          <a:endParaRPr lang="en-US"/>
        </a:p>
      </dgm:t>
    </dgm:pt>
    <dgm:pt modelId="{38BC120F-C742-4966-AEE1-B98C3B750B6B}">
      <dgm:prSet phldrT="[Text]"/>
      <dgm:spPr/>
      <dgm:t>
        <a:bodyPr/>
        <a:lstStyle/>
        <a:p>
          <a:r>
            <a:rPr lang="en-US" dirty="0"/>
            <a:t>Same key used from encryption and decryption</a:t>
          </a:r>
        </a:p>
      </dgm:t>
    </dgm:pt>
    <dgm:pt modelId="{28498832-17F6-4A28-A1D7-C93C6B975DE5}" type="parTrans" cxnId="{4A037631-33FD-4BE7-96CE-C34385C8A274}">
      <dgm:prSet/>
      <dgm:spPr/>
      <dgm:t>
        <a:bodyPr/>
        <a:lstStyle/>
        <a:p>
          <a:endParaRPr lang="en-US"/>
        </a:p>
      </dgm:t>
    </dgm:pt>
    <dgm:pt modelId="{9C49CE0D-8110-41D9-8D44-E4592B7A1399}" type="sibTrans" cxnId="{4A037631-33FD-4BE7-96CE-C34385C8A274}">
      <dgm:prSet/>
      <dgm:spPr/>
      <dgm:t>
        <a:bodyPr/>
        <a:lstStyle/>
        <a:p>
          <a:endParaRPr lang="en-US"/>
        </a:p>
      </dgm:t>
    </dgm:pt>
    <dgm:pt modelId="{E76B88CB-1C2A-459A-8B96-162B846E1C70}">
      <dgm:prSet phldrT="[Text]"/>
      <dgm:spPr/>
      <dgm:t>
        <a:bodyPr/>
        <a:lstStyle/>
        <a:p>
          <a:r>
            <a:rPr lang="en-US" dirty="0"/>
            <a:t>Both parties need to agree on same key</a:t>
          </a:r>
        </a:p>
      </dgm:t>
    </dgm:pt>
    <dgm:pt modelId="{46DDB8D2-B170-493C-969A-65F47336ABED}" type="parTrans" cxnId="{286F7D38-B474-4032-BCB6-589940AAB89D}">
      <dgm:prSet/>
      <dgm:spPr/>
      <dgm:t>
        <a:bodyPr/>
        <a:lstStyle/>
        <a:p>
          <a:endParaRPr lang="en-US"/>
        </a:p>
      </dgm:t>
    </dgm:pt>
    <dgm:pt modelId="{8D9E8D67-774A-415F-A329-D616E9F09C30}" type="sibTrans" cxnId="{286F7D38-B474-4032-BCB6-589940AAB89D}">
      <dgm:prSet/>
      <dgm:spPr/>
      <dgm:t>
        <a:bodyPr/>
        <a:lstStyle/>
        <a:p>
          <a:endParaRPr lang="en-US"/>
        </a:p>
      </dgm:t>
    </dgm:pt>
    <dgm:pt modelId="{F7589C9E-DBEA-4D23-9D91-027322E3ADE7}">
      <dgm:prSet phldrT="[Text]"/>
      <dgm:spPr/>
      <dgm:t>
        <a:bodyPr/>
        <a:lstStyle/>
        <a:p>
          <a:r>
            <a:rPr lang="en-US" dirty="0"/>
            <a:t>Asymmetric Ciphers(Public Key Cryptography)</a:t>
          </a:r>
        </a:p>
      </dgm:t>
    </dgm:pt>
    <dgm:pt modelId="{1BFDF29B-DEE3-4FB3-8D30-13B8BF52C29E}" type="parTrans" cxnId="{F5F2754C-A961-4537-94B2-4ECD550416AB}">
      <dgm:prSet/>
      <dgm:spPr/>
      <dgm:t>
        <a:bodyPr/>
        <a:lstStyle/>
        <a:p>
          <a:endParaRPr lang="en-US"/>
        </a:p>
      </dgm:t>
    </dgm:pt>
    <dgm:pt modelId="{16CF2CA3-8496-43DB-8D0D-294DB64EBBB9}" type="sibTrans" cxnId="{F5F2754C-A961-4537-94B2-4ECD550416AB}">
      <dgm:prSet/>
      <dgm:spPr/>
      <dgm:t>
        <a:bodyPr/>
        <a:lstStyle/>
        <a:p>
          <a:endParaRPr lang="en-US"/>
        </a:p>
      </dgm:t>
    </dgm:pt>
    <dgm:pt modelId="{705BC723-FFC9-4623-A6BD-EC3F0D17AF72}">
      <dgm:prSet phldrT="[Text]"/>
      <dgm:spPr/>
      <dgm:t>
        <a:bodyPr/>
        <a:lstStyle/>
        <a:p>
          <a:r>
            <a:rPr lang="en-US" dirty="0"/>
            <a:t>Different keys for encryption and decryption</a:t>
          </a:r>
        </a:p>
      </dgm:t>
    </dgm:pt>
    <dgm:pt modelId="{5F9DA620-4F31-4C1C-AE0C-A65A4A3B31E2}" type="parTrans" cxnId="{67944F9B-AC9C-4D19-A20A-AE69295FEB6D}">
      <dgm:prSet/>
      <dgm:spPr/>
      <dgm:t>
        <a:bodyPr/>
        <a:lstStyle/>
        <a:p>
          <a:endParaRPr lang="en-US"/>
        </a:p>
      </dgm:t>
    </dgm:pt>
    <dgm:pt modelId="{06C8C436-2134-4900-ADA6-337B849B7587}" type="sibTrans" cxnId="{67944F9B-AC9C-4D19-A20A-AE69295FEB6D}">
      <dgm:prSet/>
      <dgm:spPr/>
      <dgm:t>
        <a:bodyPr/>
        <a:lstStyle/>
        <a:p>
          <a:endParaRPr lang="en-US"/>
        </a:p>
      </dgm:t>
    </dgm:pt>
    <dgm:pt modelId="{ADB123E8-2AE3-4487-A1B9-657B57C49EB8}">
      <dgm:prSet phldrT="[Text]"/>
      <dgm:spPr/>
      <dgm:t>
        <a:bodyPr/>
        <a:lstStyle/>
        <a:p>
          <a:r>
            <a:rPr lang="en-US" dirty="0"/>
            <a:t>Private key is never shared, public key is open</a:t>
          </a:r>
        </a:p>
      </dgm:t>
    </dgm:pt>
    <dgm:pt modelId="{2A46C2E5-2B9F-4270-B816-E2160883F6A1}" type="parTrans" cxnId="{192D0589-924C-4583-A79F-54C2DBF7E7F6}">
      <dgm:prSet/>
      <dgm:spPr/>
      <dgm:t>
        <a:bodyPr/>
        <a:lstStyle/>
        <a:p>
          <a:endParaRPr lang="en-US"/>
        </a:p>
      </dgm:t>
    </dgm:pt>
    <dgm:pt modelId="{F9B837CB-1C24-4D1F-BD99-4BB35D279098}" type="sibTrans" cxnId="{192D0589-924C-4583-A79F-54C2DBF7E7F6}">
      <dgm:prSet/>
      <dgm:spPr/>
      <dgm:t>
        <a:bodyPr/>
        <a:lstStyle/>
        <a:p>
          <a:endParaRPr lang="en-US"/>
        </a:p>
      </dgm:t>
    </dgm:pt>
    <dgm:pt modelId="{3C0AD290-88AF-45D6-846C-B5AED88824DE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 smtClean="0"/>
            <a:t>: RSA</a:t>
          </a:r>
          <a:r>
            <a:rPr lang="en-US" dirty="0"/>
            <a:t>, ElGamal</a:t>
          </a:r>
        </a:p>
      </dgm:t>
    </dgm:pt>
    <dgm:pt modelId="{C2989712-5CCE-40F0-9541-09085A12E6B1}" type="parTrans" cxnId="{3B5D7062-7847-4007-8E99-E7D2D845E430}">
      <dgm:prSet/>
      <dgm:spPr/>
      <dgm:t>
        <a:bodyPr/>
        <a:lstStyle/>
        <a:p>
          <a:endParaRPr lang="en-US"/>
        </a:p>
      </dgm:t>
    </dgm:pt>
    <dgm:pt modelId="{519DC3DC-E2F8-4AEF-A00E-EB60C60F151D}" type="sibTrans" cxnId="{3B5D7062-7847-4007-8E99-E7D2D845E430}">
      <dgm:prSet/>
      <dgm:spPr/>
      <dgm:t>
        <a:bodyPr/>
        <a:lstStyle/>
        <a:p>
          <a:endParaRPr lang="en-US"/>
        </a:p>
      </dgm:t>
    </dgm:pt>
    <dgm:pt modelId="{482BE521-0E03-495C-8F2E-A72296820D69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 smtClean="0"/>
            <a:t>: AES, DES</a:t>
          </a:r>
          <a:r>
            <a:rPr lang="en-US" dirty="0"/>
            <a:t>, Blowfish</a:t>
          </a:r>
          <a:r>
            <a:rPr lang="en-US" dirty="0" smtClean="0"/>
            <a:t>, </a:t>
          </a:r>
          <a:r>
            <a:rPr lang="en-US" dirty="0" err="1" smtClean="0"/>
            <a:t>Twofish</a:t>
          </a:r>
          <a:endParaRPr lang="en-US" dirty="0"/>
        </a:p>
      </dgm:t>
    </dgm:pt>
    <dgm:pt modelId="{3A8552BB-8C34-4600-868D-9F22B10EC37A}" type="parTrans" cxnId="{C63BC41E-06F8-4B95-825F-F350DEA4E85B}">
      <dgm:prSet/>
      <dgm:spPr/>
      <dgm:t>
        <a:bodyPr/>
        <a:lstStyle/>
        <a:p>
          <a:endParaRPr lang="en-US"/>
        </a:p>
      </dgm:t>
    </dgm:pt>
    <dgm:pt modelId="{C0BCAEC3-0A7B-4E6D-9B09-C6A474823123}" type="sibTrans" cxnId="{C63BC41E-06F8-4B95-825F-F350DEA4E85B}">
      <dgm:prSet/>
      <dgm:spPr/>
      <dgm:t>
        <a:bodyPr/>
        <a:lstStyle/>
        <a:p>
          <a:endParaRPr lang="en-US"/>
        </a:p>
      </dgm:t>
    </dgm:pt>
    <dgm:pt modelId="{62C51DDC-68C3-4FA2-BF28-757860D78C93}" type="pres">
      <dgm:prSet presAssocID="{702E6036-5B23-40FA-8344-EF0AABF337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8EA7-EE8A-47C7-A8C1-B98C3A94E280}" type="pres">
      <dgm:prSet presAssocID="{C77C7767-777F-4607-A98C-2010907BF6F6}" presName="composite" presStyleCnt="0"/>
      <dgm:spPr/>
    </dgm:pt>
    <dgm:pt modelId="{66B15CF5-19DD-48F7-B5E5-C12074916FCC}" type="pres">
      <dgm:prSet presAssocID="{C77C7767-777F-4607-A98C-2010907BF6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591C-4895-4A21-854D-B02EED9A3FEC}" type="pres">
      <dgm:prSet presAssocID="{C77C7767-777F-4607-A98C-2010907BF6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6183E-5F68-4F2C-B14C-CA4D18B772FC}" type="pres">
      <dgm:prSet presAssocID="{55AA21FD-115E-4565-8131-3146334EDA74}" presName="space" presStyleCnt="0"/>
      <dgm:spPr/>
    </dgm:pt>
    <dgm:pt modelId="{27403C01-B68A-411E-9F25-08C1348ECC48}" type="pres">
      <dgm:prSet presAssocID="{F7589C9E-DBEA-4D23-9D91-027322E3ADE7}" presName="composite" presStyleCnt="0"/>
      <dgm:spPr/>
    </dgm:pt>
    <dgm:pt modelId="{29795EC7-0513-4D33-AF4B-23C8932C1ABE}" type="pres">
      <dgm:prSet presAssocID="{F7589C9E-DBEA-4D23-9D91-027322E3AD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35A7F-3D3C-48F1-8EEB-7767D1EAF961}" type="pres">
      <dgm:prSet presAssocID="{F7589C9E-DBEA-4D23-9D91-027322E3ADE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4A812-2577-4250-A883-936B4BD99990}" srcId="{702E6036-5B23-40FA-8344-EF0AABF33710}" destId="{C77C7767-777F-4607-A98C-2010907BF6F6}" srcOrd="0" destOrd="0" parTransId="{38A04C8E-57E6-44DF-B26A-D5336D62DDA2}" sibTransId="{55AA21FD-115E-4565-8131-3146334EDA74}"/>
    <dgm:cxn modelId="{6B17A312-3443-42C0-9B2E-E7B8F7F519C4}" type="presOf" srcId="{C77C7767-777F-4607-A98C-2010907BF6F6}" destId="{66B15CF5-19DD-48F7-B5E5-C12074916FCC}" srcOrd="0" destOrd="0" presId="urn:microsoft.com/office/officeart/2005/8/layout/hList1"/>
    <dgm:cxn modelId="{A8741443-E8B3-42BC-B676-E865E49A2188}" type="presOf" srcId="{E76B88CB-1C2A-459A-8B96-162B846E1C70}" destId="{51B4591C-4895-4A21-854D-B02EED9A3FEC}" srcOrd="0" destOrd="1" presId="urn:microsoft.com/office/officeart/2005/8/layout/hList1"/>
    <dgm:cxn modelId="{4A037631-33FD-4BE7-96CE-C34385C8A274}" srcId="{C77C7767-777F-4607-A98C-2010907BF6F6}" destId="{38BC120F-C742-4966-AEE1-B98C3B750B6B}" srcOrd="0" destOrd="0" parTransId="{28498832-17F6-4A28-A1D7-C93C6B975DE5}" sibTransId="{9C49CE0D-8110-41D9-8D44-E4592B7A1399}"/>
    <dgm:cxn modelId="{015B5C08-D6BB-48B2-9CDF-45CCDD931F36}" type="presOf" srcId="{482BE521-0E03-495C-8F2E-A72296820D69}" destId="{51B4591C-4895-4A21-854D-B02EED9A3FEC}" srcOrd="0" destOrd="2" presId="urn:microsoft.com/office/officeart/2005/8/layout/hList1"/>
    <dgm:cxn modelId="{C63BC41E-06F8-4B95-825F-F350DEA4E85B}" srcId="{C77C7767-777F-4607-A98C-2010907BF6F6}" destId="{482BE521-0E03-495C-8F2E-A72296820D69}" srcOrd="2" destOrd="0" parTransId="{3A8552BB-8C34-4600-868D-9F22B10EC37A}" sibTransId="{C0BCAEC3-0A7B-4E6D-9B09-C6A474823123}"/>
    <dgm:cxn modelId="{F5F2754C-A961-4537-94B2-4ECD550416AB}" srcId="{702E6036-5B23-40FA-8344-EF0AABF33710}" destId="{F7589C9E-DBEA-4D23-9D91-027322E3ADE7}" srcOrd="1" destOrd="0" parTransId="{1BFDF29B-DEE3-4FB3-8D30-13B8BF52C29E}" sibTransId="{16CF2CA3-8496-43DB-8D0D-294DB64EBBB9}"/>
    <dgm:cxn modelId="{E604A412-7E1A-4B70-A6D6-E4E6F3B10B70}" type="presOf" srcId="{705BC723-FFC9-4623-A6BD-EC3F0D17AF72}" destId="{EDE35A7F-3D3C-48F1-8EEB-7767D1EAF961}" srcOrd="0" destOrd="0" presId="urn:microsoft.com/office/officeart/2005/8/layout/hList1"/>
    <dgm:cxn modelId="{286F7D38-B474-4032-BCB6-589940AAB89D}" srcId="{C77C7767-777F-4607-A98C-2010907BF6F6}" destId="{E76B88CB-1C2A-459A-8B96-162B846E1C70}" srcOrd="1" destOrd="0" parTransId="{46DDB8D2-B170-493C-969A-65F47336ABED}" sibTransId="{8D9E8D67-774A-415F-A329-D616E9F09C30}"/>
    <dgm:cxn modelId="{8C68B4B5-5256-4ED8-AB1C-A5DC315E3445}" type="presOf" srcId="{3C0AD290-88AF-45D6-846C-B5AED88824DE}" destId="{EDE35A7F-3D3C-48F1-8EEB-7767D1EAF961}" srcOrd="0" destOrd="2" presId="urn:microsoft.com/office/officeart/2005/8/layout/hList1"/>
    <dgm:cxn modelId="{192D0589-924C-4583-A79F-54C2DBF7E7F6}" srcId="{F7589C9E-DBEA-4D23-9D91-027322E3ADE7}" destId="{ADB123E8-2AE3-4487-A1B9-657B57C49EB8}" srcOrd="1" destOrd="0" parTransId="{2A46C2E5-2B9F-4270-B816-E2160883F6A1}" sibTransId="{F9B837CB-1C24-4D1F-BD99-4BB35D279098}"/>
    <dgm:cxn modelId="{67944F9B-AC9C-4D19-A20A-AE69295FEB6D}" srcId="{F7589C9E-DBEA-4D23-9D91-027322E3ADE7}" destId="{705BC723-FFC9-4623-A6BD-EC3F0D17AF72}" srcOrd="0" destOrd="0" parTransId="{5F9DA620-4F31-4C1C-AE0C-A65A4A3B31E2}" sibTransId="{06C8C436-2134-4900-ADA6-337B849B7587}"/>
    <dgm:cxn modelId="{CDC2DB7D-0083-44AE-A548-902AD7821F7D}" type="presOf" srcId="{ADB123E8-2AE3-4487-A1B9-657B57C49EB8}" destId="{EDE35A7F-3D3C-48F1-8EEB-7767D1EAF961}" srcOrd="0" destOrd="1" presId="urn:microsoft.com/office/officeart/2005/8/layout/hList1"/>
    <dgm:cxn modelId="{92D1D38C-2AE7-48E7-B608-97A6786434A4}" type="presOf" srcId="{702E6036-5B23-40FA-8344-EF0AABF33710}" destId="{62C51DDC-68C3-4FA2-BF28-757860D78C93}" srcOrd="0" destOrd="0" presId="urn:microsoft.com/office/officeart/2005/8/layout/hList1"/>
    <dgm:cxn modelId="{60040947-4764-4B9C-9442-42858F88A0D7}" type="presOf" srcId="{F7589C9E-DBEA-4D23-9D91-027322E3ADE7}" destId="{29795EC7-0513-4D33-AF4B-23C8932C1ABE}" srcOrd="0" destOrd="0" presId="urn:microsoft.com/office/officeart/2005/8/layout/hList1"/>
    <dgm:cxn modelId="{3B5D7062-7847-4007-8E99-E7D2D845E430}" srcId="{F7589C9E-DBEA-4D23-9D91-027322E3ADE7}" destId="{3C0AD290-88AF-45D6-846C-B5AED88824DE}" srcOrd="2" destOrd="0" parTransId="{C2989712-5CCE-40F0-9541-09085A12E6B1}" sibTransId="{519DC3DC-E2F8-4AEF-A00E-EB60C60F151D}"/>
    <dgm:cxn modelId="{DC41E004-E5C5-4870-82DF-3C56B449DCA4}" type="presOf" srcId="{38BC120F-C742-4966-AEE1-B98C3B750B6B}" destId="{51B4591C-4895-4A21-854D-B02EED9A3FEC}" srcOrd="0" destOrd="0" presId="urn:microsoft.com/office/officeart/2005/8/layout/hList1"/>
    <dgm:cxn modelId="{C194E2E4-AA95-479D-85CC-300A18ADAB12}" type="presParOf" srcId="{62C51DDC-68C3-4FA2-BF28-757860D78C93}" destId="{05D18EA7-EE8A-47C7-A8C1-B98C3A94E280}" srcOrd="0" destOrd="0" presId="urn:microsoft.com/office/officeart/2005/8/layout/hList1"/>
    <dgm:cxn modelId="{001A9E6A-0339-4C10-B65E-9D27A46C184D}" type="presParOf" srcId="{05D18EA7-EE8A-47C7-A8C1-B98C3A94E280}" destId="{66B15CF5-19DD-48F7-B5E5-C12074916FCC}" srcOrd="0" destOrd="0" presId="urn:microsoft.com/office/officeart/2005/8/layout/hList1"/>
    <dgm:cxn modelId="{4B986761-77D2-491A-869B-8D64FCB73439}" type="presParOf" srcId="{05D18EA7-EE8A-47C7-A8C1-B98C3A94E280}" destId="{51B4591C-4895-4A21-854D-B02EED9A3FEC}" srcOrd="1" destOrd="0" presId="urn:microsoft.com/office/officeart/2005/8/layout/hList1"/>
    <dgm:cxn modelId="{E756B027-330B-4852-B20C-043A8D6ACF32}" type="presParOf" srcId="{62C51DDC-68C3-4FA2-BF28-757860D78C93}" destId="{9DC6183E-5F68-4F2C-B14C-CA4D18B772FC}" srcOrd="1" destOrd="0" presId="urn:microsoft.com/office/officeart/2005/8/layout/hList1"/>
    <dgm:cxn modelId="{89BAC7DB-A204-44EF-9FC4-13B681A7DC5C}" type="presParOf" srcId="{62C51DDC-68C3-4FA2-BF28-757860D78C93}" destId="{27403C01-B68A-411E-9F25-08C1348ECC48}" srcOrd="2" destOrd="0" presId="urn:microsoft.com/office/officeart/2005/8/layout/hList1"/>
    <dgm:cxn modelId="{8A5092E5-C880-4113-85F7-6FFA1FCF2AB4}" type="presParOf" srcId="{27403C01-B68A-411E-9F25-08C1348ECC48}" destId="{29795EC7-0513-4D33-AF4B-23C8932C1ABE}" srcOrd="0" destOrd="0" presId="urn:microsoft.com/office/officeart/2005/8/layout/hList1"/>
    <dgm:cxn modelId="{9BFAF186-472A-47B9-B1C3-A09A6D1F9C00}" type="presParOf" srcId="{27403C01-B68A-411E-9F25-08C1348ECC48}" destId="{EDE35A7F-3D3C-48F1-8EEB-7767D1EAF9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2E6036-5B23-40FA-8344-EF0AABF3371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7C7767-777F-4607-A98C-2010907BF6F6}">
      <dgm:prSet phldrT="[Text]"/>
      <dgm:spPr/>
      <dgm:t>
        <a:bodyPr/>
        <a:lstStyle/>
        <a:p>
          <a:r>
            <a:rPr lang="en-US" dirty="0"/>
            <a:t>Stream Ciphers </a:t>
          </a:r>
        </a:p>
      </dgm:t>
    </dgm:pt>
    <dgm:pt modelId="{38A04C8E-57E6-44DF-B26A-D5336D62DDA2}" type="parTrans" cxnId="{C974A812-2577-4250-A883-936B4BD99990}">
      <dgm:prSet/>
      <dgm:spPr/>
      <dgm:t>
        <a:bodyPr/>
        <a:lstStyle/>
        <a:p>
          <a:endParaRPr lang="en-US"/>
        </a:p>
      </dgm:t>
    </dgm:pt>
    <dgm:pt modelId="{55AA21FD-115E-4565-8131-3146334EDA74}" type="sibTrans" cxnId="{C974A812-2577-4250-A883-936B4BD99990}">
      <dgm:prSet/>
      <dgm:spPr/>
      <dgm:t>
        <a:bodyPr/>
        <a:lstStyle/>
        <a:p>
          <a:endParaRPr lang="en-US"/>
        </a:p>
      </dgm:t>
    </dgm:pt>
    <dgm:pt modelId="{E76B88CB-1C2A-459A-8B96-162B846E1C70}">
      <dgm:prSet phldrT="[Text]"/>
      <dgm:spPr/>
      <dgm:t>
        <a:bodyPr/>
        <a:lstStyle/>
        <a:p>
          <a:r>
            <a:rPr lang="en-US" sz="3400" dirty="0"/>
            <a:t>Block Ciphers</a:t>
          </a:r>
          <a:endParaRPr lang="en-US" dirty="0"/>
        </a:p>
      </dgm:t>
    </dgm:pt>
    <dgm:pt modelId="{46DDB8D2-B170-493C-969A-65F47336ABED}" type="parTrans" cxnId="{286F7D38-B474-4032-BCB6-589940AAB89D}">
      <dgm:prSet/>
      <dgm:spPr/>
      <dgm:t>
        <a:bodyPr/>
        <a:lstStyle/>
        <a:p>
          <a:endParaRPr lang="en-US"/>
        </a:p>
      </dgm:t>
    </dgm:pt>
    <dgm:pt modelId="{8D9E8D67-774A-415F-A329-D616E9F09C30}" type="sibTrans" cxnId="{286F7D38-B474-4032-BCB6-589940AAB89D}">
      <dgm:prSet/>
      <dgm:spPr/>
      <dgm:t>
        <a:bodyPr/>
        <a:lstStyle/>
        <a:p>
          <a:endParaRPr lang="en-US"/>
        </a:p>
      </dgm:t>
    </dgm:pt>
    <dgm:pt modelId="{705BC723-FFC9-4623-A6BD-EC3F0D17AF72}">
      <dgm:prSet phldrT="[Text]"/>
      <dgm:spPr/>
      <dgm:t>
        <a:bodyPr/>
        <a:lstStyle/>
        <a:p>
          <a:r>
            <a:rPr lang="en-US" dirty="0"/>
            <a:t>Encrypts block of certain size at once</a:t>
          </a:r>
        </a:p>
      </dgm:t>
    </dgm:pt>
    <dgm:pt modelId="{5F9DA620-4F31-4C1C-AE0C-A65A4A3B31E2}" type="parTrans" cxnId="{67944F9B-AC9C-4D19-A20A-AE69295FEB6D}">
      <dgm:prSet/>
      <dgm:spPr/>
      <dgm:t>
        <a:bodyPr/>
        <a:lstStyle/>
        <a:p>
          <a:endParaRPr lang="en-US"/>
        </a:p>
      </dgm:t>
    </dgm:pt>
    <dgm:pt modelId="{06C8C436-2134-4900-ADA6-337B849B7587}" type="sibTrans" cxnId="{67944F9B-AC9C-4D19-A20A-AE69295FEB6D}">
      <dgm:prSet/>
      <dgm:spPr/>
      <dgm:t>
        <a:bodyPr/>
        <a:lstStyle/>
        <a:p>
          <a:endParaRPr lang="en-US"/>
        </a:p>
      </dgm:t>
    </dgm:pt>
    <dgm:pt modelId="{ADB123E8-2AE3-4487-A1B9-657B57C49EB8}">
      <dgm:prSet phldrT="[Text]"/>
      <dgm:spPr/>
      <dgm:t>
        <a:bodyPr/>
        <a:lstStyle/>
        <a:p>
          <a:r>
            <a:rPr lang="en-US" sz="2600" dirty="0"/>
            <a:t>Same key for each block</a:t>
          </a:r>
        </a:p>
      </dgm:t>
    </dgm:pt>
    <dgm:pt modelId="{2A46C2E5-2B9F-4270-B816-E2160883F6A1}" type="parTrans" cxnId="{192D0589-924C-4583-A79F-54C2DBF7E7F6}">
      <dgm:prSet/>
      <dgm:spPr/>
      <dgm:t>
        <a:bodyPr/>
        <a:lstStyle/>
        <a:p>
          <a:endParaRPr lang="en-US"/>
        </a:p>
      </dgm:t>
    </dgm:pt>
    <dgm:pt modelId="{F9B837CB-1C24-4D1F-BD99-4BB35D279098}" type="sibTrans" cxnId="{192D0589-924C-4583-A79F-54C2DBF7E7F6}">
      <dgm:prSet/>
      <dgm:spPr/>
      <dgm:t>
        <a:bodyPr/>
        <a:lstStyle/>
        <a:p>
          <a:endParaRPr lang="en-US"/>
        </a:p>
      </dgm:t>
    </dgm:pt>
    <dgm:pt modelId="{0BEDA052-085D-4412-8E37-A942B6E1F7D8}">
      <dgm:prSet phldrT="[Text]"/>
      <dgm:spPr/>
      <dgm:t>
        <a:bodyPr/>
        <a:lstStyle/>
        <a:p>
          <a:r>
            <a:rPr lang="en-US" sz="2600" dirty="0"/>
            <a:t>Encrypts a stream of bits</a:t>
          </a:r>
        </a:p>
      </dgm:t>
    </dgm:pt>
    <dgm:pt modelId="{D8A5A2C5-3E39-4DAF-9009-3F8628AF8F76}" type="parTrans" cxnId="{B99975F8-A816-48A5-B339-9A4CF824AB73}">
      <dgm:prSet/>
      <dgm:spPr/>
      <dgm:t>
        <a:bodyPr/>
        <a:lstStyle/>
        <a:p>
          <a:endParaRPr lang="en-US"/>
        </a:p>
      </dgm:t>
    </dgm:pt>
    <dgm:pt modelId="{8E85839F-51B6-47AB-BEEC-B171AF31F194}" type="sibTrans" cxnId="{B99975F8-A816-48A5-B339-9A4CF824AB73}">
      <dgm:prSet/>
      <dgm:spPr/>
      <dgm:t>
        <a:bodyPr/>
        <a:lstStyle/>
        <a:p>
          <a:endParaRPr lang="en-US"/>
        </a:p>
      </dgm:t>
    </dgm:pt>
    <dgm:pt modelId="{7A589EC8-97D5-418B-BD9B-2947323CA124}">
      <dgm:prSet phldrT="[Text]"/>
      <dgm:spPr/>
      <dgm:t>
        <a:bodyPr/>
        <a:lstStyle/>
        <a:p>
          <a:r>
            <a:rPr lang="en-US" sz="2600" dirty="0"/>
            <a:t>Needs to change key continuously based on previous 'state'</a:t>
          </a:r>
        </a:p>
      </dgm:t>
    </dgm:pt>
    <dgm:pt modelId="{6C0500D3-6FE7-41B7-B371-97D1347B06C8}" type="parTrans" cxnId="{97415AD6-C5B5-4E01-BFF1-DCF395FD57B9}">
      <dgm:prSet/>
      <dgm:spPr/>
      <dgm:t>
        <a:bodyPr/>
        <a:lstStyle/>
        <a:p>
          <a:endParaRPr lang="en-US"/>
        </a:p>
      </dgm:t>
    </dgm:pt>
    <dgm:pt modelId="{BB89E33B-4E24-4715-8D24-88117C96C47A}" type="sibTrans" cxnId="{97415AD6-C5B5-4E01-BFF1-DCF395FD57B9}">
      <dgm:prSet/>
      <dgm:spPr/>
      <dgm:t>
        <a:bodyPr/>
        <a:lstStyle/>
        <a:p>
          <a:endParaRPr lang="en-US"/>
        </a:p>
      </dgm:t>
    </dgm:pt>
    <dgm:pt modelId="{34019F23-111E-4702-BE25-3950BA379C6A}">
      <dgm:prSet phldrT="[Text]"/>
      <dgm:spPr/>
      <dgm:t>
        <a:bodyPr/>
        <a:lstStyle/>
        <a:p>
          <a:r>
            <a:rPr lang="en-US" sz="2600" dirty="0"/>
            <a:t>Eg: </a:t>
          </a:r>
          <a:r>
            <a:rPr lang="en-US" sz="2600" dirty="0" smtClean="0"/>
            <a:t>salsa20, SEAL, OTP</a:t>
          </a:r>
          <a:endParaRPr lang="en-US" sz="2600" dirty="0"/>
        </a:p>
      </dgm:t>
    </dgm:pt>
    <dgm:pt modelId="{D3EDA1C8-3BEE-4BD2-9123-1F817A34EF18}" type="parTrans" cxnId="{02361787-61C2-4D8A-93D7-BB47B753CCF1}">
      <dgm:prSet/>
      <dgm:spPr/>
      <dgm:t>
        <a:bodyPr/>
        <a:lstStyle/>
        <a:p>
          <a:endParaRPr lang="en-US"/>
        </a:p>
      </dgm:t>
    </dgm:pt>
    <dgm:pt modelId="{316BF0FA-7091-4706-9E0C-27A08941AE39}" type="sibTrans" cxnId="{02361787-61C2-4D8A-93D7-BB47B753CCF1}">
      <dgm:prSet/>
      <dgm:spPr/>
      <dgm:t>
        <a:bodyPr/>
        <a:lstStyle/>
        <a:p>
          <a:endParaRPr lang="en-US"/>
        </a:p>
      </dgm:t>
    </dgm:pt>
    <dgm:pt modelId="{5CA311D1-B39C-48C9-B95B-BDDCFC95C37C}">
      <dgm:prSet phldrT="[Text]"/>
      <dgm:spPr/>
      <dgm:t>
        <a:bodyPr/>
        <a:lstStyle/>
        <a:p>
          <a:r>
            <a:rPr lang="en-US" sz="2600" dirty="0" err="1"/>
            <a:t>Eg</a:t>
          </a:r>
          <a:r>
            <a:rPr lang="en-US" sz="2600" dirty="0" smtClean="0"/>
            <a:t>: AES</a:t>
          </a:r>
          <a:r>
            <a:rPr lang="en-US" sz="2600" dirty="0"/>
            <a:t>, DES, Blowfish</a:t>
          </a:r>
        </a:p>
      </dgm:t>
    </dgm:pt>
    <dgm:pt modelId="{DDE05469-264D-4614-B096-06C6CD7EEDBA}" type="parTrans" cxnId="{DCE28568-9047-4FC6-A1C2-3CAF56A922C1}">
      <dgm:prSet/>
      <dgm:spPr/>
      <dgm:t>
        <a:bodyPr/>
        <a:lstStyle/>
        <a:p>
          <a:endParaRPr lang="en-US"/>
        </a:p>
      </dgm:t>
    </dgm:pt>
    <dgm:pt modelId="{89C4B2E9-96FE-463C-97C2-3DE6376D49F8}" type="sibTrans" cxnId="{DCE28568-9047-4FC6-A1C2-3CAF56A922C1}">
      <dgm:prSet/>
      <dgm:spPr/>
      <dgm:t>
        <a:bodyPr/>
        <a:lstStyle/>
        <a:p>
          <a:endParaRPr lang="en-US"/>
        </a:p>
      </dgm:t>
    </dgm:pt>
    <dgm:pt modelId="{62C51DDC-68C3-4FA2-BF28-757860D78C93}" type="pres">
      <dgm:prSet presAssocID="{702E6036-5B23-40FA-8344-EF0AABF337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8EA7-EE8A-47C7-A8C1-B98C3A94E280}" type="pres">
      <dgm:prSet presAssocID="{C77C7767-777F-4607-A98C-2010907BF6F6}" presName="composite" presStyleCnt="0"/>
      <dgm:spPr/>
    </dgm:pt>
    <dgm:pt modelId="{66B15CF5-19DD-48F7-B5E5-C12074916FCC}" type="pres">
      <dgm:prSet presAssocID="{C77C7767-777F-4607-A98C-2010907BF6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591C-4895-4A21-854D-B02EED9A3FEC}" type="pres">
      <dgm:prSet presAssocID="{C77C7767-777F-4607-A98C-2010907BF6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67622-FBC4-4959-8F84-113A4BF4C75B}" type="pres">
      <dgm:prSet presAssocID="{55AA21FD-115E-4565-8131-3146334EDA74}" presName="space" presStyleCnt="0"/>
      <dgm:spPr/>
    </dgm:pt>
    <dgm:pt modelId="{C85DECAC-BC04-4A7F-BA20-96AB9986FA52}" type="pres">
      <dgm:prSet presAssocID="{E76B88CB-1C2A-459A-8B96-162B846E1C70}" presName="composite" presStyleCnt="0"/>
      <dgm:spPr/>
    </dgm:pt>
    <dgm:pt modelId="{A6A901F3-5715-48E3-8B4A-78D6FC8068D2}" type="pres">
      <dgm:prSet presAssocID="{E76B88CB-1C2A-459A-8B96-162B846E1C7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F8205-7AA1-4651-A471-9CF28961FAC7}" type="pres">
      <dgm:prSet presAssocID="{E76B88CB-1C2A-459A-8B96-162B846E1C7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4A812-2577-4250-A883-936B4BD99990}" srcId="{702E6036-5B23-40FA-8344-EF0AABF33710}" destId="{C77C7767-777F-4607-A98C-2010907BF6F6}" srcOrd="0" destOrd="0" parTransId="{38A04C8E-57E6-44DF-B26A-D5336D62DDA2}" sibTransId="{55AA21FD-115E-4565-8131-3146334EDA74}"/>
    <dgm:cxn modelId="{93CD105A-AC50-4EC5-B36E-504652B568D7}" type="presOf" srcId="{7A589EC8-97D5-418B-BD9B-2947323CA124}" destId="{51B4591C-4895-4A21-854D-B02EED9A3FEC}" srcOrd="0" destOrd="1" presId="urn:microsoft.com/office/officeart/2005/8/layout/hList1"/>
    <dgm:cxn modelId="{089F2EAA-102D-467E-964C-C18588B30A3B}" type="presOf" srcId="{ADB123E8-2AE3-4487-A1B9-657B57C49EB8}" destId="{E9CF8205-7AA1-4651-A471-9CF28961FAC7}" srcOrd="0" destOrd="1" presId="urn:microsoft.com/office/officeart/2005/8/layout/hList1"/>
    <dgm:cxn modelId="{B99975F8-A816-48A5-B339-9A4CF824AB73}" srcId="{C77C7767-777F-4607-A98C-2010907BF6F6}" destId="{0BEDA052-085D-4412-8E37-A942B6E1F7D8}" srcOrd="0" destOrd="0" parTransId="{D8A5A2C5-3E39-4DAF-9009-3F8628AF8F76}" sibTransId="{8E85839F-51B6-47AB-BEEC-B171AF31F194}"/>
    <dgm:cxn modelId="{14DBA029-751D-4D23-896B-C1B174B03323}" type="presOf" srcId="{E76B88CB-1C2A-459A-8B96-162B846E1C70}" destId="{A6A901F3-5715-48E3-8B4A-78D6FC8068D2}" srcOrd="0" destOrd="0" presId="urn:microsoft.com/office/officeart/2005/8/layout/hList1"/>
    <dgm:cxn modelId="{CCEE277A-8294-432F-B8CB-05800D2150B3}" type="presOf" srcId="{705BC723-FFC9-4623-A6BD-EC3F0D17AF72}" destId="{E9CF8205-7AA1-4651-A471-9CF28961FAC7}" srcOrd="0" destOrd="0" presId="urn:microsoft.com/office/officeart/2005/8/layout/hList1"/>
    <dgm:cxn modelId="{DCE28568-9047-4FC6-A1C2-3CAF56A922C1}" srcId="{E76B88CB-1C2A-459A-8B96-162B846E1C70}" destId="{5CA311D1-B39C-48C9-B95B-BDDCFC95C37C}" srcOrd="2" destOrd="0" parTransId="{DDE05469-264D-4614-B096-06C6CD7EEDBA}" sibTransId="{89C4B2E9-96FE-463C-97C2-3DE6376D49F8}"/>
    <dgm:cxn modelId="{43E51845-401B-4BB7-8020-52E7D44441FA}" type="presOf" srcId="{34019F23-111E-4702-BE25-3950BA379C6A}" destId="{51B4591C-4895-4A21-854D-B02EED9A3FEC}" srcOrd="0" destOrd="2" presId="urn:microsoft.com/office/officeart/2005/8/layout/hList1"/>
    <dgm:cxn modelId="{286F7D38-B474-4032-BCB6-589940AAB89D}" srcId="{702E6036-5B23-40FA-8344-EF0AABF33710}" destId="{E76B88CB-1C2A-459A-8B96-162B846E1C70}" srcOrd="1" destOrd="0" parTransId="{46DDB8D2-B170-493C-969A-65F47336ABED}" sibTransId="{8D9E8D67-774A-415F-A329-D616E9F09C30}"/>
    <dgm:cxn modelId="{6DA8A8FC-1386-4192-B6D5-91653A8B086F}" type="presOf" srcId="{5CA311D1-B39C-48C9-B95B-BDDCFC95C37C}" destId="{E9CF8205-7AA1-4651-A471-9CF28961FAC7}" srcOrd="0" destOrd="2" presId="urn:microsoft.com/office/officeart/2005/8/layout/hList1"/>
    <dgm:cxn modelId="{192D0589-924C-4583-A79F-54C2DBF7E7F6}" srcId="{E76B88CB-1C2A-459A-8B96-162B846E1C70}" destId="{ADB123E8-2AE3-4487-A1B9-657B57C49EB8}" srcOrd="1" destOrd="0" parTransId="{2A46C2E5-2B9F-4270-B816-E2160883F6A1}" sibTransId="{F9B837CB-1C24-4D1F-BD99-4BB35D279098}"/>
    <dgm:cxn modelId="{67944F9B-AC9C-4D19-A20A-AE69295FEB6D}" srcId="{E76B88CB-1C2A-459A-8B96-162B846E1C70}" destId="{705BC723-FFC9-4623-A6BD-EC3F0D17AF72}" srcOrd="0" destOrd="0" parTransId="{5F9DA620-4F31-4C1C-AE0C-A65A4A3B31E2}" sibTransId="{06C8C436-2134-4900-ADA6-337B849B7587}"/>
    <dgm:cxn modelId="{7DC17B73-612F-4A14-86F2-2556CD78FFE8}" type="presOf" srcId="{0BEDA052-085D-4412-8E37-A942B6E1F7D8}" destId="{51B4591C-4895-4A21-854D-B02EED9A3FEC}" srcOrd="0" destOrd="0" presId="urn:microsoft.com/office/officeart/2005/8/layout/hList1"/>
    <dgm:cxn modelId="{7AFA1D16-042B-4FB5-8FA2-5EAB8B509A7C}" type="presOf" srcId="{C77C7767-777F-4607-A98C-2010907BF6F6}" destId="{66B15CF5-19DD-48F7-B5E5-C12074916FCC}" srcOrd="0" destOrd="0" presId="urn:microsoft.com/office/officeart/2005/8/layout/hList1"/>
    <dgm:cxn modelId="{02361787-61C2-4D8A-93D7-BB47B753CCF1}" srcId="{C77C7767-777F-4607-A98C-2010907BF6F6}" destId="{34019F23-111E-4702-BE25-3950BA379C6A}" srcOrd="2" destOrd="0" parTransId="{D3EDA1C8-3BEE-4BD2-9123-1F817A34EF18}" sibTransId="{316BF0FA-7091-4706-9E0C-27A08941AE39}"/>
    <dgm:cxn modelId="{97415AD6-C5B5-4E01-BFF1-DCF395FD57B9}" srcId="{C77C7767-777F-4607-A98C-2010907BF6F6}" destId="{7A589EC8-97D5-418B-BD9B-2947323CA124}" srcOrd="1" destOrd="0" parTransId="{6C0500D3-6FE7-41B7-B371-97D1347B06C8}" sibTransId="{BB89E33B-4E24-4715-8D24-88117C96C47A}"/>
    <dgm:cxn modelId="{FA1C3C14-3745-423C-94E9-AD07A59B5024}" type="presOf" srcId="{702E6036-5B23-40FA-8344-EF0AABF33710}" destId="{62C51DDC-68C3-4FA2-BF28-757860D78C93}" srcOrd="0" destOrd="0" presId="urn:microsoft.com/office/officeart/2005/8/layout/hList1"/>
    <dgm:cxn modelId="{70E7ECD8-E9DB-47EC-9310-965F4A52EB1D}" type="presParOf" srcId="{62C51DDC-68C3-4FA2-BF28-757860D78C93}" destId="{05D18EA7-EE8A-47C7-A8C1-B98C3A94E280}" srcOrd="0" destOrd="0" presId="urn:microsoft.com/office/officeart/2005/8/layout/hList1"/>
    <dgm:cxn modelId="{117D2969-9976-42B2-8046-AF2498059373}" type="presParOf" srcId="{05D18EA7-EE8A-47C7-A8C1-B98C3A94E280}" destId="{66B15CF5-19DD-48F7-B5E5-C12074916FCC}" srcOrd="0" destOrd="0" presId="urn:microsoft.com/office/officeart/2005/8/layout/hList1"/>
    <dgm:cxn modelId="{42FE8C4F-B70A-4627-8E3C-EF275E33BA73}" type="presParOf" srcId="{05D18EA7-EE8A-47C7-A8C1-B98C3A94E280}" destId="{51B4591C-4895-4A21-854D-B02EED9A3FEC}" srcOrd="1" destOrd="0" presId="urn:microsoft.com/office/officeart/2005/8/layout/hList1"/>
    <dgm:cxn modelId="{62FBC4E5-3355-419F-80EF-46B2AE72E944}" type="presParOf" srcId="{62C51DDC-68C3-4FA2-BF28-757860D78C93}" destId="{76467622-FBC4-4959-8F84-113A4BF4C75B}" srcOrd="1" destOrd="0" presId="urn:microsoft.com/office/officeart/2005/8/layout/hList1"/>
    <dgm:cxn modelId="{334D01E6-CBEC-4A69-B8B6-ABDFA1A45206}" type="presParOf" srcId="{62C51DDC-68C3-4FA2-BF28-757860D78C93}" destId="{C85DECAC-BC04-4A7F-BA20-96AB9986FA52}" srcOrd="2" destOrd="0" presId="urn:microsoft.com/office/officeart/2005/8/layout/hList1"/>
    <dgm:cxn modelId="{6B55029B-DE55-434F-96AE-B532B84CE31C}" type="presParOf" srcId="{C85DECAC-BC04-4A7F-BA20-96AB9986FA52}" destId="{A6A901F3-5715-48E3-8B4A-78D6FC8068D2}" srcOrd="0" destOrd="0" presId="urn:microsoft.com/office/officeart/2005/8/layout/hList1"/>
    <dgm:cxn modelId="{78A82A8D-2CB1-4DC5-8A23-C0ED86E85598}" type="presParOf" srcId="{C85DECAC-BC04-4A7F-BA20-96AB9986FA52}" destId="{E9CF8205-7AA1-4651-A471-9CF28961F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2F080-8DE8-4DC8-9E44-121705B1AE74}">
      <dsp:nvSpPr>
        <dsp:cNvPr id="0" name=""/>
        <dsp:cNvSpPr/>
      </dsp:nvSpPr>
      <dsp:spPr>
        <a:xfrm>
          <a:off x="1840365" y="2224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Confidentiality</a:t>
          </a:r>
        </a:p>
      </dsp:txBody>
      <dsp:txXfrm>
        <a:off x="1881872" y="43731"/>
        <a:ext cx="1225094" cy="767256"/>
      </dsp:txXfrm>
    </dsp:sp>
    <dsp:sp modelId="{D7381429-74B5-4DA6-B468-81AB552A8182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362267" y="134701"/>
              </a:moveTo>
              <a:arcTo wR="1699220" hR="1699220" stAng="17578040" swAng="196214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C9C38-1BD1-49EE-A5E2-2133C636DBA8}">
      <dsp:nvSpPr>
        <dsp:cNvPr id="0" name=""/>
        <dsp:cNvSpPr/>
      </dsp:nvSpPr>
      <dsp:spPr>
        <a:xfrm>
          <a:off x="3456419" y="1176356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Integrity</a:t>
          </a:r>
        </a:p>
      </dsp:txBody>
      <dsp:txXfrm>
        <a:off x="3497926" y="1217863"/>
        <a:ext cx="1225094" cy="767256"/>
      </dsp:txXfrm>
    </dsp:sp>
    <dsp:sp modelId="{F705BEC6-5FDE-49A4-A6B9-E6AC4DE8011A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3396104" y="1610131"/>
              </a:moveTo>
              <a:arcTo wR="1699220" hR="1699220" stAng="21419679" swAng="219677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49D8E-0E52-496D-8213-D26DC4D8BDA9}">
      <dsp:nvSpPr>
        <dsp:cNvPr id="0" name=""/>
        <dsp:cNvSpPr/>
      </dsp:nvSpPr>
      <dsp:spPr>
        <a:xfrm>
          <a:off x="2839141" y="3076143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Availability</a:t>
          </a:r>
        </a:p>
      </dsp:txBody>
      <dsp:txXfrm>
        <a:off x="2880648" y="3117650"/>
        <a:ext cx="1225094" cy="767256"/>
      </dsp:txXfrm>
    </dsp:sp>
    <dsp:sp modelId="{82AF1BE9-DF69-4F2C-9F5E-F9498AA36ECC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037189" y="3364491"/>
              </a:moveTo>
              <a:arcTo wR="1699220" hR="1699220" stAng="4711655" swAng="137669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373CB-7915-4641-86B2-9BF4C14C79D0}">
      <dsp:nvSpPr>
        <dsp:cNvPr id="0" name=""/>
        <dsp:cNvSpPr/>
      </dsp:nvSpPr>
      <dsp:spPr>
        <a:xfrm>
          <a:off x="841588" y="3076143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Authenticity</a:t>
          </a:r>
        </a:p>
      </dsp:txBody>
      <dsp:txXfrm>
        <a:off x="883095" y="3117650"/>
        <a:ext cx="1225094" cy="767256"/>
      </dsp:txXfrm>
    </dsp:sp>
    <dsp:sp modelId="{34525441-45C3-4B62-8FF7-F63601567D3C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84027" y="2639740"/>
              </a:moveTo>
              <a:arcTo wR="1699220" hR="1699220" stAng="8783548" swAng="219677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FFA20-5F24-4228-9A05-E5D0BBCBAC47}">
      <dsp:nvSpPr>
        <dsp:cNvPr id="0" name=""/>
        <dsp:cNvSpPr/>
      </dsp:nvSpPr>
      <dsp:spPr>
        <a:xfrm>
          <a:off x="224310" y="1176356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Accountability</a:t>
          </a:r>
        </a:p>
      </dsp:txBody>
      <dsp:txXfrm>
        <a:off x="265817" y="1217863"/>
        <a:ext cx="1225094" cy="767256"/>
      </dsp:txXfrm>
    </dsp:sp>
    <dsp:sp modelId="{58F35114-9E65-49E7-92E4-19D210E09FE7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96001" y="740926"/>
              </a:moveTo>
              <a:arcTo wR="1699220" hR="1699220" stAng="12859811" swAng="196214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CD1BB-CA17-4F88-8BAF-3EE8B348B40D}">
      <dsp:nvSpPr>
        <dsp:cNvPr id="0" name=""/>
        <dsp:cNvSpPr/>
      </dsp:nvSpPr>
      <dsp:spPr>
        <a:xfrm>
          <a:off x="0" y="17549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Plaintext/Cleartext</a:t>
          </a:r>
        </a:p>
      </dsp:txBody>
      <dsp:txXfrm>
        <a:off x="25616" y="43165"/>
        <a:ext cx="9841316" cy="473513"/>
      </dsp:txXfrm>
    </dsp:sp>
    <dsp:sp modelId="{24D023AF-03E2-40D2-81DE-B2B28C198817}">
      <dsp:nvSpPr>
        <dsp:cNvPr id="0" name=""/>
        <dsp:cNvSpPr/>
      </dsp:nvSpPr>
      <dsp:spPr>
        <a:xfrm>
          <a:off x="0" y="54229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message</a:t>
          </a:r>
        </a:p>
      </dsp:txBody>
      <dsp:txXfrm>
        <a:off x="0" y="542295"/>
        <a:ext cx="9892548" cy="380880"/>
      </dsp:txXfrm>
    </dsp:sp>
    <dsp:sp modelId="{2C9F71AC-CB8B-47F8-AE65-688650FF77F2}">
      <dsp:nvSpPr>
        <dsp:cNvPr id="0" name=""/>
        <dsp:cNvSpPr/>
      </dsp:nvSpPr>
      <dsp:spPr>
        <a:xfrm>
          <a:off x="0" y="923174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Ciphertext</a:t>
          </a:r>
        </a:p>
      </dsp:txBody>
      <dsp:txXfrm>
        <a:off x="25616" y="948790"/>
        <a:ext cx="9841316" cy="473513"/>
      </dsp:txXfrm>
    </dsp:sp>
    <dsp:sp modelId="{94B11AF9-B5BA-4C79-9E35-FA456058AE2C}">
      <dsp:nvSpPr>
        <dsp:cNvPr id="0" name=""/>
        <dsp:cNvSpPr/>
      </dsp:nvSpPr>
      <dsp:spPr>
        <a:xfrm>
          <a:off x="0" y="144792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encrypted message</a:t>
          </a:r>
        </a:p>
      </dsp:txBody>
      <dsp:txXfrm>
        <a:off x="0" y="1447920"/>
        <a:ext cx="9892548" cy="380880"/>
      </dsp:txXfrm>
    </dsp:sp>
    <dsp:sp modelId="{863EB68F-208E-44E7-A8C4-F8D08CFD8929}">
      <dsp:nvSpPr>
        <dsp:cNvPr id="0" name=""/>
        <dsp:cNvSpPr/>
      </dsp:nvSpPr>
      <dsp:spPr>
        <a:xfrm>
          <a:off x="0" y="1828800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Encryption/Enciphering</a:t>
          </a:r>
        </a:p>
      </dsp:txBody>
      <dsp:txXfrm>
        <a:off x="25616" y="1854416"/>
        <a:ext cx="9841316" cy="473513"/>
      </dsp:txXfrm>
    </dsp:sp>
    <dsp:sp modelId="{D106AFCB-AFE4-4B63-8E5E-3A11963CB760}">
      <dsp:nvSpPr>
        <dsp:cNvPr id="0" name=""/>
        <dsp:cNvSpPr/>
      </dsp:nvSpPr>
      <dsp:spPr>
        <a:xfrm>
          <a:off x="0" y="235354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Process of encrypting plaintext to ciphertext</a:t>
          </a:r>
        </a:p>
      </dsp:txBody>
      <dsp:txXfrm>
        <a:off x="0" y="2353545"/>
        <a:ext cx="9892548" cy="380880"/>
      </dsp:txXfrm>
    </dsp:sp>
    <dsp:sp modelId="{5A568437-98F1-4C05-AF74-FC993839515D}">
      <dsp:nvSpPr>
        <dsp:cNvPr id="0" name=""/>
        <dsp:cNvSpPr/>
      </dsp:nvSpPr>
      <dsp:spPr>
        <a:xfrm>
          <a:off x="0" y="2734425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Decryption/Deciphering</a:t>
          </a:r>
        </a:p>
      </dsp:txBody>
      <dsp:txXfrm>
        <a:off x="25616" y="2760041"/>
        <a:ext cx="9841316" cy="473513"/>
      </dsp:txXfrm>
    </dsp:sp>
    <dsp:sp modelId="{F3655FF4-EDAA-4E7C-8BDF-776B6270D60A}">
      <dsp:nvSpPr>
        <dsp:cNvPr id="0" name=""/>
        <dsp:cNvSpPr/>
      </dsp:nvSpPr>
      <dsp:spPr>
        <a:xfrm>
          <a:off x="0" y="325917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Process of decrypting ciphertext to plaintext</a:t>
          </a:r>
        </a:p>
      </dsp:txBody>
      <dsp:txXfrm>
        <a:off x="0" y="3259170"/>
        <a:ext cx="9892548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CD1BB-CA17-4F88-8BAF-3EE8B348B40D}">
      <dsp:nvSpPr>
        <dsp:cNvPr id="0" name=""/>
        <dsp:cNvSpPr/>
      </dsp:nvSpPr>
      <dsp:spPr>
        <a:xfrm>
          <a:off x="0" y="17549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</a:t>
          </a:r>
        </a:p>
      </dsp:txBody>
      <dsp:txXfrm>
        <a:off x="25616" y="43165"/>
        <a:ext cx="9841316" cy="473513"/>
      </dsp:txXfrm>
    </dsp:sp>
    <dsp:sp modelId="{24D023AF-03E2-40D2-81DE-B2B28C198817}">
      <dsp:nvSpPr>
        <dsp:cNvPr id="0" name=""/>
        <dsp:cNvSpPr/>
      </dsp:nvSpPr>
      <dsp:spPr>
        <a:xfrm>
          <a:off x="0" y="54229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'shared secret' to keep the message secret</a:t>
          </a:r>
        </a:p>
      </dsp:txBody>
      <dsp:txXfrm>
        <a:off x="0" y="542295"/>
        <a:ext cx="9892548" cy="380880"/>
      </dsp:txXfrm>
    </dsp:sp>
    <dsp:sp modelId="{2C9F71AC-CB8B-47F8-AE65-688650FF77F2}">
      <dsp:nvSpPr>
        <dsp:cNvPr id="0" name=""/>
        <dsp:cNvSpPr/>
      </dsp:nvSpPr>
      <dsp:spPr>
        <a:xfrm>
          <a:off x="0" y="923174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Keyspace</a:t>
          </a:r>
        </a:p>
      </dsp:txBody>
      <dsp:txXfrm>
        <a:off x="25616" y="948790"/>
        <a:ext cx="9841316" cy="473513"/>
      </dsp:txXfrm>
    </dsp:sp>
    <dsp:sp modelId="{94B11AF9-B5BA-4C79-9E35-FA456058AE2C}">
      <dsp:nvSpPr>
        <dsp:cNvPr id="0" name=""/>
        <dsp:cNvSpPr/>
      </dsp:nvSpPr>
      <dsp:spPr>
        <a:xfrm>
          <a:off x="0" y="144792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 set of all possible keys</a:t>
          </a:r>
        </a:p>
      </dsp:txBody>
      <dsp:txXfrm>
        <a:off x="0" y="1447920"/>
        <a:ext cx="9892548" cy="380880"/>
      </dsp:txXfrm>
    </dsp:sp>
    <dsp:sp modelId="{863EB68F-208E-44E7-A8C4-F8D08CFD8929}">
      <dsp:nvSpPr>
        <dsp:cNvPr id="0" name=""/>
        <dsp:cNvSpPr/>
      </dsp:nvSpPr>
      <dsp:spPr>
        <a:xfrm>
          <a:off x="0" y="1828800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Cryptographic Algorithm/Cipher </a:t>
          </a:r>
        </a:p>
      </dsp:txBody>
      <dsp:txXfrm>
        <a:off x="25616" y="1854416"/>
        <a:ext cx="9841316" cy="473513"/>
      </dsp:txXfrm>
    </dsp:sp>
    <dsp:sp modelId="{D106AFCB-AFE4-4B63-8E5E-3A11963CB760}">
      <dsp:nvSpPr>
        <dsp:cNvPr id="0" name=""/>
        <dsp:cNvSpPr/>
      </dsp:nvSpPr>
      <dsp:spPr>
        <a:xfrm>
          <a:off x="0" y="235354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Series of steps applied to the message and key for encryption/decryption purposes</a:t>
          </a:r>
        </a:p>
      </dsp:txBody>
      <dsp:txXfrm>
        <a:off x="0" y="2353545"/>
        <a:ext cx="9892548" cy="380880"/>
      </dsp:txXfrm>
    </dsp:sp>
    <dsp:sp modelId="{5A568437-98F1-4C05-AF74-FC993839515D}">
      <dsp:nvSpPr>
        <dsp:cNvPr id="0" name=""/>
        <dsp:cNvSpPr/>
      </dsp:nvSpPr>
      <dsp:spPr>
        <a:xfrm>
          <a:off x="0" y="2734425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Cryptanalysis</a:t>
          </a:r>
        </a:p>
      </dsp:txBody>
      <dsp:txXfrm>
        <a:off x="25616" y="2760041"/>
        <a:ext cx="9841316" cy="473513"/>
      </dsp:txXfrm>
    </dsp:sp>
    <dsp:sp modelId="{F3655FF4-EDAA-4E7C-8BDF-776B6270D60A}">
      <dsp:nvSpPr>
        <dsp:cNvPr id="0" name=""/>
        <dsp:cNvSpPr/>
      </dsp:nvSpPr>
      <dsp:spPr>
        <a:xfrm>
          <a:off x="0" y="325917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Breaking cryptography</a:t>
          </a:r>
        </a:p>
      </dsp:txBody>
      <dsp:txXfrm>
        <a:off x="0" y="3259170"/>
        <a:ext cx="9892548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5689-F249-4266-B54F-E145EE4A8DD9}">
      <dsp:nvSpPr>
        <dsp:cNvPr id="0" name=""/>
        <dsp:cNvSpPr/>
      </dsp:nvSpPr>
      <dsp:spPr>
        <a:xfrm>
          <a:off x="3203" y="211682"/>
          <a:ext cx="1137086" cy="113708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Plain Text</a:t>
          </a:r>
        </a:p>
      </dsp:txBody>
      <dsp:txXfrm>
        <a:off x="169725" y="378204"/>
        <a:ext cx="804042" cy="804042"/>
      </dsp:txXfrm>
    </dsp:sp>
    <dsp:sp modelId="{30BD7E9D-0A82-4BAA-92B4-EAD1459D881E}">
      <dsp:nvSpPr>
        <dsp:cNvPr id="0" name=""/>
        <dsp:cNvSpPr/>
      </dsp:nvSpPr>
      <dsp:spPr>
        <a:xfrm>
          <a:off x="241991" y="1441100"/>
          <a:ext cx="659510" cy="659510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9409" y="1693297"/>
        <a:ext cx="484674" cy="155116"/>
      </dsp:txXfrm>
    </dsp:sp>
    <dsp:sp modelId="{3808A599-5E90-4712-923F-1D9E2C80FAA4}">
      <dsp:nvSpPr>
        <dsp:cNvPr id="0" name=""/>
        <dsp:cNvSpPr/>
      </dsp:nvSpPr>
      <dsp:spPr>
        <a:xfrm>
          <a:off x="3203" y="2192942"/>
          <a:ext cx="1137086" cy="113708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Key</a:t>
          </a:r>
        </a:p>
      </dsp:txBody>
      <dsp:txXfrm>
        <a:off x="169725" y="2359464"/>
        <a:ext cx="804042" cy="804042"/>
      </dsp:txXfrm>
    </dsp:sp>
    <dsp:sp modelId="{1DDCCE54-316C-4593-9F38-915E9EDCFFB0}">
      <dsp:nvSpPr>
        <dsp:cNvPr id="0" name=""/>
        <dsp:cNvSpPr/>
      </dsp:nvSpPr>
      <dsp:spPr>
        <a:xfrm>
          <a:off x="1310852" y="1559357"/>
          <a:ext cx="361593" cy="422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310852" y="1643956"/>
        <a:ext cx="253115" cy="253798"/>
      </dsp:txXfrm>
    </dsp:sp>
    <dsp:sp modelId="{1516EF8D-7A29-4743-87DD-A694D0192D9D}">
      <dsp:nvSpPr>
        <dsp:cNvPr id="0" name=""/>
        <dsp:cNvSpPr/>
      </dsp:nvSpPr>
      <dsp:spPr>
        <a:xfrm>
          <a:off x="1822541" y="633769"/>
          <a:ext cx="2274173" cy="227417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Cipher Text</a:t>
          </a:r>
        </a:p>
      </dsp:txBody>
      <dsp:txXfrm>
        <a:off x="2155586" y="966814"/>
        <a:ext cx="1608083" cy="1608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5689-F249-4266-B54F-E145EE4A8DD9}">
      <dsp:nvSpPr>
        <dsp:cNvPr id="0" name=""/>
        <dsp:cNvSpPr/>
      </dsp:nvSpPr>
      <dsp:spPr>
        <a:xfrm>
          <a:off x="3451" y="90904"/>
          <a:ext cx="1225168" cy="122516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Cipher Text</a:t>
          </a:r>
          <a:endParaRPr lang="en-US" sz="2300" kern="1200" dirty="0">
            <a:latin typeface="Tw Cen MT"/>
          </a:endParaRPr>
        </a:p>
      </dsp:txBody>
      <dsp:txXfrm>
        <a:off x="182873" y="270326"/>
        <a:ext cx="866324" cy="866324"/>
      </dsp:txXfrm>
    </dsp:sp>
    <dsp:sp modelId="{30BD7E9D-0A82-4BAA-92B4-EAD1459D881E}">
      <dsp:nvSpPr>
        <dsp:cNvPr id="0" name=""/>
        <dsp:cNvSpPr/>
      </dsp:nvSpPr>
      <dsp:spPr>
        <a:xfrm>
          <a:off x="260736" y="1415557"/>
          <a:ext cx="710597" cy="710597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4926" y="1687289"/>
        <a:ext cx="522217" cy="167133"/>
      </dsp:txXfrm>
    </dsp:sp>
    <dsp:sp modelId="{3808A599-5E90-4712-923F-1D9E2C80FAA4}">
      <dsp:nvSpPr>
        <dsp:cNvPr id="0" name=""/>
        <dsp:cNvSpPr/>
      </dsp:nvSpPr>
      <dsp:spPr>
        <a:xfrm>
          <a:off x="3451" y="2225638"/>
          <a:ext cx="1225168" cy="122516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</a:t>
          </a:r>
        </a:p>
      </dsp:txBody>
      <dsp:txXfrm>
        <a:off x="182873" y="2405060"/>
        <a:ext cx="866324" cy="866324"/>
      </dsp:txXfrm>
    </dsp:sp>
    <dsp:sp modelId="{1DDCCE54-316C-4593-9F38-915E9EDCFFB0}">
      <dsp:nvSpPr>
        <dsp:cNvPr id="0" name=""/>
        <dsp:cNvSpPr/>
      </dsp:nvSpPr>
      <dsp:spPr>
        <a:xfrm>
          <a:off x="1412395" y="1542974"/>
          <a:ext cx="389603" cy="4557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412395" y="1634126"/>
        <a:ext cx="272722" cy="273458"/>
      </dsp:txXfrm>
    </dsp:sp>
    <dsp:sp modelId="{1516EF8D-7A29-4743-87DD-A694D0192D9D}">
      <dsp:nvSpPr>
        <dsp:cNvPr id="0" name=""/>
        <dsp:cNvSpPr/>
      </dsp:nvSpPr>
      <dsp:spPr>
        <a:xfrm>
          <a:off x="1963721" y="545687"/>
          <a:ext cx="2450337" cy="24503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/>
            <a:t>Plain Text</a:t>
          </a:r>
        </a:p>
      </dsp:txBody>
      <dsp:txXfrm>
        <a:off x="2322565" y="904531"/>
        <a:ext cx="1732649" cy="1732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35650-57B8-499C-83D8-8FE4D9F87D66}">
      <dsp:nvSpPr>
        <dsp:cNvPr id="0" name=""/>
        <dsp:cNvSpPr/>
      </dsp:nvSpPr>
      <dsp:spPr>
        <a:xfrm>
          <a:off x="4353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Plaintext(x): hello world</a:t>
          </a:r>
          <a:endParaRPr lang="en-US" sz="2300" kern="1200" dirty="0"/>
        </a:p>
      </dsp:txBody>
      <dsp:txXfrm>
        <a:off x="37801" y="382305"/>
        <a:ext cx="1836429" cy="1075099"/>
      </dsp:txXfrm>
    </dsp:sp>
    <dsp:sp modelId="{9E117B45-B5A2-42A5-A3FD-777137116067}">
      <dsp:nvSpPr>
        <dsp:cNvPr id="0" name=""/>
        <dsp:cNvSpPr/>
      </dsp:nvSpPr>
      <dsp:spPr>
        <a:xfrm>
          <a:off x="209801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098011" y="778247"/>
        <a:ext cx="282453" cy="283214"/>
      </dsp:txXfrm>
    </dsp:sp>
    <dsp:sp modelId="{750DF1A5-BBE2-4A75-9EDB-489B6E742A00}">
      <dsp:nvSpPr>
        <dsp:cNvPr id="0" name=""/>
        <dsp:cNvSpPr/>
      </dsp:nvSpPr>
      <dsp:spPr>
        <a:xfrm>
          <a:off x="2669008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Key(k): +5</a:t>
          </a:r>
          <a:endParaRPr lang="en-US" sz="2300" kern="1200" dirty="0"/>
        </a:p>
      </dsp:txBody>
      <dsp:txXfrm>
        <a:off x="2702456" y="382305"/>
        <a:ext cx="1836429" cy="1075099"/>
      </dsp:txXfrm>
    </dsp:sp>
    <dsp:sp modelId="{59C7D934-6E18-45E6-98F2-B89C2BA156CC}">
      <dsp:nvSpPr>
        <dsp:cNvPr id="0" name=""/>
        <dsp:cNvSpPr/>
      </dsp:nvSpPr>
      <dsp:spPr>
        <a:xfrm>
          <a:off x="4762666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62666" y="778247"/>
        <a:ext cx="282453" cy="283214"/>
      </dsp:txXfrm>
    </dsp:sp>
    <dsp:sp modelId="{627B2236-0A79-45DC-BEA0-004A72B56CC1}">
      <dsp:nvSpPr>
        <dsp:cNvPr id="0" name=""/>
        <dsp:cNvSpPr/>
      </dsp:nvSpPr>
      <dsp:spPr>
        <a:xfrm>
          <a:off x="5333664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E(</a:t>
          </a:r>
          <a:r>
            <a:rPr lang="en-US" sz="2300" kern="1200" dirty="0" err="1" smtClean="0"/>
            <a:t>x,k</a:t>
          </a:r>
          <a:r>
            <a:rPr lang="en-US" sz="2300" kern="1200" dirty="0" smtClean="0"/>
            <a:t>) = (</a:t>
          </a:r>
          <a:r>
            <a:rPr lang="en-US" sz="2300" kern="1200" dirty="0" err="1" smtClean="0"/>
            <a:t>x+k</a:t>
          </a:r>
          <a:r>
            <a:rPr lang="en-US" sz="2300" kern="1200" dirty="0" smtClean="0"/>
            <a:t>) mod 26</a:t>
          </a:r>
          <a:endParaRPr lang="en-US" sz="2300" kern="1200" dirty="0"/>
        </a:p>
      </dsp:txBody>
      <dsp:txXfrm>
        <a:off x="5367112" y="382305"/>
        <a:ext cx="1836429" cy="1075099"/>
      </dsp:txXfrm>
    </dsp:sp>
    <dsp:sp modelId="{B7B29D56-548A-4F6D-9F6E-B61722A79319}">
      <dsp:nvSpPr>
        <dsp:cNvPr id="0" name=""/>
        <dsp:cNvSpPr/>
      </dsp:nvSpPr>
      <dsp:spPr>
        <a:xfrm>
          <a:off x="742732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427321" y="778247"/>
        <a:ext cx="282453" cy="283214"/>
      </dsp:txXfrm>
    </dsp:sp>
    <dsp:sp modelId="{FA3A0CC5-77FC-4E15-A094-6733C90AC966}">
      <dsp:nvSpPr>
        <dsp:cNvPr id="0" name=""/>
        <dsp:cNvSpPr/>
      </dsp:nvSpPr>
      <dsp:spPr>
        <a:xfrm>
          <a:off x="7998319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Ciphertext</a:t>
          </a:r>
          <a:r>
            <a:rPr lang="en-US" sz="2300" kern="1200" dirty="0" smtClean="0"/>
            <a:t>: </a:t>
          </a:r>
          <a:r>
            <a:rPr lang="en-US" sz="2300" kern="1200" dirty="0" err="1" smtClean="0"/>
            <a:t>mjqqt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btwqi</a:t>
          </a:r>
          <a:endParaRPr lang="en-US" sz="2300" kern="1200" dirty="0"/>
        </a:p>
      </dsp:txBody>
      <dsp:txXfrm>
        <a:off x="8031767" y="382305"/>
        <a:ext cx="1836429" cy="1075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35650-57B8-499C-83D8-8FE4D9F87D66}">
      <dsp:nvSpPr>
        <dsp:cNvPr id="0" name=""/>
        <dsp:cNvSpPr/>
      </dsp:nvSpPr>
      <dsp:spPr>
        <a:xfrm>
          <a:off x="4353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Ciphertext</a:t>
          </a:r>
          <a:r>
            <a:rPr lang="en-US" sz="2300" kern="1200" dirty="0" smtClean="0"/>
            <a:t>(x): </a:t>
          </a:r>
          <a:r>
            <a:rPr lang="en-US" sz="2300" kern="1200" dirty="0" err="1" smtClean="0"/>
            <a:t>mjqqt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btwqi</a:t>
          </a:r>
          <a:endParaRPr lang="en-US" sz="2300" kern="1200" dirty="0"/>
        </a:p>
      </dsp:txBody>
      <dsp:txXfrm>
        <a:off x="37801" y="382305"/>
        <a:ext cx="1836429" cy="1075099"/>
      </dsp:txXfrm>
    </dsp:sp>
    <dsp:sp modelId="{9E117B45-B5A2-42A5-A3FD-777137116067}">
      <dsp:nvSpPr>
        <dsp:cNvPr id="0" name=""/>
        <dsp:cNvSpPr/>
      </dsp:nvSpPr>
      <dsp:spPr>
        <a:xfrm>
          <a:off x="209801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098011" y="778247"/>
        <a:ext cx="282453" cy="283214"/>
      </dsp:txXfrm>
    </dsp:sp>
    <dsp:sp modelId="{750DF1A5-BBE2-4A75-9EDB-489B6E742A00}">
      <dsp:nvSpPr>
        <dsp:cNvPr id="0" name=""/>
        <dsp:cNvSpPr/>
      </dsp:nvSpPr>
      <dsp:spPr>
        <a:xfrm>
          <a:off x="2669008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Key(k): +5</a:t>
          </a:r>
          <a:endParaRPr lang="en-US" sz="2300" kern="1200" dirty="0"/>
        </a:p>
      </dsp:txBody>
      <dsp:txXfrm>
        <a:off x="2702456" y="382305"/>
        <a:ext cx="1836429" cy="1075099"/>
      </dsp:txXfrm>
    </dsp:sp>
    <dsp:sp modelId="{59C7D934-6E18-45E6-98F2-B89C2BA156CC}">
      <dsp:nvSpPr>
        <dsp:cNvPr id="0" name=""/>
        <dsp:cNvSpPr/>
      </dsp:nvSpPr>
      <dsp:spPr>
        <a:xfrm>
          <a:off x="4762666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762666" y="778247"/>
        <a:ext cx="282453" cy="283214"/>
      </dsp:txXfrm>
    </dsp:sp>
    <dsp:sp modelId="{627B2236-0A79-45DC-BEA0-004A72B56CC1}">
      <dsp:nvSpPr>
        <dsp:cNvPr id="0" name=""/>
        <dsp:cNvSpPr/>
      </dsp:nvSpPr>
      <dsp:spPr>
        <a:xfrm>
          <a:off x="5333664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D(</a:t>
          </a:r>
          <a:r>
            <a:rPr lang="en-US" sz="2300" kern="1200" dirty="0" err="1" smtClean="0"/>
            <a:t>x,k</a:t>
          </a:r>
          <a:r>
            <a:rPr lang="en-US" sz="2300" kern="1200" dirty="0" smtClean="0"/>
            <a:t>) = (x-k) mod 26</a:t>
          </a:r>
          <a:endParaRPr lang="en-US" sz="2300" kern="1200" dirty="0"/>
        </a:p>
      </dsp:txBody>
      <dsp:txXfrm>
        <a:off x="5367112" y="382305"/>
        <a:ext cx="1836429" cy="1075099"/>
      </dsp:txXfrm>
    </dsp:sp>
    <dsp:sp modelId="{B7B29D56-548A-4F6D-9F6E-B61722A79319}">
      <dsp:nvSpPr>
        <dsp:cNvPr id="0" name=""/>
        <dsp:cNvSpPr/>
      </dsp:nvSpPr>
      <dsp:spPr>
        <a:xfrm>
          <a:off x="742732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427321" y="778247"/>
        <a:ext cx="282453" cy="283214"/>
      </dsp:txXfrm>
    </dsp:sp>
    <dsp:sp modelId="{FA3A0CC5-77FC-4E15-A094-6733C90AC966}">
      <dsp:nvSpPr>
        <dsp:cNvPr id="0" name=""/>
        <dsp:cNvSpPr/>
      </dsp:nvSpPr>
      <dsp:spPr>
        <a:xfrm>
          <a:off x="7998319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Ciphertext</a:t>
          </a:r>
          <a:r>
            <a:rPr lang="en-US" sz="2300" kern="1200" dirty="0" smtClean="0"/>
            <a:t>: hello world</a:t>
          </a:r>
          <a:endParaRPr lang="en-US" sz="2300" kern="1200" dirty="0"/>
        </a:p>
      </dsp:txBody>
      <dsp:txXfrm>
        <a:off x="8031767" y="382305"/>
        <a:ext cx="1836429" cy="1075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5CF5-19DD-48F7-B5E5-C12074916FCC}">
      <dsp:nvSpPr>
        <dsp:cNvPr id="0" name=""/>
        <dsp:cNvSpPr/>
      </dsp:nvSpPr>
      <dsp:spPr>
        <a:xfrm>
          <a:off x="48" y="263472"/>
          <a:ext cx="4628926" cy="96224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Symmetric Ciphers (Private Key Cryptography) </a:t>
          </a:r>
        </a:p>
      </dsp:txBody>
      <dsp:txXfrm>
        <a:off x="48" y="263472"/>
        <a:ext cx="4628926" cy="962246"/>
      </dsp:txXfrm>
    </dsp:sp>
    <dsp:sp modelId="{51B4591C-4895-4A21-854D-B02EED9A3FEC}">
      <dsp:nvSpPr>
        <dsp:cNvPr id="0" name=""/>
        <dsp:cNvSpPr/>
      </dsp:nvSpPr>
      <dsp:spPr>
        <a:xfrm>
          <a:off x="48" y="1225719"/>
          <a:ext cx="4628926" cy="27065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Same key used from encryption and decryption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Both parties need to agree on same key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/>
            <a:t>Eg</a:t>
          </a:r>
          <a:r>
            <a:rPr lang="en-US" sz="2900" kern="1200" dirty="0" smtClean="0"/>
            <a:t>: AES, DES</a:t>
          </a:r>
          <a:r>
            <a:rPr lang="en-US" sz="2900" kern="1200" dirty="0"/>
            <a:t>, Blowfish</a:t>
          </a:r>
          <a:r>
            <a:rPr lang="en-US" sz="2900" kern="1200" dirty="0" smtClean="0"/>
            <a:t>, </a:t>
          </a:r>
          <a:r>
            <a:rPr lang="en-US" sz="2900" kern="1200" dirty="0" err="1" smtClean="0"/>
            <a:t>Twofish</a:t>
          </a:r>
          <a:endParaRPr lang="en-US" sz="2900" kern="1200" dirty="0"/>
        </a:p>
      </dsp:txBody>
      <dsp:txXfrm>
        <a:off x="48" y="1225719"/>
        <a:ext cx="4628926" cy="2706570"/>
      </dsp:txXfrm>
    </dsp:sp>
    <dsp:sp modelId="{29795EC7-0513-4D33-AF4B-23C8932C1ABE}">
      <dsp:nvSpPr>
        <dsp:cNvPr id="0" name=""/>
        <dsp:cNvSpPr/>
      </dsp:nvSpPr>
      <dsp:spPr>
        <a:xfrm>
          <a:off x="5277024" y="263472"/>
          <a:ext cx="4628926" cy="96224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Asymmetric Ciphers(Public Key Cryptography)</a:t>
          </a:r>
        </a:p>
      </dsp:txBody>
      <dsp:txXfrm>
        <a:off x="5277024" y="263472"/>
        <a:ext cx="4628926" cy="962246"/>
      </dsp:txXfrm>
    </dsp:sp>
    <dsp:sp modelId="{EDE35A7F-3D3C-48F1-8EEB-7767D1EAF961}">
      <dsp:nvSpPr>
        <dsp:cNvPr id="0" name=""/>
        <dsp:cNvSpPr/>
      </dsp:nvSpPr>
      <dsp:spPr>
        <a:xfrm>
          <a:off x="5277024" y="1225719"/>
          <a:ext cx="4628926" cy="27065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Different keys for encryption and decryption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Private key is never shared, public key is open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/>
            <a:t>Eg</a:t>
          </a:r>
          <a:r>
            <a:rPr lang="en-US" sz="2900" kern="1200" dirty="0" smtClean="0"/>
            <a:t>: RSA</a:t>
          </a:r>
          <a:r>
            <a:rPr lang="en-US" sz="2900" kern="1200" dirty="0"/>
            <a:t>, ElGamal</a:t>
          </a:r>
        </a:p>
      </dsp:txBody>
      <dsp:txXfrm>
        <a:off x="5277024" y="1225719"/>
        <a:ext cx="4628926" cy="27065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5CF5-19DD-48F7-B5E5-C12074916FCC}">
      <dsp:nvSpPr>
        <dsp:cNvPr id="0" name=""/>
        <dsp:cNvSpPr/>
      </dsp:nvSpPr>
      <dsp:spPr>
        <a:xfrm>
          <a:off x="48" y="232445"/>
          <a:ext cx="4628925" cy="892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Stream Ciphers </a:t>
          </a:r>
        </a:p>
      </dsp:txBody>
      <dsp:txXfrm>
        <a:off x="48" y="232445"/>
        <a:ext cx="4628925" cy="892800"/>
      </dsp:txXfrm>
    </dsp:sp>
    <dsp:sp modelId="{51B4591C-4895-4A21-854D-B02EED9A3FEC}">
      <dsp:nvSpPr>
        <dsp:cNvPr id="0" name=""/>
        <dsp:cNvSpPr/>
      </dsp:nvSpPr>
      <dsp:spPr>
        <a:xfrm>
          <a:off x="48" y="1125245"/>
          <a:ext cx="4628925" cy="25103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Encrypts a stream of bits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Needs to change key continuously based on previous 'state'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Eg: </a:t>
          </a:r>
          <a:r>
            <a:rPr lang="en-US" sz="3100" kern="1200" dirty="0" smtClean="0"/>
            <a:t>salsa20, SEAL, OTP</a:t>
          </a:r>
          <a:endParaRPr lang="en-US" sz="3100" kern="1200" dirty="0"/>
        </a:p>
      </dsp:txBody>
      <dsp:txXfrm>
        <a:off x="48" y="1125245"/>
        <a:ext cx="4628925" cy="2510302"/>
      </dsp:txXfrm>
    </dsp:sp>
    <dsp:sp modelId="{A6A901F3-5715-48E3-8B4A-78D6FC8068D2}">
      <dsp:nvSpPr>
        <dsp:cNvPr id="0" name=""/>
        <dsp:cNvSpPr/>
      </dsp:nvSpPr>
      <dsp:spPr>
        <a:xfrm>
          <a:off x="5277023" y="232445"/>
          <a:ext cx="4628925" cy="892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Block Ciphers</a:t>
          </a:r>
        </a:p>
      </dsp:txBody>
      <dsp:txXfrm>
        <a:off x="5277023" y="232445"/>
        <a:ext cx="4628925" cy="892800"/>
      </dsp:txXfrm>
    </dsp:sp>
    <dsp:sp modelId="{E9CF8205-7AA1-4651-A471-9CF28961FAC7}">
      <dsp:nvSpPr>
        <dsp:cNvPr id="0" name=""/>
        <dsp:cNvSpPr/>
      </dsp:nvSpPr>
      <dsp:spPr>
        <a:xfrm>
          <a:off x="5277023" y="1125245"/>
          <a:ext cx="4628925" cy="25103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Encrypts block of certain size at once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Same key for each block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/>
            <a:t>Eg</a:t>
          </a:r>
          <a:r>
            <a:rPr lang="en-US" sz="3100" kern="1200" dirty="0" smtClean="0"/>
            <a:t>: AES</a:t>
          </a:r>
          <a:r>
            <a:rPr lang="en-US" sz="3100" kern="1200" dirty="0"/>
            <a:t>, DES, Blowfish</a:t>
          </a:r>
        </a:p>
      </dsp:txBody>
      <dsp:txXfrm>
        <a:off x="5277023" y="1125245"/>
        <a:ext cx="4628925" cy="251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16127-FAC6-4D71-AAF0-647BC8CB00C7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0B37-6B87-4F06-B5DE-E9E2CF34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http://page.math.tu-berlin.de/~kant/teaching/hess/krypto-ws2006/des.htm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vemann.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September 23, 2017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2053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of the earliest known and simplest </a:t>
            </a:r>
            <a:r>
              <a:rPr lang="en-US" dirty="0" smtClean="0"/>
              <a:t>ciphers</a:t>
            </a:r>
          </a:p>
          <a:p>
            <a:r>
              <a:rPr lang="en-US" dirty="0" smtClean="0"/>
              <a:t>Each </a:t>
            </a:r>
            <a:r>
              <a:rPr lang="en-US" dirty="0"/>
              <a:t>letter shifted a certain number of places</a:t>
            </a:r>
          </a:p>
          <a:p>
            <a:r>
              <a:rPr lang="en-US" dirty="0"/>
              <a:t>The number of shifts would be the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167" y="4505728"/>
            <a:ext cx="31310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E(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(x+k) mod 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3093" y="4505728"/>
            <a:ext cx="295473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D(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(x-k) mod 26</a:t>
            </a:r>
          </a:p>
        </p:txBody>
      </p:sp>
    </p:spTree>
    <p:extLst>
      <p:ext uri="{BB962C8B-B14F-4D97-AF65-F5344CB8AC3E}">
        <p14:creationId xmlns:p14="http://schemas.microsoft.com/office/powerpoint/2010/main" val="1039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</a:t>
            </a:r>
            <a:r>
              <a:rPr lang="en-US" dirty="0" smtClean="0"/>
              <a:t>Cipher Example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09170479"/>
              </p:ext>
            </p:extLst>
          </p:nvPr>
        </p:nvGraphicFramePr>
        <p:xfrm>
          <a:off x="1141413" y="2097088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2399" y="363874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30735345"/>
              </p:ext>
            </p:extLst>
          </p:nvPr>
        </p:nvGraphicFramePr>
        <p:xfrm>
          <a:off x="1141413" y="4008079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2399" y="554973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Bruteforce</a:t>
            </a:r>
            <a:endParaRPr lang="en-US" dirty="0" smtClean="0"/>
          </a:p>
          <a:p>
            <a:r>
              <a:rPr lang="en-US" dirty="0" err="1" smtClean="0"/>
              <a:t>Keyspace</a:t>
            </a:r>
            <a:r>
              <a:rPr lang="en-US" dirty="0" smtClean="0"/>
              <a:t> for Caesar’s Cipher only 26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bruteforced</a:t>
            </a:r>
            <a:r>
              <a:rPr lang="en-US" dirty="0" smtClean="0"/>
              <a:t> easily*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5348" y="594360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Bruteforce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50513081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15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80875385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2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k can be acquired by frequency analysis of letters of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Frequency table shifts a certain number(k) to the right (positive) or to the left (negative)</a:t>
            </a:r>
          </a:p>
          <a:p>
            <a:r>
              <a:rPr lang="en-US" dirty="0" smtClean="0"/>
              <a:t>k is the key used for encryption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“A cryptanalyst is a person who doesn’t like being called a hacker.”  </a:t>
            </a:r>
          </a:p>
          <a:p>
            <a:pPr algn="r"/>
            <a:r>
              <a:rPr lang="en-US" dirty="0" smtClean="0"/>
              <a:t>–Josh </a:t>
            </a:r>
            <a:r>
              <a:rPr lang="en-US" dirty="0" err="1" smtClean="0"/>
              <a:t>Zepps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0564"/>
            <a:ext cx="9905999" cy="3541714"/>
          </a:xfrm>
        </p:spPr>
        <p:txBody>
          <a:bodyPr/>
          <a:lstStyle/>
          <a:p>
            <a:r>
              <a:rPr lang="en-US" dirty="0" smtClean="0"/>
              <a:t>Simple form of polyalphabetic cipher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Vigenère</a:t>
            </a:r>
            <a:r>
              <a:rPr lang="en-US" dirty="0" smtClean="0"/>
              <a:t> Square for encryption</a:t>
            </a:r>
          </a:p>
          <a:p>
            <a:r>
              <a:rPr lang="en-US" dirty="0" smtClean="0"/>
              <a:t>Harder Cryptanalysis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26</a:t>
            </a:r>
            <a:r>
              <a:rPr lang="en-US" b="1" i="1" baseline="30000" dirty="0" smtClean="0"/>
              <a:t>n</a:t>
            </a:r>
            <a:r>
              <a:rPr lang="en-US" dirty="0" smtClean="0"/>
              <a:t> (n - key length)</a:t>
            </a:r>
            <a:endParaRPr lang="en-US" b="1" i="1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7" y="2097088"/>
            <a:ext cx="4681404" cy="2964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8320" y="5139597"/>
            <a:ext cx="1576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Vigenère</a:t>
            </a:r>
            <a:r>
              <a:rPr lang="en-US" sz="1600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15751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1290" y="2468292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Plaintext: this is a secret 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8917" y="2468292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snake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1865"/>
              </p:ext>
            </p:extLst>
          </p:nvPr>
        </p:nvGraphicFramePr>
        <p:xfrm>
          <a:off x="2030408" y="2833978"/>
          <a:ext cx="8128008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0632" y="3208828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983" y="2837624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257" y="3947492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8102" y="5948011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“The science of secrecy, by its very nature, is secret.” </a:t>
            </a:r>
          </a:p>
          <a:p>
            <a:pPr algn="r"/>
            <a:r>
              <a:rPr lang="en-US" dirty="0" smtClean="0"/>
              <a:t>– Simon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</a:t>
            </a:r>
            <a:r>
              <a:rPr lang="en-US" dirty="0" err="1" smtClean="0"/>
              <a:t>keyspace</a:t>
            </a:r>
            <a:r>
              <a:rPr lang="en-US" dirty="0" smtClean="0"/>
              <a:t> </a:t>
            </a:r>
            <a:r>
              <a:rPr lang="en-US" dirty="0"/>
              <a:t>26</a:t>
            </a:r>
            <a:r>
              <a:rPr lang="en-US" b="1" i="1" baseline="30000" dirty="0"/>
              <a:t>n</a:t>
            </a:r>
            <a:r>
              <a:rPr lang="en-US" dirty="0"/>
              <a:t> (n - key length</a:t>
            </a:r>
            <a:r>
              <a:rPr lang="en-US" dirty="0" smtClean="0"/>
              <a:t>), </a:t>
            </a:r>
            <a:r>
              <a:rPr lang="en-US" dirty="0" err="1" smtClean="0"/>
              <a:t>bruteforce</a:t>
            </a:r>
            <a:r>
              <a:rPr lang="en-US" dirty="0" smtClean="0"/>
              <a:t> difficult</a:t>
            </a:r>
            <a:endParaRPr lang="en-US" b="1" i="1" baseline="30000" dirty="0"/>
          </a:p>
          <a:p>
            <a:r>
              <a:rPr lang="en-US" dirty="0" smtClean="0"/>
              <a:t>Simple frequency analysis not possible</a:t>
            </a:r>
          </a:p>
          <a:p>
            <a:r>
              <a:rPr lang="en-US" dirty="0" smtClean="0"/>
              <a:t>Flattens the frequency distribution table</a:t>
            </a:r>
          </a:p>
          <a:p>
            <a:r>
              <a:rPr lang="en-US" dirty="0" smtClean="0"/>
              <a:t>Still prone to frequency analysis attack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“Amateurs hack systems, professionals hack people.”</a:t>
            </a:r>
          </a:p>
          <a:p>
            <a:pPr algn="r"/>
            <a:r>
              <a:rPr lang="en-US" dirty="0" smtClean="0"/>
              <a:t> – Bruce </a:t>
            </a:r>
            <a:r>
              <a:rPr lang="en-US" dirty="0" err="1" smtClean="0"/>
              <a:t>Schneier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5850899"/>
              </p:ext>
            </p:extLst>
          </p:nvPr>
        </p:nvGraphicFramePr>
        <p:xfrm>
          <a:off x="2032000" y="2589451"/>
          <a:ext cx="8128000" cy="35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505" y="1754481"/>
            <a:ext cx="989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frequency table for first 5 chapter of Dan Brown’s novel, The Lost Symbol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encrypted </a:t>
            </a:r>
            <a:r>
              <a:rPr lang="en-US" dirty="0"/>
              <a:t>with key: </a:t>
            </a:r>
            <a:r>
              <a:rPr lang="en-US" dirty="0" smtClean="0"/>
              <a:t>pseudo(6 letters)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</a:t>
            </a:r>
            <a:r>
              <a:rPr lang="en-US" dirty="0"/>
              <a:t>308915776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67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BCA 2</a:t>
            </a:r>
            <a:r>
              <a:rPr lang="en-US" baseline="30000" dirty="0" smtClean="0"/>
              <a:t>nd</a:t>
            </a:r>
            <a:r>
              <a:rPr lang="en-US" dirty="0" smtClean="0"/>
              <a:t> Year Student, from Maharaja </a:t>
            </a:r>
            <a:r>
              <a:rPr lang="en-US" dirty="0" err="1" smtClean="0"/>
              <a:t>Surajmal</a:t>
            </a:r>
            <a:r>
              <a:rPr lang="en-US" dirty="0" smtClean="0"/>
              <a:t> Institute (GGSIP University)</a:t>
            </a:r>
          </a:p>
          <a:p>
            <a:r>
              <a:rPr lang="en-US" dirty="0" smtClean="0"/>
              <a:t>Oracle Certified Associate in Java SE 8</a:t>
            </a:r>
          </a:p>
          <a:p>
            <a:r>
              <a:rPr lang="en-US" dirty="0" smtClean="0"/>
              <a:t>Android App on Google Play Store that saves Diary logs encrypted in AES/GCM, with 6900+ installs, 300 active users and rating of 4.0 </a:t>
            </a:r>
            <a:r>
              <a:rPr lang="en-US" dirty="0"/>
              <a:t>(app id: </a:t>
            </a:r>
            <a:r>
              <a:rPr lang="en-US" dirty="0" err="1"/>
              <a:t>com.steve.diary.diary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48369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3077" y="4836920"/>
            <a:ext cx="474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www.stevemann.in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stevemann2705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://www.linkedin.com/in/stevemann2705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patterns in </a:t>
            </a:r>
            <a:r>
              <a:rPr lang="en-US" dirty="0" err="1" smtClean="0"/>
              <a:t>ciphertext</a:t>
            </a:r>
            <a:r>
              <a:rPr lang="en-US" dirty="0" smtClean="0"/>
              <a:t>, like ‘</a:t>
            </a:r>
            <a:r>
              <a:rPr lang="en-US" dirty="0" err="1" smtClean="0"/>
              <a:t>aab</a:t>
            </a:r>
            <a:r>
              <a:rPr lang="en-US" dirty="0" smtClean="0"/>
              <a:t>’ </a:t>
            </a:r>
            <a:r>
              <a:rPr lang="en-US" dirty="0" err="1" smtClean="0"/>
              <a:t>occurance</a:t>
            </a:r>
            <a:r>
              <a:rPr lang="en-US" dirty="0" smtClean="0"/>
              <a:t> is high in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general distance of repetition </a:t>
            </a:r>
          </a:p>
          <a:p>
            <a:r>
              <a:rPr lang="en-US" dirty="0" smtClean="0"/>
              <a:t>Guess key by finding pattern in </a:t>
            </a:r>
            <a:r>
              <a:rPr lang="en-US" dirty="0" err="1" smtClean="0"/>
              <a:t>repitition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186" y="4094570"/>
            <a:ext cx="687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Distances b/w consecutive ‘</a:t>
            </a:r>
            <a:r>
              <a:rPr lang="en-US" dirty="0" err="1" smtClean="0"/>
              <a:t>aab</a:t>
            </a:r>
            <a:r>
              <a:rPr lang="en-US" dirty="0" smtClean="0"/>
              <a:t>’ are 5910, 4830,12404,3336, 4722…..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033" y="4573553"/>
            <a:ext cx="936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5910, 4830, 3336, 4722 are all divisible by 6. ‘</a:t>
            </a:r>
            <a:r>
              <a:rPr lang="en-US" dirty="0" err="1" smtClean="0"/>
              <a:t>aab</a:t>
            </a:r>
            <a:r>
              <a:rPr lang="en-US" dirty="0" smtClean="0"/>
              <a:t>’ repeats itself after certain blocks of 6 chars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9992" y="4997711"/>
            <a:ext cx="370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assume key length to be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2866" y="5900852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</a:t>
            </a:r>
            <a:r>
              <a:rPr lang="en-US" dirty="0" err="1" smtClean="0"/>
              <a:t>codemaking</a:t>
            </a:r>
            <a:r>
              <a:rPr lang="en-US" dirty="0" smtClean="0"/>
              <a:t> is </a:t>
            </a:r>
            <a:r>
              <a:rPr lang="en-US" dirty="0"/>
              <a:t>a science, And </a:t>
            </a:r>
            <a:r>
              <a:rPr lang="en-US" dirty="0" err="1"/>
              <a:t>Codebreaking</a:t>
            </a:r>
            <a:r>
              <a:rPr lang="en-US" dirty="0"/>
              <a:t> is an </a:t>
            </a:r>
            <a:r>
              <a:rPr lang="en-US" dirty="0" smtClean="0"/>
              <a:t>art.” </a:t>
            </a:r>
          </a:p>
          <a:p>
            <a:pPr algn="r"/>
            <a:r>
              <a:rPr lang="en-US" dirty="0" smtClean="0"/>
              <a:t>– </a:t>
            </a:r>
            <a:r>
              <a:rPr lang="en-US" dirty="0" err="1" smtClean="0"/>
              <a:t>Adi</a:t>
            </a:r>
            <a:r>
              <a:rPr lang="en-US" dirty="0" smtClean="0"/>
              <a:t> Shamir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have a key length assumption, we take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and see its frequency distribution</a:t>
            </a:r>
          </a:p>
          <a:p>
            <a:r>
              <a:rPr lang="en-US" dirty="0" smtClean="0"/>
              <a:t>Starting from first character of plaintext,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will be encrypted using same key ‘P’</a:t>
            </a:r>
          </a:p>
          <a:p>
            <a:r>
              <a:rPr lang="en-US" dirty="0" smtClean="0"/>
              <a:t>The block similar to Caesar’s Cipher</a:t>
            </a:r>
          </a:p>
          <a:p>
            <a:r>
              <a:rPr lang="en-US" dirty="0" smtClean="0"/>
              <a:t>Prone to frequency analysis and finding the first character of key</a:t>
            </a:r>
          </a:p>
          <a:p>
            <a:r>
              <a:rPr lang="en-US" dirty="0" smtClean="0"/>
              <a:t>Similarly, we can find all the other characters of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binary </a:t>
            </a:r>
            <a:r>
              <a:rPr lang="en-US" dirty="0" smtClean="0"/>
              <a:t>bit sequences </a:t>
            </a:r>
            <a:r>
              <a:rPr lang="en-US" dirty="0" smtClean="0"/>
              <a:t>(0 and 1) instead of texts or so</a:t>
            </a:r>
          </a:p>
          <a:p>
            <a:r>
              <a:rPr lang="en-US" dirty="0" smtClean="0"/>
              <a:t>Foundation of </a:t>
            </a:r>
            <a:r>
              <a:rPr lang="en-US" dirty="0"/>
              <a:t>computer and communications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Relies on publically known mathematical algorithms</a:t>
            </a:r>
          </a:p>
          <a:p>
            <a:r>
              <a:rPr lang="en-US" dirty="0" smtClean="0"/>
              <a:t>Cipher Algorithm is publically known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8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pad/</a:t>
            </a:r>
            <a:r>
              <a:rPr lang="en-US" dirty="0" err="1" smtClean="0"/>
              <a:t>Vernam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binary operator XOR (bitwise), also called bit inverter</a:t>
            </a:r>
          </a:p>
          <a:p>
            <a:r>
              <a:rPr lang="en-US" dirty="0" smtClean="0"/>
              <a:t>Involves use of a sequence of random bits as key</a:t>
            </a:r>
          </a:p>
          <a:p>
            <a:r>
              <a:rPr lang="en-US" dirty="0" smtClean="0"/>
              <a:t>Simplest cipher, yet gives strongest possible security guarantee* (if used correctly)</a:t>
            </a:r>
          </a:p>
          <a:p>
            <a:r>
              <a:rPr lang="en-US" dirty="0" smtClean="0"/>
              <a:t>Key bits should be truly random and pad should be used only once</a:t>
            </a:r>
          </a:p>
          <a:p>
            <a:r>
              <a:rPr lang="en-US" dirty="0" smtClean="0"/>
              <a:t>Attacker learns nothing about the plaintext by looking at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145" y="5943600"/>
            <a:ext cx="821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The attacker does know about the length of the message, although it doesn’t matter in most cases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4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54057"/>
              </p:ext>
            </p:extLst>
          </p:nvPr>
        </p:nvGraphicFramePr>
        <p:xfrm>
          <a:off x="2919411" y="2097088"/>
          <a:ext cx="8128000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4984" y="2097088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3633" y="2466420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5258" y="3205084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677" y="4113025"/>
            <a:ext cx="1080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Attacker will just see 11101010 transmitting and cannot tell anything about the plaintext without the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53203" y="5559575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</a:t>
            </a:r>
            <a:r>
              <a:rPr lang="en-US" sz="2400" b="1" dirty="0" smtClean="0"/>
              <a:t>perfect security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9201" y="4528523"/>
            <a:ext cx="833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plaintext bit can be either 1 or 0 with equal possibilities because key is truly random</a:t>
            </a:r>
          </a:p>
          <a:p>
            <a:pPr algn="ctr"/>
            <a:r>
              <a:rPr lang="en-US" dirty="0" smtClean="0"/>
              <a:t>and the key is only used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Theoretically, for a key of length 10, AAAAAAAAAA is as random as TBFRGFARFM</a:t>
            </a:r>
          </a:p>
          <a:p>
            <a:r>
              <a:rPr lang="en-US" dirty="0" smtClean="0"/>
              <a:t>Using AAAAAAAAAA or BBBBBBBBBB….. make one time pads simple Caesar’s Cipher and are prone to frequency analysis</a:t>
            </a:r>
          </a:p>
          <a:p>
            <a:r>
              <a:rPr lang="en-US" dirty="0" smtClean="0"/>
              <a:t>Using keys that repeat themselves after certain length makes one time pad just like </a:t>
            </a:r>
            <a:r>
              <a:rPr lang="en-US" dirty="0" err="1" smtClean="0"/>
              <a:t>Vigenère</a:t>
            </a:r>
            <a:r>
              <a:rPr lang="en-US" dirty="0" smtClean="0"/>
              <a:t> Cipher, which can also be cracked</a:t>
            </a:r>
          </a:p>
          <a:p>
            <a:r>
              <a:rPr lang="en-US" dirty="0" smtClean="0"/>
              <a:t>Hence, ‘truly random’ bits are needed for perfect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Crib dragging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75150"/>
          </a:xfrm>
        </p:spPr>
        <p:txBody>
          <a:bodyPr>
            <a:normAutofit/>
          </a:bodyPr>
          <a:lstStyle/>
          <a:p>
            <a:r>
              <a:rPr lang="en-US" dirty="0" smtClean="0"/>
              <a:t>Reusing key poses serious security issues with one time pads</a:t>
            </a:r>
          </a:p>
          <a:p>
            <a:r>
              <a:rPr lang="en-US" dirty="0" smtClean="0"/>
              <a:t>The process uses sequences(cribs) that are expected to occur with high probability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0336" y="4367972"/>
            <a:ext cx="3676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Cj</a:t>
            </a:r>
            <a:r>
              <a:rPr lang="en-US" sz="2800" dirty="0"/>
              <a:t> ⊕ </a:t>
            </a:r>
            <a:r>
              <a:rPr lang="en-US" sz="2800" dirty="0" err="1"/>
              <a:t>Pj</a:t>
            </a:r>
            <a:r>
              <a:rPr lang="en-US" sz="2800" dirty="0"/>
              <a:t> = (</a:t>
            </a:r>
            <a:r>
              <a:rPr lang="en-US" sz="2800" dirty="0" err="1"/>
              <a:t>Pj</a:t>
            </a:r>
            <a:r>
              <a:rPr lang="en-US" sz="2800" dirty="0"/>
              <a:t> ⊕ K) ⊕ </a:t>
            </a:r>
            <a:r>
              <a:rPr lang="en-US" sz="2800" dirty="0" smtClean="0"/>
              <a:t>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err="1"/>
              <a:t>Pj</a:t>
            </a:r>
            <a:r>
              <a:rPr lang="en-US" sz="2800" dirty="0"/>
              <a:t> ⊕ </a:t>
            </a:r>
            <a:r>
              <a:rPr lang="en-US" sz="2800" dirty="0" err="1" smtClean="0"/>
              <a:t>Pj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smtClean="0"/>
              <a:t>0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= 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40851" y="4984976"/>
            <a:ext cx="1952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</a:p>
          <a:p>
            <a:r>
              <a:rPr lang="en-US" dirty="0" err="1" smtClean="0"/>
              <a:t>Cj</a:t>
            </a:r>
            <a:r>
              <a:rPr lang="en-US" dirty="0" smtClean="0"/>
              <a:t> is the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Pj</a:t>
            </a:r>
            <a:r>
              <a:rPr lang="en-US" dirty="0" smtClean="0"/>
              <a:t> is the crib</a:t>
            </a:r>
          </a:p>
          <a:p>
            <a:r>
              <a:rPr lang="en-US" dirty="0" smtClean="0"/>
              <a:t>K is the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5988" y="39568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4" y="476716"/>
            <a:ext cx="3331298" cy="5005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8178" y="5721069"/>
            <a:ext cx="532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Representation of information leak by reused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One 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random key generation is expensive</a:t>
            </a:r>
          </a:p>
          <a:p>
            <a:r>
              <a:rPr lang="en-US" dirty="0" smtClean="0"/>
              <a:t>Key length should be equal to data length, impractical</a:t>
            </a:r>
            <a:endParaRPr lang="en-US" dirty="0"/>
          </a:p>
          <a:p>
            <a:r>
              <a:rPr lang="en-US" dirty="0" smtClean="0"/>
              <a:t>Key distribution and protection</a:t>
            </a:r>
          </a:p>
          <a:p>
            <a:r>
              <a:rPr lang="en-US" dirty="0" smtClean="0"/>
              <a:t>Reusing keys makes it insecure</a:t>
            </a:r>
          </a:p>
        </p:txBody>
      </p:sp>
    </p:spTree>
    <p:extLst>
      <p:ext uri="{BB962C8B-B14F-4D97-AF65-F5344CB8AC3E}">
        <p14:creationId xmlns:p14="http://schemas.microsoft.com/office/powerpoint/2010/main" val="24320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Modern Ciphers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8239"/>
              </p:ext>
            </p:extLst>
          </p:nvPr>
        </p:nvGraphicFramePr>
        <p:xfrm>
          <a:off x="1141413" y="2097088"/>
          <a:ext cx="990599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05" y="962025"/>
            <a:ext cx="9906000" cy="4116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There are two kinds of cryptography in this world: cryptography that will stop your kid sister from reading your files, and cryptography that will stop major governments from reading your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6162" y="4010025"/>
            <a:ext cx="4318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-Bruce Schneier (Applied Cryptography)</a:t>
            </a:r>
          </a:p>
        </p:txBody>
      </p:sp>
    </p:spTree>
    <p:extLst>
      <p:ext uri="{BB962C8B-B14F-4D97-AF65-F5344CB8AC3E}">
        <p14:creationId xmlns:p14="http://schemas.microsoft.com/office/powerpoint/2010/main" val="41531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Modern Ciphers</a:t>
            </a:r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76954"/>
              </p:ext>
            </p:extLst>
          </p:nvPr>
        </p:nvGraphicFramePr>
        <p:xfrm>
          <a:off x="1141413" y="2097088"/>
          <a:ext cx="9905998" cy="386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key method of data encryption</a:t>
            </a:r>
          </a:p>
          <a:p>
            <a:r>
              <a:rPr lang="en-US" dirty="0" smtClean="0"/>
              <a:t>Designed in 1970s</a:t>
            </a:r>
          </a:p>
          <a:p>
            <a:r>
              <a:rPr lang="en-US" dirty="0" smtClean="0"/>
              <a:t>Outdated</a:t>
            </a:r>
          </a:p>
          <a:p>
            <a:r>
              <a:rPr lang="en-US" b="1" dirty="0" smtClean="0"/>
              <a:t>Never use DES/3DES in your systems</a:t>
            </a:r>
          </a:p>
          <a:p>
            <a:r>
              <a:rPr lang="en-US" dirty="0" smtClean="0"/>
              <a:t>Successor: AES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Few false ideas have more firmly gripped the minds of so many intelligent men than the one that, if they just tried, they could invent a cipher that no one could break. </a:t>
            </a:r>
          </a:p>
          <a:p>
            <a:pPr algn="r"/>
            <a:r>
              <a:rPr lang="en-US" dirty="0" smtClean="0"/>
              <a:t>-David Kahn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Cipher, 64-bits block size</a:t>
            </a:r>
          </a:p>
          <a:p>
            <a:r>
              <a:rPr lang="en-US" dirty="0" smtClean="0"/>
              <a:t>Permutation based, having </a:t>
            </a:r>
            <a:r>
              <a:rPr lang="en-US" b="1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possible arrangements of 64-bits</a:t>
            </a:r>
          </a:p>
          <a:p>
            <a:r>
              <a:rPr lang="en-US" dirty="0" smtClean="0"/>
              <a:t>Uses key size of 56-bit (stored as 64-bit key, but every 8</a:t>
            </a:r>
            <a:r>
              <a:rPr lang="en-US" baseline="30000" dirty="0" smtClean="0"/>
              <a:t>th</a:t>
            </a:r>
            <a:r>
              <a:rPr lang="en-US" dirty="0" smtClean="0"/>
              <a:t> bit not used)</a:t>
            </a:r>
          </a:p>
          <a:p>
            <a:r>
              <a:rPr lang="en-US" dirty="0" smtClean="0"/>
              <a:t>Encryption mechanism based on </a:t>
            </a:r>
            <a:r>
              <a:rPr lang="en-US" dirty="0" err="1" smtClean="0"/>
              <a:t>Feistel</a:t>
            </a:r>
            <a:r>
              <a:rPr lang="en-US" dirty="0" smtClean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2764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7309"/>
          </a:xfrm>
        </p:spPr>
        <p:txBody>
          <a:bodyPr>
            <a:normAutofit/>
          </a:bodyPr>
          <a:lstStyle/>
          <a:p>
            <a:r>
              <a:rPr lang="en-US" dirty="0"/>
              <a:t>Creates 16 </a:t>
            </a:r>
            <a:r>
              <a:rPr lang="en-US" dirty="0" err="1"/>
              <a:t>subkeys</a:t>
            </a:r>
            <a:r>
              <a:rPr lang="en-US" dirty="0"/>
              <a:t>, each 48-bits long</a:t>
            </a:r>
          </a:p>
          <a:p>
            <a:r>
              <a:rPr lang="en-US" dirty="0"/>
              <a:t>Initial Permutation (IP) on 64-bits data block</a:t>
            </a:r>
          </a:p>
          <a:p>
            <a:r>
              <a:rPr lang="en-US" dirty="0"/>
              <a:t>Each 64-bit permuted block divided into two 32-bit half-blocks (L and R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iterations using a cipher function f(</a:t>
            </a:r>
            <a:r>
              <a:rPr lang="en-US" dirty="0" err="1" smtClean="0"/>
              <a:t>b,k</a:t>
            </a:r>
            <a:r>
              <a:rPr lang="en-US" dirty="0" smtClean="0"/>
              <a:t>) where b is block (32-bits) and k is key (48-bit </a:t>
            </a:r>
            <a:r>
              <a:rPr lang="en-US" dirty="0" err="1" smtClean="0"/>
              <a:t>subkey</a:t>
            </a:r>
            <a:r>
              <a:rPr lang="en-US" dirty="0" smtClean="0"/>
              <a:t>)</a:t>
            </a:r>
          </a:p>
          <a:p>
            <a:r>
              <a:rPr lang="en-US" b="1" i="1" dirty="0"/>
              <a:t>L</a:t>
            </a:r>
            <a:r>
              <a:rPr lang="en-US" b="1" i="1" baseline="-25000" dirty="0"/>
              <a:t>n</a:t>
            </a:r>
            <a:r>
              <a:rPr lang="en-US" dirty="0"/>
              <a:t> = </a:t>
            </a:r>
            <a:r>
              <a:rPr lang="en-US" b="1" i="1" dirty="0"/>
              <a:t>R</a:t>
            </a:r>
            <a:r>
              <a:rPr lang="en-US" b="1" i="1" baseline="-25000" dirty="0"/>
              <a:t>n-1</a:t>
            </a:r>
            <a:r>
              <a:rPr lang="en-US" dirty="0"/>
              <a:t> </a:t>
            </a:r>
            <a:r>
              <a:rPr lang="en-US" dirty="0" smtClean="0"/>
              <a:t> , 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n</a:t>
            </a:r>
            <a:r>
              <a:rPr lang="en-US" dirty="0"/>
              <a:t> = </a:t>
            </a:r>
            <a:r>
              <a:rPr lang="en-US" b="1" i="1" dirty="0"/>
              <a:t>L</a:t>
            </a:r>
            <a:r>
              <a:rPr lang="en-US" b="1" i="1" baseline="-25000" dirty="0"/>
              <a:t>n-1</a:t>
            </a:r>
            <a:r>
              <a:rPr lang="en-US" dirty="0"/>
              <a:t> + </a:t>
            </a:r>
            <a:r>
              <a:rPr lang="en-US" b="1" i="1" dirty="0"/>
              <a:t>f</a:t>
            </a:r>
            <a:r>
              <a:rPr lang="en-US" dirty="0"/>
              <a:t>(</a:t>
            </a:r>
            <a:r>
              <a:rPr lang="en-US" b="1" i="1" dirty="0"/>
              <a:t>R</a:t>
            </a:r>
            <a:r>
              <a:rPr lang="en-US" b="1" i="1" baseline="-25000" dirty="0"/>
              <a:t>n-1</a:t>
            </a:r>
            <a:r>
              <a:rPr lang="en-US" dirty="0"/>
              <a:t>,</a:t>
            </a:r>
            <a:r>
              <a:rPr lang="en-US" b="1" i="1" dirty="0"/>
              <a:t>K</a:t>
            </a:r>
            <a:r>
              <a:rPr lang="en-US" b="1" i="1" baseline="-25000" dirty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Inverse Permutation (IP</a:t>
            </a:r>
            <a:r>
              <a:rPr lang="en-US" b="1" baseline="30000" dirty="0" smtClean="0"/>
              <a:t>-1</a:t>
            </a:r>
            <a:r>
              <a:rPr lang="en-US" dirty="0" smtClean="0"/>
              <a:t>) on the final 64-bits block of 16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30" y="640933"/>
            <a:ext cx="7107727" cy="58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DES was adopted as a national standard, </a:t>
            </a:r>
            <a:r>
              <a:rPr lang="en-US" dirty="0"/>
              <a:t>Martin Hellman and Whitfield </a:t>
            </a:r>
            <a:r>
              <a:rPr lang="en-US" dirty="0" err="1"/>
              <a:t>Diffie</a:t>
            </a:r>
            <a:r>
              <a:rPr lang="en-US" dirty="0"/>
              <a:t>, registered some objections to the use of DES as an encryption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Early 1998, John Gilmore and team built a machine that could brute force (try all possible 2</a:t>
            </a:r>
            <a:r>
              <a:rPr lang="en-US" baseline="30000" dirty="0" smtClean="0"/>
              <a:t>56</a:t>
            </a:r>
            <a:r>
              <a:rPr lang="en-US" dirty="0" smtClean="0"/>
              <a:t> keys) in 4.5 days</a:t>
            </a:r>
          </a:p>
          <a:p>
            <a:r>
              <a:rPr lang="en-US" dirty="0" smtClean="0"/>
              <a:t>July 1998, harnessed by thousands of networked computers, they were able to crack DES in 22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29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Triple DES was introduced to overcome limitations of DES</a:t>
            </a:r>
          </a:p>
          <a:p>
            <a:r>
              <a:rPr lang="en-US" dirty="0" smtClean="0"/>
              <a:t>3 iterations of the same DES algorithm</a:t>
            </a:r>
          </a:p>
          <a:p>
            <a:r>
              <a:rPr lang="en-US" dirty="0" smtClean="0"/>
              <a:t>Uses two keys (64-bits each), A and B</a:t>
            </a:r>
          </a:p>
          <a:p>
            <a:r>
              <a:rPr lang="en-US" dirty="0" smtClean="0"/>
              <a:t>E</a:t>
            </a:r>
            <a:r>
              <a:rPr lang="en-US" sz="1100" dirty="0" smtClean="0"/>
              <a:t>K</a:t>
            </a:r>
            <a:r>
              <a:rPr lang="en-US" dirty="0" smtClean="0"/>
              <a:t>(m</a:t>
            </a:r>
            <a:r>
              <a:rPr lang="en-US" dirty="0"/>
              <a:t>)=</a:t>
            </a:r>
            <a:r>
              <a:rPr lang="en-US" dirty="0" smtClean="0"/>
              <a:t>E</a:t>
            </a:r>
            <a:r>
              <a:rPr lang="en-US" sz="1200" dirty="0" smtClean="0"/>
              <a:t>A</a:t>
            </a:r>
            <a:r>
              <a:rPr lang="en-US" dirty="0" smtClean="0"/>
              <a:t>(D</a:t>
            </a:r>
            <a:r>
              <a:rPr lang="en-US" sz="1200" dirty="0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sz="1200" dirty="0" err="1" smtClean="0"/>
              <a:t>A</a:t>
            </a:r>
            <a:r>
              <a:rPr lang="en-US" dirty="0" err="1" smtClean="0"/>
              <a:t>,msg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For backward compatibility, A and B should be same</a:t>
            </a:r>
          </a:p>
          <a:p>
            <a:r>
              <a:rPr lang="en-US" dirty="0" smtClean="0"/>
              <a:t>Susceptible to certain chosen-plaintext or known-plaintext attacks, reducing effective key size to 80-bits</a:t>
            </a:r>
          </a:p>
          <a:p>
            <a:r>
              <a:rPr lang="en-US" dirty="0" smtClean="0"/>
              <a:t>80-bits is not enough security, as </a:t>
            </a:r>
            <a:r>
              <a:rPr lang="en-US" dirty="0" err="1" smtClean="0"/>
              <a:t>keyspace</a:t>
            </a:r>
            <a:r>
              <a:rPr lang="en-US" dirty="0" smtClean="0"/>
              <a:t> can be searched </a:t>
            </a:r>
            <a:r>
              <a:rPr lang="en-US" dirty="0"/>
              <a:t>thoroughly by affordable consumer hardware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AES/</a:t>
            </a:r>
            <a:r>
              <a:rPr lang="en-US" dirty="0" err="1"/>
              <a:t>Rijndael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 128-bits, key length can be </a:t>
            </a:r>
            <a:r>
              <a:rPr lang="en-US" dirty="0"/>
              <a:t>128, 192 and 256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Based on Substitution-Permutation Network</a:t>
            </a:r>
          </a:p>
          <a:p>
            <a:r>
              <a:rPr lang="en-US" dirty="0" smtClean="0"/>
              <a:t>Faster in both software and hardware</a:t>
            </a:r>
          </a:p>
          <a:p>
            <a:r>
              <a:rPr lang="en-US" dirty="0"/>
              <a:t>At present, there is no known practical attack that would allow someone without knowledge of the key to read data encrypted by AES when correctly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25" y="1107680"/>
            <a:ext cx="8150783" cy="5119356"/>
          </a:xfrm>
        </p:spPr>
      </p:pic>
      <p:sp>
        <p:nvSpPr>
          <p:cNvPr id="6" name="TextBox 5"/>
          <p:cNvSpPr txBox="1"/>
          <p:nvPr/>
        </p:nvSpPr>
        <p:spPr>
          <a:xfrm>
            <a:off x="4661628" y="73834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AES Encryption and 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53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</a:p>
          <a:p>
            <a:r>
              <a:rPr lang="en-US" dirty="0" smtClean="0"/>
              <a:t>Key Exchange</a:t>
            </a:r>
          </a:p>
          <a:p>
            <a:r>
              <a:rPr lang="en-US" dirty="0" smtClean="0"/>
              <a:t>Public Key Encryption</a:t>
            </a:r>
          </a:p>
          <a:p>
            <a:r>
              <a:rPr lang="en-US" dirty="0" smtClean="0"/>
              <a:t>Hashing</a:t>
            </a:r>
          </a:p>
          <a:p>
            <a:r>
              <a:rPr lang="en-US" dirty="0" smtClean="0"/>
              <a:t>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293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498843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The art and science of concealing the messages to introduce secrecy in information security is recognized as cryptography*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043" y="5953125"/>
            <a:ext cx="85188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* There are other things involved in cryptography which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1955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05" y="260968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passwords in a secure manner (hashes)</a:t>
            </a:r>
          </a:p>
          <a:p>
            <a:r>
              <a:rPr lang="en-US" dirty="0" smtClean="0"/>
              <a:t>Secure transportation of data </a:t>
            </a:r>
          </a:p>
          <a:p>
            <a:r>
              <a:rPr lang="en-US" dirty="0" smtClean="0"/>
              <a:t>Detect unauthorized tampering with files/data</a:t>
            </a:r>
          </a:p>
          <a:p>
            <a:r>
              <a:rPr lang="en-US" dirty="0" smtClean="0"/>
              <a:t>To ensure sender is the one he claims to be (authentication)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5943600"/>
            <a:ext cx="9905999" cy="365125"/>
          </a:xfrm>
        </p:spPr>
        <p:txBody>
          <a:bodyPr/>
          <a:lstStyle/>
          <a:p>
            <a:pPr algn="r"/>
            <a:r>
              <a:rPr lang="en-US" dirty="0" smtClean="0"/>
              <a:t>If you think cryptography is the answer to your problem, then you don't know what your problem is. </a:t>
            </a:r>
          </a:p>
          <a:p>
            <a:pPr algn="r"/>
            <a:r>
              <a:rPr lang="en-US" dirty="0" smtClean="0"/>
              <a:t>-Peter G. Neumann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Cryptography</a:t>
            </a: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664656219"/>
              </p:ext>
            </p:extLst>
          </p:nvPr>
        </p:nvGraphicFramePr>
        <p:xfrm>
          <a:off x="3201558" y="2097840"/>
          <a:ext cx="4988839" cy="398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4126531930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Returns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883094180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4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823258"/>
              </p:ext>
            </p:extLst>
          </p:nvPr>
        </p:nvGraphicFramePr>
        <p:xfrm>
          <a:off x="1141413" y="2476500"/>
          <a:ext cx="4099918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480752"/>
              </p:ext>
            </p:extLst>
          </p:nvPr>
        </p:nvGraphicFramePr>
        <p:xfrm>
          <a:off x="6633771" y="2476500"/>
          <a:ext cx="441751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7478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1149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420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1201</TotalTime>
  <Words>1637</Words>
  <Application>Microsoft Office PowerPoint</Application>
  <PresentationFormat>Widescreen</PresentationFormat>
  <Paragraphs>327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Tw Cen MT</vt:lpstr>
      <vt:lpstr>Circuit</vt:lpstr>
      <vt:lpstr>Cryptography</vt:lpstr>
      <vt:lpstr>About me</vt:lpstr>
      <vt:lpstr>PowerPoint Presentation</vt:lpstr>
      <vt:lpstr>What is Cryptography?</vt:lpstr>
      <vt:lpstr>Need of Cryptography</vt:lpstr>
      <vt:lpstr>Functions of Cryptography</vt:lpstr>
      <vt:lpstr>Terminology</vt:lpstr>
      <vt:lpstr>Terminology Returns</vt:lpstr>
      <vt:lpstr>Basic Operation</vt:lpstr>
      <vt:lpstr>Caesar's Cipher</vt:lpstr>
      <vt:lpstr>Caesar's Cipher Example</vt:lpstr>
      <vt:lpstr>Cryptanalysis</vt:lpstr>
      <vt:lpstr>Cryptanalysis</vt:lpstr>
      <vt:lpstr>Cryptanalysis</vt:lpstr>
      <vt:lpstr>Cryptanalysis</vt:lpstr>
      <vt:lpstr>Vigenère Cipher</vt:lpstr>
      <vt:lpstr>Vigenère Cipher Example</vt:lpstr>
      <vt:lpstr>Cryptanalysis is Difficult</vt:lpstr>
      <vt:lpstr>Cryptanalysis</vt:lpstr>
      <vt:lpstr>Cryptanalysis</vt:lpstr>
      <vt:lpstr>Cryptanalysis</vt:lpstr>
      <vt:lpstr>Modern Cryptography</vt:lpstr>
      <vt:lpstr>One time pad/Vernam Cipher</vt:lpstr>
      <vt:lpstr>One time Pad</vt:lpstr>
      <vt:lpstr>Randomness of keys</vt:lpstr>
      <vt:lpstr>Crib dragging</vt:lpstr>
      <vt:lpstr>PowerPoint Presentation</vt:lpstr>
      <vt:lpstr>Limitations of One time pad</vt:lpstr>
      <vt:lpstr>Types of Modern Ciphers</vt:lpstr>
      <vt:lpstr>Types of Modern Ciphers</vt:lpstr>
      <vt:lpstr>DES</vt:lpstr>
      <vt:lpstr>How does DES work</vt:lpstr>
      <vt:lpstr>How does DES work</vt:lpstr>
      <vt:lpstr>PowerPoint Presentation</vt:lpstr>
      <vt:lpstr>Cracking DES</vt:lpstr>
      <vt:lpstr>3DES</vt:lpstr>
      <vt:lpstr>AES/Rijndael</vt:lpstr>
      <vt:lpstr>PowerPoint Presentation</vt:lpstr>
      <vt:lpstr>What’s left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52</cp:revision>
  <dcterms:created xsi:type="dcterms:W3CDTF">2014-08-26T23:43:54Z</dcterms:created>
  <dcterms:modified xsi:type="dcterms:W3CDTF">2017-09-16T17:46:38Z</dcterms:modified>
</cp:coreProperties>
</file>