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1517"/>
    <a:srgbClr val="05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9"/>
    <p:restoredTop sz="94741"/>
  </p:normalViewPr>
  <p:slideViewPr>
    <p:cSldViewPr snapToGrid="0" snapToObjects="1">
      <p:cViewPr>
        <p:scale>
          <a:sx n="70" d="100"/>
          <a:sy n="70" d="100"/>
        </p:scale>
        <p:origin x="93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E54A6-740E-4044-A755-94A4ECA4AA4B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FE62E-9597-5844-BC81-9FAC92150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Why security champions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AppSec professionals will always be outnumbered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Security doesn’t always have the tribal knowledge of the development / IT teams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Blocks security issues before they happen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Ownership drives action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Low cost / high ROI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Creation of meta-security team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Creation of meta-security team: members dedicated  to driving security’s objectives while working under a different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FE62E-9597-5844-BC81-9FAC92150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0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19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Bridge the gap </a:t>
            </a: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between dev and security for a more cohesive vision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Promote sense of ownership within dev teams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Transition security from ”their responsibility” to “our responsibility”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Dissipate information more easily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Always know who to 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 knowledge-sharing by providing a dedicated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FE62E-9597-5844-BC81-9FAC92150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8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Impact on maturity models and audits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our grow a satellite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Governance &gt; Education &amp; Guidance &gt; Organization &amp; Culture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Implement roles and responsibilities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Conduct security awareness activities (C011)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Security Champions can assist in audit conversations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63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of meta-security team: members dedicated  to driving security’s objectives while working under a different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07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Creation of meta-security team: members dedicated  to driving security’s objectives while working under a different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437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912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2FE62E-9597-5844-BC81-9FAC921509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931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Bridge the gap </a:t>
            </a: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between dev and security for a more cohesive vision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Promote sense of ownership within dev teams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Transition security from ”their responsibility” to “our responsibility”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Dissipate information more easily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Always know who to contact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Improve knowledge-sharing by providing a dedicated platform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FE62E-9597-5844-BC81-9FAC92150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0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AF5E-3354-8543-A33D-6D90431CC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E3AB4-FDB3-7B45-8C69-68B9E3CD1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82674-9C51-5443-A3F7-2081B3DF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25FDA-F1B6-944D-9BFB-3B3C2AEE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A551F-CFC4-D14B-9E58-73857210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06EF-6BDF-B942-9D9E-F3D28DBD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A29D9-C3AC-E04A-A917-B896B57B1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8573-1AD5-5541-8775-862DC43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06299-76FE-7145-BED3-FCD5378B1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51CA-694D-4942-B80A-74B00334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7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00E92-A87A-D64F-B1CA-EADA3542C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87AC0-3DE4-694D-8573-803945F67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039B-8FE3-A045-8978-A091B28A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C67D-72FA-2246-82DC-23EFC259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6D09-E6A1-AA40-9A6B-42FE5838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5B40-4FD5-1A45-B3E4-A7978CE3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E0CAB-6F56-0746-B1A5-6E1C4D51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4705-BE87-D246-BD4F-6832742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4E50C-AAA4-AE4E-90EB-E5A00692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AC26A-704C-1940-9783-1F92C7E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7CA3-EAAD-E847-A0D4-DC754AE6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CA3A3-C097-0D47-8493-1C93EF8A2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1D31-11F4-9D46-A054-6B2967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C26C9-03F7-9542-852D-9E6CB62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2B853-6BE0-E445-8720-9E3BD4DA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D3B2-80CD-5E44-AAA1-6D45F1C4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20324-DA8D-DB42-9B07-06CD1F77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7E83D-0E99-4145-B37F-1AB6FAB90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DE569-03FF-034A-99C2-61C6D56C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8B4DC-A06D-DF46-8F9F-0A543206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6C76-2377-2443-9D86-02D85CAED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1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7FCC-8E67-A340-93DB-F7744B3D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9870D-C09E-3149-89F4-2F0B2BDC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7CF7-3D75-0247-8582-8D2365CCD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11DEB-F1EC-B046-A09F-CCCC53EB3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DCBC0-A4BC-0548-A99A-23C9699E5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F1BFD-37A3-8646-9574-E71EE570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84058-B833-9344-BBA8-3EF3269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1D5EA-7F3E-3542-8BCD-8C6EABD1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8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5905-37E7-884F-A349-7A549066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7455D-0E61-904C-9A1E-794A3171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6A18A-5FF7-7245-BC59-0220ECE5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EC687-C9E2-1140-AD50-C7637A1E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47F88-DB8C-9944-B8A8-B2E4AD432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F8F44-B54D-0B4F-B974-403D2A12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5D135-1847-A542-BA32-CB9214E3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34F7-CAA8-2B4D-AC54-A5797915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4FAA-CDA6-2642-AEE8-95133206E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7FBF8-F809-C048-8D17-715124CE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58B70-AA4F-AF40-9289-BE8E472A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97C0B-D75E-714B-A8C7-F2EB669B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C4D1-8B8E-8346-BA1F-DEA994F0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4892-8100-2645-9C69-E7335CC3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2D7DE-768E-0341-A6F9-EE4F9D32E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86D20-8D28-CE41-ACAC-FB21A646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E7993-3F78-EC43-92C2-6A11B879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C6026-BE8C-D044-AD92-7F5FB3C9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6BD8A-18F2-5141-9EE9-0842C501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A9AC9-EE29-0046-8351-1E3DA15B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9EC7B-E44E-2149-AE61-BDB08256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54B68-8E45-6A47-B348-26E1F91ED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1960-AD68-DD4C-99CE-6F1F51615D29}" type="datetimeFigureOut">
              <a:rPr lang="en-US" smtClean="0"/>
              <a:t>9/23/21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436A-DF03-A040-867C-3E428D524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61DF7-2709-F141-9E76-743D10C1B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C8DA4-E398-EC42-94FE-ED4630573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C5492-F24D-AD49-BFC4-88FA8D0B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51920"/>
              </a:clrFrom>
              <a:clrTo>
                <a:srgbClr val="0519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687142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>
            <a:off x="5068845" y="1351508"/>
            <a:ext cx="62231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WE ARE THE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909F9E-56CF-AB41-8903-4631FB314F30}"/>
              </a:ext>
            </a:extLst>
          </p:cNvPr>
          <p:cNvSpPr/>
          <p:nvPr/>
        </p:nvSpPr>
        <p:spPr>
          <a:xfrm>
            <a:off x="4996709" y="3502146"/>
            <a:ext cx="636744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8800" b="1" dirty="0">
                <a:solidFill>
                  <a:prstClr val="white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CHAMPIONS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BCF9A-6747-464A-9770-5AA7E97FF331}"/>
              </a:ext>
            </a:extLst>
          </p:cNvPr>
          <p:cNvSpPr/>
          <p:nvPr/>
        </p:nvSpPr>
        <p:spPr>
          <a:xfrm>
            <a:off x="5068845" y="2630996"/>
            <a:ext cx="56300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7200" b="1" dirty="0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(SECURITY)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592334-DE4C-8B4C-9F34-4F34713B436F}"/>
              </a:ext>
            </a:extLst>
          </p:cNvPr>
          <p:cNvGrpSpPr/>
          <p:nvPr/>
        </p:nvGrpSpPr>
        <p:grpSpPr>
          <a:xfrm>
            <a:off x="6388608" y="811858"/>
            <a:ext cx="5175506" cy="5228182"/>
            <a:chOff x="6388608" y="811858"/>
            <a:chExt cx="5175506" cy="522818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6A2F1-E037-6D4A-B7E8-943DBF14267D}"/>
                </a:ext>
              </a:extLst>
            </p:cNvPr>
            <p:cNvSpPr/>
            <p:nvPr/>
          </p:nvSpPr>
          <p:spPr>
            <a:xfrm>
              <a:off x="6388608" y="811858"/>
              <a:ext cx="5175506" cy="5228182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F502EF-E09C-8947-ABEA-7D6E7D47E166}"/>
                </a:ext>
              </a:extLst>
            </p:cNvPr>
            <p:cNvSpPr txBox="1"/>
            <p:nvPr/>
          </p:nvSpPr>
          <p:spPr>
            <a:xfrm>
              <a:off x="6656833" y="885010"/>
              <a:ext cx="49072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OWASP Security Champions Playbook </a:t>
              </a:r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by @c0rdis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984283-01CD-4648-9BE9-CD2FA2775449}"/>
              </a:ext>
            </a:extLst>
          </p:cNvPr>
          <p:cNvSpPr/>
          <p:nvPr/>
        </p:nvSpPr>
        <p:spPr>
          <a:xfrm>
            <a:off x="6656833" y="1912269"/>
            <a:ext cx="4352545" cy="390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Identify teams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Define the role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Nominate champions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Set up comms channels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Build knowledge base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Maintain interest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24CC32-EEF4-EE4F-9A05-A2370196EF40}"/>
              </a:ext>
            </a:extLst>
          </p:cNvPr>
          <p:cNvSpPr/>
          <p:nvPr/>
        </p:nvSpPr>
        <p:spPr>
          <a:xfrm>
            <a:off x="883920" y="1804610"/>
            <a:ext cx="4352545" cy="3902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Define success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Get leadership buy-in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Designate organizer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Take inventory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Define requirements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Establish budget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8C0101-E1BF-4B42-B316-FDEACC57F6B8}"/>
              </a:ext>
            </a:extLst>
          </p:cNvPr>
          <p:cNvGrpSpPr/>
          <p:nvPr/>
        </p:nvGrpSpPr>
        <p:grpSpPr>
          <a:xfrm>
            <a:off x="591311" y="848434"/>
            <a:ext cx="5199890" cy="5168318"/>
            <a:chOff x="591311" y="848434"/>
            <a:chExt cx="5199890" cy="51683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F5428F-7870-5945-A526-9CBE8FA65E69}"/>
                </a:ext>
              </a:extLst>
            </p:cNvPr>
            <p:cNvSpPr/>
            <p:nvPr/>
          </p:nvSpPr>
          <p:spPr>
            <a:xfrm>
              <a:off x="591311" y="848434"/>
              <a:ext cx="5175506" cy="5168318"/>
            </a:xfrm>
            <a:prstGeom prst="rect">
              <a:avLst/>
            </a:prstGeom>
            <a:noFill/>
            <a:ln w="88900">
              <a:solidFill>
                <a:srgbClr val="C91517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415F6A-0187-0B46-A47B-58E786DD2689}"/>
                </a:ext>
              </a:extLst>
            </p:cNvPr>
            <p:cNvSpPr txBox="1"/>
            <p:nvPr/>
          </p:nvSpPr>
          <p:spPr>
            <a:xfrm>
              <a:off x="883920" y="1100453"/>
              <a:ext cx="49072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Your Pre-work</a:t>
              </a:r>
              <a:endParaRPr lang="en-US" sz="28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754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>
            <a:off x="878566" y="585005"/>
            <a:ext cx="104348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Black" panose="020B0503030403020204" pitchFamily="34" charset="0"/>
                <a:ea typeface="Source Sans Pro Black" panose="020B0503030403020204" pitchFamily="34" charset="0"/>
                <a:cs typeface="+mn-cs"/>
              </a:rPr>
              <a:t>Who can be a Security Champion?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FEE91-4117-3E49-9EBC-985D0E573B7D}"/>
              </a:ext>
            </a:extLst>
          </p:cNvPr>
          <p:cNvSpPr/>
          <p:nvPr/>
        </p:nvSpPr>
        <p:spPr>
          <a:xfrm>
            <a:off x="1330468" y="1984379"/>
            <a:ext cx="9531060" cy="399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Security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passion above all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Volunteers</a:t>
            </a:r>
            <a:r>
              <a:rPr lang="en-US" sz="28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/ nomination before forced-appointment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Representation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Good: One per business line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Better: One per product / application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Best: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One per agile team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One-to-one, one-to-many, or many-to-many relationship?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980A8-0335-834F-AFA7-BF8D93DDF35C}"/>
              </a:ext>
            </a:extLst>
          </p:cNvPr>
          <p:cNvSpPr/>
          <p:nvPr/>
        </p:nvSpPr>
        <p:spPr>
          <a:xfrm>
            <a:off x="734938" y="1787129"/>
            <a:ext cx="10722123" cy="4389120"/>
          </a:xfrm>
          <a:prstGeom prst="rect">
            <a:avLst/>
          </a:prstGeom>
          <a:noFill/>
          <a:ln w="88900">
            <a:solidFill>
              <a:srgbClr val="C9151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9B3E2-9D00-3B47-922D-EC71842B1590}"/>
              </a:ext>
            </a:extLst>
          </p:cNvPr>
          <p:cNvSpPr/>
          <p:nvPr/>
        </p:nvSpPr>
        <p:spPr>
          <a:xfrm>
            <a:off x="4449554" y="1571814"/>
            <a:ext cx="3292889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 Answer: anyone!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2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19630F8-3D59-6C45-B8F0-4127D75CA54F}"/>
              </a:ext>
            </a:extLst>
          </p:cNvPr>
          <p:cNvGrpSpPr/>
          <p:nvPr/>
        </p:nvGrpSpPr>
        <p:grpSpPr>
          <a:xfrm>
            <a:off x="664464" y="1298448"/>
            <a:ext cx="3304032" cy="4741592"/>
            <a:chOff x="664464" y="1298448"/>
            <a:chExt cx="3304032" cy="474159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6A2F1-E037-6D4A-B7E8-943DBF14267D}"/>
                </a:ext>
              </a:extLst>
            </p:cNvPr>
            <p:cNvSpPr/>
            <p:nvPr/>
          </p:nvSpPr>
          <p:spPr>
            <a:xfrm>
              <a:off x="664464" y="1298448"/>
              <a:ext cx="3304032" cy="4741592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F502EF-E09C-8947-ABEA-7D6E7D47E166}"/>
                </a:ext>
              </a:extLst>
            </p:cNvPr>
            <p:cNvSpPr txBox="1"/>
            <p:nvPr/>
          </p:nvSpPr>
          <p:spPr>
            <a:xfrm>
              <a:off x="1118617" y="1571104"/>
              <a:ext cx="235915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Events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84283-01CD-4648-9BE9-CD2FA2775449}"/>
                </a:ext>
              </a:extLst>
            </p:cNvPr>
            <p:cNvSpPr/>
            <p:nvPr/>
          </p:nvSpPr>
          <p:spPr>
            <a:xfrm>
              <a:off x="932689" y="2428535"/>
              <a:ext cx="273100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Vulnerability of the Month (VOTM)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Capture the Flag (CTF)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Roundtables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24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Tabletop exercises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867E0C8-B591-C044-B835-4681BF6C1A65}"/>
              </a:ext>
            </a:extLst>
          </p:cNvPr>
          <p:cNvSpPr txBox="1"/>
          <p:nvPr/>
        </p:nvSpPr>
        <p:spPr>
          <a:xfrm>
            <a:off x="664464" y="377422"/>
            <a:ext cx="108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Get your Security Champions community involved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2F883-7CB0-374C-9660-223543B54261}"/>
              </a:ext>
            </a:extLst>
          </p:cNvPr>
          <p:cNvGrpSpPr/>
          <p:nvPr/>
        </p:nvGrpSpPr>
        <p:grpSpPr>
          <a:xfrm>
            <a:off x="4456179" y="1298448"/>
            <a:ext cx="3304032" cy="4741592"/>
            <a:chOff x="4456179" y="1298448"/>
            <a:chExt cx="3304032" cy="47415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D3B448-6E7A-1643-80A9-59FED29DFB61}"/>
                </a:ext>
              </a:extLst>
            </p:cNvPr>
            <p:cNvSpPr/>
            <p:nvPr/>
          </p:nvSpPr>
          <p:spPr>
            <a:xfrm>
              <a:off x="4456179" y="1298448"/>
              <a:ext cx="3304032" cy="4741592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C26427-B5E3-3A41-9DE7-39F73A240BD8}"/>
                </a:ext>
              </a:extLst>
            </p:cNvPr>
            <p:cNvSpPr txBox="1"/>
            <p:nvPr/>
          </p:nvSpPr>
          <p:spPr>
            <a:xfrm>
              <a:off x="4916424" y="1571104"/>
              <a:ext cx="235915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Training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BCB001-C4AB-A048-BDBD-368910E35415}"/>
                </a:ext>
              </a:extLst>
            </p:cNvPr>
            <p:cNvSpPr/>
            <p:nvPr/>
          </p:nvSpPr>
          <p:spPr>
            <a:xfrm>
              <a:off x="4730496" y="2428535"/>
              <a:ext cx="273100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Mandatory</a:t>
              </a: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or optional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4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Relevant and important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122C86-00C8-754D-9460-C028D9EE515A}"/>
              </a:ext>
            </a:extLst>
          </p:cNvPr>
          <p:cNvGrpSpPr/>
          <p:nvPr/>
        </p:nvGrpSpPr>
        <p:grpSpPr>
          <a:xfrm>
            <a:off x="8247894" y="1298448"/>
            <a:ext cx="3304032" cy="4741592"/>
            <a:chOff x="8247894" y="1298448"/>
            <a:chExt cx="3304032" cy="474159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76B473-5338-EF41-BC92-4F12BA1DC52E}"/>
                </a:ext>
              </a:extLst>
            </p:cNvPr>
            <p:cNvSpPr/>
            <p:nvPr/>
          </p:nvSpPr>
          <p:spPr>
            <a:xfrm>
              <a:off x="8247894" y="1298448"/>
              <a:ext cx="3304032" cy="4741592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BE85A27-D199-7C44-8C69-FFAE4CDA0C1F}"/>
                </a:ext>
              </a:extLst>
            </p:cNvPr>
            <p:cNvSpPr txBox="1"/>
            <p:nvPr/>
          </p:nvSpPr>
          <p:spPr>
            <a:xfrm>
              <a:off x="8714232" y="1571104"/>
              <a:ext cx="235915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b="1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Input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F13D5A-E795-A849-A876-E709D8BA6610}"/>
                </a:ext>
              </a:extLst>
            </p:cNvPr>
            <p:cNvSpPr/>
            <p:nvPr/>
          </p:nvSpPr>
          <p:spPr>
            <a:xfrm>
              <a:off x="8528304" y="2428535"/>
              <a:ext cx="273100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Helps Security</a:t>
              </a: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make informed decisions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24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Helps Dev not feel like they’re ignored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A25F3B-A199-6D40-8B7C-ECEFC152C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2" b="1678"/>
          <a:stretch/>
        </p:blipFill>
        <p:spPr>
          <a:xfrm>
            <a:off x="0" y="-12742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642AF-CFA9-4B44-B199-45696BA9FFBF}"/>
              </a:ext>
            </a:extLst>
          </p:cNvPr>
          <p:cNvSpPr/>
          <p:nvPr/>
        </p:nvSpPr>
        <p:spPr>
          <a:xfrm>
            <a:off x="0" y="-12742"/>
            <a:ext cx="12192000" cy="6858000"/>
          </a:xfrm>
          <a:prstGeom prst="rect">
            <a:avLst/>
          </a:prstGeom>
          <a:gradFill flip="none" rotWithShape="1">
            <a:gsLst>
              <a:gs pos="8000">
                <a:schemeClr val="tx1"/>
              </a:gs>
              <a:gs pos="58000">
                <a:schemeClr val="tx1">
                  <a:alpha val="71269"/>
                </a:schemeClr>
              </a:gs>
              <a:gs pos="88000">
                <a:schemeClr val="tx1">
                  <a:alpha val="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C14DE-AAA1-BB44-8547-DB53744BBDEA}"/>
              </a:ext>
            </a:extLst>
          </p:cNvPr>
          <p:cNvSpPr txBox="1"/>
          <p:nvPr/>
        </p:nvSpPr>
        <p:spPr>
          <a:xfrm>
            <a:off x="862585" y="876160"/>
            <a:ext cx="4276343" cy="707886"/>
          </a:xfrm>
          <a:prstGeom prst="rect">
            <a:avLst/>
          </a:prstGeom>
          <a:solidFill>
            <a:srgbClr val="C91517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00500030200090000" pitchFamily="2" charset="0"/>
              </a:rPr>
              <a:t> Communications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EE7D5-B24D-4049-B8BC-F52DFADA74EF}"/>
              </a:ext>
            </a:extLst>
          </p:cNvPr>
          <p:cNvSpPr/>
          <p:nvPr/>
        </p:nvSpPr>
        <p:spPr>
          <a:xfrm>
            <a:off x="1330468" y="1984379"/>
            <a:ext cx="9531060" cy="4189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Slack / Teams / IRC / Internal social platform (consider bots)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Mailing</a:t>
            </a:r>
            <a:r>
              <a:rPr lang="en-US" sz="28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lists and distribution groups (automate)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Meetings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Avoid becoming a burden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Record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everything and make it available afterwards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Vary </a:t>
            </a:r>
            <a:r>
              <a:rPr lang="en-US" sz="2400" baseline="0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timezones</a:t>
            </a:r>
            <a:r>
              <a:rPr lang="en-US" sz="2400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for</a:t>
            </a:r>
            <a:r>
              <a:rPr lang="en-US" sz="24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international teams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1:1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syncs on request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17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C6A2F1-E037-6D4A-B7E8-943DBF14267D}"/>
              </a:ext>
            </a:extLst>
          </p:cNvPr>
          <p:cNvSpPr/>
          <p:nvPr/>
        </p:nvSpPr>
        <p:spPr>
          <a:xfrm>
            <a:off x="5852160" y="0"/>
            <a:ext cx="6339840" cy="6858000"/>
          </a:xfrm>
          <a:prstGeom prst="rect">
            <a:avLst/>
          </a:prstGeom>
          <a:solidFill>
            <a:srgbClr val="C91517"/>
          </a:solidFill>
          <a:ln w="889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C35D6-53D3-C543-99CE-FA0B6ED15174}"/>
              </a:ext>
            </a:extLst>
          </p:cNvPr>
          <p:cNvGrpSpPr/>
          <p:nvPr/>
        </p:nvGrpSpPr>
        <p:grpSpPr>
          <a:xfrm>
            <a:off x="862585" y="711568"/>
            <a:ext cx="4373880" cy="5477067"/>
            <a:chOff x="862585" y="711568"/>
            <a:chExt cx="4373880" cy="547706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24CC32-EEF4-EE4F-9A05-A2370196EF40}"/>
                </a:ext>
              </a:extLst>
            </p:cNvPr>
            <p:cNvSpPr/>
            <p:nvPr/>
          </p:nvSpPr>
          <p:spPr>
            <a:xfrm>
              <a:off x="883920" y="1640018"/>
              <a:ext cx="4352545" cy="4548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Swag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28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Training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Certification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attempts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2800" baseline="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Conference</a:t>
              </a:r>
              <a:r>
                <a:rPr lang="en-US" sz="28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attendance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Prizes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(incl. CTF wins, lotteries, engagement, recognition, etc.)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7C1DF6-90BB-4845-AD78-BBA776283A5C}"/>
                </a:ext>
              </a:extLst>
            </p:cNvPr>
            <p:cNvSpPr txBox="1"/>
            <p:nvPr/>
          </p:nvSpPr>
          <p:spPr>
            <a:xfrm>
              <a:off x="862585" y="711568"/>
              <a:ext cx="4276343" cy="646331"/>
            </a:xfrm>
            <a:prstGeom prst="rect">
              <a:avLst/>
            </a:prstGeom>
            <a:solidFill>
              <a:srgbClr val="C91517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 </a:t>
              </a:r>
              <a:r>
                <a:rPr kumimoji="0" lang="en-US" sz="3600" b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Tangibl</a:t>
              </a:r>
              <a:r>
                <a:rPr lang="en-US" sz="36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e Rewards</a:t>
              </a:r>
              <a:endPara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0050003020009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A6815A1-83E2-BA4A-A525-CEE2C5FD4578}"/>
              </a:ext>
            </a:extLst>
          </p:cNvPr>
          <p:cNvGrpSpPr/>
          <p:nvPr/>
        </p:nvGrpSpPr>
        <p:grpSpPr>
          <a:xfrm>
            <a:off x="6510529" y="704233"/>
            <a:ext cx="5535167" cy="5592061"/>
            <a:chOff x="6510529" y="704233"/>
            <a:chExt cx="5535167" cy="55920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984283-01CD-4648-9BE9-CD2FA2775449}"/>
                </a:ext>
              </a:extLst>
            </p:cNvPr>
            <p:cNvSpPr/>
            <p:nvPr/>
          </p:nvSpPr>
          <p:spPr>
            <a:xfrm>
              <a:off x="6510529" y="1747677"/>
              <a:ext cx="5535167" cy="4548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Mentions in newsletters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and communications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2800" baseline="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Kudos</a:t>
              </a:r>
              <a:r>
                <a:rPr lang="en-US" sz="280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to leadership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Opportunities</a:t>
              </a:r>
              <a:r>
                <a:rPr kumimoji="0" lang="en-US" sz="2800" b="0" i="0" u="none" strike="noStrike" kern="120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 to work with security and develop marketable skills</a:t>
              </a:r>
            </a:p>
            <a:p>
              <a:pPr marL="514350" marR="0" lvl="0" indent="-5143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lang="en-US" sz="2800" baseline="0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Mentorship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1276CC-39C1-714A-B1E9-02307B5FBF37}"/>
                </a:ext>
              </a:extLst>
            </p:cNvPr>
            <p:cNvSpPr txBox="1"/>
            <p:nvPr/>
          </p:nvSpPr>
          <p:spPr>
            <a:xfrm>
              <a:off x="6737604" y="704233"/>
              <a:ext cx="427634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 </a:t>
              </a:r>
              <a:r>
                <a:rPr lang="en-US" sz="36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Int</a:t>
              </a:r>
              <a:r>
                <a:rPr kumimoji="0" lang="en-US" sz="3600" b="1" u="none" strike="noStrike" kern="1200" cap="none" spc="0" normalizeH="0" baseline="0" noProof="0" dirty="0" err="1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angibl</a:t>
              </a:r>
              <a:r>
                <a:rPr lang="en-US" sz="36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00500030200090000" pitchFamily="2" charset="0"/>
                </a:rPr>
                <a:t>e Rewards</a:t>
              </a:r>
              <a:endPara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0050003020009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11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867E0C8-B591-C044-B835-4681BF6C1A65}"/>
              </a:ext>
            </a:extLst>
          </p:cNvPr>
          <p:cNvSpPr txBox="1"/>
          <p:nvPr/>
        </p:nvSpPr>
        <p:spPr>
          <a:xfrm>
            <a:off x="664464" y="377422"/>
            <a:ext cx="10887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As a potential hiring pipeline method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C1B6D5-0223-8C42-ADFC-854F15D8BB77}"/>
              </a:ext>
            </a:extLst>
          </p:cNvPr>
          <p:cNvSpPr/>
          <p:nvPr/>
        </p:nvSpPr>
        <p:spPr>
          <a:xfrm>
            <a:off x="707137" y="1021582"/>
            <a:ext cx="11027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Concept: Champions will make good future hires to transfer into Security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3EF14-0A07-544E-970E-4F17965FB2E8}"/>
              </a:ext>
            </a:extLst>
          </p:cNvPr>
          <p:cNvSpPr/>
          <p:nvPr/>
        </p:nvSpPr>
        <p:spPr>
          <a:xfrm>
            <a:off x="2333528" y="1853381"/>
            <a:ext cx="249450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8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Positives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D7E9D6-333C-444F-B84B-BE671851BEAD}"/>
              </a:ext>
            </a:extLst>
          </p:cNvPr>
          <p:cNvSpPr/>
          <p:nvPr/>
        </p:nvSpPr>
        <p:spPr>
          <a:xfrm>
            <a:off x="7513278" y="1853381"/>
            <a:ext cx="261283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8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Challenges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54FAE7-256D-3C41-83E7-E345D91D58AA}"/>
              </a:ext>
            </a:extLst>
          </p:cNvPr>
          <p:cNvGrpSpPr/>
          <p:nvPr/>
        </p:nvGrpSpPr>
        <p:grpSpPr>
          <a:xfrm>
            <a:off x="1168930" y="2727603"/>
            <a:ext cx="4730494" cy="1051641"/>
            <a:chOff x="1168930" y="2727603"/>
            <a:chExt cx="4730494" cy="105164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6A2F1-E037-6D4A-B7E8-943DBF14267D}"/>
                </a:ext>
              </a:extLst>
            </p:cNvPr>
            <p:cNvSpPr/>
            <p:nvPr/>
          </p:nvSpPr>
          <p:spPr>
            <a:xfrm>
              <a:off x="1168930" y="2727603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B45F00-5902-D244-8035-410794C5F3B3}"/>
                </a:ext>
              </a:extLst>
            </p:cNvPr>
            <p:cNvSpPr/>
            <p:nvPr/>
          </p:nvSpPr>
          <p:spPr>
            <a:xfrm>
              <a:off x="1454328" y="2775155"/>
              <a:ext cx="415969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Provides people with a structured promotion path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DD7D30-EE2C-DC48-B89B-ADE018BD2D07}"/>
              </a:ext>
            </a:extLst>
          </p:cNvPr>
          <p:cNvGrpSpPr/>
          <p:nvPr/>
        </p:nvGrpSpPr>
        <p:grpSpPr>
          <a:xfrm>
            <a:off x="1175018" y="3915572"/>
            <a:ext cx="4730494" cy="1051641"/>
            <a:chOff x="1175018" y="3915572"/>
            <a:chExt cx="4730494" cy="105164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A9B3F11-8999-0546-B169-5F09C5D695EE}"/>
                </a:ext>
              </a:extLst>
            </p:cNvPr>
            <p:cNvSpPr/>
            <p:nvPr/>
          </p:nvSpPr>
          <p:spPr>
            <a:xfrm>
              <a:off x="1175018" y="3915572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640C12-5D7E-7946-81DE-36692BFBCDDC}"/>
                </a:ext>
              </a:extLst>
            </p:cNvPr>
            <p:cNvSpPr/>
            <p:nvPr/>
          </p:nvSpPr>
          <p:spPr>
            <a:xfrm>
              <a:off x="1454328" y="3960921"/>
              <a:ext cx="415969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Injects organizational dev knowledge into Security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E778AF-E95F-644D-8FB3-607929364E00}"/>
              </a:ext>
            </a:extLst>
          </p:cNvPr>
          <p:cNvGrpSpPr/>
          <p:nvPr/>
        </p:nvGrpSpPr>
        <p:grpSpPr>
          <a:xfrm>
            <a:off x="1175018" y="5145998"/>
            <a:ext cx="4730494" cy="1051641"/>
            <a:chOff x="1175018" y="5145998"/>
            <a:chExt cx="4730494" cy="105164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B8E23E-19CE-2E42-86F6-DB22907447A1}"/>
                </a:ext>
              </a:extLst>
            </p:cNvPr>
            <p:cNvSpPr/>
            <p:nvPr/>
          </p:nvSpPr>
          <p:spPr>
            <a:xfrm>
              <a:off x="1175018" y="5145998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435BA-4AD3-214A-A348-63EEE6CD19AF}"/>
                </a:ext>
              </a:extLst>
            </p:cNvPr>
            <p:cNvSpPr/>
            <p:nvPr/>
          </p:nvSpPr>
          <p:spPr>
            <a:xfrm>
              <a:off x="1454328" y="5196241"/>
              <a:ext cx="415969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Hire from a pool of known, trusted talent to further build your Security team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AC099A-F2FA-B542-82E6-BB570B94237B}"/>
              </a:ext>
            </a:extLst>
          </p:cNvPr>
          <p:cNvGrpSpPr/>
          <p:nvPr/>
        </p:nvGrpSpPr>
        <p:grpSpPr>
          <a:xfrm>
            <a:off x="6370320" y="2727603"/>
            <a:ext cx="4730494" cy="1051641"/>
            <a:chOff x="6370320" y="2727603"/>
            <a:chExt cx="4730494" cy="10516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D74815-C585-E041-88C2-8D0CAAC14F66}"/>
                </a:ext>
              </a:extLst>
            </p:cNvPr>
            <p:cNvSpPr/>
            <p:nvPr/>
          </p:nvSpPr>
          <p:spPr>
            <a:xfrm>
              <a:off x="6370320" y="2727603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53F208-6FD2-D345-AE25-64CAECEDB495}"/>
                </a:ext>
              </a:extLst>
            </p:cNvPr>
            <p:cNvSpPr/>
            <p:nvPr/>
          </p:nvSpPr>
          <p:spPr>
            <a:xfrm>
              <a:off x="6577974" y="2756867"/>
              <a:ext cx="415969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People may join solely as a reason to ditch their current teams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E55D5D-52E7-724E-B652-5ACD3B37AB14}"/>
              </a:ext>
            </a:extLst>
          </p:cNvPr>
          <p:cNvGrpSpPr/>
          <p:nvPr/>
        </p:nvGrpSpPr>
        <p:grpSpPr>
          <a:xfrm>
            <a:off x="6376408" y="3915572"/>
            <a:ext cx="4730494" cy="1051641"/>
            <a:chOff x="6376408" y="3915572"/>
            <a:chExt cx="4730494" cy="10516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853B21-7CF4-9840-B96A-85195C93BD28}"/>
                </a:ext>
              </a:extLst>
            </p:cNvPr>
            <p:cNvSpPr/>
            <p:nvPr/>
          </p:nvSpPr>
          <p:spPr>
            <a:xfrm>
              <a:off x="6376408" y="3915572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867CB7-9533-7047-844F-4498A5CE25FF}"/>
                </a:ext>
              </a:extLst>
            </p:cNvPr>
            <p:cNvSpPr/>
            <p:nvPr/>
          </p:nvSpPr>
          <p:spPr>
            <a:xfrm>
              <a:off x="6577974" y="3942633"/>
              <a:ext cx="415969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Politics can get messy if it became an internal poaching effort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74D6DB-7815-9544-B2D0-6642EBF3541D}"/>
              </a:ext>
            </a:extLst>
          </p:cNvPr>
          <p:cNvGrpSpPr/>
          <p:nvPr/>
        </p:nvGrpSpPr>
        <p:grpSpPr>
          <a:xfrm>
            <a:off x="6376408" y="5145998"/>
            <a:ext cx="4730494" cy="1051641"/>
            <a:chOff x="6376408" y="5145998"/>
            <a:chExt cx="4730494" cy="105164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B19E00-8D1A-AB41-B1EF-47CAB035B553}"/>
                </a:ext>
              </a:extLst>
            </p:cNvPr>
            <p:cNvSpPr/>
            <p:nvPr/>
          </p:nvSpPr>
          <p:spPr>
            <a:xfrm>
              <a:off x="6376408" y="5145998"/>
              <a:ext cx="4730494" cy="105164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524FFD-F242-5945-B6FB-0EC677F6E104}"/>
                </a:ext>
              </a:extLst>
            </p:cNvPr>
            <p:cNvSpPr/>
            <p:nvPr/>
          </p:nvSpPr>
          <p:spPr>
            <a:xfrm>
              <a:off x="6577974" y="5177953"/>
              <a:ext cx="4439008" cy="8796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dirty="0">
                  <a:solidFill>
                    <a:prstClr val="white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rPr>
                <a:t>Defecting Security would remove valuable security knowledge from the 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8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CA4120-1572-C340-874A-723DD09D78B1}"/>
              </a:ext>
            </a:extLst>
          </p:cNvPr>
          <p:cNvGrpSpPr/>
          <p:nvPr/>
        </p:nvGrpSpPr>
        <p:grpSpPr>
          <a:xfrm>
            <a:off x="769" y="0"/>
            <a:ext cx="12289274" cy="6858000"/>
            <a:chOff x="769" y="0"/>
            <a:chExt cx="12289274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2AB1CD-A1C1-2442-87A0-A7E01E48C371}"/>
                </a:ext>
              </a:extLst>
            </p:cNvPr>
            <p:cNvGrpSpPr/>
            <p:nvPr/>
          </p:nvGrpSpPr>
          <p:grpSpPr>
            <a:xfrm>
              <a:off x="769" y="0"/>
              <a:ext cx="12289274" cy="6858000"/>
              <a:chOff x="0" y="0"/>
              <a:chExt cx="12289274" cy="685800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697D02C-0FB8-3847-9F0C-87B8230F6F93}"/>
                  </a:ext>
                </a:extLst>
              </p:cNvPr>
              <p:cNvCxnSpPr/>
              <p:nvPr/>
            </p:nvCxnSpPr>
            <p:spPr>
              <a:xfrm>
                <a:off x="925453" y="2454075"/>
                <a:ext cx="1938528" cy="0"/>
              </a:xfrm>
              <a:prstGeom prst="line">
                <a:avLst/>
              </a:prstGeom>
              <a:ln w="88900">
                <a:solidFill>
                  <a:srgbClr val="C9151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D6C7F3-801E-4D4B-95E6-A9FBFC956A82}"/>
                  </a:ext>
                </a:extLst>
              </p:cNvPr>
              <p:cNvSpPr/>
              <p:nvPr/>
            </p:nvSpPr>
            <p:spPr>
              <a:xfrm>
                <a:off x="0" y="0"/>
                <a:ext cx="12289274" cy="6858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4A43ED-09FF-7248-8310-0D3826BE4451}"/>
                </a:ext>
              </a:extLst>
            </p:cNvPr>
            <p:cNvSpPr txBox="1"/>
            <p:nvPr/>
          </p:nvSpPr>
          <p:spPr>
            <a:xfrm>
              <a:off x="549006" y="1905506"/>
              <a:ext cx="3539892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Black" panose="020B0503030403020204" pitchFamily="34" charset="0"/>
                  <a:ea typeface="Source Sans Pro Black" panose="020B0503030403020204" pitchFamily="34" charset="0"/>
                  <a:cs typeface="+mn-cs"/>
                </a:rPr>
                <a:t>TIPS TO AVOID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Black" panose="020B0503030403020204" pitchFamily="34" charset="0"/>
                  <a:ea typeface="Source Sans Pro Black" panose="020B0503030403020204" pitchFamily="34" charset="0"/>
                  <a:cs typeface="+mn-cs"/>
                </a:rPr>
                <a:t>HEAD-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Black" panose="020B0503030403020204" pitchFamily="34" charset="0"/>
                  <a:ea typeface="Source Sans Pro Black" panose="020B0503030403020204" pitchFamily="34" charset="0"/>
                  <a:cs typeface="+mn-cs"/>
                </a:rPr>
                <a:t>ACHES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64D4BDF-ED30-E345-BABC-96BAD0AE3233}"/>
                </a:ext>
              </a:extLst>
            </p:cNvPr>
            <p:cNvCxnSpPr/>
            <p:nvPr/>
          </p:nvCxnSpPr>
          <p:spPr>
            <a:xfrm>
              <a:off x="598169" y="1662362"/>
              <a:ext cx="1938528" cy="0"/>
            </a:xfrm>
            <a:prstGeom prst="line">
              <a:avLst/>
            </a:prstGeom>
            <a:ln w="88900">
              <a:solidFill>
                <a:srgbClr val="C915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9CE1F2-D73F-9A4B-BDCB-843A3307E2C3}"/>
              </a:ext>
            </a:extLst>
          </p:cNvPr>
          <p:cNvGrpSpPr/>
          <p:nvPr/>
        </p:nvGrpSpPr>
        <p:grpSpPr>
          <a:xfrm>
            <a:off x="4033647" y="8111"/>
            <a:ext cx="4080131" cy="2151134"/>
            <a:chOff x="4033647" y="5731"/>
            <a:chExt cx="4080131" cy="20982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5EECC7-2AF1-1148-8F8D-545C71393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38" t="16000" r="20052" b="41983"/>
            <a:stretch/>
          </p:blipFill>
          <p:spPr>
            <a:xfrm>
              <a:off x="4033647" y="5731"/>
              <a:ext cx="4080131" cy="208355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685753-2774-BA43-9B52-47C22327858B}"/>
                </a:ext>
              </a:extLst>
            </p:cNvPr>
            <p:cNvSpPr/>
            <p:nvPr/>
          </p:nvSpPr>
          <p:spPr>
            <a:xfrm>
              <a:off x="4035554" y="5731"/>
              <a:ext cx="4078224" cy="2098279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EDCF6F-81C8-C64A-A215-A3A33472AC65}"/>
                </a:ext>
              </a:extLst>
            </p:cNvPr>
            <p:cNvSpPr txBox="1"/>
            <p:nvPr/>
          </p:nvSpPr>
          <p:spPr>
            <a:xfrm>
              <a:off x="4292631" y="204006"/>
              <a:ext cx="3562161" cy="1771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Focus heavily on </a:t>
              </a:r>
              <a:r>
                <a:rPr lang="en-US" sz="2800" b="1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maintaining the perception </a:t>
              </a:r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of the initiative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543AA-E351-6542-AF84-381130499EAE}"/>
              </a:ext>
            </a:extLst>
          </p:cNvPr>
          <p:cNvGrpSpPr/>
          <p:nvPr/>
        </p:nvGrpSpPr>
        <p:grpSpPr>
          <a:xfrm>
            <a:off x="8111868" y="4502212"/>
            <a:ext cx="4080132" cy="2350056"/>
            <a:chOff x="8111868" y="4502212"/>
            <a:chExt cx="4080132" cy="23500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00E2C7-B718-1549-A367-E81B1E445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21" t="7600" r="17299" b="30307"/>
            <a:stretch/>
          </p:blipFill>
          <p:spPr>
            <a:xfrm>
              <a:off x="8111868" y="4502212"/>
              <a:ext cx="4080131" cy="23500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927E19-8CAA-B84B-9CD3-E7EB4DDF10AC}"/>
                </a:ext>
              </a:extLst>
            </p:cNvPr>
            <p:cNvSpPr/>
            <p:nvPr/>
          </p:nvSpPr>
          <p:spPr>
            <a:xfrm>
              <a:off x="8113776" y="4530701"/>
              <a:ext cx="4078224" cy="2320465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F155C9-5B4F-1548-AB81-2D644AA5C0FC}"/>
                </a:ext>
              </a:extLst>
            </p:cNvPr>
            <p:cNvSpPr txBox="1"/>
            <p:nvPr/>
          </p:nvSpPr>
          <p:spPr>
            <a:xfrm>
              <a:off x="8704815" y="4795001"/>
              <a:ext cx="32042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Communicate expectations clearly </a:t>
              </a:r>
              <a:r>
                <a:rPr lang="en-US" sz="2800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with Champions’ managers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4CBDEA-8B0E-DB47-B031-3957AD6BE13B}"/>
              </a:ext>
            </a:extLst>
          </p:cNvPr>
          <p:cNvGrpSpPr/>
          <p:nvPr/>
        </p:nvGrpSpPr>
        <p:grpSpPr>
          <a:xfrm>
            <a:off x="8115684" y="0"/>
            <a:ext cx="4078224" cy="2136043"/>
            <a:chOff x="8115684" y="0"/>
            <a:chExt cx="4078224" cy="213604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256FE9-F0F2-144B-9DF7-7EFC9F8D71FA}"/>
                </a:ext>
              </a:extLst>
            </p:cNvPr>
            <p:cNvSpPr/>
            <p:nvPr/>
          </p:nvSpPr>
          <p:spPr>
            <a:xfrm>
              <a:off x="8115684" y="0"/>
              <a:ext cx="4078224" cy="21360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6543F3-9F17-BE4C-B3F4-5F74EF5895AD}"/>
                </a:ext>
              </a:extLst>
            </p:cNvPr>
            <p:cNvSpPr txBox="1"/>
            <p:nvPr/>
          </p:nvSpPr>
          <p:spPr>
            <a:xfrm>
              <a:off x="8548302" y="339240"/>
              <a:ext cx="3204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Reward and recognize </a:t>
              </a:r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early and often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4C969-3E83-FF49-A10E-9F7DB32B21F8}"/>
              </a:ext>
            </a:extLst>
          </p:cNvPr>
          <p:cNvGrpSpPr/>
          <p:nvPr/>
        </p:nvGrpSpPr>
        <p:grpSpPr>
          <a:xfrm>
            <a:off x="4035554" y="4536434"/>
            <a:ext cx="4078224" cy="2321566"/>
            <a:chOff x="4035554" y="4536434"/>
            <a:chExt cx="4078224" cy="232156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C618D4-7223-DD41-BB63-36A944F05CC1}"/>
                </a:ext>
              </a:extLst>
            </p:cNvPr>
            <p:cNvSpPr/>
            <p:nvPr/>
          </p:nvSpPr>
          <p:spPr>
            <a:xfrm>
              <a:off x="4035554" y="4536434"/>
              <a:ext cx="4078224" cy="2321566"/>
            </a:xfrm>
            <a:prstGeom prst="rect">
              <a:avLst/>
            </a:prstGeom>
            <a:solidFill>
              <a:srgbClr val="C915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071E48-C395-5240-B386-70F29A637384}"/>
                </a:ext>
              </a:extLst>
            </p:cNvPr>
            <p:cNvSpPr txBox="1"/>
            <p:nvPr/>
          </p:nvSpPr>
          <p:spPr>
            <a:xfrm>
              <a:off x="4257728" y="5042259"/>
              <a:ext cx="36645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Avoid the program becoming </a:t>
              </a:r>
              <a:r>
                <a:rPr lang="en-US" sz="2800" b="1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too much of a time commitment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A8D88-74A6-E14D-956E-30EAD15A6F01}"/>
              </a:ext>
            </a:extLst>
          </p:cNvPr>
          <p:cNvGrpSpPr/>
          <p:nvPr/>
        </p:nvGrpSpPr>
        <p:grpSpPr>
          <a:xfrm>
            <a:off x="3926837" y="2101846"/>
            <a:ext cx="8265163" cy="2452872"/>
            <a:chOff x="3926837" y="2101846"/>
            <a:chExt cx="8265163" cy="245287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632F80D-3C08-704A-9EAF-D49D0CF6EC3E}"/>
                </a:ext>
              </a:extLst>
            </p:cNvPr>
            <p:cNvGrpSpPr/>
            <p:nvPr/>
          </p:nvGrpSpPr>
          <p:grpSpPr>
            <a:xfrm>
              <a:off x="3926837" y="2101846"/>
              <a:ext cx="8265163" cy="2452872"/>
              <a:chOff x="-130051" y="3712985"/>
              <a:chExt cx="8265163" cy="2452872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C2027D2-C2F2-F04C-9C4E-FAD7A2B67F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7" t="45573" r="268" b="2354"/>
              <a:stretch/>
            </p:blipFill>
            <p:spPr>
              <a:xfrm>
                <a:off x="19429" y="3746364"/>
                <a:ext cx="8114914" cy="2379543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5B33E93-9CC5-2A47-AE13-667EBF0F95F9}"/>
                  </a:ext>
                </a:extLst>
              </p:cNvPr>
              <p:cNvSpPr/>
              <p:nvPr/>
            </p:nvSpPr>
            <p:spPr>
              <a:xfrm>
                <a:off x="-32008" y="3712985"/>
                <a:ext cx="8167120" cy="2452872"/>
              </a:xfrm>
              <a:prstGeom prst="rect">
                <a:avLst/>
              </a:prstGeom>
              <a:solidFill>
                <a:schemeClr val="tx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7BD624-E123-C24F-9EE3-55C8DD554EC4}"/>
                  </a:ext>
                </a:extLst>
              </p:cNvPr>
              <p:cNvSpPr txBox="1"/>
              <p:nvPr/>
            </p:nvSpPr>
            <p:spPr>
              <a:xfrm>
                <a:off x="-130051" y="4282784"/>
                <a:ext cx="320420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Maintain a comprehensive roster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AF4598-1A15-3E4A-B0B4-D8B11BA73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85134" y="2504606"/>
              <a:ext cx="0" cy="1602565"/>
            </a:xfrm>
            <a:prstGeom prst="line">
              <a:avLst/>
            </a:prstGeom>
            <a:ln w="88900">
              <a:solidFill>
                <a:srgbClr val="C915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05E712-5C22-BE4D-AD12-CB4CEED8E3A2}"/>
                </a:ext>
              </a:extLst>
            </p:cNvPr>
            <p:cNvSpPr txBox="1"/>
            <p:nvPr/>
          </p:nvSpPr>
          <p:spPr>
            <a:xfrm>
              <a:off x="7838700" y="2553003"/>
              <a:ext cx="43525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Automate if possible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Be able to associate products / apps to a champion easily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EAF61B-9F79-9A4F-80B1-B91F203DF21B}"/>
              </a:ext>
            </a:extLst>
          </p:cNvPr>
          <p:cNvSpPr txBox="1"/>
          <p:nvPr/>
        </p:nvSpPr>
        <p:spPr>
          <a:xfrm>
            <a:off x="664464" y="377422"/>
            <a:ext cx="1088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 framework with wide application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28067-18EE-A846-8DE0-6F4FF77C4674}"/>
              </a:ext>
            </a:extLst>
          </p:cNvPr>
          <p:cNvSpPr txBox="1"/>
          <p:nvPr/>
        </p:nvSpPr>
        <p:spPr>
          <a:xfrm>
            <a:off x="707137" y="1851133"/>
            <a:ext cx="356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Quality Champions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Testing, reliability, efficiency,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F6766-5BC7-4E4F-9F58-56CA338ADA91}"/>
              </a:ext>
            </a:extLst>
          </p:cNvPr>
          <p:cNvSpPr txBox="1"/>
          <p:nvPr/>
        </p:nvSpPr>
        <p:spPr>
          <a:xfrm>
            <a:off x="4269298" y="1851133"/>
            <a:ext cx="356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Privacy Champions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Legal, compliance, data privacy, etc.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84500C-D8AD-B548-A223-A2F5DBE46A05}"/>
              </a:ext>
            </a:extLst>
          </p:cNvPr>
          <p:cNvSpPr txBox="1"/>
          <p:nvPr/>
        </p:nvSpPr>
        <p:spPr>
          <a:xfrm>
            <a:off x="7989765" y="1851132"/>
            <a:ext cx="356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DevSecOps</a:t>
            </a:r>
            <a:r>
              <a:rPr lang="en-US" sz="2400" b="1" dirty="0">
                <a:solidFill>
                  <a:srgbClr val="C91517"/>
                </a:solidFill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 Champions</a:t>
            </a:r>
          </a:p>
          <a:p>
            <a:pPr algn="ctr"/>
            <a:r>
              <a:rPr lang="en-US" sz="240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CI/CD, automation, scalability, etc.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C449B-2E09-784D-B12D-7E225646DFA7}"/>
              </a:ext>
            </a:extLst>
          </p:cNvPr>
          <p:cNvGrpSpPr/>
          <p:nvPr/>
        </p:nvGrpSpPr>
        <p:grpSpPr>
          <a:xfrm>
            <a:off x="0" y="3806539"/>
            <a:ext cx="12192000" cy="3051461"/>
            <a:chOff x="0" y="3806539"/>
            <a:chExt cx="12192000" cy="30514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C6A2F1-E037-6D4A-B7E8-943DBF14267D}"/>
                </a:ext>
              </a:extLst>
            </p:cNvPr>
            <p:cNvSpPr/>
            <p:nvPr/>
          </p:nvSpPr>
          <p:spPr>
            <a:xfrm>
              <a:off x="0" y="3806539"/>
              <a:ext cx="12192000" cy="3051461"/>
            </a:xfrm>
            <a:prstGeom prst="rect">
              <a:avLst/>
            </a:prstGeom>
            <a:solidFill>
              <a:srgbClr val="C91517"/>
            </a:solidFill>
            <a:ln w="889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59E3E3-E132-C54A-A9DE-F21A187521BC}"/>
                </a:ext>
              </a:extLst>
            </p:cNvPr>
            <p:cNvSpPr txBox="1"/>
            <p:nvPr/>
          </p:nvSpPr>
          <p:spPr>
            <a:xfrm>
              <a:off x="1414455" y="5710237"/>
              <a:ext cx="93630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 Black" panose="020B0503030403020204" pitchFamily="34" charset="0"/>
                  <a:ea typeface="Source Sans Pro Black" panose="020B0503030403020204" pitchFamily="34" charset="0"/>
                  <a:cs typeface="+mn-cs"/>
                </a:rPr>
                <a:t>The primary guiding principles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3209B3-04EB-F441-8D68-EF6B7563391A}"/>
                </a:ext>
              </a:extLst>
            </p:cNvPr>
            <p:cNvSpPr/>
            <p:nvPr/>
          </p:nvSpPr>
          <p:spPr>
            <a:xfrm>
              <a:off x="1240965" y="4693550"/>
              <a:ext cx="24945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2800" b="1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Ownership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FBAF36F-B5CD-D646-AD52-FFE4AA2C19A5}"/>
                </a:ext>
              </a:extLst>
            </p:cNvPr>
            <p:cNvSpPr/>
            <p:nvPr/>
          </p:nvSpPr>
          <p:spPr>
            <a:xfrm>
              <a:off x="8332959" y="4698240"/>
              <a:ext cx="24945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2800" b="1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Collaboration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23724BE-6D79-5A4B-AF5C-4B4DEDBBBB65}"/>
                </a:ext>
              </a:extLst>
            </p:cNvPr>
            <p:cNvSpPr/>
            <p:nvPr/>
          </p:nvSpPr>
          <p:spPr>
            <a:xfrm>
              <a:off x="4803126" y="4693550"/>
              <a:ext cx="249450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sz="2800" b="1" dirty="0">
                  <a:solidFill>
                    <a:srgbClr val="C91517"/>
                  </a:solidFill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Engagement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540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0DF9D7-FAB0-3745-9D41-50C08A7D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642AF-CFA9-4B44-B199-45696BA9FFBF}"/>
              </a:ext>
            </a:extLst>
          </p:cNvPr>
          <p:cNvSpPr/>
          <p:nvPr/>
        </p:nvSpPr>
        <p:spPr>
          <a:xfrm>
            <a:off x="0" y="-3428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4F72E-1BB5-7044-84D4-760CFD16549C}"/>
              </a:ext>
            </a:extLst>
          </p:cNvPr>
          <p:cNvSpPr txBox="1"/>
          <p:nvPr/>
        </p:nvSpPr>
        <p:spPr>
          <a:xfrm>
            <a:off x="862585" y="876160"/>
            <a:ext cx="2886455" cy="707886"/>
          </a:xfrm>
          <a:prstGeom prst="rect">
            <a:avLst/>
          </a:prstGeom>
          <a:solidFill>
            <a:srgbClr val="C91517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00500030200090000" pitchFamily="2" charset="0"/>
              </a:rPr>
              <a:t>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727546-AE33-0D49-97C2-4E1CF6C3FAEF}"/>
              </a:ext>
            </a:extLst>
          </p:cNvPr>
          <p:cNvSpPr/>
          <p:nvPr/>
        </p:nvSpPr>
        <p:spPr>
          <a:xfrm>
            <a:off x="835922" y="1796787"/>
            <a:ext cx="11087854" cy="4291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”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Security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Champions 2.0” presentation @ OWASP Budapest 2017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baseline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http://github.com/c0rdis/security-champions-playbook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Alexander </a:t>
            </a:r>
            <a:r>
              <a:rPr lang="en-US" sz="2000" noProof="0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Antukh</a:t>
            </a:r>
            <a:r>
              <a:rPr lang="en-US" sz="2000" noProof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(@c0rdis)</a:t>
            </a:r>
            <a:endParaRPr kumimoji="0" lang="en-US" sz="24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Security Champions: Pushing Security Expertise to the Edges of Your Organization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sz="2000" b="0" i="0" u="sng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http://www.denimgroup.com/resources/webinar/security-champions-pushing-security-expertise-to-the-edge-of-your-organization/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Dan Cornell (@</a:t>
            </a:r>
            <a:r>
              <a:rPr lang="en-US" sz="2000" dirty="0" err="1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danielcornell</a:t>
            </a:r>
            <a:r>
              <a:rPr lang="en-US" sz="2000" dirty="0">
                <a:solidFill>
                  <a:prstClr val="white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MV Bol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22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5C5492-F24D-AD49-BFC4-88FA8D0B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51920"/>
              </a:clrFrom>
              <a:clrTo>
                <a:srgbClr val="05192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6871421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909F9E-56CF-AB41-8903-4631FB314F30}"/>
              </a:ext>
            </a:extLst>
          </p:cNvPr>
          <p:cNvSpPr/>
          <p:nvPr/>
        </p:nvSpPr>
        <p:spPr>
          <a:xfrm>
            <a:off x="6194552" y="3114335"/>
            <a:ext cx="53110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</a:rPr>
              <a:t>Any 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BCF9A-6747-464A-9770-5AA7E97FF331}"/>
              </a:ext>
            </a:extLst>
          </p:cNvPr>
          <p:cNvSpPr/>
          <p:nvPr/>
        </p:nvSpPr>
        <p:spPr>
          <a:xfrm>
            <a:off x="6028944" y="2170033"/>
            <a:ext cx="496802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Thank you!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371FC3-04BA-3641-8405-EF9C917968AE}"/>
              </a:ext>
            </a:extLst>
          </p:cNvPr>
          <p:cNvSpPr/>
          <p:nvPr/>
        </p:nvSpPr>
        <p:spPr>
          <a:xfrm>
            <a:off x="6538733" y="5587448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@</a:t>
            </a:r>
            <a:r>
              <a:rPr lang="en-US" sz="2800" b="1" dirty="0" err="1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stevemyrick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226EC-C768-5F48-A9A3-8E94D2A3E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944" y="5607884"/>
            <a:ext cx="472372" cy="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14EFD84-53DF-0247-A1D1-5E911F749911}"/>
              </a:ext>
            </a:extLst>
          </p:cNvPr>
          <p:cNvSpPr/>
          <p:nvPr/>
        </p:nvSpPr>
        <p:spPr>
          <a:xfrm>
            <a:off x="715956" y="957101"/>
            <a:ext cx="2733831" cy="2298625"/>
          </a:xfrm>
          <a:prstGeom prst="rect">
            <a:avLst/>
          </a:prstGeom>
          <a:solidFill>
            <a:srgbClr val="C915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>
            <a:off x="4784519" y="1143289"/>
            <a:ext cx="61782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Black" panose="020B0503030403020204" pitchFamily="34" charset="0"/>
                <a:ea typeface="Source Sans Pro Black" panose="020B0503030403020204" pitchFamily="34" charset="0"/>
                <a:cs typeface="+mn-cs"/>
              </a:rPr>
              <a:t>STEVE MYRICK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BCF9A-6747-464A-9770-5AA7E97FF331}"/>
              </a:ext>
            </a:extLst>
          </p:cNvPr>
          <p:cNvSpPr/>
          <p:nvPr/>
        </p:nvSpPr>
        <p:spPr>
          <a:xfrm>
            <a:off x="4876800" y="3030111"/>
            <a:ext cx="6420347" cy="2230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Adversarial Engineer @ Avalara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Team </a:t>
            </a:r>
            <a:r>
              <a:rPr kumimoji="0" lang="en-US" sz="32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Eversec</a:t>
            </a:r>
            <a:r>
              <a:rPr kumimoji="0" lang="en-US" sz="3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 member since 2016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RDU native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85E586-5768-114E-ACA3-EFA418E58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87" y="1371663"/>
            <a:ext cx="3086006" cy="4114674"/>
          </a:xfrm>
          <a:prstGeom prst="rect">
            <a:avLst/>
          </a:prstGeom>
          <a:ln w="3810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1C7D6B-FE6A-3744-9F99-77659387E12C}"/>
              </a:ext>
            </a:extLst>
          </p:cNvPr>
          <p:cNvSpPr/>
          <p:nvPr/>
        </p:nvSpPr>
        <p:spPr>
          <a:xfrm>
            <a:off x="5386589" y="2189364"/>
            <a:ext cx="2441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@</a:t>
            </a:r>
            <a:r>
              <a:rPr lang="en-US" sz="2800" b="1" dirty="0" err="1">
                <a:solidFill>
                  <a:srgbClr val="C91517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stevemyrick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E2A4A-3CBB-6E4B-8204-65EE1E950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09800"/>
            <a:ext cx="472372" cy="47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>
            <a:off x="797437" y="1292108"/>
            <a:ext cx="7531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Black" panose="020B0503030403020204" pitchFamily="34" charset="0"/>
                <a:ea typeface="Source Sans Pro Black" panose="020B0503030403020204" pitchFamily="34" charset="0"/>
                <a:cs typeface="+mn-cs"/>
              </a:rPr>
              <a:t>SECURITY CHAMPION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C000A6-F6ED-2643-808C-EF8DB39CB229}"/>
              </a:ext>
            </a:extLst>
          </p:cNvPr>
          <p:cNvSpPr/>
          <p:nvPr/>
        </p:nvSpPr>
        <p:spPr>
          <a:xfrm>
            <a:off x="797437" y="3257568"/>
            <a:ext cx="104862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 member of a team that takes on the responsibility of acting as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91517"/>
                </a:solidFill>
                <a:effectLst/>
                <a:uLnTx/>
                <a:uFillTx/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the primary advocate for security within the team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V Boli" panose="02000500030200090000" pitchFamily="2" charset="0"/>
                <a:ea typeface="Source Sans Pro" panose="020B0503030403020204" pitchFamily="34" charset="0"/>
                <a:cs typeface="MV Boli" panose="02000500030200090000" pitchFamily="2" charset="0"/>
              </a:rPr>
              <a:t> 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and acting as a first line of defense for security issues within the team.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697D02C-0FB8-3847-9F0C-87B8230F6F93}"/>
              </a:ext>
            </a:extLst>
          </p:cNvPr>
          <p:cNvCxnSpPr/>
          <p:nvPr/>
        </p:nvCxnSpPr>
        <p:spPr>
          <a:xfrm>
            <a:off x="925453" y="2454075"/>
            <a:ext cx="1938528" cy="0"/>
          </a:xfrm>
          <a:prstGeom prst="line">
            <a:avLst/>
          </a:prstGeom>
          <a:ln w="88900">
            <a:solidFill>
              <a:srgbClr val="C9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0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 rot="16200000">
            <a:off x="-548159" y="2228483"/>
            <a:ext cx="40150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0" b="1" dirty="0">
                <a:solidFill>
                  <a:prstClr val="white"/>
                </a:solidFill>
                <a:latin typeface="Source Sans Pro Black" panose="020B0503030403020204" pitchFamily="34" charset="0"/>
                <a:ea typeface="Source Sans Pro Black" panose="020B0503030403020204" pitchFamily="34" charset="0"/>
              </a:rPr>
              <a:t>WHY?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Black" panose="020B0503030403020204" pitchFamily="34" charset="0"/>
              <a:ea typeface="Source Sans Pro Black" panose="020B0503030403020204" pitchFamily="34" charset="0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1A0A3ACD-51C9-9D4B-8D6C-0B55E3A80688}"/>
              </a:ext>
            </a:extLst>
          </p:cNvPr>
          <p:cNvSpPr/>
          <p:nvPr/>
        </p:nvSpPr>
        <p:spPr>
          <a:xfrm>
            <a:off x="2724161" y="787458"/>
            <a:ext cx="679704" cy="5192661"/>
          </a:xfrm>
          <a:prstGeom prst="leftBracket">
            <a:avLst>
              <a:gd name="adj" fmla="val 0"/>
            </a:avLst>
          </a:prstGeom>
          <a:ln w="88900">
            <a:solidFill>
              <a:srgbClr val="C9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FEE91-4117-3E49-9EBC-985D0E573B7D}"/>
              </a:ext>
            </a:extLst>
          </p:cNvPr>
          <p:cNvSpPr/>
          <p:nvPr/>
        </p:nvSpPr>
        <p:spPr>
          <a:xfrm>
            <a:off x="3179100" y="1151992"/>
            <a:ext cx="8420104" cy="454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AppSec professionals will always be outnumbered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Security doesn’t always have the tribal knowledge of the development / IT teams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Blocks security issues before they happen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Ownership drives action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Low cost / high ROI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V Boli" panose="020F0502020204030204" pitchFamily="34" charset="0"/>
              </a:rPr>
              <a:t>Creation of meta-security team</a:t>
            </a:r>
          </a:p>
        </p:txBody>
      </p:sp>
    </p:spTree>
    <p:extLst>
      <p:ext uri="{BB962C8B-B14F-4D97-AF65-F5344CB8AC3E}">
        <p14:creationId xmlns:p14="http://schemas.microsoft.com/office/powerpoint/2010/main" val="17962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10AF71-82B3-454C-BEDE-180C3EA07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642AF-CFA9-4B44-B199-45696BA9FF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7B5A4-4E8E-F64C-8227-4935411F92E8}"/>
              </a:ext>
            </a:extLst>
          </p:cNvPr>
          <p:cNvGrpSpPr/>
          <p:nvPr/>
        </p:nvGrpSpPr>
        <p:grpSpPr>
          <a:xfrm>
            <a:off x="899191" y="1905042"/>
            <a:ext cx="11292809" cy="2900154"/>
            <a:chOff x="306395" y="2844458"/>
            <a:chExt cx="11292809" cy="29001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000A6-F6ED-2643-808C-EF8DB39CB229}"/>
                </a:ext>
              </a:extLst>
            </p:cNvPr>
            <p:cNvSpPr/>
            <p:nvPr/>
          </p:nvSpPr>
          <p:spPr>
            <a:xfrm>
              <a:off x="1112945" y="3088844"/>
              <a:ext cx="104862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Security champions don’t need to be security pros; they just need to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act as the security conscience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 </a:t>
              </a: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of the team.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8F13B7-12B9-5B49-A018-749DE393296E}"/>
                </a:ext>
              </a:extLst>
            </p:cNvPr>
            <p:cNvSpPr/>
            <p:nvPr/>
          </p:nvSpPr>
          <p:spPr>
            <a:xfrm>
              <a:off x="306395" y="2844458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“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3C752-6E1E-CD4D-BE19-B5D38B97EE07}"/>
                </a:ext>
              </a:extLst>
            </p:cNvPr>
            <p:cNvSpPr/>
            <p:nvPr/>
          </p:nvSpPr>
          <p:spPr>
            <a:xfrm>
              <a:off x="6234154" y="4113396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”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8F6B5BA-6388-A840-A332-E5BCB7C9A3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66074" y="4618265"/>
            <a:ext cx="3090328" cy="9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3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0DF9D7-FAB0-3745-9D41-50C08A7D8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45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642AF-CFA9-4B44-B199-45696BA9FFBF}"/>
              </a:ext>
            </a:extLst>
          </p:cNvPr>
          <p:cNvSpPr/>
          <p:nvPr/>
        </p:nvSpPr>
        <p:spPr>
          <a:xfrm>
            <a:off x="0" y="-3428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7B5A4-4E8E-F64C-8227-4935411F92E8}"/>
              </a:ext>
            </a:extLst>
          </p:cNvPr>
          <p:cNvGrpSpPr/>
          <p:nvPr/>
        </p:nvGrpSpPr>
        <p:grpSpPr>
          <a:xfrm>
            <a:off x="899191" y="1905042"/>
            <a:ext cx="11292809" cy="2900154"/>
            <a:chOff x="306395" y="2844458"/>
            <a:chExt cx="11292809" cy="29001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000A6-F6ED-2643-808C-EF8DB39CB229}"/>
                </a:ext>
              </a:extLst>
            </p:cNvPr>
            <p:cNvSpPr/>
            <p:nvPr/>
          </p:nvSpPr>
          <p:spPr>
            <a:xfrm>
              <a:off x="1112945" y="3088844"/>
              <a:ext cx="10486259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Active members of a team that may help to </a:t>
              </a: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make decisions about when to engage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the Security Team</a:t>
              </a: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8F13B7-12B9-5B49-A018-749DE393296E}"/>
                </a:ext>
              </a:extLst>
            </p:cNvPr>
            <p:cNvSpPr/>
            <p:nvPr/>
          </p:nvSpPr>
          <p:spPr>
            <a:xfrm>
              <a:off x="306395" y="2844458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“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3C752-6E1E-CD4D-BE19-B5D38B97EE07}"/>
                </a:ext>
              </a:extLst>
            </p:cNvPr>
            <p:cNvSpPr/>
            <p:nvPr/>
          </p:nvSpPr>
          <p:spPr>
            <a:xfrm>
              <a:off x="5919896" y="4113396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”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393549-47AB-1244-BF54-B6D00E8B3C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613829" y="4419110"/>
            <a:ext cx="30480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71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DB8256-36A7-AA4D-852D-46ABE20D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D642AF-CFA9-4B44-B199-45696BA9FF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7B5A4-4E8E-F64C-8227-4935411F92E8}"/>
              </a:ext>
            </a:extLst>
          </p:cNvPr>
          <p:cNvGrpSpPr/>
          <p:nvPr/>
        </p:nvGrpSpPr>
        <p:grpSpPr>
          <a:xfrm>
            <a:off x="449595" y="1551924"/>
            <a:ext cx="11377991" cy="3236895"/>
            <a:chOff x="306395" y="2844458"/>
            <a:chExt cx="11377991" cy="32368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C000A6-F6ED-2643-808C-EF8DB39CB229}"/>
                </a:ext>
              </a:extLst>
            </p:cNvPr>
            <p:cNvSpPr/>
            <p:nvPr/>
          </p:nvSpPr>
          <p:spPr>
            <a:xfrm>
              <a:off x="1112945" y="3088844"/>
              <a:ext cx="10486259" cy="25545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Someone who </a:t>
              </a: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serves as both mentor and cheerleader of sorts</a:t>
              </a: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, engaging with and encouraging all employees to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learn, adopt,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91517"/>
                  </a:solidFill>
                  <a:effectLst/>
                  <a:uLnTx/>
                  <a:uFillTx/>
                  <a:latin typeface="MV Boli" panose="02000500030200090000" pitchFamily="2" charset="0"/>
                  <a:ea typeface="Source Sans Pro" panose="020B0503030403020204" pitchFamily="34" charset="0"/>
                  <a:cs typeface="MV Boli" panose="02000500030200090000" pitchFamily="2" charset="0"/>
                </a:rPr>
                <a:t>and remain committed to security protocols</a:t>
              </a:r>
              <a:r>
                <a:rPr kumimoji="0" lang="en-US" sz="40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.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8F13B7-12B9-5B49-A018-749DE393296E}"/>
                </a:ext>
              </a:extLst>
            </p:cNvPr>
            <p:cNvSpPr/>
            <p:nvPr/>
          </p:nvSpPr>
          <p:spPr>
            <a:xfrm>
              <a:off x="306395" y="2844458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“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3C752-6E1E-CD4D-BE19-B5D38B97EE07}"/>
                </a:ext>
              </a:extLst>
            </p:cNvPr>
            <p:cNvSpPr/>
            <p:nvPr/>
          </p:nvSpPr>
          <p:spPr>
            <a:xfrm>
              <a:off x="10812031" y="4450137"/>
              <a:ext cx="872355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0" b="1" dirty="0">
                  <a:solidFill>
                    <a:srgbClr val="C9151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”</a:t>
              </a:r>
              <a:endParaRPr lang="en-US" sz="10000" b="1" dirty="0">
                <a:solidFill>
                  <a:srgbClr val="C91517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F3F74D7-A3BC-7546-81BE-358073D15E4D}"/>
              </a:ext>
            </a:extLst>
          </p:cNvPr>
          <p:cNvSpPr/>
          <p:nvPr/>
        </p:nvSpPr>
        <p:spPr>
          <a:xfrm>
            <a:off x="1236769" y="4691348"/>
            <a:ext cx="4551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(via Stephen </a:t>
            </a:r>
            <a:r>
              <a:rPr lang="en-US" sz="2800" b="1" dirty="0" err="1">
                <a:solidFill>
                  <a:schemeClr val="bg2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Moramarco</a:t>
            </a:r>
            <a:r>
              <a:rPr lang="en-US" sz="2800" b="1" dirty="0">
                <a:solidFill>
                  <a:schemeClr val="bg2"/>
                </a:solidFill>
                <a:latin typeface="MV Boli" panose="020F0502020204030204" pitchFamily="34" charset="0"/>
                <a:ea typeface="Source Sans Pro Black" panose="020B0503030403020204" pitchFamily="34" charset="0"/>
                <a:cs typeface="MV Boli" panose="020F0502020204030204" pitchFamily="34" charset="0"/>
              </a:rPr>
              <a:t>)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1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B9CE1F2-D73F-9A4B-BDCB-843A3307E2C3}"/>
              </a:ext>
            </a:extLst>
          </p:cNvPr>
          <p:cNvGrpSpPr/>
          <p:nvPr/>
        </p:nvGrpSpPr>
        <p:grpSpPr>
          <a:xfrm>
            <a:off x="4033647" y="5731"/>
            <a:ext cx="4080131" cy="3429000"/>
            <a:chOff x="4033647" y="5731"/>
            <a:chExt cx="4080131" cy="3429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5EECC7-2AF1-1148-8F8D-545C71393E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238" t="16001" r="20052" b="14851"/>
            <a:stretch/>
          </p:blipFill>
          <p:spPr>
            <a:xfrm>
              <a:off x="4033647" y="5731"/>
              <a:ext cx="4080131" cy="342899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685753-2774-BA43-9B52-47C22327858B}"/>
                </a:ext>
              </a:extLst>
            </p:cNvPr>
            <p:cNvSpPr/>
            <p:nvPr/>
          </p:nvSpPr>
          <p:spPr>
            <a:xfrm>
              <a:off x="4035554" y="5731"/>
              <a:ext cx="4078224" cy="34290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EDCF6F-81C8-C64A-A215-A3A33472AC65}"/>
                </a:ext>
              </a:extLst>
            </p:cNvPr>
            <p:cNvSpPr txBox="1"/>
            <p:nvPr/>
          </p:nvSpPr>
          <p:spPr>
            <a:xfrm>
              <a:off x="4476941" y="1107441"/>
              <a:ext cx="3204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Promote sense of ownership within dev teams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6543AA-E351-6542-AF84-381130499EAE}"/>
              </a:ext>
            </a:extLst>
          </p:cNvPr>
          <p:cNvGrpSpPr/>
          <p:nvPr/>
        </p:nvGrpSpPr>
        <p:grpSpPr>
          <a:xfrm>
            <a:off x="8111868" y="3422167"/>
            <a:ext cx="4080132" cy="3430101"/>
            <a:chOff x="8111868" y="3422167"/>
            <a:chExt cx="4080132" cy="343010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00E2C7-B718-1549-A367-E81B1E445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21" t="3348" r="17299" b="6651"/>
            <a:stretch/>
          </p:blipFill>
          <p:spPr>
            <a:xfrm>
              <a:off x="8111868" y="3445961"/>
              <a:ext cx="4080131" cy="340630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927E19-8CAA-B84B-9CD3-E7EB4DDF10AC}"/>
                </a:ext>
              </a:extLst>
            </p:cNvPr>
            <p:cNvSpPr/>
            <p:nvPr/>
          </p:nvSpPr>
          <p:spPr>
            <a:xfrm>
              <a:off x="8113776" y="3422167"/>
              <a:ext cx="4078224" cy="3429000"/>
            </a:xfrm>
            <a:prstGeom prst="rect">
              <a:avLst/>
            </a:prstGeom>
            <a:solidFill>
              <a:schemeClr val="tx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F155C9-5B4F-1548-AB81-2D644AA5C0FC}"/>
                </a:ext>
              </a:extLst>
            </p:cNvPr>
            <p:cNvSpPr txBox="1"/>
            <p:nvPr/>
          </p:nvSpPr>
          <p:spPr>
            <a:xfrm>
              <a:off x="8548302" y="4371362"/>
              <a:ext cx="320420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Improve knowledge-sharing by providing a dedicated platform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2AB1CD-A1C1-2442-87A0-A7E01E48C371}"/>
              </a:ext>
            </a:extLst>
          </p:cNvPr>
          <p:cNvGrpSpPr/>
          <p:nvPr/>
        </p:nvGrpSpPr>
        <p:grpSpPr>
          <a:xfrm>
            <a:off x="769" y="-2305"/>
            <a:ext cx="4078224" cy="3431305"/>
            <a:chOff x="0" y="-2305"/>
            <a:chExt cx="4078224" cy="343130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697D02C-0FB8-3847-9F0C-87B8230F6F93}"/>
                </a:ext>
              </a:extLst>
            </p:cNvPr>
            <p:cNvCxnSpPr/>
            <p:nvPr/>
          </p:nvCxnSpPr>
          <p:spPr>
            <a:xfrm>
              <a:off x="925453" y="2454075"/>
              <a:ext cx="1938528" cy="0"/>
            </a:xfrm>
            <a:prstGeom prst="line">
              <a:avLst/>
            </a:prstGeom>
            <a:ln w="88900">
              <a:solidFill>
                <a:srgbClr val="C9151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D6C7F3-801E-4D4B-95E6-A9FBFC956A82}"/>
                </a:ext>
              </a:extLst>
            </p:cNvPr>
            <p:cNvSpPr/>
            <p:nvPr/>
          </p:nvSpPr>
          <p:spPr>
            <a:xfrm>
              <a:off x="0" y="0"/>
              <a:ext cx="4078224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943AF-3022-1743-9984-19475F5FBEB3}"/>
                </a:ext>
              </a:extLst>
            </p:cNvPr>
            <p:cNvGrpSpPr/>
            <p:nvPr/>
          </p:nvGrpSpPr>
          <p:grpSpPr>
            <a:xfrm>
              <a:off x="306800" y="-2305"/>
              <a:ext cx="3452049" cy="3060882"/>
              <a:chOff x="306800" y="-2305"/>
              <a:chExt cx="3452049" cy="306088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4D4A35-1351-254D-ADA3-1149494774AD}"/>
                  </a:ext>
                </a:extLst>
              </p:cNvPr>
              <p:cNvSpPr txBox="1"/>
              <p:nvPr/>
            </p:nvSpPr>
            <p:spPr>
              <a:xfrm>
                <a:off x="306800" y="1242695"/>
                <a:ext cx="345204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C91517"/>
                    </a:solidFill>
                    <a:latin typeface="MV Boli" panose="02000500030200090000" pitchFamily="2" charset="0"/>
                    <a:ea typeface="Source Sans Pro" panose="020B0503030403020204" pitchFamily="34" charset="0"/>
                    <a:cs typeface="MV Boli" panose="02000500030200090000" pitchFamily="2" charset="0"/>
                  </a:rPr>
                  <a:t>Bridge the gap </a:t>
                </a:r>
                <a:r>
                  <a:rPr lang="en-US" sz="2800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between dev and security for a more cohesive vision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BB85E7D4-D0E3-A84E-9944-C97FC16A8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</a:blip>
              <a:stretch>
                <a:fillRect/>
              </a:stretch>
            </p:blipFill>
            <p:spPr>
              <a:xfrm>
                <a:off x="1321625" y="-2305"/>
                <a:ext cx="1422400" cy="142240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4CBDEA-8B0E-DB47-B031-3957AD6BE13B}"/>
              </a:ext>
            </a:extLst>
          </p:cNvPr>
          <p:cNvGrpSpPr/>
          <p:nvPr/>
        </p:nvGrpSpPr>
        <p:grpSpPr>
          <a:xfrm>
            <a:off x="8115684" y="0"/>
            <a:ext cx="4078224" cy="3429000"/>
            <a:chOff x="8115684" y="0"/>
            <a:chExt cx="4078224" cy="3429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256FE9-F0F2-144B-9DF7-7EFC9F8D71FA}"/>
                </a:ext>
              </a:extLst>
            </p:cNvPr>
            <p:cNvSpPr/>
            <p:nvPr/>
          </p:nvSpPr>
          <p:spPr>
            <a:xfrm>
              <a:off x="8115684" y="0"/>
              <a:ext cx="4078224" cy="3429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1A4D8B-CBEF-4A40-9B04-1F260201DA1F}"/>
                </a:ext>
              </a:extLst>
            </p:cNvPr>
            <p:cNvGrpSpPr/>
            <p:nvPr/>
          </p:nvGrpSpPr>
          <p:grpSpPr>
            <a:xfrm>
              <a:off x="8514401" y="271367"/>
              <a:ext cx="3223863" cy="2679544"/>
              <a:chOff x="8514401" y="271367"/>
              <a:chExt cx="3223863" cy="267954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6543F3-9F17-BE4C-B3F4-5F74EF5895AD}"/>
                  </a:ext>
                </a:extLst>
              </p:cNvPr>
              <p:cNvSpPr txBox="1"/>
              <p:nvPr/>
            </p:nvSpPr>
            <p:spPr>
              <a:xfrm>
                <a:off x="8514401" y="271367"/>
                <a:ext cx="32042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Transition </a:t>
                </a:r>
              </a:p>
              <a:p>
                <a:pPr algn="ctr"/>
                <a:r>
                  <a:rPr lang="en-US" sz="2800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security from 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304246-5301-684E-AEBA-7BD4454A28E8}"/>
                  </a:ext>
                </a:extLst>
              </p:cNvPr>
              <p:cNvSpPr/>
              <p:nvPr/>
            </p:nvSpPr>
            <p:spPr>
              <a:xfrm>
                <a:off x="8565601" y="1374850"/>
                <a:ext cx="3172663" cy="461665"/>
              </a:xfrm>
              <a:prstGeom prst="rect">
                <a:avLst/>
              </a:prstGeom>
              <a:solidFill>
                <a:srgbClr val="C91517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“their responsibility” </a:t>
                </a:r>
                <a:endParaRPr lang="en-US" sz="2400" b="1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446E0D-7848-F44E-AFA6-E70D944A7163}"/>
                  </a:ext>
                </a:extLst>
              </p:cNvPr>
              <p:cNvSpPr/>
              <p:nvPr/>
            </p:nvSpPr>
            <p:spPr>
              <a:xfrm>
                <a:off x="8626353" y="2489246"/>
                <a:ext cx="2980303" cy="461665"/>
              </a:xfrm>
              <a:prstGeom prst="rect">
                <a:avLst/>
              </a:prstGeom>
              <a:solidFill>
                <a:srgbClr val="C91517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“our responsibility” </a:t>
                </a:r>
                <a:endParaRPr lang="en-US" sz="2400" b="1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DADEABE-255B-6F42-B625-B97B1F62DCF6}"/>
                  </a:ext>
                </a:extLst>
              </p:cNvPr>
              <p:cNvSpPr/>
              <p:nvPr/>
            </p:nvSpPr>
            <p:spPr>
              <a:xfrm>
                <a:off x="9866275" y="1878205"/>
                <a:ext cx="5004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bg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to</a:t>
                </a:r>
                <a:endParaRPr lang="en-US" sz="2800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187E20-7800-B14B-B209-F0C06085F595}"/>
              </a:ext>
            </a:extLst>
          </p:cNvPr>
          <p:cNvGrpSpPr/>
          <p:nvPr/>
        </p:nvGrpSpPr>
        <p:grpSpPr>
          <a:xfrm>
            <a:off x="769" y="3441557"/>
            <a:ext cx="4078224" cy="3429000"/>
            <a:chOff x="0" y="3441557"/>
            <a:chExt cx="4078224" cy="3429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1C0BFD-1BCE-4E42-9C68-EAA41026D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8904" r="14925"/>
            <a:stretch/>
          </p:blipFill>
          <p:spPr>
            <a:xfrm>
              <a:off x="0" y="3445962"/>
              <a:ext cx="4031741" cy="341203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95498A-0033-8940-9E93-AA6B79E72B73}"/>
                </a:ext>
              </a:extLst>
            </p:cNvPr>
            <p:cNvSpPr/>
            <p:nvPr/>
          </p:nvSpPr>
          <p:spPr>
            <a:xfrm>
              <a:off x="0" y="3441557"/>
              <a:ext cx="4078224" cy="3429000"/>
            </a:xfrm>
            <a:prstGeom prst="rect">
              <a:avLst/>
            </a:prstGeom>
            <a:solidFill>
              <a:schemeClr val="tx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E63E59-FF6B-F44A-98BF-AE5E68216388}"/>
                </a:ext>
              </a:extLst>
            </p:cNvPr>
            <p:cNvSpPr txBox="1"/>
            <p:nvPr/>
          </p:nvSpPr>
          <p:spPr>
            <a:xfrm>
              <a:off x="439490" y="4371362"/>
              <a:ext cx="320420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Dissipate information more easily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2C952D3-C319-6C49-B96C-AD62ACB8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</a:blip>
            <a:stretch>
              <a:fillRect/>
            </a:stretch>
          </p:blipFill>
          <p:spPr>
            <a:xfrm rot="19928694">
              <a:off x="311261" y="5546023"/>
              <a:ext cx="1228381" cy="98709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EB4C969-3E83-FF49-A10E-9F7DB32B21F8}"/>
              </a:ext>
            </a:extLst>
          </p:cNvPr>
          <p:cNvGrpSpPr/>
          <p:nvPr/>
        </p:nvGrpSpPr>
        <p:grpSpPr>
          <a:xfrm>
            <a:off x="3926837" y="3429000"/>
            <a:ext cx="4186941" cy="3429000"/>
            <a:chOff x="3926837" y="3429000"/>
            <a:chExt cx="4186941" cy="3429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C618D4-7223-DD41-BB63-36A944F05CC1}"/>
                </a:ext>
              </a:extLst>
            </p:cNvPr>
            <p:cNvSpPr/>
            <p:nvPr/>
          </p:nvSpPr>
          <p:spPr>
            <a:xfrm>
              <a:off x="4035554" y="3429000"/>
              <a:ext cx="4078224" cy="3429000"/>
            </a:xfrm>
            <a:prstGeom prst="rect">
              <a:avLst/>
            </a:prstGeom>
            <a:solidFill>
              <a:srgbClr val="C915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071E48-C395-5240-B386-70F29A637384}"/>
                </a:ext>
              </a:extLst>
            </p:cNvPr>
            <p:cNvSpPr txBox="1"/>
            <p:nvPr/>
          </p:nvSpPr>
          <p:spPr>
            <a:xfrm>
              <a:off x="6008941" y="4443928"/>
              <a:ext cx="174485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Always know who to contact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9B6AF2-FF8A-F04E-B4F4-BE55BD18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6837" y="3866426"/>
              <a:ext cx="2540000" cy="2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12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A46E91B-9CAC-5B47-B0C1-B7AD1CCA8B02}"/>
              </a:ext>
            </a:extLst>
          </p:cNvPr>
          <p:cNvSpPr txBox="1"/>
          <p:nvPr/>
        </p:nvSpPr>
        <p:spPr>
          <a:xfrm rot="16200000">
            <a:off x="-548159" y="2228483"/>
            <a:ext cx="401502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Black" panose="020B0503030403020204" pitchFamily="34" charset="0"/>
                <a:ea typeface="Source Sans Pro Black" panose="020B0503030403020204" pitchFamily="34" charset="0"/>
                <a:cs typeface="+mn-cs"/>
              </a:rPr>
              <a:t>WHY?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613678-0E3C-4449-9F94-33CCEA78C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19" y="4952958"/>
            <a:ext cx="1800585" cy="1800585"/>
          </a:xfrm>
          <a:prstGeom prst="rect">
            <a:avLst/>
          </a:prstGeom>
        </p:spPr>
      </p:pic>
      <p:sp>
        <p:nvSpPr>
          <p:cNvPr id="7" name="Left Bracket 6">
            <a:extLst>
              <a:ext uri="{FF2B5EF4-FFF2-40B4-BE49-F238E27FC236}">
                <a16:creationId xmlns:a16="http://schemas.microsoft.com/office/drawing/2014/main" id="{1A0A3ACD-51C9-9D4B-8D6C-0B55E3A80688}"/>
              </a:ext>
            </a:extLst>
          </p:cNvPr>
          <p:cNvSpPr/>
          <p:nvPr/>
        </p:nvSpPr>
        <p:spPr>
          <a:xfrm>
            <a:off x="2724161" y="787458"/>
            <a:ext cx="679704" cy="5192661"/>
          </a:xfrm>
          <a:prstGeom prst="leftBracket">
            <a:avLst>
              <a:gd name="adj" fmla="val 0"/>
            </a:avLst>
          </a:prstGeom>
          <a:ln w="88900">
            <a:solidFill>
              <a:srgbClr val="C9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DCC43B-605A-6445-952F-2A4CFD162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915" r="48535"/>
          <a:stretch/>
        </p:blipFill>
        <p:spPr>
          <a:xfrm>
            <a:off x="0" y="0"/>
            <a:ext cx="4700016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6AC29-535B-E243-9C6C-FBF05C2A5E96}"/>
              </a:ext>
            </a:extLst>
          </p:cNvPr>
          <p:cNvSpPr/>
          <p:nvPr/>
        </p:nvSpPr>
        <p:spPr>
          <a:xfrm>
            <a:off x="0" y="-2700"/>
            <a:ext cx="4700016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F463C-3E4F-8C4F-8DBC-DBD37F352B3A}"/>
              </a:ext>
            </a:extLst>
          </p:cNvPr>
          <p:cNvSpPr txBox="1"/>
          <p:nvPr/>
        </p:nvSpPr>
        <p:spPr>
          <a:xfrm>
            <a:off x="549006" y="1905506"/>
            <a:ext cx="4217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Black" panose="020B0503030403020204" pitchFamily="34" charset="0"/>
                <a:ea typeface="Source Sans Pro Black" panose="020B0503030403020204" pitchFamily="34" charset="0"/>
                <a:cs typeface="+mn-cs"/>
              </a:rPr>
              <a:t>IMPACT ON  MATURITY MODELS AND AUDITS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6D4283-8B10-904D-A848-F47ED446C167}"/>
              </a:ext>
            </a:extLst>
          </p:cNvPr>
          <p:cNvCxnSpPr/>
          <p:nvPr/>
        </p:nvCxnSpPr>
        <p:spPr>
          <a:xfrm>
            <a:off x="598169" y="1662362"/>
            <a:ext cx="1938528" cy="0"/>
          </a:xfrm>
          <a:prstGeom prst="line">
            <a:avLst/>
          </a:prstGeom>
          <a:ln w="88900">
            <a:solidFill>
              <a:srgbClr val="C915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9BE7DD-E604-6D42-A77B-F5684666EB2F}"/>
              </a:ext>
            </a:extLst>
          </p:cNvPr>
          <p:cNvGrpSpPr/>
          <p:nvPr/>
        </p:nvGrpSpPr>
        <p:grpSpPr>
          <a:xfrm>
            <a:off x="5191770" y="592860"/>
            <a:ext cx="5110061" cy="715123"/>
            <a:chOff x="5191770" y="592860"/>
            <a:chExt cx="5110061" cy="7151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5368ACC-5E91-1E41-A3BD-C4DE14BBAA87}"/>
                </a:ext>
              </a:extLst>
            </p:cNvPr>
            <p:cNvGrpSpPr/>
            <p:nvPr/>
          </p:nvGrpSpPr>
          <p:grpSpPr>
            <a:xfrm>
              <a:off x="5191770" y="592860"/>
              <a:ext cx="1501637" cy="715123"/>
              <a:chOff x="5191770" y="592860"/>
              <a:chExt cx="1501637" cy="7151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718A79-6904-834D-8C8C-3F0652E76A71}"/>
                  </a:ext>
                </a:extLst>
              </p:cNvPr>
              <p:cNvSpPr/>
              <p:nvPr/>
            </p:nvSpPr>
            <p:spPr>
              <a:xfrm>
                <a:off x="5294217" y="600097"/>
                <a:ext cx="1298600" cy="707886"/>
              </a:xfrm>
              <a:prstGeom prst="rect">
                <a:avLst/>
              </a:prstGeom>
              <a:solidFill>
                <a:srgbClr val="C91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0FEE91-4117-3E49-9EBC-985D0E573B7D}"/>
                  </a:ext>
                </a:extLst>
              </p:cNvPr>
              <p:cNvSpPr/>
              <p:nvPr/>
            </p:nvSpPr>
            <p:spPr>
              <a:xfrm>
                <a:off x="5191770" y="592860"/>
                <a:ext cx="15016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BSIMM</a:t>
                </a:r>
              </a:p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dirty="0">
                    <a:solidFill>
                      <a:prstClr val="white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[SM2.3: 55]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1AAEFE-E052-424F-9950-40C55FBA5F67}"/>
                </a:ext>
              </a:extLst>
            </p:cNvPr>
            <p:cNvSpPr txBox="1"/>
            <p:nvPr/>
          </p:nvSpPr>
          <p:spPr>
            <a:xfrm>
              <a:off x="6915968" y="715970"/>
              <a:ext cx="3385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Create or grow a satellite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5F1CAF-8B52-B749-9DA0-9BE240C1D4B4}"/>
              </a:ext>
            </a:extLst>
          </p:cNvPr>
          <p:cNvGrpSpPr/>
          <p:nvPr/>
        </p:nvGrpSpPr>
        <p:grpSpPr>
          <a:xfrm>
            <a:off x="5159592" y="1584458"/>
            <a:ext cx="6439612" cy="830997"/>
            <a:chOff x="5159592" y="1584458"/>
            <a:chExt cx="6439612" cy="8309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EFA4A6-FC12-CA41-8503-C5FFC230F591}"/>
                </a:ext>
              </a:extLst>
            </p:cNvPr>
            <p:cNvGrpSpPr/>
            <p:nvPr/>
          </p:nvGrpSpPr>
          <p:grpSpPr>
            <a:xfrm>
              <a:off x="5159592" y="1679957"/>
              <a:ext cx="1501637" cy="708579"/>
              <a:chOff x="5159592" y="2165232"/>
              <a:chExt cx="1501637" cy="70857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C65DEC5-B508-114E-A2E1-B3A98901A6B5}"/>
                  </a:ext>
                </a:extLst>
              </p:cNvPr>
              <p:cNvSpPr/>
              <p:nvPr/>
            </p:nvSpPr>
            <p:spPr>
              <a:xfrm>
                <a:off x="5277475" y="2165232"/>
                <a:ext cx="1298600" cy="707886"/>
              </a:xfrm>
              <a:prstGeom prst="rect">
                <a:avLst/>
              </a:prstGeom>
              <a:solidFill>
                <a:srgbClr val="C91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9ED219-4A5B-694D-8442-54047FA5EB25}"/>
                  </a:ext>
                </a:extLst>
              </p:cNvPr>
              <p:cNvSpPr/>
              <p:nvPr/>
            </p:nvSpPr>
            <p:spPr>
              <a:xfrm>
                <a:off x="5159592" y="2165925"/>
                <a:ext cx="15016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OWASP SAMM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374F09-6682-0745-A5CA-1A73A77FF3F2}"/>
                </a:ext>
              </a:extLst>
            </p:cNvPr>
            <p:cNvSpPr txBox="1"/>
            <p:nvPr/>
          </p:nvSpPr>
          <p:spPr>
            <a:xfrm>
              <a:off x="6915968" y="1584458"/>
              <a:ext cx="46832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Governance &gt; Education &amp; Guidance &gt; Organization &amp; Culture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1B2916-C6E4-6949-A194-8A9B901EC696}"/>
              </a:ext>
            </a:extLst>
          </p:cNvPr>
          <p:cNvGrpSpPr/>
          <p:nvPr/>
        </p:nvGrpSpPr>
        <p:grpSpPr>
          <a:xfrm>
            <a:off x="5128264" y="2738921"/>
            <a:ext cx="6246706" cy="830997"/>
            <a:chOff x="5128264" y="2738921"/>
            <a:chExt cx="6246706" cy="8309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C46EEA9-DFAB-6947-AFE3-1CEF036E46EB}"/>
                </a:ext>
              </a:extLst>
            </p:cNvPr>
            <p:cNvGrpSpPr/>
            <p:nvPr/>
          </p:nvGrpSpPr>
          <p:grpSpPr>
            <a:xfrm>
              <a:off x="5128264" y="2771489"/>
              <a:ext cx="1501637" cy="718554"/>
              <a:chOff x="5128264" y="3719235"/>
              <a:chExt cx="1501637" cy="71855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024F72-CD3D-7949-A956-9578D37ECB27}"/>
                  </a:ext>
                </a:extLst>
              </p:cNvPr>
              <p:cNvSpPr/>
              <p:nvPr/>
            </p:nvSpPr>
            <p:spPr>
              <a:xfrm>
                <a:off x="5245089" y="3729903"/>
                <a:ext cx="1298600" cy="707886"/>
              </a:xfrm>
              <a:prstGeom prst="rect">
                <a:avLst/>
              </a:prstGeom>
              <a:solidFill>
                <a:srgbClr val="C91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9FB8E3C-588E-9F47-A2AB-B86BBDC7E1D9}"/>
                  </a:ext>
                </a:extLst>
              </p:cNvPr>
              <p:cNvSpPr/>
              <p:nvPr/>
            </p:nvSpPr>
            <p:spPr>
              <a:xfrm>
                <a:off x="5128264" y="3719235"/>
                <a:ext cx="15016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NIST</a:t>
                </a:r>
              </a:p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dirty="0">
                    <a:solidFill>
                      <a:prstClr val="white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SSDF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30B019-DE1A-1E42-81BA-9EAB3891D38B}"/>
                </a:ext>
              </a:extLst>
            </p:cNvPr>
            <p:cNvSpPr txBox="1"/>
            <p:nvPr/>
          </p:nvSpPr>
          <p:spPr>
            <a:xfrm>
              <a:off x="6903976" y="2738921"/>
              <a:ext cx="44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Implement roles and responsibilities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EF8E0A-7570-DB4B-BC2C-4EFC91A89B56}"/>
              </a:ext>
            </a:extLst>
          </p:cNvPr>
          <p:cNvGrpSpPr/>
          <p:nvPr/>
        </p:nvGrpSpPr>
        <p:grpSpPr>
          <a:xfrm>
            <a:off x="5115727" y="3806740"/>
            <a:ext cx="6271235" cy="830997"/>
            <a:chOff x="5115727" y="3806740"/>
            <a:chExt cx="6271235" cy="83099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9A3D7F-5B23-7440-A254-28DFEA132BE0}"/>
                </a:ext>
              </a:extLst>
            </p:cNvPr>
            <p:cNvGrpSpPr/>
            <p:nvPr/>
          </p:nvGrpSpPr>
          <p:grpSpPr>
            <a:xfrm>
              <a:off x="5115727" y="3844040"/>
              <a:ext cx="1501637" cy="730379"/>
              <a:chOff x="5115727" y="5272545"/>
              <a:chExt cx="1501637" cy="73037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3196B2-C1C3-E44F-9180-CF88029AD3B1}"/>
                  </a:ext>
                </a:extLst>
              </p:cNvPr>
              <p:cNvSpPr/>
              <p:nvPr/>
            </p:nvSpPr>
            <p:spPr>
              <a:xfrm>
                <a:off x="5228347" y="5295038"/>
                <a:ext cx="1298600" cy="707886"/>
              </a:xfrm>
              <a:prstGeom prst="rect">
                <a:avLst/>
              </a:prstGeom>
              <a:solidFill>
                <a:srgbClr val="C91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E180975-1278-734C-A2BA-85AE6F849B3B}"/>
                  </a:ext>
                </a:extLst>
              </p:cNvPr>
              <p:cNvSpPr/>
              <p:nvPr/>
            </p:nvSpPr>
            <p:spPr>
              <a:xfrm>
                <a:off x="5115727" y="5272545"/>
                <a:ext cx="150163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DoD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 </a:t>
                </a:r>
              </a:p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CMCC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MV Boli" panose="020F0502020204030204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24187DB-528F-0345-BF48-C20034C4CFB7}"/>
                </a:ext>
              </a:extLst>
            </p:cNvPr>
            <p:cNvSpPr txBox="1"/>
            <p:nvPr/>
          </p:nvSpPr>
          <p:spPr>
            <a:xfrm>
              <a:off x="6915968" y="3806740"/>
              <a:ext cx="44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Conduct security awareness activities (C011)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F27B6A-D208-9D43-825A-897E3C34C6F8}"/>
              </a:ext>
            </a:extLst>
          </p:cNvPr>
          <p:cNvGrpSpPr/>
          <p:nvPr/>
        </p:nvGrpSpPr>
        <p:grpSpPr>
          <a:xfrm>
            <a:off x="5143570" y="4877528"/>
            <a:ext cx="6243392" cy="830997"/>
            <a:chOff x="5143570" y="4877528"/>
            <a:chExt cx="6243392" cy="83099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160FBD5-E777-2845-9032-A899F2D6122B}"/>
                </a:ext>
              </a:extLst>
            </p:cNvPr>
            <p:cNvGrpSpPr/>
            <p:nvPr/>
          </p:nvGrpSpPr>
          <p:grpSpPr>
            <a:xfrm>
              <a:off x="5143570" y="4939084"/>
              <a:ext cx="1501637" cy="707886"/>
              <a:chOff x="5115727" y="5295038"/>
              <a:chExt cx="1501637" cy="7078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A210482-BAAB-1C46-B57B-0736C114F714}"/>
                  </a:ext>
                </a:extLst>
              </p:cNvPr>
              <p:cNvSpPr/>
              <p:nvPr/>
            </p:nvSpPr>
            <p:spPr>
              <a:xfrm>
                <a:off x="5228347" y="5295038"/>
                <a:ext cx="1298600" cy="707886"/>
              </a:xfrm>
              <a:prstGeom prst="rect">
                <a:avLst/>
              </a:prstGeom>
              <a:solidFill>
                <a:srgbClr val="C9151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03C0409-01C0-7144-991F-B5712B1C1070}"/>
                  </a:ext>
                </a:extLst>
              </p:cNvPr>
              <p:cNvSpPr/>
              <p:nvPr/>
            </p:nvSpPr>
            <p:spPr>
              <a:xfrm>
                <a:off x="5115727" y="5448926"/>
                <a:ext cx="150163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MV Boli" panose="020F0502020204030204" pitchFamily="34" charset="0"/>
                  </a:rPr>
                  <a:t>Audits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D1957A-13E2-E849-B164-9492F0F12FA4}"/>
                </a:ext>
              </a:extLst>
            </p:cNvPr>
            <p:cNvSpPr txBox="1"/>
            <p:nvPr/>
          </p:nvSpPr>
          <p:spPr>
            <a:xfrm>
              <a:off x="6915968" y="4877528"/>
              <a:ext cx="447099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Security Champions can assist in audit conversations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90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980</Words>
  <Application>Microsoft Macintosh PowerPoint</Application>
  <PresentationFormat>Widescreen</PresentationFormat>
  <Paragraphs>199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MV Boli</vt:lpstr>
      <vt:lpstr>Source Sans Pro</vt:lpstr>
      <vt:lpstr>Source Sans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Myrick</dc:creator>
  <cp:lastModifiedBy>Steve Myrick</cp:lastModifiedBy>
  <cp:revision>20</cp:revision>
  <dcterms:created xsi:type="dcterms:W3CDTF">2021-09-24T00:09:48Z</dcterms:created>
  <dcterms:modified xsi:type="dcterms:W3CDTF">2021-09-24T04:47:29Z</dcterms:modified>
</cp:coreProperties>
</file>