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407CD-1E91-4AE3-A519-41E48FE4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031807-68B4-4AA2-9E71-C8157A59C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DE994-2F06-45BE-BEE7-47674E56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CA8174-E703-4259-B0DB-183543B8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F9C015-D253-4671-92A6-EAAAAC2D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7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68F06-0395-4522-A60D-DD9E6616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AD61D8-D5AE-4C58-9AE1-CF9C462A7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59CECF-186D-49C1-9679-11223BDC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DCBF4-122B-47A6-9726-DB6A8869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8DC39F-2B43-4CA0-8C5F-E37B12AE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9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570689-3729-4F64-912A-4456FC95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B8BFCD-8DC8-4F2B-97F3-6F87BE162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7F686B-6B45-465F-BFC3-A56B574F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305D2-E2BA-4B53-834A-BC89E7A7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3D0B1-F8A2-4A43-98C0-217B2106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2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CCA8C-3032-41C3-8B6D-D6AC0B06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7B844A-C05D-4158-8D0A-3BB0F296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18A575-A655-4831-B726-57B3D5EE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297D90-C805-4F11-A878-699049DE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4210C8-3387-4395-AF30-340792E4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72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23D73-AAF9-4FFF-8E89-F7C32D95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3A5CB0-B33D-4348-AED9-67A4A583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474C8E-33FB-48DF-9DA9-9493F538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72FD94-A8E3-4651-9470-EAB5C9BA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07708F-765E-4D56-A720-FB469F8D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29331-8472-4C83-BEB8-75ABBB1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1E9A5-2860-4346-9969-338877F21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567CC8-B559-4BFC-9F73-25F332400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F6C1D1-5BFB-4E5A-8BC3-A855BF13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2D76F6-D3F0-492B-9C75-8AC99276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2B0634-C1F8-46A1-BF7F-428F565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26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D3A03-2AE9-410C-B4EC-3457E2EF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3F8912-FE3A-4EA0-89B2-F493846F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C7482A-883B-4AC7-BCA8-4EFB5AAE4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4A196D-89C6-4CC4-B0F1-D3EC61741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4F06A0-5E82-400F-B326-F2CF02B36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ADAFC2-3CE6-4EF7-AE11-9115EB9B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0D3A00-BC86-41A0-B0DF-CD9A2F3F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EBD258-F3B8-4285-BD3E-2FD28C18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2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D2769-D9EE-4802-AEA7-659B0D9A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EDD31E-4585-4863-B227-848A1AC4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596458-39F8-472C-A87D-B877A370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6C04EE-B9F0-485B-8080-18A96655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96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725863-8118-47D5-8CF4-C1EF32C7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826DB5-9555-47A9-8692-D20ECCC9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57204E-56A3-477C-BAFD-2112C16F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75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615E1-3AB4-4C0E-8D4C-AAE6141A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911C7-9D89-4469-8AD2-F7BDFB03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07C3B0-46C3-4098-9603-551E2069B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B18171-C52F-4D7D-B8DB-FCED5C7F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D564CE-D090-4A4C-AB1A-0ED5BEEE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1797C-898B-40E1-BA94-9E8B381E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0CC64-DC96-4467-8FBB-7B231421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538BED-B2A0-4AD6-A0C3-50932269C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14EE1B-77B1-469E-AC7B-CEF7C0C30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FBBC1-BAC9-4E1D-9D98-F0D8913A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0FC86D-036C-4E68-8D83-F4E5312A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75E2EC-65D4-4168-8417-FB648393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9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737B5-6F04-4868-ABEF-E92FC4F0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120A5A-1FD3-4E15-8B3E-F423DE3C5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DDB3AC-9F9C-4C95-BE9B-29A907EC9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ADB8-1D80-4174-92F5-5E4CA8A10F54}" type="datetimeFigureOut">
              <a:rPr lang="zh-TW" altLang="en-US" smtClean="0"/>
              <a:t>2021/2/27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EAEC61-59E1-467C-BD33-E2648FABD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DE4FF-73F6-4105-91CA-502522E82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46F5-6777-492E-B46C-60576A6E96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23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27650D-7015-4CCD-A0BD-87F55257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6" y="0"/>
            <a:ext cx="5619619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B2D81FC-FE0B-4A1F-B52D-B49B2BF9B173}"/>
              </a:ext>
            </a:extLst>
          </p:cNvPr>
          <p:cNvSpPr txBox="1"/>
          <p:nvPr/>
        </p:nvSpPr>
        <p:spPr>
          <a:xfrm>
            <a:off x="6096000" y="1870745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STEP1:</a:t>
            </a:r>
          </a:p>
          <a:p>
            <a:r>
              <a:rPr lang="zh-TW" altLang="en-US" sz="2400" dirty="0"/>
              <a:t>開啟此程式</a:t>
            </a:r>
            <a:endParaRPr lang="en-US" altLang="zh-TW" sz="2400" dirty="0"/>
          </a:p>
          <a:p>
            <a:r>
              <a:rPr lang="zh-TW" altLang="en-US" sz="2400" dirty="0"/>
              <a:t>並依需求</a:t>
            </a:r>
            <a:r>
              <a:rPr lang="zh-TW" altLang="en-US" sz="2400" dirty="0">
                <a:solidFill>
                  <a:srgbClr val="FF0000"/>
                </a:solidFill>
              </a:rPr>
              <a:t>點選組內差分或組間標準差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400" dirty="0"/>
              <a:t>以選擇要匯入的檔案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F6FA287-1966-46CE-A95D-147B1FB106BE}"/>
              </a:ext>
            </a:extLst>
          </p:cNvPr>
          <p:cNvCxnSpPr>
            <a:cxnSpLocks/>
          </p:cNvCxnSpPr>
          <p:nvPr/>
        </p:nvCxnSpPr>
        <p:spPr>
          <a:xfrm flipH="1" flipV="1">
            <a:off x="5159229" y="1652631"/>
            <a:ext cx="936770" cy="57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F8F121-0BD7-4C2D-A34D-A52E7F85B20D}"/>
              </a:ext>
            </a:extLst>
          </p:cNvPr>
          <p:cNvCxnSpPr>
            <a:cxnSpLocks/>
          </p:cNvCxnSpPr>
          <p:nvPr/>
        </p:nvCxnSpPr>
        <p:spPr>
          <a:xfrm flipH="1" flipV="1">
            <a:off x="2172749" y="1518407"/>
            <a:ext cx="3923252" cy="914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BDAF82-E2BB-4297-AAAE-93733E05EDAB}"/>
              </a:ext>
            </a:extLst>
          </p:cNvPr>
          <p:cNvSpPr txBox="1"/>
          <p:nvPr/>
        </p:nvSpPr>
        <p:spPr>
          <a:xfrm>
            <a:off x="6097398" y="360807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sz="1800" dirty="0"/>
              <a:t>匯入的檔案</a:t>
            </a:r>
            <a:r>
              <a:rPr lang="zh-TW" altLang="en-US" sz="1800" dirty="0">
                <a:solidFill>
                  <a:srgbClr val="FF0000"/>
                </a:solidFill>
              </a:rPr>
              <a:t>必須是</a:t>
            </a:r>
            <a:r>
              <a:rPr lang="en-US" altLang="zh-TW" sz="1800" dirty="0">
                <a:solidFill>
                  <a:srgbClr val="FF0000"/>
                </a:solidFill>
              </a:rPr>
              <a:t>.xlsx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49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4F7F240-7400-4B53-BF40-B33F74EE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1" y="0"/>
            <a:ext cx="5651067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B2D81FC-FE0B-4A1F-B52D-B49B2BF9B173}"/>
              </a:ext>
            </a:extLst>
          </p:cNvPr>
          <p:cNvSpPr txBox="1"/>
          <p:nvPr/>
        </p:nvSpPr>
        <p:spPr>
          <a:xfrm>
            <a:off x="6096000" y="1870745"/>
            <a:ext cx="6032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STEP2</a:t>
            </a:r>
            <a:r>
              <a:rPr lang="en-US" altLang="zh-TW" sz="2400" dirty="0">
                <a:sym typeface="Wingdings" panose="05000000000000000000" pitchFamily="2" charset="2"/>
              </a:rPr>
              <a:t>: 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(</a:t>
            </a:r>
            <a:r>
              <a:rPr lang="zh-TW" altLang="en-US" sz="2400" dirty="0">
                <a:sym typeface="Wingdings" panose="05000000000000000000" pitchFamily="2" charset="2"/>
              </a:rPr>
              <a:t>以資工系做組內差分為例</a:t>
            </a:r>
            <a:r>
              <a:rPr lang="en-US" altLang="zh-TW" sz="2400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sz="2400" dirty="0"/>
              <a:t>選擇完要計算的檔案後</a:t>
            </a:r>
            <a:endParaRPr lang="en-US" altLang="zh-TW" sz="2400" dirty="0"/>
          </a:p>
          <a:p>
            <a:r>
              <a:rPr lang="zh-TW" altLang="en-US" sz="2400" dirty="0"/>
              <a:t>請</a:t>
            </a:r>
            <a:r>
              <a:rPr lang="zh-TW" altLang="en-US" sz="2400" dirty="0">
                <a:solidFill>
                  <a:srgbClr val="FF0000"/>
                </a:solidFill>
              </a:rPr>
              <a:t>依各系標準或需求</a:t>
            </a:r>
            <a:r>
              <a:rPr lang="zh-TW" altLang="en-US" sz="2400" dirty="0"/>
              <a:t>在此</a:t>
            </a:r>
            <a:r>
              <a:rPr lang="zh-TW" altLang="en-US" sz="2400" dirty="0">
                <a:solidFill>
                  <a:srgbClr val="FF0000"/>
                </a:solidFill>
              </a:rPr>
              <a:t>輸入欲使用的方案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2F0A504-C05C-4BC2-B76A-2DF4E072386B}"/>
              </a:ext>
            </a:extLst>
          </p:cNvPr>
          <p:cNvCxnSpPr>
            <a:cxnSpLocks/>
          </p:cNvCxnSpPr>
          <p:nvPr/>
        </p:nvCxnSpPr>
        <p:spPr>
          <a:xfrm flipH="1">
            <a:off x="1954637" y="3440405"/>
            <a:ext cx="4580387" cy="1645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3DE945B-1C95-4814-B4FE-3E245046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1" y="0"/>
            <a:ext cx="5622999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B2D81FC-FE0B-4A1F-B52D-B49B2BF9B173}"/>
              </a:ext>
            </a:extLst>
          </p:cNvPr>
          <p:cNvSpPr txBox="1"/>
          <p:nvPr/>
        </p:nvSpPr>
        <p:spPr>
          <a:xfrm>
            <a:off x="6096000" y="18707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STEP3</a:t>
            </a:r>
            <a:r>
              <a:rPr lang="en-US" altLang="zh-TW" sz="2400" dirty="0">
                <a:sym typeface="Wingdings" panose="05000000000000000000" pitchFamily="2" charset="2"/>
              </a:rPr>
              <a:t>: </a:t>
            </a:r>
          </a:p>
          <a:p>
            <a:r>
              <a:rPr lang="zh-TW" altLang="en-US" sz="2400" dirty="0">
                <a:sym typeface="Wingdings" panose="05000000000000000000" pitchFamily="2" charset="2"/>
              </a:rPr>
              <a:t>依照輸出框輸出的文字繼續輸入</a:t>
            </a:r>
            <a:endParaRPr lang="en-US" altLang="zh-TW" sz="2400" dirty="0">
              <a:sym typeface="Wingdings" panose="05000000000000000000" pitchFamily="2" charset="2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2F0A504-C05C-4BC2-B76A-2DF4E072386B}"/>
              </a:ext>
            </a:extLst>
          </p:cNvPr>
          <p:cNvCxnSpPr>
            <a:cxnSpLocks/>
          </p:cNvCxnSpPr>
          <p:nvPr/>
        </p:nvCxnSpPr>
        <p:spPr>
          <a:xfrm flipH="1">
            <a:off x="1954638" y="2793534"/>
            <a:ext cx="4141362" cy="2292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7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B6F64D4-B498-4999-82B5-82D2B9094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1" y="0"/>
            <a:ext cx="5642777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B2D81FC-FE0B-4A1F-B52D-B49B2BF9B173}"/>
              </a:ext>
            </a:extLst>
          </p:cNvPr>
          <p:cNvSpPr txBox="1"/>
          <p:nvPr/>
        </p:nvSpPr>
        <p:spPr>
          <a:xfrm>
            <a:off x="6096000" y="1870745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STEP4</a:t>
            </a:r>
            <a:r>
              <a:rPr lang="en-US" altLang="zh-TW" sz="2400" dirty="0">
                <a:sym typeface="Wingdings" panose="05000000000000000000" pitchFamily="2" charset="2"/>
              </a:rPr>
              <a:t>: </a:t>
            </a:r>
          </a:p>
          <a:p>
            <a:r>
              <a:rPr lang="zh-TW" altLang="en-US" sz="2400" dirty="0">
                <a:sym typeface="Wingdings" panose="05000000000000000000" pitchFamily="2" charset="2"/>
              </a:rPr>
              <a:t>到此步驟請</a:t>
            </a:r>
            <a:r>
              <a:rPr lang="zh-TW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開啟選擇的原檔案</a:t>
            </a:r>
            <a:endParaRPr lang="en-US" altLang="zh-TW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TW" altLang="en-US" sz="2400" dirty="0">
                <a:sym typeface="Wingdings" panose="05000000000000000000" pitchFamily="2" charset="2"/>
              </a:rPr>
              <a:t>確認檔案屬於下列何者</a:t>
            </a:r>
            <a:endParaRPr lang="en-US" altLang="zh-TW" sz="2400" dirty="0">
              <a:sym typeface="Wingdings" panose="05000000000000000000" pitchFamily="2" charset="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447CD58-2884-4F37-B53B-A5BE24F66198}"/>
              </a:ext>
            </a:extLst>
          </p:cNvPr>
          <p:cNvSpPr txBox="1"/>
          <p:nvPr/>
        </p:nvSpPr>
        <p:spPr>
          <a:xfrm>
            <a:off x="6335406" y="4696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EFDDFB7-5785-4AEE-A14A-AD1D70D3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01" y="4077412"/>
            <a:ext cx="5338194" cy="1976283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EA4221EF-2124-4C39-93D7-8241150FAEB0}"/>
              </a:ext>
            </a:extLst>
          </p:cNvPr>
          <p:cNvSpPr/>
          <p:nvPr/>
        </p:nvSpPr>
        <p:spPr>
          <a:xfrm>
            <a:off x="7148645" y="5880683"/>
            <a:ext cx="1040235" cy="2694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478D3AF-CF86-4A0C-95AE-48963A8C3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001" y="3529975"/>
            <a:ext cx="5266324" cy="36762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520E6B-3D39-4A13-A7B7-88019190CF9E}"/>
              </a:ext>
            </a:extLst>
          </p:cNvPr>
          <p:cNvSpPr txBox="1"/>
          <p:nvPr/>
        </p:nvSpPr>
        <p:spPr>
          <a:xfrm>
            <a:off x="6335406" y="3529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042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51EF09D-117B-458C-89C4-52B025BD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56" y="0"/>
            <a:ext cx="5608529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B2D81FC-FE0B-4A1F-B52D-B49B2BF9B173}"/>
              </a:ext>
            </a:extLst>
          </p:cNvPr>
          <p:cNvSpPr txBox="1"/>
          <p:nvPr/>
        </p:nvSpPr>
        <p:spPr>
          <a:xfrm>
            <a:off x="6096000" y="187074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STEP5</a:t>
            </a:r>
            <a:r>
              <a:rPr lang="en-US" altLang="zh-TW" sz="2400" dirty="0">
                <a:sym typeface="Wingdings" panose="05000000000000000000" pitchFamily="2" charset="2"/>
              </a:rPr>
              <a:t>: </a:t>
            </a:r>
          </a:p>
          <a:p>
            <a:r>
              <a:rPr lang="zh-TW" altLang="en-US" sz="2400" dirty="0">
                <a:sym typeface="Wingdings" panose="05000000000000000000" pitchFamily="2" charset="2"/>
              </a:rPr>
              <a:t>請確認選擇的檔案</a:t>
            </a:r>
            <a:r>
              <a:rPr lang="zh-TW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成績所在欄位</a:t>
            </a:r>
            <a:endParaRPr lang="en-US" altLang="zh-TW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D42743-3BFD-4DFD-B3E2-0BD6AC85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17" y="3101749"/>
            <a:ext cx="5707808" cy="495518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4F1E49D8-30BB-4B51-BE7E-94A4F2A03103}"/>
              </a:ext>
            </a:extLst>
          </p:cNvPr>
          <p:cNvSpPr/>
          <p:nvPr/>
        </p:nvSpPr>
        <p:spPr>
          <a:xfrm>
            <a:off x="10192625" y="3101749"/>
            <a:ext cx="343948" cy="595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167088F-0182-4EB5-8B29-0DF8260E5D1C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964734" y="3610142"/>
            <a:ext cx="9278261" cy="1473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7FA9F186-E285-420D-9C61-A930FF01C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295" y="4762951"/>
            <a:ext cx="5608529" cy="333652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FDDEE40C-D74E-479A-AD1E-137FE1281DEE}"/>
              </a:ext>
            </a:extLst>
          </p:cNvPr>
          <p:cNvSpPr/>
          <p:nvPr/>
        </p:nvSpPr>
        <p:spPr>
          <a:xfrm>
            <a:off x="11640570" y="4631967"/>
            <a:ext cx="271254" cy="595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F3AD1D3-D439-4F13-AE11-DB9522BC4368}"/>
              </a:ext>
            </a:extLst>
          </p:cNvPr>
          <p:cNvSpPr txBox="1"/>
          <p:nvPr/>
        </p:nvSpPr>
        <p:spPr>
          <a:xfrm>
            <a:off x="9188001" y="522758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請選擇</a:t>
            </a:r>
            <a:r>
              <a:rPr lang="zh-TW" altLang="en-US" dirty="0">
                <a:solidFill>
                  <a:srgbClr val="FF0000"/>
                </a:solidFill>
              </a:rPr>
              <a:t>總成績</a:t>
            </a:r>
            <a:r>
              <a:rPr lang="zh-TW" altLang="en-US" dirty="0"/>
              <a:t>所在的欄位</a:t>
            </a:r>
          </a:p>
        </p:txBody>
      </p:sp>
    </p:spTree>
    <p:extLst>
      <p:ext uri="{BB962C8B-B14F-4D97-AF65-F5344CB8AC3E}">
        <p14:creationId xmlns:p14="http://schemas.microsoft.com/office/powerpoint/2010/main" val="193776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734F002-4E7A-4821-97E1-7218AA6F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6" y="-12098"/>
            <a:ext cx="5655501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B2D81FC-FE0B-4A1F-B52D-B49B2BF9B173}"/>
              </a:ext>
            </a:extLst>
          </p:cNvPr>
          <p:cNvSpPr txBox="1"/>
          <p:nvPr/>
        </p:nvSpPr>
        <p:spPr>
          <a:xfrm>
            <a:off x="6096000" y="1870745"/>
            <a:ext cx="49534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STEP6</a:t>
            </a:r>
            <a:r>
              <a:rPr lang="en-US" altLang="zh-TW" sz="2400" dirty="0">
                <a:sym typeface="Wingdings" panose="05000000000000000000" pitchFamily="2" charset="2"/>
              </a:rPr>
              <a:t>: </a:t>
            </a:r>
          </a:p>
          <a:p>
            <a:r>
              <a:rPr lang="zh-TW" altLang="en-US" sz="2400" dirty="0">
                <a:sym typeface="Wingdings" panose="05000000000000000000" pitchFamily="2" charset="2"/>
              </a:rPr>
              <a:t>輸出結果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r>
              <a:rPr lang="zh-TW" altLang="en-US" sz="2400" dirty="0">
                <a:sym typeface="Wingdings" panose="05000000000000000000" pitchFamily="2" charset="2"/>
              </a:rPr>
              <a:t>可</a:t>
            </a:r>
            <a:r>
              <a:rPr lang="zh-TW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對照首末學生成績</a:t>
            </a:r>
            <a:endParaRPr lang="en-US" altLang="zh-TW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TW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確認有無選錯檔案</a:t>
            </a:r>
            <a:endParaRPr lang="en-US" altLang="zh-TW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TW" sz="2400" dirty="0">
              <a:sym typeface="Wingdings" panose="05000000000000000000" pitchFamily="2" charset="2"/>
            </a:endParaRPr>
          </a:p>
          <a:p>
            <a:r>
              <a:rPr lang="zh-TW" altLang="en-US" sz="2400" dirty="0">
                <a:sym typeface="Wingdings" panose="05000000000000000000" pitchFamily="2" charset="2"/>
              </a:rPr>
              <a:t>最後會將差分結果檔案</a:t>
            </a:r>
            <a:r>
              <a:rPr lang="en-US" altLang="zh-TW" sz="2400" dirty="0">
                <a:sym typeface="Wingdings" panose="05000000000000000000" pitchFamily="2" charset="2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sym typeface="Wingdings" panose="05000000000000000000" pitchFamily="2" charset="2"/>
              </a:rPr>
              <a:t>output.xlsx</a:t>
            </a:r>
            <a:r>
              <a:rPr lang="en-US" altLang="zh-TW" sz="2400" dirty="0">
                <a:sym typeface="Wingdings" panose="05000000000000000000" pitchFamily="2" charset="2"/>
              </a:rPr>
              <a:t>)</a:t>
            </a:r>
          </a:p>
          <a:p>
            <a:r>
              <a:rPr lang="zh-TW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生成在原檔案位置</a:t>
            </a:r>
            <a:endParaRPr lang="en-US" altLang="zh-TW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406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CB98E-0E2F-41BE-B9C2-C678817B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*注意事項*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ACE89-A418-48E7-9C24-6E32FD13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如果中途有</a:t>
            </a:r>
            <a:r>
              <a:rPr lang="zh-TW" altLang="en-US" dirty="0">
                <a:solidFill>
                  <a:srgbClr val="FF0000"/>
                </a:solidFill>
              </a:rPr>
              <a:t>輸入錯誤</a:t>
            </a:r>
            <a:r>
              <a:rPr lang="zh-TW" altLang="en-US" dirty="0"/>
              <a:t>的情況，請</a:t>
            </a:r>
            <a:r>
              <a:rPr lang="zh-TW" altLang="en-US" dirty="0">
                <a:solidFill>
                  <a:srgbClr val="FF0000"/>
                </a:solidFill>
              </a:rPr>
              <a:t>按下重置</a:t>
            </a:r>
            <a:r>
              <a:rPr lang="zh-TW" altLang="en-US" dirty="0"/>
              <a:t>並重新選擇檔案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請確認匯入的檔案符合以下格式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僅有</a:t>
            </a:r>
            <a:r>
              <a:rPr lang="zh-TW" altLang="en-US" dirty="0">
                <a:solidFill>
                  <a:srgbClr val="FF0000"/>
                </a:solidFill>
              </a:rPr>
              <a:t>一個成績總檔</a:t>
            </a:r>
            <a:r>
              <a:rPr lang="en-US" altLang="zh-TW" dirty="0"/>
              <a:t>:</a:t>
            </a:r>
          </a:p>
          <a:p>
            <a:pPr marL="914400" lvl="2" indent="0">
              <a:buNone/>
            </a:pPr>
            <a:r>
              <a:rPr lang="zh-TW" altLang="en-US" dirty="0"/>
              <a:t>不支援每位評分老師各有一個檔案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請將每位老師的檔案</a:t>
            </a:r>
            <a:r>
              <a:rPr lang="zh-TW" altLang="en-US" dirty="0">
                <a:solidFill>
                  <a:srgbClr val="FF0000"/>
                </a:solidFill>
              </a:rPr>
              <a:t>以新增</a:t>
            </a:r>
            <a:r>
              <a:rPr lang="en-US" altLang="zh-TW" dirty="0">
                <a:solidFill>
                  <a:srgbClr val="FF0000"/>
                </a:solidFill>
              </a:rPr>
              <a:t>sheet</a:t>
            </a:r>
            <a:r>
              <a:rPr lang="zh-TW" altLang="en-US" dirty="0">
                <a:solidFill>
                  <a:srgbClr val="FF0000"/>
                </a:solidFill>
              </a:rPr>
              <a:t>的方式將其他檔案的資料複製最後彙整成一個檔案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僅有</a:t>
            </a:r>
            <a:r>
              <a:rPr lang="zh-TW" altLang="en-US" dirty="0">
                <a:solidFill>
                  <a:srgbClr val="FF0000"/>
                </a:solidFill>
              </a:rPr>
              <a:t>一個</a:t>
            </a:r>
            <a:r>
              <a:rPr lang="en-US" altLang="zh-TW" dirty="0">
                <a:solidFill>
                  <a:srgbClr val="FF0000"/>
                </a:solidFill>
              </a:rPr>
              <a:t>title</a:t>
            </a:r>
            <a:r>
              <a:rPr lang="en-US" altLang="zh-TW" dirty="0"/>
              <a:t>:</a:t>
            </a:r>
          </a:p>
          <a:p>
            <a:pPr marL="914400" lvl="2" indent="0">
              <a:buNone/>
            </a:pPr>
            <a:endParaRPr lang="en-US" altLang="zh-TW" dirty="0"/>
          </a:p>
        </p:txBody>
      </p:sp>
      <p:sp>
        <p:nvSpPr>
          <p:cNvPr id="6" name="禁止標誌 5">
            <a:extLst>
              <a:ext uri="{FF2B5EF4-FFF2-40B4-BE49-F238E27FC236}">
                <a16:creationId xmlns:a16="http://schemas.microsoft.com/office/drawing/2014/main" id="{1E141B53-F7A4-4F28-B001-44908E30474F}"/>
              </a:ext>
            </a:extLst>
          </p:cNvPr>
          <p:cNvSpPr/>
          <p:nvPr/>
        </p:nvSpPr>
        <p:spPr>
          <a:xfrm>
            <a:off x="352338" y="4556275"/>
            <a:ext cx="605409" cy="595773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553DFF-1E0E-4160-965A-5D60CDB9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27" y="5678189"/>
            <a:ext cx="4379300" cy="6781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553A84D-3D9F-4FB3-B6C5-4BC05AD6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27" y="4378407"/>
            <a:ext cx="4379300" cy="957972"/>
          </a:xfrm>
          <a:prstGeom prst="rect">
            <a:avLst/>
          </a:prstGeom>
        </p:spPr>
      </p:pic>
      <p:sp>
        <p:nvSpPr>
          <p:cNvPr id="11" name="L 圖案 10">
            <a:extLst>
              <a:ext uri="{FF2B5EF4-FFF2-40B4-BE49-F238E27FC236}">
                <a16:creationId xmlns:a16="http://schemas.microsoft.com/office/drawing/2014/main" id="{E43C7C7B-5308-4AC5-A6B9-9A05548ABCD3}"/>
              </a:ext>
            </a:extLst>
          </p:cNvPr>
          <p:cNvSpPr/>
          <p:nvPr/>
        </p:nvSpPr>
        <p:spPr>
          <a:xfrm rot="19839881">
            <a:off x="5913658" y="5840096"/>
            <a:ext cx="616469" cy="248870"/>
          </a:xfrm>
          <a:prstGeom prst="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362D8B-F0B0-45C5-BF32-BD6C211B2C2F}"/>
              </a:ext>
            </a:extLst>
          </p:cNvPr>
          <p:cNvSpPr txBox="1"/>
          <p:nvPr/>
        </p:nvSpPr>
        <p:spPr>
          <a:xfrm>
            <a:off x="8198462" y="51294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請合併成一列</a:t>
            </a:r>
          </a:p>
        </p:txBody>
      </p:sp>
      <p:sp>
        <p:nvSpPr>
          <p:cNvPr id="16" name="禁止標誌 15">
            <a:extLst>
              <a:ext uri="{FF2B5EF4-FFF2-40B4-BE49-F238E27FC236}">
                <a16:creationId xmlns:a16="http://schemas.microsoft.com/office/drawing/2014/main" id="{0FE4AE9C-4F46-48FB-90BC-3747EF0C69D6}"/>
              </a:ext>
            </a:extLst>
          </p:cNvPr>
          <p:cNvSpPr/>
          <p:nvPr/>
        </p:nvSpPr>
        <p:spPr>
          <a:xfrm>
            <a:off x="5892221" y="4526993"/>
            <a:ext cx="654341" cy="65434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99C58FF-393D-43D7-8278-88380AA98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15" y="4598559"/>
            <a:ext cx="4680941" cy="55348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7A435D1-FF11-4F33-8185-D8981DB62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415" y="5822660"/>
            <a:ext cx="4680940" cy="224159"/>
          </a:xfrm>
          <a:prstGeom prst="rect">
            <a:avLst/>
          </a:prstGeom>
        </p:spPr>
      </p:pic>
      <p:sp>
        <p:nvSpPr>
          <p:cNvPr id="21" name="L 圖案 20">
            <a:extLst>
              <a:ext uri="{FF2B5EF4-FFF2-40B4-BE49-F238E27FC236}">
                <a16:creationId xmlns:a16="http://schemas.microsoft.com/office/drawing/2014/main" id="{2276CC98-1337-4B0A-9BF3-9ABBB70C9AD5}"/>
              </a:ext>
            </a:extLst>
          </p:cNvPr>
          <p:cNvSpPr/>
          <p:nvPr/>
        </p:nvSpPr>
        <p:spPr>
          <a:xfrm rot="19839881">
            <a:off x="373774" y="5749451"/>
            <a:ext cx="616469" cy="248870"/>
          </a:xfrm>
          <a:prstGeom prst="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3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3BE75-9ECF-43AE-964C-F1F757BE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*注意事項*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036442-18A6-4D39-AD7F-A502E4C6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成績不能以公式的方式顯現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7C8CB2B-A474-4172-ABF7-22534219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28" y="2385094"/>
            <a:ext cx="4956583" cy="1364260"/>
          </a:xfrm>
          <a:prstGeom prst="rect">
            <a:avLst/>
          </a:prstGeom>
        </p:spPr>
      </p:pic>
      <p:sp>
        <p:nvSpPr>
          <p:cNvPr id="10" name="禁止標誌 9">
            <a:extLst>
              <a:ext uri="{FF2B5EF4-FFF2-40B4-BE49-F238E27FC236}">
                <a16:creationId xmlns:a16="http://schemas.microsoft.com/office/drawing/2014/main" id="{71EEDD41-42A5-4933-BDD6-DA3A5687BF19}"/>
              </a:ext>
            </a:extLst>
          </p:cNvPr>
          <p:cNvSpPr/>
          <p:nvPr/>
        </p:nvSpPr>
        <p:spPr>
          <a:xfrm>
            <a:off x="1262936" y="2765221"/>
            <a:ext cx="767286" cy="72355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11B802-C966-42F4-9F62-0543E9CD11CD}"/>
              </a:ext>
            </a:extLst>
          </p:cNvPr>
          <p:cNvSpPr txBox="1"/>
          <p:nvPr/>
        </p:nvSpPr>
        <p:spPr>
          <a:xfrm>
            <a:off x="1039536" y="3996452"/>
            <a:ext cx="67338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匯入的檔案</a:t>
            </a:r>
            <a:r>
              <a:rPr lang="zh-TW" altLang="en-US" sz="2800" dirty="0">
                <a:solidFill>
                  <a:srgbClr val="FF0000"/>
                </a:solidFill>
              </a:rPr>
              <a:t>必須是</a:t>
            </a:r>
            <a:r>
              <a:rPr lang="en-US" altLang="zh-TW" sz="2800" dirty="0">
                <a:solidFill>
                  <a:srgbClr val="FF0000"/>
                </a:solidFill>
              </a:rPr>
              <a:t>.xlsx</a:t>
            </a:r>
            <a:r>
              <a:rPr lang="en-US" altLang="zh-TW" sz="2800" dirty="0"/>
              <a:t>(</a:t>
            </a:r>
            <a:r>
              <a:rPr lang="zh-TW" altLang="en-US" sz="2800" dirty="0"/>
              <a:t>新版</a:t>
            </a:r>
            <a:r>
              <a:rPr lang="en-US" altLang="zh-TW" sz="2800" dirty="0"/>
              <a:t>excel)</a:t>
            </a:r>
          </a:p>
          <a:p>
            <a:pPr lvl="1"/>
            <a:r>
              <a:rPr lang="zh-TW" altLang="en-US" sz="2800" dirty="0"/>
              <a:t>學校系統生成的原檔案為</a:t>
            </a:r>
            <a:r>
              <a:rPr lang="en-US" altLang="zh-TW" sz="2800" dirty="0"/>
              <a:t>.</a:t>
            </a:r>
            <a:r>
              <a:rPr lang="en-US" altLang="zh-TW" sz="2800" dirty="0" err="1"/>
              <a:t>xls</a:t>
            </a:r>
            <a:r>
              <a:rPr lang="en-US" altLang="zh-TW" sz="2800" dirty="0"/>
              <a:t>(</a:t>
            </a:r>
            <a:r>
              <a:rPr lang="zh-TW" altLang="en-US" sz="2800" dirty="0"/>
              <a:t>舊版</a:t>
            </a:r>
            <a:r>
              <a:rPr lang="en-US" altLang="zh-TW" sz="2800" dirty="0"/>
              <a:t>excel)</a:t>
            </a:r>
          </a:p>
          <a:p>
            <a:pPr lvl="1"/>
            <a:r>
              <a:rPr lang="zh-TW" altLang="en-US" sz="2800" dirty="0"/>
              <a:t>請打開點選另存新檔儲存成</a:t>
            </a:r>
            <a:r>
              <a:rPr lang="en-US" altLang="zh-TW" sz="2800" dirty="0"/>
              <a:t>.xlsx</a:t>
            </a:r>
          </a:p>
        </p:txBody>
      </p:sp>
    </p:spTree>
    <p:extLst>
      <p:ext uri="{BB962C8B-B14F-4D97-AF65-F5344CB8AC3E}">
        <p14:creationId xmlns:p14="http://schemas.microsoft.com/office/powerpoint/2010/main" val="37270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268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*注意事項*</vt:lpstr>
      <vt:lpstr>*注意事項*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子奇 徐</dc:creator>
  <cp:lastModifiedBy>子奇 徐</cp:lastModifiedBy>
  <cp:revision>13</cp:revision>
  <dcterms:created xsi:type="dcterms:W3CDTF">2021-02-23T10:09:57Z</dcterms:created>
  <dcterms:modified xsi:type="dcterms:W3CDTF">2021-02-27T08:08:32Z</dcterms:modified>
</cp:coreProperties>
</file>