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3">
          <p15:clr>
            <a:srgbClr val="A4A3A4"/>
          </p15:clr>
        </p15:guide>
        <p15:guide id="2" pos="325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pos="7355">
          <p15:clr>
            <a:srgbClr val="A4A3A4"/>
          </p15:clr>
        </p15:guide>
        <p15:guide id="5" pos="3840">
          <p15:clr>
            <a:srgbClr val="A4A3A4"/>
          </p15:clr>
        </p15:guide>
        <p15:guide id="6" orient="horz" pos="935">
          <p15:clr>
            <a:srgbClr val="A4A3A4"/>
          </p15:clr>
        </p15:guide>
        <p15:guide id="7" orient="horz" pos="3770">
          <p15:clr>
            <a:srgbClr val="A4A3A4"/>
          </p15:clr>
        </p15:guide>
        <p15:guide id="8" pos="9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3" orient="horz"/>
        <p:guide pos="325"/>
        <p:guide pos="3997" orient="horz"/>
        <p:guide pos="7355"/>
        <p:guide pos="3840"/>
        <p:guide pos="935" orient="horz"/>
        <p:guide pos="3770" orient="horz"/>
        <p:guide pos="93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01ffa6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c601ffa6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gc601ffa6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6d0d676f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66d0d676f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g166d0d676f5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f2525f6f6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f2525f6f6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0f2525f6f6_1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6d0d676f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66d0d676f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g166d0d676f5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fae18f4f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ffae18f4f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g1ffae18f4f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6d0d676f5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6d0d676f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66d0d676f5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6d0d676f5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6d0d676f5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66d0d676f5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4197879" y="-1534054"/>
            <a:ext cx="3796242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Title and Text">
  <p:cSld name="1_Vertical 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00" y="1825625"/>
            <a:ext cx="10515600" cy="3796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31850" y="4589463"/>
            <a:ext cx="1051560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8200" y="1825625"/>
            <a:ext cx="5181600" cy="377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6172200" y="1825625"/>
            <a:ext cx="5181600" cy="377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839788" y="2505075"/>
            <a:ext cx="5157787" cy="3201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4" type="body"/>
          </p:nvPr>
        </p:nvSpPr>
        <p:spPr>
          <a:xfrm>
            <a:off x="6172200" y="2505075"/>
            <a:ext cx="5183188" cy="3201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3796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7252" l="0" r="0" t="0"/>
          <a:stretch/>
        </p:blipFill>
        <p:spPr>
          <a:xfrm>
            <a:off x="352850" y="5756800"/>
            <a:ext cx="1622625" cy="8245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accounts.jasmin.ac.uk/account/password_rese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tebooks.jasmin.ac.uk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390825" y="2363725"/>
            <a:ext cx="115773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2E2D62"/>
                </a:solidFill>
              </a:rPr>
              <a:t>Logging in to the</a:t>
            </a:r>
            <a:endParaRPr b="1" sz="4400">
              <a:solidFill>
                <a:srgbClr val="2E2D6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2E2D62"/>
                </a:solidFill>
              </a:rPr>
              <a:t>JASMIN Notebook Service </a:t>
            </a:r>
            <a:endParaRPr b="1" sz="4400">
              <a:solidFill>
                <a:srgbClr val="2E2D6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2E2D62"/>
                </a:solidFill>
              </a:rPr>
              <a:t>(with training accounts)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25" y="1293300"/>
            <a:ext cx="9802932" cy="3439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8"/>
          <p:cNvSpPr/>
          <p:nvPr/>
        </p:nvSpPr>
        <p:spPr>
          <a:xfrm>
            <a:off x="689550" y="319450"/>
            <a:ext cx="112713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Go to</a:t>
            </a:r>
            <a:r>
              <a:rPr lang="en-GB" sz="2200">
                <a:solidFill>
                  <a:schemeClr val="dk1"/>
                </a:solidFill>
              </a:rPr>
              <a:t>: 		</a:t>
            </a:r>
            <a:r>
              <a:rPr lang="en-GB" sz="22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https://accounts.jasmin.ac.uk/account/password_reset/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032450" y="4195625"/>
            <a:ext cx="4223100" cy="1433700"/>
          </a:xfrm>
          <a:prstGeom prst="wedgeRectCallout">
            <a:avLst>
              <a:gd fmla="val -79436" name="adj1"/>
              <a:gd fmla="val -68055" name="adj2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28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198000" spcFirstLastPara="1" rIns="198000" wrap="square" tIns="900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Enter the email address you provided for the training account.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Click "Request password reset"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50" y="1115950"/>
            <a:ext cx="11432751" cy="43871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19"/>
          <p:cNvSpPr/>
          <p:nvPr/>
        </p:nvSpPr>
        <p:spPr>
          <a:xfrm>
            <a:off x="689550" y="319450"/>
            <a:ext cx="112713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Check your email and click the link…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850" y="362325"/>
            <a:ext cx="9677400" cy="50101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0"/>
          <p:cNvSpPr/>
          <p:nvPr/>
        </p:nvSpPr>
        <p:spPr>
          <a:xfrm>
            <a:off x="7649775" y="3556200"/>
            <a:ext cx="4223100" cy="1433700"/>
          </a:xfrm>
          <a:prstGeom prst="wedgeRectCallout">
            <a:avLst>
              <a:gd fmla="val 50597" name="adj1"/>
              <a:gd fmla="val -50565" name="adj2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28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198000" spcFirstLastPara="1" rIns="198000" wrap="square" tIns="900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Enter a new password in both boxes.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Click "Reset password".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403349" y="345175"/>
            <a:ext cx="1157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2E2D62"/>
                </a:solidFill>
              </a:rPr>
              <a:t>Once you have set your password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915225" y="1560825"/>
            <a:ext cx="104814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Go to the Notebook Service at</a:t>
            </a:r>
            <a:r>
              <a:rPr lang="en-GB" sz="2400">
                <a:solidFill>
                  <a:schemeClr val="dk1"/>
                </a:solidFill>
              </a:rPr>
              <a:t>:    </a:t>
            </a:r>
            <a:r>
              <a:rPr lang="en-GB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https://notebooks.jasmin.ac.uk/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Use your username (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train***</a:t>
            </a:r>
            <a:r>
              <a:rPr lang="en-GB" sz="2400">
                <a:solidFill>
                  <a:schemeClr val="dk1"/>
                </a:solidFill>
              </a:rPr>
              <a:t>)</a:t>
            </a:r>
            <a:r>
              <a:rPr i="1" lang="en-GB" sz="2400">
                <a:solidFill>
                  <a:schemeClr val="dk1"/>
                </a:solidFill>
              </a:rPr>
              <a:t> </a:t>
            </a:r>
            <a:r>
              <a:rPr lang="en-GB" sz="2400">
                <a:solidFill>
                  <a:schemeClr val="dk1"/>
                </a:solidFill>
              </a:rPr>
              <a:t>and password to login.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You will need to use the two-step verification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05950" cy="49720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22"/>
          <p:cNvSpPr/>
          <p:nvPr/>
        </p:nvSpPr>
        <p:spPr>
          <a:xfrm>
            <a:off x="340425" y="5268025"/>
            <a:ext cx="4223100" cy="1433700"/>
          </a:xfrm>
          <a:prstGeom prst="wedgeRectCallout">
            <a:avLst>
              <a:gd fmla="val 8143" name="adj1"/>
              <a:gd fmla="val -101754" name="adj2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28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198000" spcFirstLastPara="1" rIns="198000" wrap="square" tIns="900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Select "Email" as the method.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Click "Send me a code"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grpSp>
        <p:nvGrpSpPr>
          <p:cNvPr id="131" name="Google Shape;131;p22"/>
          <p:cNvGrpSpPr/>
          <p:nvPr/>
        </p:nvGrpSpPr>
        <p:grpSpPr>
          <a:xfrm>
            <a:off x="5281163" y="1320675"/>
            <a:ext cx="6562888" cy="4843250"/>
            <a:chOff x="5281163" y="1320675"/>
            <a:chExt cx="6562888" cy="4843250"/>
          </a:xfrm>
        </p:grpSpPr>
        <p:pic>
          <p:nvPicPr>
            <p:cNvPr id="132" name="Google Shape;13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81163" y="3554075"/>
              <a:ext cx="6562725" cy="260985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33" name="Google Shape;133;p22"/>
            <p:cNvSpPr/>
            <p:nvPr/>
          </p:nvSpPr>
          <p:spPr>
            <a:xfrm>
              <a:off x="8713550" y="1320675"/>
              <a:ext cx="3130500" cy="1433700"/>
            </a:xfrm>
            <a:prstGeom prst="wedgeRectCallout">
              <a:avLst>
                <a:gd fmla="val -50844" name="adj1"/>
                <a:gd fmla="val 123727" name="adj2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280000" dist="6667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198000" spcFirstLastPara="1" rIns="198000" wrap="square" tIns="90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</a:rPr>
                <a:t>3. You will receive an email - copy the verification code and paste it into this page.</a:t>
              </a:r>
              <a:endParaRPr b="1" sz="16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252899" y="128025"/>
            <a:ext cx="1157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2E2D62"/>
                </a:solidFill>
              </a:rPr>
              <a:t>Now you should be in….</a:t>
            </a:r>
            <a:endParaRPr sz="1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150" y="786625"/>
            <a:ext cx="9784242" cy="56556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nt and logo master">
  <a:themeElements>
    <a:clrScheme name="UKRI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788"/>
      </a:accent1>
      <a:accent2>
        <a:srgbClr val="00BED5"/>
      </a:accent2>
      <a:accent3>
        <a:srgbClr val="1E5DF8"/>
      </a:accent3>
      <a:accent4>
        <a:srgbClr val="2E2C51"/>
      </a:accent4>
      <a:accent5>
        <a:srgbClr val="34D5AE"/>
      </a:accent5>
      <a:accent6>
        <a:srgbClr val="67C04D"/>
      </a:accent6>
      <a:hlink>
        <a:srgbClr val="676767"/>
      </a:hlink>
      <a:folHlink>
        <a:srgbClr val="BE2B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