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68" r:id="rId1"/>
  </p:sldMasterIdLst>
  <p:notesMasterIdLst>
    <p:notesMasterId r:id="rId70"/>
  </p:notesMasterIdLst>
  <p:sldIdLst>
    <p:sldId id="670" r:id="rId2"/>
    <p:sldId id="528" r:id="rId3"/>
    <p:sldId id="596" r:id="rId4"/>
    <p:sldId id="597" r:id="rId5"/>
    <p:sldId id="493" r:id="rId6"/>
    <p:sldId id="662" r:id="rId7"/>
    <p:sldId id="663" r:id="rId8"/>
    <p:sldId id="598" r:id="rId9"/>
    <p:sldId id="600" r:id="rId10"/>
    <p:sldId id="599" r:id="rId11"/>
    <p:sldId id="664" r:id="rId12"/>
    <p:sldId id="601" r:id="rId13"/>
    <p:sldId id="602" r:id="rId14"/>
    <p:sldId id="665" r:id="rId15"/>
    <p:sldId id="603" r:id="rId16"/>
    <p:sldId id="604" r:id="rId17"/>
    <p:sldId id="605" r:id="rId18"/>
    <p:sldId id="606" r:id="rId19"/>
    <p:sldId id="607" r:id="rId20"/>
    <p:sldId id="608" r:id="rId21"/>
    <p:sldId id="614" r:id="rId22"/>
    <p:sldId id="615" r:id="rId23"/>
    <p:sldId id="616" r:id="rId24"/>
    <p:sldId id="666" r:id="rId25"/>
    <p:sldId id="609" r:id="rId26"/>
    <p:sldId id="610" r:id="rId27"/>
    <p:sldId id="611" r:id="rId28"/>
    <p:sldId id="667" r:id="rId29"/>
    <p:sldId id="617" r:id="rId30"/>
    <p:sldId id="618" r:id="rId31"/>
    <p:sldId id="668" r:id="rId32"/>
    <p:sldId id="619" r:id="rId33"/>
    <p:sldId id="620" r:id="rId34"/>
    <p:sldId id="621" r:id="rId35"/>
    <p:sldId id="623" r:id="rId36"/>
    <p:sldId id="624" r:id="rId37"/>
    <p:sldId id="625" r:id="rId38"/>
    <p:sldId id="626" r:id="rId39"/>
    <p:sldId id="628" r:id="rId40"/>
    <p:sldId id="627" r:id="rId41"/>
    <p:sldId id="631" r:id="rId42"/>
    <p:sldId id="632" r:id="rId43"/>
    <p:sldId id="633" r:id="rId44"/>
    <p:sldId id="634" r:id="rId45"/>
    <p:sldId id="635" r:id="rId46"/>
    <p:sldId id="638" r:id="rId47"/>
    <p:sldId id="642" r:id="rId48"/>
    <p:sldId id="640" r:id="rId49"/>
    <p:sldId id="669" r:id="rId50"/>
    <p:sldId id="643" r:id="rId51"/>
    <p:sldId id="639" r:id="rId52"/>
    <p:sldId id="644" r:id="rId53"/>
    <p:sldId id="646" r:id="rId54"/>
    <p:sldId id="647" r:id="rId55"/>
    <p:sldId id="649" r:id="rId56"/>
    <p:sldId id="650" r:id="rId57"/>
    <p:sldId id="651" r:id="rId58"/>
    <p:sldId id="657" r:id="rId59"/>
    <p:sldId id="658" r:id="rId60"/>
    <p:sldId id="659" r:id="rId61"/>
    <p:sldId id="660" r:id="rId62"/>
    <p:sldId id="661" r:id="rId63"/>
    <p:sldId id="652" r:id="rId64"/>
    <p:sldId id="655" r:id="rId65"/>
    <p:sldId id="653" r:id="rId66"/>
    <p:sldId id="654" r:id="rId67"/>
    <p:sldId id="656" r:id="rId68"/>
    <p:sldId id="282" r:id="rId69"/>
  </p:sldIdLst>
  <p:sldSz cx="10080625" cy="7559675"/>
  <p:notesSz cx="7772400" cy="100584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A50021"/>
    <a:srgbClr val="000066"/>
    <a:srgbClr val="FFFF00"/>
    <a:srgbClr val="00FF00"/>
    <a:srgbClr val="00CC99"/>
    <a:srgbClr val="00FF9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284" y="5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353A39D-8A65-4ADF-A0B8-4AD78F8763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anose="020B0600070205080204" pitchFamily="34" charset="-128"/>
        <a:cs typeface="ＭＳ Ｐゴシック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anose="020B0600070205080204" pitchFamily="34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anose="020B0600070205080204" pitchFamily="34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anose="020B0600070205080204" pitchFamily="34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09C0E69-D068-4C81-8376-9A763FABE3F9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2</a:t>
            </a:fld>
            <a:endParaRPr lang="en-US" altLang="en-US" sz="1400"/>
          </a:p>
        </p:txBody>
      </p:sp>
      <p:sp>
        <p:nvSpPr>
          <p:cNvPr id="1126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A6A948C-165D-4BE8-9E63-44B53CA6EF98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3</a:t>
            </a:fld>
            <a:endParaRPr lang="en-US" altLang="en-US" sz="1400"/>
          </a:p>
        </p:txBody>
      </p:sp>
      <p:sp>
        <p:nvSpPr>
          <p:cNvPr id="1331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D56CC01-D596-4EB8-B1B7-30D3C0A6ECEA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4</a:t>
            </a:fld>
            <a:endParaRPr lang="en-US" altLang="en-US" sz="1400"/>
          </a:p>
        </p:txBody>
      </p:sp>
      <p:sp>
        <p:nvSpPr>
          <p:cNvPr id="1536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BCAFB1D-0D58-47FA-AB9D-17570573AC80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63</a:t>
            </a:fld>
            <a:endParaRPr lang="en-US" altLang="en-US" sz="1400"/>
          </a:p>
        </p:txBody>
      </p:sp>
      <p:sp>
        <p:nvSpPr>
          <p:cNvPr id="7680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8BD6295-1908-43D2-A1C9-6101601F35B1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64</a:t>
            </a:fld>
            <a:endParaRPr lang="en-US" altLang="en-US" sz="1400"/>
          </a:p>
        </p:txBody>
      </p:sp>
      <p:sp>
        <p:nvSpPr>
          <p:cNvPr id="7885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B3885D3-5A9F-41CE-94CC-728AF9180E04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65</a:t>
            </a:fld>
            <a:endParaRPr lang="en-US" altLang="en-US" sz="1400"/>
          </a:p>
        </p:txBody>
      </p:sp>
      <p:sp>
        <p:nvSpPr>
          <p:cNvPr id="8089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2D03071-1F90-4CD5-9D3E-38EC7F62FA46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66</a:t>
            </a:fld>
            <a:endParaRPr lang="en-US" altLang="en-US" sz="1400"/>
          </a:p>
        </p:txBody>
      </p:sp>
      <p:sp>
        <p:nvSpPr>
          <p:cNvPr id="8294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7B0353C-372A-4A76-BCA1-86AC91C43B58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67</a:t>
            </a:fld>
            <a:endParaRPr lang="en-US" altLang="en-US" sz="1400"/>
          </a:p>
        </p:txBody>
      </p:sp>
      <p:sp>
        <p:nvSpPr>
          <p:cNvPr id="8499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350FB73-78D1-4B89-B32D-2CCBB4694B05}" type="slidenum">
              <a:rPr lang="en-US" altLang="en-US" sz="1400" smtClean="0"/>
              <a:pPr>
                <a:spcBef>
                  <a:spcPct val="0"/>
                </a:spcBef>
              </a:pPr>
              <a:t>68</a:t>
            </a:fld>
            <a:endParaRPr lang="en-US" altLang="en-US" sz="1400" smtClean="0"/>
          </a:p>
        </p:txBody>
      </p:sp>
      <p:sp>
        <p:nvSpPr>
          <p:cNvPr id="8704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82963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3305175" y="-36513"/>
            <a:ext cx="1355725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3144838" y="0"/>
            <a:ext cx="1746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423" y="3667052"/>
            <a:ext cx="8568531" cy="9515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614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422" y="4632949"/>
            <a:ext cx="7560469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46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45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91424" y="366705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1424" y="4632949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754688" y="436517"/>
            <a:ext cx="3968750" cy="6349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92113" y="5260975"/>
            <a:ext cx="2268537" cy="401638"/>
          </a:xfrm>
          <a:prstGeom prst="rect">
            <a:avLst/>
          </a:prstGeom>
        </p:spPr>
        <p:txBody>
          <a:bodyPr/>
          <a:lstStyle>
            <a:lvl1pPr>
              <a:defRPr sz="1764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E550FC4-EB4A-4D32-845F-174518B202F9}" type="datetimeFigureOut">
              <a:rPr lang="en-GB"/>
              <a:pPr>
                <a:defRPr/>
              </a:pPr>
              <a:t>09/10/2018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6569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63423" y="1867129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63423" y="2833027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63422" y="3881795"/>
            <a:ext cx="9289611" cy="26945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63538" y="3460750"/>
            <a:ext cx="2268537" cy="401638"/>
          </a:xfrm>
          <a:prstGeom prst="rect">
            <a:avLst/>
          </a:prstGeom>
        </p:spPr>
        <p:txBody>
          <a:bodyPr/>
          <a:lstStyle>
            <a:lvl1pPr>
              <a:defRPr sz="1764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18679C-AB31-4EBF-8054-548CE122B36B}" type="datetimeFigureOut">
              <a:rPr lang="en-GB"/>
              <a:pPr>
                <a:defRPr/>
              </a:pPr>
              <a:t>09/10/2018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0459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025" y="289733"/>
            <a:ext cx="5096316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894365" y="1441938"/>
            <a:ext cx="3787670" cy="52599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441938"/>
            <a:ext cx="5096316" cy="4686293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875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48028" y="345703"/>
            <a:ext cx="9328878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647149"/>
            <a:ext cx="9328878" cy="4607807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356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7419" y="226750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07418" y="3266606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563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5480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680200"/>
            <a:ext cx="16795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8" y="6756400"/>
            <a:ext cx="1444625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6742113"/>
            <a:ext cx="162718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62F96-17BC-1D46-B6DF-8EEA1A6DE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338" y="1516063"/>
            <a:ext cx="9280525" cy="4795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73038" y="6470650"/>
            <a:ext cx="185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414338" y="419100"/>
            <a:ext cx="9280525" cy="971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6735763"/>
            <a:ext cx="20780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2" r:id="rId7"/>
  </p:sldLayoutIdLst>
  <p:txStyles>
    <p:titleStyle>
      <a:lvl1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50825" indent="-250825" algn="l" defTabSz="1006475" rtl="0" fontAlgn="base">
        <a:lnSpc>
          <a:spcPct val="90000"/>
        </a:lnSpc>
        <a:spcBef>
          <a:spcPts val="11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55650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w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 bwMode="auto">
          <a:xfrm>
            <a:off x="377825" y="3667125"/>
            <a:ext cx="8567738" cy="95091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sz="6000" smtClean="0">
                <a:solidFill>
                  <a:srgbClr val="000000"/>
                </a:solidFill>
              </a:rPr>
              <a:t>The Unix Shell</a:t>
            </a:r>
            <a:endParaRPr lang="en-GB" altLang="en-US" sz="6000" smtClean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 bwMode="auto">
          <a:xfrm>
            <a:off x="377825" y="4632325"/>
            <a:ext cx="7559675" cy="6096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400" smtClean="0">
                <a:solidFill>
                  <a:srgbClr val="000000"/>
                </a:solidFill>
              </a:rPr>
              <a:t>Pipes and Filters</a:t>
            </a:r>
          </a:p>
          <a:p>
            <a:endParaRPr lang="en-GB" altLang="en-US" sz="240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10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ls molecules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cubane.pdb    ethane.pdb    methane.pdb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octane.pdb    pentane.pdb   propane.pdb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cd molecules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wc *.pdb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latin typeface="Courier New" panose="02070309020205020404" pitchFamily="49" charset="0"/>
            </a:endParaRPr>
          </a:p>
        </p:txBody>
      </p:sp>
      <p:sp>
        <p:nvSpPr>
          <p:cNvPr id="21507" name="AutoShape 3"/>
          <p:cNvSpPr>
            <a:spLocks noChangeArrowheads="1"/>
          </p:cNvSpPr>
          <p:nvPr/>
        </p:nvSpPr>
        <p:spPr bwMode="auto">
          <a:xfrm>
            <a:off x="1525588" y="2686050"/>
            <a:ext cx="979487" cy="46037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>
              <a:solidFill>
                <a:srgbClr val="A50021"/>
              </a:solidFill>
            </a:endParaRPr>
          </a:p>
        </p:txBody>
      </p:sp>
      <p:sp>
        <p:nvSpPr>
          <p:cNvPr id="21508" name="Text Box 2"/>
          <p:cNvSpPr txBox="1">
            <a:spLocks noChangeArrowheads="1"/>
          </p:cNvSpPr>
          <p:nvPr/>
        </p:nvSpPr>
        <p:spPr bwMode="auto">
          <a:xfrm>
            <a:off x="4981575" y="2686050"/>
            <a:ext cx="4783138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accent2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 sz="2400">
                <a:solidFill>
                  <a:schemeClr val="accent2"/>
                </a:solidFill>
                <a:latin typeface="Calibri" panose="020F0502020204030204" pitchFamily="34" charset="0"/>
              </a:rPr>
              <a:t> is a </a:t>
            </a:r>
            <a:r>
              <a:rPr lang="en-US" altLang="en-US" sz="2400" i="1">
                <a:solidFill>
                  <a:schemeClr val="accent2"/>
                </a:solidFill>
                <a:latin typeface="Calibri" panose="020F0502020204030204" pitchFamily="34" charset="0"/>
              </a:rPr>
              <a:t>wild card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accent2"/>
                </a:solidFill>
                <a:latin typeface="Calibri" panose="020F0502020204030204" pitchFamily="34" charset="0"/>
              </a:rPr>
              <a:t>matches zero or more characters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accent2"/>
                </a:solidFill>
                <a:latin typeface="Calibri" panose="020F0502020204030204" pitchFamily="34" charset="0"/>
              </a:rPr>
              <a:t>so </a:t>
            </a:r>
            <a:r>
              <a:rPr lang="en-US" altLang="en-US" sz="2400">
                <a:solidFill>
                  <a:schemeClr val="accent2"/>
                </a:solidFill>
                <a:latin typeface="Courier New" panose="02070309020205020404" pitchFamily="49" charset="0"/>
              </a:rPr>
              <a:t>*.pdb</a:t>
            </a:r>
            <a:r>
              <a:rPr lang="en-US" altLang="en-US" sz="2400">
                <a:solidFill>
                  <a:schemeClr val="accent2"/>
                </a:solidFill>
                <a:latin typeface="Calibri" panose="020F0502020204030204" pitchFamily="34" charset="0"/>
              </a:rPr>
              <a:t> matches all filenames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accent2"/>
                </a:solidFill>
                <a:latin typeface="Calibri" panose="020F0502020204030204" pitchFamily="34" charset="0"/>
              </a:rPr>
              <a:t>ending in </a:t>
            </a:r>
            <a:r>
              <a:rPr lang="en-US" altLang="en-US" sz="2400">
                <a:solidFill>
                  <a:schemeClr val="accent2"/>
                </a:solidFill>
                <a:latin typeface="Courier New" panose="02070309020205020404" pitchFamily="49" charset="0"/>
              </a:rPr>
              <a:t>.pdb</a:t>
            </a:r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 flipH="1">
            <a:off x="2736850" y="2973388"/>
            <a:ext cx="21304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10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ls molecules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cubane.pdb    ethane.pdb    methane.pdb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octane.pdb    pentane.pdb   propane.pdb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cd molecules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wc *.pdb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latin typeface="Courier New" panose="02070309020205020404" pitchFamily="49" charset="0"/>
            </a:endParaRPr>
          </a:p>
        </p:txBody>
      </p:sp>
      <p:sp>
        <p:nvSpPr>
          <p:cNvPr id="22531" name="AutoShape 6"/>
          <p:cNvSpPr>
            <a:spLocks/>
          </p:cNvSpPr>
          <p:nvPr/>
        </p:nvSpPr>
        <p:spPr bwMode="auto">
          <a:xfrm rot="-5400000">
            <a:off x="1439863" y="2541587"/>
            <a:ext cx="230188" cy="1325563"/>
          </a:xfrm>
          <a:prstGeom prst="leftBrace">
            <a:avLst>
              <a:gd name="adj1" fmla="val 4798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2532" name="AutoShape 7"/>
          <p:cNvSpPr>
            <a:spLocks/>
          </p:cNvSpPr>
          <p:nvPr/>
        </p:nvSpPr>
        <p:spPr bwMode="auto">
          <a:xfrm rot="5400000" flipV="1">
            <a:off x="5097463" y="-714375"/>
            <a:ext cx="230188" cy="8986837"/>
          </a:xfrm>
          <a:prstGeom prst="leftBrace">
            <a:avLst>
              <a:gd name="adj1" fmla="val 3253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2533" name="Text Box 2"/>
          <p:cNvSpPr txBox="1">
            <a:spLocks noChangeArrowheads="1"/>
          </p:cNvSpPr>
          <p:nvPr/>
        </p:nvSpPr>
        <p:spPr bwMode="auto">
          <a:xfrm>
            <a:off x="661988" y="3895725"/>
            <a:ext cx="88709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600" i="1">
                <a:latin typeface="Courier New" panose="02070309020205020404" pitchFamily="49" charset="0"/>
              </a:rPr>
              <a:t>wc cubane.pdb ethane.pdb methane.pdb octane.pdb pentane.pdb propane.pdb</a:t>
            </a:r>
          </a:p>
        </p:txBody>
      </p:sp>
      <p:sp>
        <p:nvSpPr>
          <p:cNvPr id="22534" name="Line 9"/>
          <p:cNvSpPr>
            <a:spLocks noChangeShapeType="1"/>
          </p:cNvSpPr>
          <p:nvPr/>
        </p:nvSpPr>
        <p:spPr bwMode="auto">
          <a:xfrm>
            <a:off x="1814513" y="3376613"/>
            <a:ext cx="3513137" cy="173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10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ls molecules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cubane.pdb    ethane.pdb    methane.pdb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octane.pdb    pentane.pdb   propane.pdb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cd molecules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wc *.pdb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latin typeface="Courier New" panose="02070309020205020404" pitchFamily="49" charset="0"/>
            </a:endParaRPr>
          </a:p>
        </p:txBody>
      </p:sp>
      <p:sp>
        <p:nvSpPr>
          <p:cNvPr id="23555" name="AutoShape 3"/>
          <p:cNvSpPr>
            <a:spLocks noChangeArrowheads="1"/>
          </p:cNvSpPr>
          <p:nvPr/>
        </p:nvSpPr>
        <p:spPr bwMode="auto">
          <a:xfrm>
            <a:off x="892175" y="2686050"/>
            <a:ext cx="519113" cy="46037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>
              <a:solidFill>
                <a:srgbClr val="A50021"/>
              </a:solidFill>
            </a:endParaRPr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4981575" y="2686050"/>
            <a:ext cx="4783138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u="sng">
                <a:solidFill>
                  <a:schemeClr val="accent2"/>
                </a:solidFill>
                <a:latin typeface="Calibri" panose="020F0502020204030204" pitchFamily="34" charset="0"/>
              </a:rPr>
              <a:t>w</a:t>
            </a:r>
            <a:r>
              <a:rPr lang="en-US" altLang="en-US" sz="2400">
                <a:solidFill>
                  <a:schemeClr val="accent2"/>
                </a:solidFill>
                <a:latin typeface="Calibri" panose="020F0502020204030204" pitchFamily="34" charset="0"/>
              </a:rPr>
              <a:t>ord </a:t>
            </a:r>
            <a:r>
              <a:rPr lang="en-US" altLang="en-US" sz="2400" u="sng">
                <a:solidFill>
                  <a:schemeClr val="accent2"/>
                </a:solidFill>
                <a:latin typeface="Calibri" panose="020F0502020204030204" pitchFamily="34" charset="0"/>
              </a:rPr>
              <a:t>c</a:t>
            </a:r>
            <a:r>
              <a:rPr lang="en-US" altLang="en-US" sz="2400">
                <a:solidFill>
                  <a:schemeClr val="accent2"/>
                </a:solidFill>
                <a:latin typeface="Calibri" panose="020F0502020204030204" pitchFamily="34" charset="0"/>
              </a:rPr>
              <a:t>ount</a:t>
            </a:r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 flipH="1">
            <a:off x="2736850" y="2973388"/>
            <a:ext cx="21304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10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ls molecules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cubane.pdb    ethane.pdb    methane.pdb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octane.pdb    pentane.pdb   propane.pdb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cd molecules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wc *.pdb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latin typeface="Courier New" panose="02070309020205020404" pitchFamily="49" charset="0"/>
            </a:endParaRPr>
          </a:p>
        </p:txBody>
      </p:sp>
      <p:sp>
        <p:nvSpPr>
          <p:cNvPr id="24579" name="AutoShape 3"/>
          <p:cNvSpPr>
            <a:spLocks noChangeArrowheads="1"/>
          </p:cNvSpPr>
          <p:nvPr/>
        </p:nvSpPr>
        <p:spPr bwMode="auto">
          <a:xfrm>
            <a:off x="892175" y="2686050"/>
            <a:ext cx="519113" cy="46037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>
              <a:solidFill>
                <a:srgbClr val="A50021"/>
              </a:solidFill>
            </a:endParaRPr>
          </a:p>
        </p:txBody>
      </p:sp>
      <p:sp>
        <p:nvSpPr>
          <p:cNvPr id="24580" name="Text Box 2"/>
          <p:cNvSpPr txBox="1">
            <a:spLocks noChangeArrowheads="1"/>
          </p:cNvSpPr>
          <p:nvPr/>
        </p:nvSpPr>
        <p:spPr bwMode="auto">
          <a:xfrm>
            <a:off x="4981575" y="2686050"/>
            <a:ext cx="4783138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u="sng">
                <a:solidFill>
                  <a:schemeClr val="accent2"/>
                </a:solidFill>
                <a:latin typeface="Calibri" panose="020F0502020204030204" pitchFamily="34" charset="0"/>
              </a:rPr>
              <a:t>w</a:t>
            </a:r>
            <a:r>
              <a:rPr lang="en-US" altLang="en-US" sz="2400">
                <a:solidFill>
                  <a:schemeClr val="accent2"/>
                </a:solidFill>
                <a:latin typeface="Calibri" panose="020F0502020204030204" pitchFamily="34" charset="0"/>
              </a:rPr>
              <a:t>ord </a:t>
            </a:r>
            <a:r>
              <a:rPr lang="en-US" altLang="en-US" sz="2400" u="sng">
                <a:solidFill>
                  <a:schemeClr val="accent2"/>
                </a:solidFill>
                <a:latin typeface="Calibri" panose="020F0502020204030204" pitchFamily="34" charset="0"/>
              </a:rPr>
              <a:t>c</a:t>
            </a:r>
            <a:r>
              <a:rPr lang="en-US" altLang="en-US" sz="2400">
                <a:solidFill>
                  <a:schemeClr val="accent2"/>
                </a:solidFill>
                <a:latin typeface="Calibri" panose="020F0502020204030204" pitchFamily="34" charset="0"/>
              </a:rPr>
              <a:t>ount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accent2"/>
                </a:solidFill>
                <a:latin typeface="Calibri" panose="020F0502020204030204" pitchFamily="34" charset="0"/>
              </a:rPr>
              <a:t>counts lines, words, and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accent2"/>
                </a:solidFill>
                <a:latin typeface="Calibri" panose="020F0502020204030204" pitchFamily="34" charset="0"/>
              </a:rPr>
              <a:t>characters in files</a:t>
            </a:r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 flipH="1">
            <a:off x="2736850" y="2973388"/>
            <a:ext cx="21304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10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ls molecules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cubane.pdb    ethane.pdb    methane.pdb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octane.pdb    pentane.pdb   propane.pdb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cd molecules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wc *.pdb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  20  156 1158 cubane.pdb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  12   84  622 ethane.pdb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   9   57  422 methane.pdb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  30  246 1828 octane.pdb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  21  165 1226 pentane.pdb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  15  111  825 propane.pdb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 107  819 6081 total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10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wc -l *.pdb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  20  cubane.pdb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  12  ethane.pdb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   9  methane.pdb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  30  octane.pdb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  21  pentane.pdb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  15  propane.pdb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 107  total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latin typeface="Courier New" panose="02070309020205020404" pitchFamily="49" charset="0"/>
            </a:endParaRPr>
          </a:p>
        </p:txBody>
      </p:sp>
      <p:sp>
        <p:nvSpPr>
          <p:cNvPr id="26627" name="AutoShape 3"/>
          <p:cNvSpPr>
            <a:spLocks noChangeArrowheads="1"/>
          </p:cNvSpPr>
          <p:nvPr/>
        </p:nvSpPr>
        <p:spPr bwMode="auto">
          <a:xfrm>
            <a:off x="1525588" y="841375"/>
            <a:ext cx="461962" cy="46037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>
              <a:solidFill>
                <a:srgbClr val="A50021"/>
              </a:solidFill>
            </a:endParaRPr>
          </a:p>
        </p:txBody>
      </p:sp>
      <p:sp>
        <p:nvSpPr>
          <p:cNvPr id="26628" name="Text Box 2"/>
          <p:cNvSpPr txBox="1">
            <a:spLocks noChangeArrowheads="1"/>
          </p:cNvSpPr>
          <p:nvPr/>
        </p:nvSpPr>
        <p:spPr bwMode="auto">
          <a:xfrm>
            <a:off x="4981575" y="841375"/>
            <a:ext cx="4783138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accent2"/>
                </a:solidFill>
                <a:latin typeface="Calibri" panose="020F0502020204030204" pitchFamily="34" charset="0"/>
              </a:rPr>
              <a:t>report only lines</a:t>
            </a:r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 flipH="1">
            <a:off x="3197225" y="1128713"/>
            <a:ext cx="1670050" cy="158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10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wc -l *.pdb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  20  cubane.pdb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  12  ethane.pdb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   9  methane.pdb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  30  octane.pdb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  21  pentane.pdb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  15  propane.pdb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 107  total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latin typeface="Courier New" panose="02070309020205020404" pitchFamily="49" charset="0"/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4981575" y="841375"/>
            <a:ext cx="4783138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accent2"/>
                </a:solidFill>
                <a:latin typeface="Calibri" panose="020F0502020204030204" pitchFamily="34" charset="0"/>
              </a:rPr>
              <a:t>report only lines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accent2"/>
                </a:solidFill>
                <a:latin typeface="Calibri" panose="020F0502020204030204" pitchFamily="34" charset="0"/>
              </a:rPr>
              <a:t>use -w for words or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accent2"/>
                </a:solidFill>
                <a:latin typeface="Calibri" panose="020F0502020204030204" pitchFamily="34" charset="0"/>
              </a:rPr>
              <a:t>-c for characters</a:t>
            </a:r>
          </a:p>
        </p:txBody>
      </p:sp>
      <p:sp>
        <p:nvSpPr>
          <p:cNvPr id="27652" name="Line 5"/>
          <p:cNvSpPr>
            <a:spLocks noChangeShapeType="1"/>
          </p:cNvSpPr>
          <p:nvPr/>
        </p:nvSpPr>
        <p:spPr bwMode="auto">
          <a:xfrm flipH="1">
            <a:off x="3197225" y="1128713"/>
            <a:ext cx="1670050" cy="158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4176713" y="773113"/>
            <a:ext cx="339725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Which file is shortest?</a:t>
            </a: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3341688" cy="610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  20  cubane.pdb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  12  ethane.pdb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   9  methane.pdb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  30  octane.pdb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  21  pentane.pdb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  15  propane.pdb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 107  total</a:t>
            </a:r>
            <a:endParaRPr lang="en-US" altLang="en-US" sz="2400" b="1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4"/>
          <p:cNvSpPr txBox="1">
            <a:spLocks noChangeArrowheads="1"/>
          </p:cNvSpPr>
          <p:nvPr/>
        </p:nvSpPr>
        <p:spPr bwMode="auto">
          <a:xfrm>
            <a:off x="4176713" y="773113"/>
            <a:ext cx="48101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Which file is shortest?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Easy to see when there are six…</a:t>
            </a: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3341688" cy="610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  20  cubane.pdb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  12  ethane.pdb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   9  methane.pdb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  30  octane.pdb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  21  pentane.pdb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  15  propane.pdb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 107  total</a:t>
            </a:r>
            <a:endParaRPr lang="en-US" altLang="en-US" sz="2400" b="1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 txBox="1">
            <a:spLocks noChangeArrowheads="1"/>
          </p:cNvSpPr>
          <p:nvPr/>
        </p:nvSpPr>
        <p:spPr bwMode="auto">
          <a:xfrm>
            <a:off x="4176713" y="773113"/>
            <a:ext cx="481012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Which file is shortest?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Easy to see when there are six…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…but what if there were 6000?</a:t>
            </a: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3341688" cy="610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  20  cubane.pdb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  12  ethane.pdb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   9  methane.pdb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  30  octane.pdb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  21  pentane.pdb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  15  propane.pdb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 107  total</a:t>
            </a:r>
            <a:endParaRPr lang="en-US" altLang="en-US" sz="2400" b="1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2220913" y="1376363"/>
            <a:ext cx="85566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shell</a:t>
            </a:r>
          </a:p>
        </p:txBody>
      </p:sp>
      <p:pic>
        <p:nvPicPr>
          <p:cNvPr id="10243" name="Picture 4" descr="MC900104318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303338"/>
            <a:ext cx="906463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35" descr="server_356x3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3343275"/>
            <a:ext cx="33909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10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wc -l *.pdb &gt; lengths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endParaRPr lang="en-US" altLang="en-US" sz="2400" i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10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wc -l *.pdb &gt; lengths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endParaRPr lang="en-US" altLang="en-US" sz="2400" i="1">
              <a:latin typeface="Courier New" panose="02070309020205020404" pitchFamily="49" charset="0"/>
            </a:endParaRP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4867275" y="1936750"/>
            <a:ext cx="4783138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chemeClr val="accent2"/>
                </a:solidFill>
                <a:latin typeface="Calibri" panose="020F0502020204030204" pitchFamily="34" charset="0"/>
              </a:rPr>
              <a:t>redirect</a:t>
            </a:r>
            <a:r>
              <a:rPr lang="en-US" altLang="en-US" sz="2400">
                <a:solidFill>
                  <a:schemeClr val="accent2"/>
                </a:solidFill>
                <a:latin typeface="Calibri" panose="020F0502020204030204" pitchFamily="34" charset="0"/>
              </a:rPr>
              <a:t> output to a file</a:t>
            </a:r>
            <a:endParaRPr lang="en-US" altLang="en-US" sz="2400" i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2772" name="Line 4"/>
          <p:cNvSpPr>
            <a:spLocks noChangeShapeType="1"/>
          </p:cNvSpPr>
          <p:nvPr/>
        </p:nvSpPr>
        <p:spPr bwMode="auto">
          <a:xfrm flipH="1" flipV="1">
            <a:off x="4233863" y="1474788"/>
            <a:ext cx="690562" cy="576262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773" name="AutoShape 5"/>
          <p:cNvSpPr>
            <a:spLocks noChangeArrowheads="1"/>
          </p:cNvSpPr>
          <p:nvPr/>
        </p:nvSpPr>
        <p:spPr bwMode="auto">
          <a:xfrm>
            <a:off x="3138488" y="841375"/>
            <a:ext cx="1785937" cy="5175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>
              <a:solidFill>
                <a:srgbClr val="A5002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10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wc -l *.pdb &gt; lengths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endParaRPr lang="en-US" altLang="en-US" sz="2400" i="1">
              <a:latin typeface="Courier New" panose="02070309020205020404" pitchFamily="49" charset="0"/>
            </a:endParaRP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4867275" y="1936750"/>
            <a:ext cx="4783138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chemeClr val="accent2"/>
                </a:solidFill>
                <a:latin typeface="Calibri" panose="020F0502020204030204" pitchFamily="34" charset="0"/>
              </a:rPr>
              <a:t>redirect</a:t>
            </a:r>
            <a:r>
              <a:rPr lang="en-US" altLang="en-US" sz="2400">
                <a:solidFill>
                  <a:schemeClr val="accent2"/>
                </a:solidFill>
                <a:latin typeface="Calibri" panose="020F0502020204030204" pitchFamily="34" charset="0"/>
              </a:rPr>
              <a:t> output to a file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accent2"/>
                </a:solidFill>
                <a:latin typeface="Calibri" panose="020F0502020204030204" pitchFamily="34" charset="0"/>
              </a:rPr>
              <a:t>create file if it doesn't exist</a:t>
            </a:r>
            <a:endParaRPr lang="en-US" altLang="en-US" sz="2400" i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3796" name="Line 4"/>
          <p:cNvSpPr>
            <a:spLocks noChangeShapeType="1"/>
          </p:cNvSpPr>
          <p:nvPr/>
        </p:nvSpPr>
        <p:spPr bwMode="auto">
          <a:xfrm flipH="1" flipV="1">
            <a:off x="4233863" y="1474788"/>
            <a:ext cx="690562" cy="576262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797" name="AutoShape 5"/>
          <p:cNvSpPr>
            <a:spLocks noChangeArrowheads="1"/>
          </p:cNvSpPr>
          <p:nvPr/>
        </p:nvSpPr>
        <p:spPr bwMode="auto">
          <a:xfrm>
            <a:off x="3138488" y="841375"/>
            <a:ext cx="1785937" cy="5175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>
              <a:solidFill>
                <a:srgbClr val="A5002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10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wc -l *.pdb &gt; lengths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endParaRPr lang="en-US" altLang="en-US" sz="2400" i="1">
              <a:latin typeface="Courier New" panose="02070309020205020404" pitchFamily="49" charset="0"/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4867275" y="1936750"/>
            <a:ext cx="4783138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chemeClr val="accent2"/>
                </a:solidFill>
                <a:latin typeface="Calibri" panose="020F0502020204030204" pitchFamily="34" charset="0"/>
              </a:rPr>
              <a:t>redirect</a:t>
            </a:r>
            <a:r>
              <a:rPr lang="en-US" altLang="en-US" sz="2400">
                <a:solidFill>
                  <a:schemeClr val="accent2"/>
                </a:solidFill>
                <a:latin typeface="Calibri" panose="020F0502020204030204" pitchFamily="34" charset="0"/>
              </a:rPr>
              <a:t> output to a file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accent2"/>
                </a:solidFill>
                <a:latin typeface="Calibri" panose="020F0502020204030204" pitchFamily="34" charset="0"/>
              </a:rPr>
              <a:t>create file if it doesn't exist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accent2"/>
                </a:solidFill>
                <a:latin typeface="Calibri" panose="020F0502020204030204" pitchFamily="34" charset="0"/>
              </a:rPr>
              <a:t>overwrite it if it does</a:t>
            </a:r>
            <a:endParaRPr lang="en-US" altLang="en-US" sz="2400" i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 flipH="1" flipV="1">
            <a:off x="4233863" y="1474788"/>
            <a:ext cx="690562" cy="576262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21" name="AutoShape 5"/>
          <p:cNvSpPr>
            <a:spLocks noChangeArrowheads="1"/>
          </p:cNvSpPr>
          <p:nvPr/>
        </p:nvSpPr>
        <p:spPr bwMode="auto">
          <a:xfrm>
            <a:off x="3138488" y="841375"/>
            <a:ext cx="1785937" cy="5175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>
              <a:solidFill>
                <a:srgbClr val="A5002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10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wc -l *.pdb &gt; lengths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endParaRPr lang="en-US" altLang="en-US" sz="2400" i="1">
              <a:latin typeface="Courier New" panose="02070309020205020404" pitchFamily="49" charset="0"/>
            </a:endParaRP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4867275" y="1936750"/>
            <a:ext cx="4783138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accent2"/>
                </a:solidFill>
                <a:latin typeface="Calibri" panose="020F0502020204030204" pitchFamily="34" charset="0"/>
              </a:rPr>
              <a:t>no screen output</a:t>
            </a:r>
          </a:p>
        </p:txBody>
      </p:sp>
      <p:sp>
        <p:nvSpPr>
          <p:cNvPr id="35844" name="Line 4"/>
          <p:cNvSpPr>
            <a:spLocks noChangeShapeType="1"/>
          </p:cNvSpPr>
          <p:nvPr/>
        </p:nvSpPr>
        <p:spPr bwMode="auto">
          <a:xfrm flipH="1" flipV="1">
            <a:off x="1354138" y="1647825"/>
            <a:ext cx="3513137" cy="51911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10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wc -l *.pdb &gt; lengths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ls lengths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lengths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endParaRPr lang="en-US" altLang="en-US" sz="2400" i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10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wc -l *.pdb &gt; lengths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ls lengths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lengths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cat lengths</a:t>
            </a:r>
            <a:endParaRPr lang="en-US" altLang="en-US" sz="2400" b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  20  cubane.pdb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  12  ethane.pdb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   9  methane.pdb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  30  octane.pdb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  21  pentane.pdb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  15  propane.pdb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 107  total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10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wc -l *.pdb &gt; lengths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ls lengths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lengths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cat lengths</a:t>
            </a:r>
            <a:endParaRPr lang="en-US" altLang="en-US" sz="2400" b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  20  cubane.pdb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  12  ethane.pdb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   9  methane.pdb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  30  octane.pdb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  21  pentane.pdb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  15  propane.pdb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 107  total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latin typeface="Courier New" panose="02070309020205020404" pitchFamily="49" charset="0"/>
            </a:endParaRPr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4867275" y="2166938"/>
            <a:ext cx="4783138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chemeClr val="accent2"/>
                </a:solidFill>
                <a:latin typeface="Calibri" panose="020F0502020204030204" pitchFamily="34" charset="0"/>
              </a:rPr>
              <a:t>con</a:t>
            </a:r>
            <a:r>
              <a:rPr lang="en-US" altLang="en-US" sz="2400" i="1" u="sng">
                <a:solidFill>
                  <a:schemeClr val="accent2"/>
                </a:solidFill>
                <a:latin typeface="Calibri" panose="020F0502020204030204" pitchFamily="34" charset="0"/>
              </a:rPr>
              <a:t>cat</a:t>
            </a:r>
            <a:r>
              <a:rPr lang="en-US" altLang="en-US" sz="2400" i="1">
                <a:solidFill>
                  <a:schemeClr val="accent2"/>
                </a:solidFill>
                <a:latin typeface="Calibri" panose="020F0502020204030204" pitchFamily="34" charset="0"/>
              </a:rPr>
              <a:t>enate</a:t>
            </a:r>
            <a:r>
              <a:rPr lang="en-US" altLang="en-US" sz="2400">
                <a:solidFill>
                  <a:schemeClr val="accent2"/>
                </a:solidFill>
                <a:latin typeface="Calibri" panose="020F0502020204030204" pitchFamily="34" charset="0"/>
              </a:rPr>
              <a:t> files</a:t>
            </a:r>
          </a:p>
        </p:txBody>
      </p:sp>
      <p:sp>
        <p:nvSpPr>
          <p:cNvPr id="38916" name="Line 6"/>
          <p:cNvSpPr>
            <a:spLocks noChangeShapeType="1"/>
          </p:cNvSpPr>
          <p:nvPr/>
        </p:nvSpPr>
        <p:spPr bwMode="auto">
          <a:xfrm flipH="1" flipV="1">
            <a:off x="3370263" y="2513013"/>
            <a:ext cx="132397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17" name="AutoShape 7"/>
          <p:cNvSpPr>
            <a:spLocks noChangeArrowheads="1"/>
          </p:cNvSpPr>
          <p:nvPr/>
        </p:nvSpPr>
        <p:spPr bwMode="auto">
          <a:xfrm>
            <a:off x="892175" y="2224088"/>
            <a:ext cx="2189163" cy="5175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>
              <a:solidFill>
                <a:srgbClr val="A5002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10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wc -l *.pdb &gt; lengths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ls lengths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lengths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cat lengths</a:t>
            </a:r>
            <a:endParaRPr lang="en-US" altLang="en-US" sz="2400" b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  20  cubane.pdb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  12  ethane.pdb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   9  methane.pdb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  30  octane.pdb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  21  pentane.pdb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  15  propane.pdb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 107  total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latin typeface="Courier New" panose="02070309020205020404" pitchFamily="49" charset="0"/>
            </a:endParaRPr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4867275" y="2166938"/>
            <a:ext cx="4783138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chemeClr val="accent2"/>
                </a:solidFill>
                <a:latin typeface="Calibri" panose="020F0502020204030204" pitchFamily="34" charset="0"/>
              </a:rPr>
              <a:t>con</a:t>
            </a:r>
            <a:r>
              <a:rPr lang="en-US" altLang="en-US" sz="2400" i="1" u="sng">
                <a:solidFill>
                  <a:schemeClr val="accent2"/>
                </a:solidFill>
                <a:latin typeface="Calibri" panose="020F0502020204030204" pitchFamily="34" charset="0"/>
              </a:rPr>
              <a:t>cat</a:t>
            </a:r>
            <a:r>
              <a:rPr lang="en-US" altLang="en-US" sz="2400" i="1">
                <a:solidFill>
                  <a:schemeClr val="accent2"/>
                </a:solidFill>
                <a:latin typeface="Calibri" panose="020F0502020204030204" pitchFamily="34" charset="0"/>
              </a:rPr>
              <a:t>enate</a:t>
            </a:r>
            <a:r>
              <a:rPr lang="en-US" altLang="en-US" sz="2400">
                <a:solidFill>
                  <a:schemeClr val="accent2"/>
                </a:solidFill>
                <a:latin typeface="Calibri" panose="020F0502020204030204" pitchFamily="34" charset="0"/>
              </a:rPr>
              <a:t> files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accent2"/>
                </a:solidFill>
                <a:latin typeface="Calibri" panose="020F0502020204030204" pitchFamily="34" charset="0"/>
              </a:rPr>
              <a:t>in this case, only one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accent2"/>
                </a:solidFill>
                <a:latin typeface="Calibri" panose="020F0502020204030204" pitchFamily="34" charset="0"/>
              </a:rPr>
              <a:t>so file contents printed to screen</a:t>
            </a:r>
            <a:endParaRPr lang="en-US" altLang="en-US" sz="2400" i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9940" name="Line 6"/>
          <p:cNvSpPr>
            <a:spLocks noChangeShapeType="1"/>
          </p:cNvSpPr>
          <p:nvPr/>
        </p:nvSpPr>
        <p:spPr bwMode="auto">
          <a:xfrm flipH="1" flipV="1">
            <a:off x="3370263" y="2513013"/>
            <a:ext cx="132397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941" name="AutoShape 7"/>
          <p:cNvSpPr>
            <a:spLocks noChangeArrowheads="1"/>
          </p:cNvSpPr>
          <p:nvPr/>
        </p:nvSpPr>
        <p:spPr bwMode="auto">
          <a:xfrm>
            <a:off x="892175" y="2224088"/>
            <a:ext cx="2189163" cy="5175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>
              <a:solidFill>
                <a:srgbClr val="A5002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10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sort -n lengths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i="1">
                <a:latin typeface="Courier New" panose="02070309020205020404" pitchFamily="49" charset="0"/>
              </a:rPr>
              <a:t>9  methane.pdb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i="1">
                <a:latin typeface="Courier New" panose="02070309020205020404" pitchFamily="49" charset="0"/>
              </a:rPr>
              <a:t>12  ethane.pdb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i="1">
                <a:latin typeface="Courier New" panose="02070309020205020404" pitchFamily="49" charset="0"/>
              </a:rPr>
              <a:t>15  propane.pdb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 20  cubane.pdb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 21  pentane.pdb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 30  octane.pdb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107  total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2220913" y="1376363"/>
            <a:ext cx="85566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shell</a:t>
            </a:r>
          </a:p>
        </p:txBody>
      </p:sp>
      <p:pic>
        <p:nvPicPr>
          <p:cNvPr id="12291" name="Picture 3" descr="MC900104318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303338"/>
            <a:ext cx="906463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 descr="server_356x3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3343275"/>
            <a:ext cx="33909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48934" name="Group 70"/>
          <p:cNvGraphicFramePr>
            <a:graphicFrameLocks noGrp="1"/>
          </p:cNvGraphicFramePr>
          <p:nvPr/>
        </p:nvGraphicFramePr>
        <p:xfrm>
          <a:off x="5270500" y="1303338"/>
          <a:ext cx="3038475" cy="3427412"/>
        </p:xfrm>
        <a:graphic>
          <a:graphicData uri="http://schemas.openxmlformats.org/drawingml/2006/table">
            <a:tbl>
              <a:tblPr/>
              <a:tblGrid>
                <a:gridCol w="1439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8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9913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pwd</a:t>
                      </a:r>
                      <a:endParaRPr kumimoji="0" lang="en-CA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mkdir</a:t>
                      </a:r>
                      <a:endParaRPr kumimoji="0" lang="en-CA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087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cd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nano</a:t>
                      </a:r>
                      <a:endParaRPr kumimoji="0" lang="en-CA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499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ls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rm</a:t>
                      </a:r>
                      <a:endParaRPr kumimoji="0" lang="en-CA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.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rmdir</a:t>
                      </a:r>
                      <a:endParaRPr kumimoji="0" lang="en-CA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..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mv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3087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cp</a:t>
                      </a:r>
                      <a:endParaRPr kumimoji="0" lang="en-CA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10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sort -n lengths &gt; sorted-lengths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endParaRPr lang="en-US" altLang="en-US" sz="2400" i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10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sort -n lengths &gt; sorted-lengths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head -1 sorted-lengths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  9  methane.pdb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10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sort -n lengths &gt; sorted-lengths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head -1 sorted-lengths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  9  methane.pdb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latin typeface="Courier New" panose="02070309020205020404" pitchFamily="49" charset="0"/>
            </a:endParaRPr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4867275" y="1936750"/>
            <a:ext cx="4783138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accent2"/>
                </a:solidFill>
                <a:latin typeface="Calibri" panose="020F0502020204030204" pitchFamily="34" charset="0"/>
              </a:rPr>
              <a:t>get the first line of the file</a:t>
            </a:r>
          </a:p>
        </p:txBody>
      </p:sp>
      <p:sp>
        <p:nvSpPr>
          <p:cNvPr id="44036" name="Line 6"/>
          <p:cNvSpPr>
            <a:spLocks noChangeShapeType="1"/>
          </p:cNvSpPr>
          <p:nvPr/>
        </p:nvSpPr>
        <p:spPr bwMode="auto">
          <a:xfrm flipH="1" flipV="1">
            <a:off x="2563813" y="1763713"/>
            <a:ext cx="2246312" cy="40322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4037" name="AutoShape 4"/>
          <p:cNvSpPr>
            <a:spLocks noChangeArrowheads="1"/>
          </p:cNvSpPr>
          <p:nvPr/>
        </p:nvSpPr>
        <p:spPr bwMode="auto">
          <a:xfrm>
            <a:off x="835025" y="1303338"/>
            <a:ext cx="1497013" cy="5175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>
              <a:solidFill>
                <a:srgbClr val="A5002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10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sort -n lengths &gt; sorted-lengths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head -1 sorted-lengths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  9  methane.pdb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latin typeface="Courier New" panose="02070309020205020404" pitchFamily="49" charset="0"/>
            </a:endParaRP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867275" y="1936750"/>
            <a:ext cx="4783138" cy="293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accent2"/>
                </a:solidFill>
                <a:latin typeface="Calibri" panose="020F0502020204030204" pitchFamily="34" charset="0"/>
              </a:rPr>
              <a:t>get the first line of the file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accent2"/>
                </a:solidFill>
                <a:latin typeface="Calibri" panose="020F0502020204030204" pitchFamily="34" charset="0"/>
              </a:rPr>
              <a:t>this must be the PDB file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accent2"/>
                </a:solidFill>
                <a:latin typeface="Calibri" panose="020F0502020204030204" pitchFamily="34" charset="0"/>
              </a:rPr>
              <a:t>with the fewest lines,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accent2"/>
                </a:solidFill>
                <a:latin typeface="Calibri" panose="020F0502020204030204" pitchFamily="34" charset="0"/>
              </a:rPr>
              <a:t>since </a:t>
            </a:r>
            <a:r>
              <a:rPr lang="en-US" altLang="en-US" sz="2400">
                <a:solidFill>
                  <a:schemeClr val="accent2"/>
                </a:solidFill>
                <a:latin typeface="Courier New" panose="02070309020205020404" pitchFamily="49" charset="0"/>
              </a:rPr>
              <a:t>sorted-lengths</a:t>
            </a:r>
            <a:r>
              <a:rPr lang="en-US" altLang="en-US" sz="2400">
                <a:solidFill>
                  <a:schemeClr val="accent2"/>
                </a:solidFill>
                <a:latin typeface="Calibri" panose="020F0502020204030204" pitchFamily="34" charset="0"/>
              </a:rPr>
              <a:t> holds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accent2"/>
                </a:solidFill>
                <a:latin typeface="Calibri" panose="020F0502020204030204" pitchFamily="34" charset="0"/>
              </a:rPr>
              <a:t>files and line counts in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accent2"/>
                </a:solidFill>
                <a:latin typeface="Calibri" panose="020F0502020204030204" pitchFamily="34" charset="0"/>
              </a:rPr>
              <a:t>order from least to greatest</a:t>
            </a:r>
          </a:p>
        </p:txBody>
      </p:sp>
      <p:sp>
        <p:nvSpPr>
          <p:cNvPr id="45060" name="AutoShape 4"/>
          <p:cNvSpPr>
            <a:spLocks noChangeArrowheads="1"/>
          </p:cNvSpPr>
          <p:nvPr/>
        </p:nvSpPr>
        <p:spPr bwMode="auto">
          <a:xfrm>
            <a:off x="835025" y="1303338"/>
            <a:ext cx="1497013" cy="5175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>
              <a:solidFill>
                <a:srgbClr val="A50021"/>
              </a:solidFill>
            </a:endParaRPr>
          </a:p>
        </p:txBody>
      </p:sp>
      <p:sp>
        <p:nvSpPr>
          <p:cNvPr id="45061" name="Line 6"/>
          <p:cNvSpPr>
            <a:spLocks noChangeShapeType="1"/>
          </p:cNvSpPr>
          <p:nvPr/>
        </p:nvSpPr>
        <p:spPr bwMode="auto">
          <a:xfrm flipH="1" flipV="1">
            <a:off x="2563813" y="1763713"/>
            <a:ext cx="2246312" cy="40322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10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sort -n lengths &gt; sorted-lengths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head -1 sorted-lengths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  9  methane.pdb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latin typeface="Courier New" panose="02070309020205020404" pitchFamily="49" charset="0"/>
            </a:endParaRPr>
          </a:p>
        </p:txBody>
      </p:sp>
      <p:sp>
        <p:nvSpPr>
          <p:cNvPr id="46083" name="Text Box 2"/>
          <p:cNvSpPr txBox="1">
            <a:spLocks noChangeArrowheads="1"/>
          </p:cNvSpPr>
          <p:nvPr/>
        </p:nvSpPr>
        <p:spPr bwMode="auto">
          <a:xfrm>
            <a:off x="4867275" y="1936750"/>
            <a:ext cx="4783138" cy="293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accent2"/>
                </a:solidFill>
                <a:latin typeface="Calibri" panose="020F0502020204030204" pitchFamily="34" charset="0"/>
              </a:rPr>
              <a:t>get the first line of the file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accent2"/>
                </a:solidFill>
                <a:latin typeface="Calibri" panose="020F0502020204030204" pitchFamily="34" charset="0"/>
              </a:rPr>
              <a:t>this must be the PDB file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accent2"/>
                </a:solidFill>
                <a:latin typeface="Calibri" panose="020F0502020204030204" pitchFamily="34" charset="0"/>
              </a:rPr>
              <a:t>with the fewest lines,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accent2"/>
                </a:solidFill>
                <a:latin typeface="Calibri" panose="020F0502020204030204" pitchFamily="34" charset="0"/>
              </a:rPr>
              <a:t>since sorted-lengths holds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accent2"/>
                </a:solidFill>
                <a:latin typeface="Calibri" panose="020F0502020204030204" pitchFamily="34" charset="0"/>
              </a:rPr>
              <a:t>files and line counts in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accent2"/>
                </a:solidFill>
                <a:latin typeface="Calibri" panose="020F0502020204030204" pitchFamily="34" charset="0"/>
              </a:rPr>
              <a:t>order from least to greatest</a:t>
            </a:r>
          </a:p>
        </p:txBody>
      </p:sp>
      <p:sp>
        <p:nvSpPr>
          <p:cNvPr id="46084" name="Text Box 2"/>
          <p:cNvSpPr txBox="1">
            <a:spLocks noChangeArrowheads="1"/>
          </p:cNvSpPr>
          <p:nvPr/>
        </p:nvSpPr>
        <p:spPr bwMode="auto">
          <a:xfrm>
            <a:off x="547688" y="3376613"/>
            <a:ext cx="3859212" cy="293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alibri" panose="020F0502020204030204" pitchFamily="34" charset="0"/>
              </a:rPr>
              <a:t>not particularly obvious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alibri" panose="020F0502020204030204" pitchFamily="34" charset="0"/>
            </a:endParaRPr>
          </a:p>
        </p:txBody>
      </p:sp>
      <p:sp>
        <p:nvSpPr>
          <p:cNvPr id="46085" name="AutoShape 7"/>
          <p:cNvSpPr>
            <a:spLocks/>
          </p:cNvSpPr>
          <p:nvPr/>
        </p:nvSpPr>
        <p:spPr bwMode="auto">
          <a:xfrm>
            <a:off x="4464050" y="2627313"/>
            <a:ext cx="288925" cy="2074862"/>
          </a:xfrm>
          <a:prstGeom prst="leftBrace">
            <a:avLst>
              <a:gd name="adj1" fmla="val 598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6086" name="Line 8"/>
          <p:cNvSpPr>
            <a:spLocks noChangeShapeType="1"/>
          </p:cNvSpPr>
          <p:nvPr/>
        </p:nvSpPr>
        <p:spPr bwMode="auto">
          <a:xfrm flipH="1" flipV="1">
            <a:off x="2563813" y="1763713"/>
            <a:ext cx="2246312" cy="40322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6087" name="AutoShape 4"/>
          <p:cNvSpPr>
            <a:spLocks noChangeArrowheads="1"/>
          </p:cNvSpPr>
          <p:nvPr/>
        </p:nvSpPr>
        <p:spPr bwMode="auto">
          <a:xfrm>
            <a:off x="835025" y="1303338"/>
            <a:ext cx="1497013" cy="5175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>
              <a:solidFill>
                <a:srgbClr val="A5002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10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sort -n lengths | head -1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  9  methane.pdb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10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sort -n lengths | head -1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  9  methane.pdb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latin typeface="Courier New" panose="02070309020205020404" pitchFamily="49" charset="0"/>
            </a:endParaRPr>
          </a:p>
        </p:txBody>
      </p:sp>
      <p:sp>
        <p:nvSpPr>
          <p:cNvPr id="48131" name="Text Box 2"/>
          <p:cNvSpPr txBox="1">
            <a:spLocks noChangeArrowheads="1"/>
          </p:cNvSpPr>
          <p:nvPr/>
        </p:nvSpPr>
        <p:spPr bwMode="auto">
          <a:xfrm>
            <a:off x="4867275" y="1936750"/>
            <a:ext cx="4783138" cy="293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accent2"/>
                </a:solidFill>
                <a:latin typeface="Calibri" panose="020F0502020204030204" pitchFamily="34" charset="0"/>
              </a:rPr>
              <a:t>a </a:t>
            </a:r>
            <a:r>
              <a:rPr lang="en-US" altLang="en-US" sz="2400" i="1">
                <a:solidFill>
                  <a:schemeClr val="accent2"/>
                </a:solidFill>
                <a:latin typeface="Calibri" panose="020F0502020204030204" pitchFamily="34" charset="0"/>
              </a:rPr>
              <a:t>pipe</a:t>
            </a:r>
            <a:endParaRPr lang="en-US" altLang="en-US" sz="2400">
              <a:solidFill>
                <a:schemeClr val="accent2"/>
              </a:solidFill>
              <a:latin typeface="Calibri" panose="020F0502020204030204" pitchFamily="34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8132" name="AutoShape 4"/>
          <p:cNvSpPr>
            <a:spLocks noChangeArrowheads="1"/>
          </p:cNvSpPr>
          <p:nvPr/>
        </p:nvSpPr>
        <p:spPr bwMode="auto">
          <a:xfrm>
            <a:off x="3889375" y="841375"/>
            <a:ext cx="287338" cy="5175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>
              <a:solidFill>
                <a:srgbClr val="A50021"/>
              </a:solidFill>
            </a:endParaRPr>
          </a:p>
        </p:txBody>
      </p:sp>
      <p:sp>
        <p:nvSpPr>
          <p:cNvPr id="48133" name="Line 7"/>
          <p:cNvSpPr>
            <a:spLocks noChangeShapeType="1"/>
          </p:cNvSpPr>
          <p:nvPr/>
        </p:nvSpPr>
        <p:spPr bwMode="auto">
          <a:xfrm flipH="1" flipV="1">
            <a:off x="4117975" y="1358900"/>
            <a:ext cx="692150" cy="80803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10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sort -n lengths | head -1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  9  methane.pdb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latin typeface="Courier New" panose="02070309020205020404" pitchFamily="49" charset="0"/>
            </a:endParaRPr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4867275" y="1936750"/>
            <a:ext cx="4783138" cy="293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accent2"/>
                </a:solidFill>
                <a:latin typeface="Calibri" panose="020F0502020204030204" pitchFamily="34" charset="0"/>
              </a:rPr>
              <a:t>a </a:t>
            </a:r>
            <a:r>
              <a:rPr lang="en-US" altLang="en-US" sz="2400" i="1">
                <a:solidFill>
                  <a:schemeClr val="accent2"/>
                </a:solidFill>
                <a:latin typeface="Calibri" panose="020F0502020204030204" pitchFamily="34" charset="0"/>
              </a:rPr>
              <a:t>pipe</a:t>
            </a:r>
            <a:endParaRPr lang="en-US" altLang="en-US" sz="2400">
              <a:solidFill>
                <a:schemeClr val="accent2"/>
              </a:solidFill>
              <a:latin typeface="Calibri" panose="020F0502020204030204" pitchFamily="34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accent2"/>
                </a:solidFill>
                <a:latin typeface="Calibri" panose="020F0502020204030204" pitchFamily="34" charset="0"/>
              </a:rPr>
              <a:t>use output of left side</a:t>
            </a:r>
          </a:p>
        </p:txBody>
      </p:sp>
      <p:sp>
        <p:nvSpPr>
          <p:cNvPr id="49156" name="AutoShape 4"/>
          <p:cNvSpPr>
            <a:spLocks noChangeArrowheads="1"/>
          </p:cNvSpPr>
          <p:nvPr/>
        </p:nvSpPr>
        <p:spPr bwMode="auto">
          <a:xfrm>
            <a:off x="892175" y="841375"/>
            <a:ext cx="2938463" cy="5175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>
              <a:solidFill>
                <a:srgbClr val="A50021"/>
              </a:solidFill>
            </a:endParaRPr>
          </a:p>
        </p:txBody>
      </p:sp>
      <p:sp>
        <p:nvSpPr>
          <p:cNvPr id="49157" name="Line 5"/>
          <p:cNvSpPr>
            <a:spLocks noChangeShapeType="1"/>
          </p:cNvSpPr>
          <p:nvPr/>
        </p:nvSpPr>
        <p:spPr bwMode="auto">
          <a:xfrm flipH="1" flipV="1">
            <a:off x="2908300" y="1360488"/>
            <a:ext cx="1958975" cy="115252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10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sort -n lengths | head -1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  9  methane.pdb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latin typeface="Courier New" panose="02070309020205020404" pitchFamily="49" charset="0"/>
            </a:endParaRPr>
          </a:p>
        </p:txBody>
      </p:sp>
      <p:sp>
        <p:nvSpPr>
          <p:cNvPr id="50179" name="Text Box 2"/>
          <p:cNvSpPr txBox="1">
            <a:spLocks noChangeArrowheads="1"/>
          </p:cNvSpPr>
          <p:nvPr/>
        </p:nvSpPr>
        <p:spPr bwMode="auto">
          <a:xfrm>
            <a:off x="4867275" y="1936750"/>
            <a:ext cx="4783138" cy="293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accent2"/>
                </a:solidFill>
                <a:latin typeface="Calibri" panose="020F0502020204030204" pitchFamily="34" charset="0"/>
              </a:rPr>
              <a:t>a </a:t>
            </a:r>
            <a:r>
              <a:rPr lang="en-US" altLang="en-US" sz="2400" i="1">
                <a:solidFill>
                  <a:schemeClr val="accent2"/>
                </a:solidFill>
                <a:latin typeface="Calibri" panose="020F0502020204030204" pitchFamily="34" charset="0"/>
              </a:rPr>
              <a:t>pipe</a:t>
            </a:r>
            <a:endParaRPr lang="en-US" altLang="en-US" sz="2400">
              <a:solidFill>
                <a:schemeClr val="accent2"/>
              </a:solidFill>
              <a:latin typeface="Calibri" panose="020F0502020204030204" pitchFamily="34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accent2"/>
                </a:solidFill>
                <a:latin typeface="Calibri" panose="020F0502020204030204" pitchFamily="34" charset="0"/>
              </a:rPr>
              <a:t>use output of left side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accent2"/>
                </a:solidFill>
                <a:latin typeface="Calibri" panose="020F0502020204030204" pitchFamily="34" charset="0"/>
              </a:rPr>
              <a:t>as input to right side</a:t>
            </a:r>
          </a:p>
        </p:txBody>
      </p:sp>
      <p:sp>
        <p:nvSpPr>
          <p:cNvPr id="50180" name="AutoShape 4"/>
          <p:cNvSpPr>
            <a:spLocks noChangeArrowheads="1"/>
          </p:cNvSpPr>
          <p:nvPr/>
        </p:nvSpPr>
        <p:spPr bwMode="auto">
          <a:xfrm>
            <a:off x="4232275" y="841375"/>
            <a:ext cx="1384300" cy="5175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>
              <a:solidFill>
                <a:srgbClr val="A50021"/>
              </a:solidFill>
            </a:endParaRPr>
          </a:p>
        </p:txBody>
      </p:sp>
      <p:sp>
        <p:nvSpPr>
          <p:cNvPr id="50181" name="Line 5"/>
          <p:cNvSpPr>
            <a:spLocks noChangeShapeType="1"/>
          </p:cNvSpPr>
          <p:nvPr/>
        </p:nvSpPr>
        <p:spPr bwMode="auto">
          <a:xfrm flipH="1" flipV="1">
            <a:off x="4694238" y="1358900"/>
            <a:ext cx="173037" cy="17303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10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sort -n lengths | head -1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  9  methane.pdb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latin typeface="Courier New" panose="02070309020205020404" pitchFamily="49" charset="0"/>
            </a:endParaRPr>
          </a:p>
        </p:txBody>
      </p: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4867275" y="1936750"/>
            <a:ext cx="4783138" cy="293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accent2"/>
                </a:solidFill>
                <a:latin typeface="Calibri" panose="020F0502020204030204" pitchFamily="34" charset="0"/>
              </a:rPr>
              <a:t>a </a:t>
            </a:r>
            <a:r>
              <a:rPr lang="en-US" altLang="en-US" sz="2400" i="1">
                <a:solidFill>
                  <a:schemeClr val="accent2"/>
                </a:solidFill>
                <a:latin typeface="Calibri" panose="020F0502020204030204" pitchFamily="34" charset="0"/>
              </a:rPr>
              <a:t>pipe</a:t>
            </a:r>
            <a:endParaRPr lang="en-US" altLang="en-US" sz="2400">
              <a:solidFill>
                <a:schemeClr val="accent2"/>
              </a:solidFill>
              <a:latin typeface="Calibri" panose="020F0502020204030204" pitchFamily="34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accent2"/>
                </a:solidFill>
                <a:latin typeface="Calibri" panose="020F0502020204030204" pitchFamily="34" charset="0"/>
              </a:rPr>
              <a:t>use output of left side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accent2"/>
                </a:solidFill>
                <a:latin typeface="Calibri" panose="020F0502020204030204" pitchFamily="34" charset="0"/>
              </a:rPr>
              <a:t>as input to right side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chemeClr val="accent2"/>
                </a:solidFill>
                <a:latin typeface="Calibri" panose="020F0502020204030204" pitchFamily="34" charset="0"/>
              </a:rPr>
              <a:t>without creating temporary file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2220913" y="1376363"/>
            <a:ext cx="85566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shell</a:t>
            </a:r>
          </a:p>
        </p:txBody>
      </p:sp>
      <p:pic>
        <p:nvPicPr>
          <p:cNvPr id="14339" name="Picture 3" descr="MC900104318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303338"/>
            <a:ext cx="906463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 descr="server_356x3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3343275"/>
            <a:ext cx="33909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5287963" y="4991100"/>
            <a:ext cx="248443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More powerful</a:t>
            </a:r>
          </a:p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when combined</a:t>
            </a:r>
          </a:p>
        </p:txBody>
      </p:sp>
      <p:graphicFrame>
        <p:nvGraphicFramePr>
          <p:cNvPr id="550951" name="Group 39"/>
          <p:cNvGraphicFramePr>
            <a:graphicFrameLocks noGrp="1"/>
          </p:cNvGraphicFramePr>
          <p:nvPr/>
        </p:nvGraphicFramePr>
        <p:xfrm>
          <a:off x="5270500" y="1303338"/>
          <a:ext cx="3038475" cy="3427412"/>
        </p:xfrm>
        <a:graphic>
          <a:graphicData uri="http://schemas.openxmlformats.org/drawingml/2006/table">
            <a:tbl>
              <a:tblPr/>
              <a:tblGrid>
                <a:gridCol w="1439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8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9913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pwd</a:t>
                      </a:r>
                      <a:endParaRPr kumimoji="0" lang="en-CA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mkdir</a:t>
                      </a:r>
                      <a:endParaRPr kumimoji="0" lang="en-CA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087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cd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nano</a:t>
                      </a:r>
                      <a:endParaRPr kumimoji="0" lang="en-CA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499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ls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rm</a:t>
                      </a:r>
                      <a:endParaRPr kumimoji="0" lang="en-CA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.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rmdir</a:t>
                      </a:r>
                      <a:endParaRPr kumimoji="0" lang="en-CA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..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mv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3087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cp</a:t>
                      </a:r>
                      <a:endParaRPr kumimoji="0" lang="en-CA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10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wc -l *.pdb | sort -n | head -1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  9  methane.pdb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latin typeface="Courier New" panose="02070309020205020404" pitchFamily="49" charset="0"/>
            </a:endParaRPr>
          </a:p>
        </p:txBody>
      </p:sp>
      <p:sp>
        <p:nvSpPr>
          <p:cNvPr id="52227" name="Text Box 2"/>
          <p:cNvSpPr txBox="1">
            <a:spLocks noChangeArrowheads="1"/>
          </p:cNvSpPr>
          <p:nvPr/>
        </p:nvSpPr>
        <p:spPr bwMode="auto">
          <a:xfrm>
            <a:off x="4867275" y="1936750"/>
            <a:ext cx="4783138" cy="293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accent2"/>
                </a:solidFill>
                <a:latin typeface="Calibri" panose="020F0502020204030204" pitchFamily="34" charset="0"/>
              </a:rPr>
              <a:t>don't need to create </a:t>
            </a:r>
            <a:r>
              <a:rPr lang="en-US" altLang="en-US" sz="2400">
                <a:solidFill>
                  <a:schemeClr val="accent2"/>
                </a:solidFill>
                <a:latin typeface="Courier New" panose="02070309020205020404" pitchFamily="49" charset="0"/>
              </a:rPr>
              <a:t>lengths</a:t>
            </a:r>
            <a:r>
              <a:rPr lang="en-US" altLang="en-US" sz="2400">
                <a:solidFill>
                  <a:schemeClr val="accent2"/>
                </a:solidFill>
                <a:latin typeface="Calibri" panose="020F0502020204030204" pitchFamily="34" charset="0"/>
              </a:rPr>
              <a:t> file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10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wc -l *.pdb | sort -n | head -1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  9  methane.pdb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latin typeface="Courier New" panose="02070309020205020404" pitchFamily="49" charset="0"/>
            </a:endParaRPr>
          </a:p>
        </p:txBody>
      </p:sp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777875" y="2627313"/>
            <a:ext cx="8064500" cy="293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alibri" panose="020F0502020204030204" pitchFamily="34" charset="0"/>
              </a:rPr>
              <a:t>This simple idea is why Unix has been so successful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10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wc -l *.pdb | sort -n | head -1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  9  methane.pdb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latin typeface="Courier New" panose="02070309020205020404" pitchFamily="49" charset="0"/>
            </a:endParaRPr>
          </a:p>
        </p:txBody>
      </p:sp>
      <p:sp>
        <p:nvSpPr>
          <p:cNvPr id="54275" name="Text Box 2"/>
          <p:cNvSpPr txBox="1">
            <a:spLocks noChangeArrowheads="1"/>
          </p:cNvSpPr>
          <p:nvPr/>
        </p:nvSpPr>
        <p:spPr bwMode="auto">
          <a:xfrm>
            <a:off x="777875" y="2627313"/>
            <a:ext cx="8064500" cy="293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alibri" panose="020F0502020204030204" pitchFamily="34" charset="0"/>
              </a:rPr>
              <a:t>This simple idea is why Unix has been so successful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alibri" panose="020F0502020204030204" pitchFamily="34" charset="0"/>
              </a:rPr>
              <a:t>Create simple tools that: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10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wc -l *.pdb | sort -n | head -1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  9  methane.pdb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latin typeface="Courier New" panose="02070309020205020404" pitchFamily="49" charset="0"/>
            </a:endParaRPr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777875" y="2627313"/>
            <a:ext cx="8064500" cy="293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alibri" panose="020F0502020204030204" pitchFamily="34" charset="0"/>
              </a:rPr>
              <a:t>This simple idea is why Unix has been so successful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alibri" panose="020F0502020204030204" pitchFamily="34" charset="0"/>
              </a:rPr>
              <a:t>Create simple tools that: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– do one job well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10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wc -l *.pdb | sort -n | head -1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  9  methane.pdb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latin typeface="Courier New" panose="02070309020205020404" pitchFamily="49" charset="0"/>
            </a:endParaRPr>
          </a:p>
        </p:txBody>
      </p:sp>
      <p:sp>
        <p:nvSpPr>
          <p:cNvPr id="56323" name="Text Box 2"/>
          <p:cNvSpPr txBox="1">
            <a:spLocks noChangeArrowheads="1"/>
          </p:cNvSpPr>
          <p:nvPr/>
        </p:nvSpPr>
        <p:spPr bwMode="auto">
          <a:xfrm>
            <a:off x="777875" y="2627313"/>
            <a:ext cx="8064500" cy="293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alibri" panose="020F0502020204030204" pitchFamily="34" charset="0"/>
              </a:rPr>
              <a:t>This simple idea is why Unix has been so successful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alibri" panose="020F0502020204030204" pitchFamily="34" charset="0"/>
              </a:rPr>
              <a:t>Create simple tools that: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do one job well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– work well with each other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10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wc -l *.pdb | sort -n | head -1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  9  methane.pdb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latin typeface="Courier New" panose="02070309020205020404" pitchFamily="49" charset="0"/>
            </a:endParaRPr>
          </a:p>
        </p:txBody>
      </p:sp>
      <p:sp>
        <p:nvSpPr>
          <p:cNvPr id="57347" name="Text Box 2"/>
          <p:cNvSpPr txBox="1">
            <a:spLocks noChangeArrowheads="1"/>
          </p:cNvSpPr>
          <p:nvPr/>
        </p:nvSpPr>
        <p:spPr bwMode="auto">
          <a:xfrm>
            <a:off x="777875" y="2627313"/>
            <a:ext cx="8064500" cy="293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alibri" panose="020F0502020204030204" pitchFamily="34" charset="0"/>
              </a:rPr>
              <a:t>This simple idea is why Unix has been so successful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alibri" panose="020F0502020204030204" pitchFamily="34" charset="0"/>
              </a:rPr>
              <a:t>Create simple tools that: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do one job well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work well with each other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10 tools can be combined in 100 ways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6249988" y="2974975"/>
            <a:ext cx="2592387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00CC"/>
                </a:solidFill>
                <a:latin typeface="Calibri" panose="020F0502020204030204" pitchFamily="34" charset="0"/>
              </a:rPr>
              <a:t>running program</a:t>
            </a:r>
          </a:p>
        </p:txBody>
      </p:sp>
      <p:sp>
        <p:nvSpPr>
          <p:cNvPr id="58371" name="AutoShape 12"/>
          <p:cNvSpPr>
            <a:spLocks noChangeArrowheads="1"/>
          </p:cNvSpPr>
          <p:nvPr/>
        </p:nvSpPr>
        <p:spPr bwMode="auto">
          <a:xfrm>
            <a:off x="4003675" y="1303338"/>
            <a:ext cx="1382713" cy="12668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8372" name="Line 15"/>
          <p:cNvSpPr>
            <a:spLocks noChangeShapeType="1"/>
          </p:cNvSpPr>
          <p:nvPr/>
        </p:nvSpPr>
        <p:spPr bwMode="auto">
          <a:xfrm flipH="1" flipV="1">
            <a:off x="5386388" y="2455863"/>
            <a:ext cx="922337" cy="6921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6249988" y="2974975"/>
            <a:ext cx="2592387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00CC"/>
                </a:solidFill>
                <a:latin typeface="Calibri" panose="020F0502020204030204" pitchFamily="34" charset="0"/>
              </a:rPr>
              <a:t>running program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00CC"/>
                </a:solidFill>
                <a:latin typeface="Calibri" panose="020F0502020204030204" pitchFamily="34" charset="0"/>
              </a:rPr>
              <a:t>process</a:t>
            </a:r>
          </a:p>
        </p:txBody>
      </p:sp>
      <p:sp>
        <p:nvSpPr>
          <p:cNvPr id="59395" name="AutoShape 3"/>
          <p:cNvSpPr>
            <a:spLocks noChangeArrowheads="1"/>
          </p:cNvSpPr>
          <p:nvPr/>
        </p:nvSpPr>
        <p:spPr bwMode="auto">
          <a:xfrm>
            <a:off x="4003675" y="1303338"/>
            <a:ext cx="1382713" cy="12668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9396" name="Line 6"/>
          <p:cNvSpPr>
            <a:spLocks noChangeShapeType="1"/>
          </p:cNvSpPr>
          <p:nvPr/>
        </p:nvSpPr>
        <p:spPr bwMode="auto">
          <a:xfrm flipH="1" flipV="1">
            <a:off x="5386388" y="2455863"/>
            <a:ext cx="922337" cy="6921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AutoShape 3"/>
          <p:cNvSpPr>
            <a:spLocks noChangeArrowheads="1"/>
          </p:cNvSpPr>
          <p:nvPr/>
        </p:nvSpPr>
        <p:spPr bwMode="auto">
          <a:xfrm>
            <a:off x="4003675" y="1303338"/>
            <a:ext cx="1382713" cy="12668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0419" name="AutoShape 4"/>
          <p:cNvSpPr>
            <a:spLocks noChangeArrowheads="1"/>
          </p:cNvSpPr>
          <p:nvPr/>
        </p:nvSpPr>
        <p:spPr bwMode="auto">
          <a:xfrm>
            <a:off x="3429000" y="1765300"/>
            <a:ext cx="460375" cy="346075"/>
          </a:xfrm>
          <a:prstGeom prst="rightArrow">
            <a:avLst>
              <a:gd name="adj1" fmla="val 50000"/>
              <a:gd name="adj2" fmla="val 3325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0420" name="Text Box 2"/>
          <p:cNvSpPr txBox="1">
            <a:spLocks noChangeArrowheads="1"/>
          </p:cNvSpPr>
          <p:nvPr/>
        </p:nvSpPr>
        <p:spPr bwMode="auto">
          <a:xfrm>
            <a:off x="835025" y="2974975"/>
            <a:ext cx="2592388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00CC"/>
                </a:solidFill>
                <a:latin typeface="Calibri" panose="020F0502020204030204" pitchFamily="34" charset="0"/>
              </a:rPr>
              <a:t>standard input</a:t>
            </a:r>
            <a:endParaRPr lang="en-US" altLang="en-US" sz="2400" i="1">
              <a:solidFill>
                <a:srgbClr val="0000CC"/>
              </a:solidFill>
              <a:latin typeface="Calibri" panose="020F0502020204030204" pitchFamily="34" charset="0"/>
            </a:endParaRPr>
          </a:p>
        </p:txBody>
      </p:sp>
      <p:sp>
        <p:nvSpPr>
          <p:cNvPr id="60421" name="Line 7"/>
          <p:cNvSpPr>
            <a:spLocks noChangeShapeType="1"/>
          </p:cNvSpPr>
          <p:nvPr/>
        </p:nvSpPr>
        <p:spPr bwMode="auto">
          <a:xfrm flipV="1">
            <a:off x="2447925" y="2225675"/>
            <a:ext cx="922338" cy="863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AutoShape 2"/>
          <p:cNvSpPr>
            <a:spLocks noChangeArrowheads="1"/>
          </p:cNvSpPr>
          <p:nvPr/>
        </p:nvSpPr>
        <p:spPr bwMode="auto">
          <a:xfrm>
            <a:off x="4003675" y="1303338"/>
            <a:ext cx="1382713" cy="12668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1443" name="AutoShape 3"/>
          <p:cNvSpPr>
            <a:spLocks noChangeArrowheads="1"/>
          </p:cNvSpPr>
          <p:nvPr/>
        </p:nvSpPr>
        <p:spPr bwMode="auto">
          <a:xfrm>
            <a:off x="3429000" y="1765300"/>
            <a:ext cx="460375" cy="346075"/>
          </a:xfrm>
          <a:prstGeom prst="rightArrow">
            <a:avLst>
              <a:gd name="adj1" fmla="val 50000"/>
              <a:gd name="adj2" fmla="val 3325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1444" name="Text Box 2"/>
          <p:cNvSpPr txBox="1">
            <a:spLocks noChangeArrowheads="1"/>
          </p:cNvSpPr>
          <p:nvPr/>
        </p:nvSpPr>
        <p:spPr bwMode="auto">
          <a:xfrm>
            <a:off x="835025" y="2974975"/>
            <a:ext cx="2592388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00CC"/>
                </a:solidFill>
                <a:latin typeface="Calibri" panose="020F0502020204030204" pitchFamily="34" charset="0"/>
              </a:rPr>
              <a:t>standard input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00CC"/>
                </a:solidFill>
                <a:latin typeface="Calibri" panose="020F0502020204030204" pitchFamily="34" charset="0"/>
              </a:rPr>
              <a:t>stdin</a:t>
            </a:r>
            <a:endParaRPr lang="en-US" altLang="en-US" sz="2400" i="1">
              <a:solidFill>
                <a:srgbClr val="0000CC"/>
              </a:solidFill>
              <a:latin typeface="Calibri" panose="020F0502020204030204" pitchFamily="34" charset="0"/>
            </a:endParaRPr>
          </a:p>
        </p:txBody>
      </p:sp>
      <p:sp>
        <p:nvSpPr>
          <p:cNvPr id="61445" name="Line 5"/>
          <p:cNvSpPr>
            <a:spLocks noChangeShapeType="1"/>
          </p:cNvSpPr>
          <p:nvPr/>
        </p:nvSpPr>
        <p:spPr bwMode="auto">
          <a:xfrm flipV="1">
            <a:off x="2447925" y="2225675"/>
            <a:ext cx="922338" cy="863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10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ls molecules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cubane.pdb    ethane.pdb    methane.pdb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octane.pdb    pentane.pdb   propane.pdb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endParaRPr lang="en-US" altLang="en-US" sz="2400" i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AutoShape 2"/>
          <p:cNvSpPr>
            <a:spLocks noChangeArrowheads="1"/>
          </p:cNvSpPr>
          <p:nvPr/>
        </p:nvSpPr>
        <p:spPr bwMode="auto">
          <a:xfrm>
            <a:off x="4002088" y="1303338"/>
            <a:ext cx="1382712" cy="12668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2467" name="AutoShape 3"/>
          <p:cNvSpPr>
            <a:spLocks noChangeArrowheads="1"/>
          </p:cNvSpPr>
          <p:nvPr/>
        </p:nvSpPr>
        <p:spPr bwMode="auto">
          <a:xfrm>
            <a:off x="3427413" y="1765300"/>
            <a:ext cx="460375" cy="346075"/>
          </a:xfrm>
          <a:prstGeom prst="rightArrow">
            <a:avLst>
              <a:gd name="adj1" fmla="val 50000"/>
              <a:gd name="adj2" fmla="val 3325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2468" name="AutoShape 4"/>
          <p:cNvSpPr>
            <a:spLocks noChangeArrowheads="1"/>
          </p:cNvSpPr>
          <p:nvPr/>
        </p:nvSpPr>
        <p:spPr bwMode="auto">
          <a:xfrm>
            <a:off x="5500688" y="1765300"/>
            <a:ext cx="460375" cy="346075"/>
          </a:xfrm>
          <a:prstGeom prst="rightArrow">
            <a:avLst>
              <a:gd name="adj1" fmla="val 50000"/>
              <a:gd name="adj2" fmla="val 3325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2469" name="Text Box 2"/>
          <p:cNvSpPr txBox="1">
            <a:spLocks noChangeArrowheads="1"/>
          </p:cNvSpPr>
          <p:nvPr/>
        </p:nvSpPr>
        <p:spPr bwMode="auto">
          <a:xfrm>
            <a:off x="6248400" y="2974975"/>
            <a:ext cx="2592388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00CC"/>
                </a:solidFill>
                <a:latin typeface="Calibri" panose="020F0502020204030204" pitchFamily="34" charset="0"/>
              </a:rPr>
              <a:t>standard output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00CC"/>
                </a:solidFill>
                <a:latin typeface="Calibri" panose="020F0502020204030204" pitchFamily="34" charset="0"/>
              </a:rPr>
              <a:t>stdout</a:t>
            </a:r>
            <a:endParaRPr lang="en-US" altLang="en-US" sz="2400" i="1">
              <a:solidFill>
                <a:srgbClr val="0000CC"/>
              </a:solidFill>
              <a:latin typeface="Calibri" panose="020F0502020204030204" pitchFamily="34" charset="0"/>
            </a:endParaRPr>
          </a:p>
        </p:txBody>
      </p:sp>
      <p:sp>
        <p:nvSpPr>
          <p:cNvPr id="62470" name="Line 6"/>
          <p:cNvSpPr>
            <a:spLocks noChangeShapeType="1"/>
          </p:cNvSpPr>
          <p:nvPr/>
        </p:nvSpPr>
        <p:spPr bwMode="auto">
          <a:xfrm flipH="1" flipV="1">
            <a:off x="5845175" y="2225675"/>
            <a:ext cx="922338" cy="863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7" descr="MC900104318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863" y="1533525"/>
            <a:ext cx="906462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1" name="Text Box 2"/>
          <p:cNvSpPr txBox="1">
            <a:spLocks noChangeArrowheads="1"/>
          </p:cNvSpPr>
          <p:nvPr/>
        </p:nvSpPr>
        <p:spPr bwMode="auto">
          <a:xfrm>
            <a:off x="4233863" y="668338"/>
            <a:ext cx="979487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shell</a:t>
            </a:r>
            <a:endParaRPr lang="en-US" altLang="en-US" sz="2400">
              <a:latin typeface="Courier New" panose="02070309020205020404" pitchFamily="49" charset="0"/>
              <a:cs typeface="Calibri" panose="020F0502020204030204" pitchFamily="34" charset="0"/>
            </a:endParaRPr>
          </a:p>
        </p:txBody>
      </p:sp>
      <p:sp>
        <p:nvSpPr>
          <p:cNvPr id="63492" name="AutoShape 12"/>
          <p:cNvSpPr>
            <a:spLocks noChangeArrowheads="1"/>
          </p:cNvSpPr>
          <p:nvPr/>
        </p:nvSpPr>
        <p:spPr bwMode="auto">
          <a:xfrm>
            <a:off x="4003675" y="1301750"/>
            <a:ext cx="1382713" cy="12668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3493" name="AutoShape 13"/>
          <p:cNvSpPr>
            <a:spLocks noChangeArrowheads="1"/>
          </p:cNvSpPr>
          <p:nvPr/>
        </p:nvSpPr>
        <p:spPr bwMode="auto">
          <a:xfrm>
            <a:off x="3429000" y="1763713"/>
            <a:ext cx="460375" cy="346075"/>
          </a:xfrm>
          <a:prstGeom prst="rightArrow">
            <a:avLst>
              <a:gd name="adj1" fmla="val 50000"/>
              <a:gd name="adj2" fmla="val 3325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3494" name="AutoShape 14"/>
          <p:cNvSpPr>
            <a:spLocks noChangeArrowheads="1"/>
          </p:cNvSpPr>
          <p:nvPr/>
        </p:nvSpPr>
        <p:spPr bwMode="auto">
          <a:xfrm>
            <a:off x="5502275" y="1763713"/>
            <a:ext cx="460375" cy="346075"/>
          </a:xfrm>
          <a:prstGeom prst="rightArrow">
            <a:avLst>
              <a:gd name="adj1" fmla="val 50000"/>
              <a:gd name="adj2" fmla="val 3325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63495" name="Picture 18" descr="MC900389722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3" y="1187450"/>
            <a:ext cx="1809750" cy="138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6" name="Picture 28" descr="MC90039148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063" y="1014413"/>
            <a:ext cx="1522412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6" descr="MC900104318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275" y="1535113"/>
            <a:ext cx="906463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5" name="AutoShape 11"/>
          <p:cNvSpPr>
            <a:spLocks noChangeArrowheads="1"/>
          </p:cNvSpPr>
          <p:nvPr/>
        </p:nvSpPr>
        <p:spPr bwMode="auto">
          <a:xfrm>
            <a:off x="4002088" y="1303338"/>
            <a:ext cx="1382712" cy="12668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4516" name="AutoShape 12"/>
          <p:cNvSpPr>
            <a:spLocks noChangeArrowheads="1"/>
          </p:cNvSpPr>
          <p:nvPr/>
        </p:nvSpPr>
        <p:spPr bwMode="auto">
          <a:xfrm>
            <a:off x="3427413" y="1765300"/>
            <a:ext cx="460375" cy="346075"/>
          </a:xfrm>
          <a:prstGeom prst="rightArrow">
            <a:avLst>
              <a:gd name="adj1" fmla="val 50000"/>
              <a:gd name="adj2" fmla="val 3325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4517" name="AutoShape 13"/>
          <p:cNvSpPr>
            <a:spLocks noChangeArrowheads="1"/>
          </p:cNvSpPr>
          <p:nvPr/>
        </p:nvSpPr>
        <p:spPr bwMode="auto">
          <a:xfrm>
            <a:off x="5500688" y="1765300"/>
            <a:ext cx="460375" cy="346075"/>
          </a:xfrm>
          <a:prstGeom prst="rightArrow">
            <a:avLst>
              <a:gd name="adj1" fmla="val 50000"/>
              <a:gd name="adj2" fmla="val 3325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4518" name="Text Box 2"/>
          <p:cNvSpPr txBox="1">
            <a:spLocks noChangeArrowheads="1"/>
          </p:cNvSpPr>
          <p:nvPr/>
        </p:nvSpPr>
        <p:spPr bwMode="auto">
          <a:xfrm>
            <a:off x="950913" y="4989513"/>
            <a:ext cx="4205287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wc -l *.pdb &gt; lengths</a:t>
            </a:r>
            <a:endParaRPr lang="en-US" altLang="en-US" sz="2400" i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38" name="Group 2"/>
          <p:cNvGrpSpPr>
            <a:grpSpLocks/>
          </p:cNvGrpSpPr>
          <p:nvPr/>
        </p:nvGrpSpPr>
        <p:grpSpPr bwMode="auto">
          <a:xfrm>
            <a:off x="1871663" y="3492500"/>
            <a:ext cx="919162" cy="784225"/>
            <a:chOff x="1632" y="1248"/>
            <a:chExt cx="2682" cy="2286"/>
          </a:xfrm>
        </p:grpSpPr>
        <p:sp>
          <p:nvSpPr>
            <p:cNvPr id="608259" name="Gear"/>
            <p:cNvSpPr>
              <a:spLocks noEditPoints="1" noChangeArrowheads="1"/>
            </p:cNvSpPr>
            <p:nvPr/>
          </p:nvSpPr>
          <p:spPr bwMode="auto">
            <a:xfrm>
              <a:off x="3119" y="1248"/>
              <a:ext cx="1195" cy="1046"/>
            </a:xfrm>
            <a:custGeom>
              <a:avLst/>
              <a:gdLst>
                <a:gd name="T0" fmla="*/ 598 w 21600"/>
                <a:gd name="T1" fmla="*/ 0 h 21600"/>
                <a:gd name="T2" fmla="*/ 1195 w 21600"/>
                <a:gd name="T3" fmla="*/ 523 h 21600"/>
                <a:gd name="T4" fmla="*/ 598 w 21600"/>
                <a:gd name="T5" fmla="*/ 1046 h 21600"/>
                <a:gd name="T6" fmla="*/ 0 w 21600"/>
                <a:gd name="T7" fmla="*/ 523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74 w 21600"/>
                <a:gd name="T13" fmla="*/ 3965 h 21600"/>
                <a:gd name="T14" fmla="*/ 17840 w 21600"/>
                <a:gd name="T15" fmla="*/ 176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2009999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  <a:contourClr>
                <a:srgbClr val="C0C0C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GB"/>
            </a:p>
          </p:txBody>
        </p:sp>
        <p:sp>
          <p:nvSpPr>
            <p:cNvPr id="608260" name="AutoShape 4"/>
            <p:cNvSpPr>
              <a:spLocks noEditPoints="1" noChangeArrowheads="1"/>
            </p:cNvSpPr>
            <p:nvPr/>
          </p:nvSpPr>
          <p:spPr bwMode="auto">
            <a:xfrm>
              <a:off x="1632" y="1678"/>
              <a:ext cx="1427" cy="1254"/>
            </a:xfrm>
            <a:custGeom>
              <a:avLst/>
              <a:gdLst>
                <a:gd name="T0" fmla="*/ 714 w 21600"/>
                <a:gd name="T1" fmla="*/ 0 h 21600"/>
                <a:gd name="T2" fmla="*/ 1427 w 21600"/>
                <a:gd name="T3" fmla="*/ 627 h 21600"/>
                <a:gd name="T4" fmla="*/ 714 w 21600"/>
                <a:gd name="T5" fmla="*/ 1254 h 21600"/>
                <a:gd name="T6" fmla="*/ 0 w 21600"/>
                <a:gd name="T7" fmla="*/ 62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74 w 21600"/>
                <a:gd name="T13" fmla="*/ 3962 h 21600"/>
                <a:gd name="T14" fmla="*/ 17846 w 21600"/>
                <a:gd name="T15" fmla="*/ 1763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2009999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  <a:contourClr>
                <a:srgbClr val="C0C0C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GB"/>
            </a:p>
          </p:txBody>
        </p:sp>
        <p:sp>
          <p:nvSpPr>
            <p:cNvPr id="608261" name="AutoShape 5"/>
            <p:cNvSpPr>
              <a:spLocks noEditPoints="1" noChangeArrowheads="1"/>
            </p:cNvSpPr>
            <p:nvPr/>
          </p:nvSpPr>
          <p:spPr bwMode="auto">
            <a:xfrm>
              <a:off x="2558" y="2141"/>
              <a:ext cx="1589" cy="1393"/>
            </a:xfrm>
            <a:custGeom>
              <a:avLst/>
              <a:gdLst>
                <a:gd name="T0" fmla="*/ 795 w 21600"/>
                <a:gd name="T1" fmla="*/ 0 h 21600"/>
                <a:gd name="T2" fmla="*/ 1589 w 21600"/>
                <a:gd name="T3" fmla="*/ 697 h 21600"/>
                <a:gd name="T4" fmla="*/ 795 w 21600"/>
                <a:gd name="T5" fmla="*/ 1393 h 21600"/>
                <a:gd name="T6" fmla="*/ 0 w 21600"/>
                <a:gd name="T7" fmla="*/ 69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77 w 21600"/>
                <a:gd name="T13" fmla="*/ 3970 h 21600"/>
                <a:gd name="T14" fmla="*/ 17835 w 21600"/>
                <a:gd name="T15" fmla="*/ 1763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2009999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  <a:contourClr>
                <a:srgbClr val="C0C0C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GB"/>
            </a:p>
          </p:txBody>
        </p:sp>
      </p:grpSp>
      <p:sp>
        <p:nvSpPr>
          <p:cNvPr id="65539" name="AutoShape 7"/>
          <p:cNvSpPr>
            <a:spLocks noChangeArrowheads="1"/>
          </p:cNvSpPr>
          <p:nvPr/>
        </p:nvSpPr>
        <p:spPr bwMode="auto">
          <a:xfrm>
            <a:off x="1755775" y="3319463"/>
            <a:ext cx="1382713" cy="12668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5540" name="Text Box 2"/>
          <p:cNvSpPr txBox="1">
            <a:spLocks noChangeArrowheads="1"/>
          </p:cNvSpPr>
          <p:nvPr/>
        </p:nvSpPr>
        <p:spPr bwMode="auto">
          <a:xfrm>
            <a:off x="2217738" y="2686050"/>
            <a:ext cx="48895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wc</a:t>
            </a:r>
            <a:endParaRPr lang="en-US" altLang="en-US" sz="2400">
              <a:latin typeface="Courier New" panose="02070309020205020404" pitchFamily="49" charset="0"/>
              <a:cs typeface="Calibri" panose="020F0502020204030204" pitchFamily="34" charset="0"/>
            </a:endParaRPr>
          </a:p>
        </p:txBody>
      </p:sp>
      <p:sp>
        <p:nvSpPr>
          <p:cNvPr id="65541" name="AutoShape 9"/>
          <p:cNvSpPr>
            <a:spLocks noChangeArrowheads="1"/>
          </p:cNvSpPr>
          <p:nvPr/>
        </p:nvSpPr>
        <p:spPr bwMode="auto">
          <a:xfrm>
            <a:off x="1181100" y="3781425"/>
            <a:ext cx="460375" cy="346075"/>
          </a:xfrm>
          <a:prstGeom prst="rightArrow">
            <a:avLst>
              <a:gd name="adj1" fmla="val 50000"/>
              <a:gd name="adj2" fmla="val 3325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5542" name="AutoShape 10"/>
          <p:cNvSpPr>
            <a:spLocks noChangeArrowheads="1"/>
          </p:cNvSpPr>
          <p:nvPr/>
        </p:nvSpPr>
        <p:spPr bwMode="auto">
          <a:xfrm>
            <a:off x="3254375" y="3781425"/>
            <a:ext cx="460375" cy="346075"/>
          </a:xfrm>
          <a:prstGeom prst="rightArrow">
            <a:avLst>
              <a:gd name="adj1" fmla="val 50000"/>
              <a:gd name="adj2" fmla="val 3325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65543" name="Picture 16" descr="MC900104318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275" y="1535113"/>
            <a:ext cx="906463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4" name="AutoShape 17"/>
          <p:cNvSpPr>
            <a:spLocks noChangeArrowheads="1"/>
          </p:cNvSpPr>
          <p:nvPr/>
        </p:nvSpPr>
        <p:spPr bwMode="auto">
          <a:xfrm>
            <a:off x="4002088" y="1303338"/>
            <a:ext cx="1382712" cy="12668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5545" name="AutoShape 18"/>
          <p:cNvSpPr>
            <a:spLocks noChangeArrowheads="1"/>
          </p:cNvSpPr>
          <p:nvPr/>
        </p:nvSpPr>
        <p:spPr bwMode="auto">
          <a:xfrm>
            <a:off x="3427413" y="1765300"/>
            <a:ext cx="460375" cy="346075"/>
          </a:xfrm>
          <a:prstGeom prst="rightArrow">
            <a:avLst>
              <a:gd name="adj1" fmla="val 50000"/>
              <a:gd name="adj2" fmla="val 3325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5546" name="AutoShape 19"/>
          <p:cNvSpPr>
            <a:spLocks noChangeArrowheads="1"/>
          </p:cNvSpPr>
          <p:nvPr/>
        </p:nvSpPr>
        <p:spPr bwMode="auto">
          <a:xfrm>
            <a:off x="5500688" y="1765300"/>
            <a:ext cx="460375" cy="346075"/>
          </a:xfrm>
          <a:prstGeom prst="rightArrow">
            <a:avLst>
              <a:gd name="adj1" fmla="val 50000"/>
              <a:gd name="adj2" fmla="val 3325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5547" name="Text Box 2"/>
          <p:cNvSpPr txBox="1">
            <a:spLocks noChangeArrowheads="1"/>
          </p:cNvSpPr>
          <p:nvPr/>
        </p:nvSpPr>
        <p:spPr bwMode="auto">
          <a:xfrm>
            <a:off x="950913" y="4989513"/>
            <a:ext cx="4205287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wc -l *.pdb &gt; lengths</a:t>
            </a:r>
            <a:endParaRPr lang="en-US" altLang="en-US" sz="2400" i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2" name="Group 2"/>
          <p:cNvGrpSpPr>
            <a:grpSpLocks/>
          </p:cNvGrpSpPr>
          <p:nvPr/>
        </p:nvGrpSpPr>
        <p:grpSpPr bwMode="auto">
          <a:xfrm>
            <a:off x="1871663" y="3492500"/>
            <a:ext cx="919162" cy="784225"/>
            <a:chOff x="1632" y="1248"/>
            <a:chExt cx="2682" cy="2286"/>
          </a:xfrm>
        </p:grpSpPr>
        <p:sp>
          <p:nvSpPr>
            <p:cNvPr id="609283" name="Gear"/>
            <p:cNvSpPr>
              <a:spLocks noEditPoints="1" noChangeArrowheads="1"/>
            </p:cNvSpPr>
            <p:nvPr/>
          </p:nvSpPr>
          <p:spPr bwMode="auto">
            <a:xfrm>
              <a:off x="3119" y="1248"/>
              <a:ext cx="1195" cy="1046"/>
            </a:xfrm>
            <a:custGeom>
              <a:avLst/>
              <a:gdLst>
                <a:gd name="T0" fmla="*/ 598 w 21600"/>
                <a:gd name="T1" fmla="*/ 0 h 21600"/>
                <a:gd name="T2" fmla="*/ 1195 w 21600"/>
                <a:gd name="T3" fmla="*/ 523 h 21600"/>
                <a:gd name="T4" fmla="*/ 598 w 21600"/>
                <a:gd name="T5" fmla="*/ 1046 h 21600"/>
                <a:gd name="T6" fmla="*/ 0 w 21600"/>
                <a:gd name="T7" fmla="*/ 523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74 w 21600"/>
                <a:gd name="T13" fmla="*/ 3965 h 21600"/>
                <a:gd name="T14" fmla="*/ 17840 w 21600"/>
                <a:gd name="T15" fmla="*/ 176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2009999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  <a:contourClr>
                <a:srgbClr val="C0C0C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GB"/>
            </a:p>
          </p:txBody>
        </p:sp>
        <p:sp>
          <p:nvSpPr>
            <p:cNvPr id="609284" name="AutoShape 4"/>
            <p:cNvSpPr>
              <a:spLocks noEditPoints="1" noChangeArrowheads="1"/>
            </p:cNvSpPr>
            <p:nvPr/>
          </p:nvSpPr>
          <p:spPr bwMode="auto">
            <a:xfrm>
              <a:off x="1632" y="1678"/>
              <a:ext cx="1427" cy="1254"/>
            </a:xfrm>
            <a:custGeom>
              <a:avLst/>
              <a:gdLst>
                <a:gd name="T0" fmla="*/ 714 w 21600"/>
                <a:gd name="T1" fmla="*/ 0 h 21600"/>
                <a:gd name="T2" fmla="*/ 1427 w 21600"/>
                <a:gd name="T3" fmla="*/ 627 h 21600"/>
                <a:gd name="T4" fmla="*/ 714 w 21600"/>
                <a:gd name="T5" fmla="*/ 1254 h 21600"/>
                <a:gd name="T6" fmla="*/ 0 w 21600"/>
                <a:gd name="T7" fmla="*/ 62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74 w 21600"/>
                <a:gd name="T13" fmla="*/ 3962 h 21600"/>
                <a:gd name="T14" fmla="*/ 17846 w 21600"/>
                <a:gd name="T15" fmla="*/ 1763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2009999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  <a:contourClr>
                <a:srgbClr val="C0C0C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GB"/>
            </a:p>
          </p:txBody>
        </p:sp>
        <p:sp>
          <p:nvSpPr>
            <p:cNvPr id="609285" name="AutoShape 5"/>
            <p:cNvSpPr>
              <a:spLocks noEditPoints="1" noChangeArrowheads="1"/>
            </p:cNvSpPr>
            <p:nvPr/>
          </p:nvSpPr>
          <p:spPr bwMode="auto">
            <a:xfrm>
              <a:off x="2558" y="2141"/>
              <a:ext cx="1589" cy="1393"/>
            </a:xfrm>
            <a:custGeom>
              <a:avLst/>
              <a:gdLst>
                <a:gd name="T0" fmla="*/ 795 w 21600"/>
                <a:gd name="T1" fmla="*/ 0 h 21600"/>
                <a:gd name="T2" fmla="*/ 1589 w 21600"/>
                <a:gd name="T3" fmla="*/ 697 h 21600"/>
                <a:gd name="T4" fmla="*/ 795 w 21600"/>
                <a:gd name="T5" fmla="*/ 1393 h 21600"/>
                <a:gd name="T6" fmla="*/ 0 w 21600"/>
                <a:gd name="T7" fmla="*/ 69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77 w 21600"/>
                <a:gd name="T13" fmla="*/ 3970 h 21600"/>
                <a:gd name="T14" fmla="*/ 17835 w 21600"/>
                <a:gd name="T15" fmla="*/ 1763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2009999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  <a:contourClr>
                <a:srgbClr val="C0C0C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GB"/>
            </a:p>
          </p:txBody>
        </p:sp>
      </p:grpSp>
      <p:sp>
        <p:nvSpPr>
          <p:cNvPr id="66563" name="AutoShape 7"/>
          <p:cNvSpPr>
            <a:spLocks noChangeArrowheads="1"/>
          </p:cNvSpPr>
          <p:nvPr/>
        </p:nvSpPr>
        <p:spPr bwMode="auto">
          <a:xfrm>
            <a:off x="1755775" y="3319463"/>
            <a:ext cx="1382713" cy="12668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6564" name="Text Box 2"/>
          <p:cNvSpPr txBox="1">
            <a:spLocks noChangeArrowheads="1"/>
          </p:cNvSpPr>
          <p:nvPr/>
        </p:nvSpPr>
        <p:spPr bwMode="auto">
          <a:xfrm>
            <a:off x="2217738" y="2686050"/>
            <a:ext cx="48895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wc</a:t>
            </a:r>
            <a:endParaRPr lang="en-US" altLang="en-US" sz="2400">
              <a:latin typeface="Courier New" panose="02070309020205020404" pitchFamily="49" charset="0"/>
              <a:cs typeface="Calibri" panose="020F0502020204030204" pitchFamily="34" charset="0"/>
            </a:endParaRPr>
          </a:p>
        </p:txBody>
      </p:sp>
      <p:sp>
        <p:nvSpPr>
          <p:cNvPr id="66565" name="AutoShape 9"/>
          <p:cNvSpPr>
            <a:spLocks noChangeArrowheads="1"/>
          </p:cNvSpPr>
          <p:nvPr/>
        </p:nvSpPr>
        <p:spPr bwMode="auto">
          <a:xfrm>
            <a:off x="1181100" y="3781425"/>
            <a:ext cx="460375" cy="346075"/>
          </a:xfrm>
          <a:prstGeom prst="rightArrow">
            <a:avLst>
              <a:gd name="adj1" fmla="val 50000"/>
              <a:gd name="adj2" fmla="val 3325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6566" name="AutoShape 10"/>
          <p:cNvSpPr>
            <a:spLocks noChangeArrowheads="1"/>
          </p:cNvSpPr>
          <p:nvPr/>
        </p:nvSpPr>
        <p:spPr bwMode="auto">
          <a:xfrm>
            <a:off x="3254375" y="3781425"/>
            <a:ext cx="460375" cy="346075"/>
          </a:xfrm>
          <a:prstGeom prst="rightArrow">
            <a:avLst>
              <a:gd name="adj1" fmla="val 50000"/>
              <a:gd name="adj2" fmla="val 3325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6567" name="Line 15"/>
          <p:cNvSpPr>
            <a:spLocks noChangeShapeType="1"/>
          </p:cNvSpPr>
          <p:nvPr/>
        </p:nvSpPr>
        <p:spPr bwMode="auto">
          <a:xfrm>
            <a:off x="950913" y="3549650"/>
            <a:ext cx="0" cy="86360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66568" name="Picture 17" descr="MC900104318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275" y="1535113"/>
            <a:ext cx="906463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9" name="AutoShape 18"/>
          <p:cNvSpPr>
            <a:spLocks noChangeArrowheads="1"/>
          </p:cNvSpPr>
          <p:nvPr/>
        </p:nvSpPr>
        <p:spPr bwMode="auto">
          <a:xfrm>
            <a:off x="4002088" y="1303338"/>
            <a:ext cx="1382712" cy="12668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6570" name="AutoShape 19"/>
          <p:cNvSpPr>
            <a:spLocks noChangeArrowheads="1"/>
          </p:cNvSpPr>
          <p:nvPr/>
        </p:nvSpPr>
        <p:spPr bwMode="auto">
          <a:xfrm>
            <a:off x="3427413" y="1765300"/>
            <a:ext cx="460375" cy="346075"/>
          </a:xfrm>
          <a:prstGeom prst="rightArrow">
            <a:avLst>
              <a:gd name="adj1" fmla="val 50000"/>
              <a:gd name="adj2" fmla="val 3325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6571" name="AutoShape 20"/>
          <p:cNvSpPr>
            <a:spLocks noChangeArrowheads="1"/>
          </p:cNvSpPr>
          <p:nvPr/>
        </p:nvSpPr>
        <p:spPr bwMode="auto">
          <a:xfrm>
            <a:off x="5500688" y="1765300"/>
            <a:ext cx="460375" cy="346075"/>
          </a:xfrm>
          <a:prstGeom prst="rightArrow">
            <a:avLst>
              <a:gd name="adj1" fmla="val 50000"/>
              <a:gd name="adj2" fmla="val 3325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6572" name="Text Box 2"/>
          <p:cNvSpPr txBox="1">
            <a:spLocks noChangeArrowheads="1"/>
          </p:cNvSpPr>
          <p:nvPr/>
        </p:nvSpPr>
        <p:spPr bwMode="auto">
          <a:xfrm>
            <a:off x="950913" y="4989513"/>
            <a:ext cx="4205287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wc -l *.pdb &gt; lengths</a:t>
            </a:r>
            <a:endParaRPr lang="en-US" altLang="en-US" sz="2400" i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86" name="Group 2"/>
          <p:cNvGrpSpPr>
            <a:grpSpLocks/>
          </p:cNvGrpSpPr>
          <p:nvPr/>
        </p:nvGrpSpPr>
        <p:grpSpPr bwMode="auto">
          <a:xfrm>
            <a:off x="1871663" y="3492500"/>
            <a:ext cx="919162" cy="784225"/>
            <a:chOff x="1632" y="1248"/>
            <a:chExt cx="2682" cy="2286"/>
          </a:xfrm>
        </p:grpSpPr>
        <p:sp>
          <p:nvSpPr>
            <p:cNvPr id="611331" name="Gear"/>
            <p:cNvSpPr>
              <a:spLocks noEditPoints="1" noChangeArrowheads="1"/>
            </p:cNvSpPr>
            <p:nvPr/>
          </p:nvSpPr>
          <p:spPr bwMode="auto">
            <a:xfrm>
              <a:off x="3119" y="1248"/>
              <a:ext cx="1195" cy="1046"/>
            </a:xfrm>
            <a:custGeom>
              <a:avLst/>
              <a:gdLst>
                <a:gd name="T0" fmla="*/ 598 w 21600"/>
                <a:gd name="T1" fmla="*/ 0 h 21600"/>
                <a:gd name="T2" fmla="*/ 1195 w 21600"/>
                <a:gd name="T3" fmla="*/ 523 h 21600"/>
                <a:gd name="T4" fmla="*/ 598 w 21600"/>
                <a:gd name="T5" fmla="*/ 1046 h 21600"/>
                <a:gd name="T6" fmla="*/ 0 w 21600"/>
                <a:gd name="T7" fmla="*/ 523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74 w 21600"/>
                <a:gd name="T13" fmla="*/ 3965 h 21600"/>
                <a:gd name="T14" fmla="*/ 17840 w 21600"/>
                <a:gd name="T15" fmla="*/ 176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2009999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  <a:contourClr>
                <a:srgbClr val="C0C0C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GB"/>
            </a:p>
          </p:txBody>
        </p:sp>
        <p:sp>
          <p:nvSpPr>
            <p:cNvPr id="611332" name="AutoShape 4"/>
            <p:cNvSpPr>
              <a:spLocks noEditPoints="1" noChangeArrowheads="1"/>
            </p:cNvSpPr>
            <p:nvPr/>
          </p:nvSpPr>
          <p:spPr bwMode="auto">
            <a:xfrm>
              <a:off x="1632" y="1678"/>
              <a:ext cx="1427" cy="1254"/>
            </a:xfrm>
            <a:custGeom>
              <a:avLst/>
              <a:gdLst>
                <a:gd name="T0" fmla="*/ 714 w 21600"/>
                <a:gd name="T1" fmla="*/ 0 h 21600"/>
                <a:gd name="T2" fmla="*/ 1427 w 21600"/>
                <a:gd name="T3" fmla="*/ 627 h 21600"/>
                <a:gd name="T4" fmla="*/ 714 w 21600"/>
                <a:gd name="T5" fmla="*/ 1254 h 21600"/>
                <a:gd name="T6" fmla="*/ 0 w 21600"/>
                <a:gd name="T7" fmla="*/ 62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74 w 21600"/>
                <a:gd name="T13" fmla="*/ 3962 h 21600"/>
                <a:gd name="T14" fmla="*/ 17846 w 21600"/>
                <a:gd name="T15" fmla="*/ 1763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2009999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  <a:contourClr>
                <a:srgbClr val="C0C0C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GB"/>
            </a:p>
          </p:txBody>
        </p:sp>
        <p:sp>
          <p:nvSpPr>
            <p:cNvPr id="611333" name="AutoShape 5"/>
            <p:cNvSpPr>
              <a:spLocks noEditPoints="1" noChangeArrowheads="1"/>
            </p:cNvSpPr>
            <p:nvPr/>
          </p:nvSpPr>
          <p:spPr bwMode="auto">
            <a:xfrm>
              <a:off x="2558" y="2141"/>
              <a:ext cx="1589" cy="1393"/>
            </a:xfrm>
            <a:custGeom>
              <a:avLst/>
              <a:gdLst>
                <a:gd name="T0" fmla="*/ 795 w 21600"/>
                <a:gd name="T1" fmla="*/ 0 h 21600"/>
                <a:gd name="T2" fmla="*/ 1589 w 21600"/>
                <a:gd name="T3" fmla="*/ 697 h 21600"/>
                <a:gd name="T4" fmla="*/ 795 w 21600"/>
                <a:gd name="T5" fmla="*/ 1393 h 21600"/>
                <a:gd name="T6" fmla="*/ 0 w 21600"/>
                <a:gd name="T7" fmla="*/ 69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77 w 21600"/>
                <a:gd name="T13" fmla="*/ 3970 h 21600"/>
                <a:gd name="T14" fmla="*/ 17835 w 21600"/>
                <a:gd name="T15" fmla="*/ 1763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2009999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  <a:contourClr>
                <a:srgbClr val="C0C0C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GB"/>
            </a:p>
          </p:txBody>
        </p:sp>
      </p:grpSp>
      <p:sp>
        <p:nvSpPr>
          <p:cNvPr id="67587" name="AutoShape 7"/>
          <p:cNvSpPr>
            <a:spLocks noChangeArrowheads="1"/>
          </p:cNvSpPr>
          <p:nvPr/>
        </p:nvSpPr>
        <p:spPr bwMode="auto">
          <a:xfrm>
            <a:off x="1755775" y="3319463"/>
            <a:ext cx="1382713" cy="12668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7588" name="Text Box 2"/>
          <p:cNvSpPr txBox="1">
            <a:spLocks noChangeArrowheads="1"/>
          </p:cNvSpPr>
          <p:nvPr/>
        </p:nvSpPr>
        <p:spPr bwMode="auto">
          <a:xfrm>
            <a:off x="2217738" y="2686050"/>
            <a:ext cx="48895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wc</a:t>
            </a:r>
            <a:endParaRPr lang="en-US" altLang="en-US" sz="2400">
              <a:latin typeface="Courier New" panose="02070309020205020404" pitchFamily="49" charset="0"/>
              <a:cs typeface="Calibri" panose="020F0502020204030204" pitchFamily="34" charset="0"/>
            </a:endParaRPr>
          </a:p>
        </p:txBody>
      </p:sp>
      <p:sp>
        <p:nvSpPr>
          <p:cNvPr id="67589" name="AutoShape 9"/>
          <p:cNvSpPr>
            <a:spLocks noChangeArrowheads="1"/>
          </p:cNvSpPr>
          <p:nvPr/>
        </p:nvSpPr>
        <p:spPr bwMode="auto">
          <a:xfrm>
            <a:off x="1181100" y="3781425"/>
            <a:ext cx="460375" cy="346075"/>
          </a:xfrm>
          <a:prstGeom prst="rightArrow">
            <a:avLst>
              <a:gd name="adj1" fmla="val 50000"/>
              <a:gd name="adj2" fmla="val 3325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7590" name="AutoShape 10"/>
          <p:cNvSpPr>
            <a:spLocks noChangeArrowheads="1"/>
          </p:cNvSpPr>
          <p:nvPr/>
        </p:nvSpPr>
        <p:spPr bwMode="auto">
          <a:xfrm>
            <a:off x="3254375" y="3781425"/>
            <a:ext cx="460375" cy="346075"/>
          </a:xfrm>
          <a:prstGeom prst="rightArrow">
            <a:avLst>
              <a:gd name="adj1" fmla="val 50000"/>
              <a:gd name="adj2" fmla="val 3325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7591" name="Text Box 2"/>
          <p:cNvSpPr txBox="1">
            <a:spLocks noChangeArrowheads="1"/>
          </p:cNvSpPr>
          <p:nvPr/>
        </p:nvSpPr>
        <p:spPr bwMode="auto">
          <a:xfrm>
            <a:off x="950913" y="4989513"/>
            <a:ext cx="4205287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wc –l *.pdb &gt; lengths</a:t>
            </a:r>
            <a:endParaRPr lang="en-US" altLang="en-US" sz="2400" b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pic>
        <p:nvPicPr>
          <p:cNvPr id="67592" name="Picture 19" descr="Docu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3492500"/>
            <a:ext cx="690563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3" name="Text Box 20"/>
          <p:cNvSpPr txBox="1">
            <a:spLocks noChangeArrowheads="1"/>
          </p:cNvSpPr>
          <p:nvPr/>
        </p:nvSpPr>
        <p:spPr bwMode="auto">
          <a:xfrm>
            <a:off x="7580313" y="4237038"/>
            <a:ext cx="9207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/>
              <a:t>lengths</a:t>
            </a:r>
          </a:p>
        </p:txBody>
      </p:sp>
      <p:sp>
        <p:nvSpPr>
          <p:cNvPr id="67594" name="Line 21"/>
          <p:cNvSpPr>
            <a:spLocks noChangeShapeType="1"/>
          </p:cNvSpPr>
          <p:nvPr/>
        </p:nvSpPr>
        <p:spPr bwMode="auto">
          <a:xfrm>
            <a:off x="3887788" y="3952875"/>
            <a:ext cx="3629025" cy="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7595" name="Line 22"/>
          <p:cNvSpPr>
            <a:spLocks noChangeShapeType="1"/>
          </p:cNvSpPr>
          <p:nvPr/>
        </p:nvSpPr>
        <p:spPr bwMode="auto">
          <a:xfrm>
            <a:off x="950913" y="3549650"/>
            <a:ext cx="0" cy="86360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67596" name="Picture 23" descr="MC900104318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275" y="1535113"/>
            <a:ext cx="906463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7" name="AutoShape 24"/>
          <p:cNvSpPr>
            <a:spLocks noChangeArrowheads="1"/>
          </p:cNvSpPr>
          <p:nvPr/>
        </p:nvSpPr>
        <p:spPr bwMode="auto">
          <a:xfrm>
            <a:off x="4002088" y="1303338"/>
            <a:ext cx="1382712" cy="12668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7598" name="AutoShape 25"/>
          <p:cNvSpPr>
            <a:spLocks noChangeArrowheads="1"/>
          </p:cNvSpPr>
          <p:nvPr/>
        </p:nvSpPr>
        <p:spPr bwMode="auto">
          <a:xfrm>
            <a:off x="3427413" y="1765300"/>
            <a:ext cx="460375" cy="346075"/>
          </a:xfrm>
          <a:prstGeom prst="rightArrow">
            <a:avLst>
              <a:gd name="adj1" fmla="val 50000"/>
              <a:gd name="adj2" fmla="val 3325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7599" name="AutoShape 26"/>
          <p:cNvSpPr>
            <a:spLocks noChangeArrowheads="1"/>
          </p:cNvSpPr>
          <p:nvPr/>
        </p:nvSpPr>
        <p:spPr bwMode="auto">
          <a:xfrm>
            <a:off x="5500688" y="1765300"/>
            <a:ext cx="460375" cy="346075"/>
          </a:xfrm>
          <a:prstGeom prst="rightArrow">
            <a:avLst>
              <a:gd name="adj1" fmla="val 50000"/>
              <a:gd name="adj2" fmla="val 3325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10" name="Group 2"/>
          <p:cNvGrpSpPr>
            <a:grpSpLocks/>
          </p:cNvGrpSpPr>
          <p:nvPr/>
        </p:nvGrpSpPr>
        <p:grpSpPr bwMode="auto">
          <a:xfrm>
            <a:off x="1871663" y="3492500"/>
            <a:ext cx="919162" cy="784225"/>
            <a:chOff x="1632" y="1248"/>
            <a:chExt cx="2682" cy="2286"/>
          </a:xfrm>
        </p:grpSpPr>
        <p:sp>
          <p:nvSpPr>
            <p:cNvPr id="612355" name="Gear"/>
            <p:cNvSpPr>
              <a:spLocks noEditPoints="1" noChangeArrowheads="1"/>
            </p:cNvSpPr>
            <p:nvPr/>
          </p:nvSpPr>
          <p:spPr bwMode="auto">
            <a:xfrm>
              <a:off x="3119" y="1248"/>
              <a:ext cx="1195" cy="1046"/>
            </a:xfrm>
            <a:custGeom>
              <a:avLst/>
              <a:gdLst>
                <a:gd name="T0" fmla="*/ 598 w 21600"/>
                <a:gd name="T1" fmla="*/ 0 h 21600"/>
                <a:gd name="T2" fmla="*/ 1195 w 21600"/>
                <a:gd name="T3" fmla="*/ 523 h 21600"/>
                <a:gd name="T4" fmla="*/ 598 w 21600"/>
                <a:gd name="T5" fmla="*/ 1046 h 21600"/>
                <a:gd name="T6" fmla="*/ 0 w 21600"/>
                <a:gd name="T7" fmla="*/ 523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74 w 21600"/>
                <a:gd name="T13" fmla="*/ 3965 h 21600"/>
                <a:gd name="T14" fmla="*/ 17840 w 21600"/>
                <a:gd name="T15" fmla="*/ 176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2009999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  <a:contourClr>
                <a:srgbClr val="C0C0C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GB"/>
            </a:p>
          </p:txBody>
        </p:sp>
        <p:sp>
          <p:nvSpPr>
            <p:cNvPr id="612356" name="AutoShape 4"/>
            <p:cNvSpPr>
              <a:spLocks noEditPoints="1" noChangeArrowheads="1"/>
            </p:cNvSpPr>
            <p:nvPr/>
          </p:nvSpPr>
          <p:spPr bwMode="auto">
            <a:xfrm>
              <a:off x="1632" y="1678"/>
              <a:ext cx="1427" cy="1254"/>
            </a:xfrm>
            <a:custGeom>
              <a:avLst/>
              <a:gdLst>
                <a:gd name="T0" fmla="*/ 714 w 21600"/>
                <a:gd name="T1" fmla="*/ 0 h 21600"/>
                <a:gd name="T2" fmla="*/ 1427 w 21600"/>
                <a:gd name="T3" fmla="*/ 627 h 21600"/>
                <a:gd name="T4" fmla="*/ 714 w 21600"/>
                <a:gd name="T5" fmla="*/ 1254 h 21600"/>
                <a:gd name="T6" fmla="*/ 0 w 21600"/>
                <a:gd name="T7" fmla="*/ 62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74 w 21600"/>
                <a:gd name="T13" fmla="*/ 3962 h 21600"/>
                <a:gd name="T14" fmla="*/ 17846 w 21600"/>
                <a:gd name="T15" fmla="*/ 1763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2009999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  <a:contourClr>
                <a:srgbClr val="C0C0C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GB"/>
            </a:p>
          </p:txBody>
        </p:sp>
        <p:sp>
          <p:nvSpPr>
            <p:cNvPr id="612357" name="AutoShape 5"/>
            <p:cNvSpPr>
              <a:spLocks noEditPoints="1" noChangeArrowheads="1"/>
            </p:cNvSpPr>
            <p:nvPr/>
          </p:nvSpPr>
          <p:spPr bwMode="auto">
            <a:xfrm>
              <a:off x="2558" y="2141"/>
              <a:ext cx="1589" cy="1393"/>
            </a:xfrm>
            <a:custGeom>
              <a:avLst/>
              <a:gdLst>
                <a:gd name="T0" fmla="*/ 795 w 21600"/>
                <a:gd name="T1" fmla="*/ 0 h 21600"/>
                <a:gd name="T2" fmla="*/ 1589 w 21600"/>
                <a:gd name="T3" fmla="*/ 697 h 21600"/>
                <a:gd name="T4" fmla="*/ 795 w 21600"/>
                <a:gd name="T5" fmla="*/ 1393 h 21600"/>
                <a:gd name="T6" fmla="*/ 0 w 21600"/>
                <a:gd name="T7" fmla="*/ 69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77 w 21600"/>
                <a:gd name="T13" fmla="*/ 3970 h 21600"/>
                <a:gd name="T14" fmla="*/ 17835 w 21600"/>
                <a:gd name="T15" fmla="*/ 1763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2009999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  <a:contourClr>
                <a:srgbClr val="C0C0C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GB"/>
            </a:p>
          </p:txBody>
        </p:sp>
      </p:grpSp>
      <p:sp>
        <p:nvSpPr>
          <p:cNvPr id="68611" name="AutoShape 7"/>
          <p:cNvSpPr>
            <a:spLocks noChangeArrowheads="1"/>
          </p:cNvSpPr>
          <p:nvPr/>
        </p:nvSpPr>
        <p:spPr bwMode="auto">
          <a:xfrm>
            <a:off x="1755775" y="3319463"/>
            <a:ext cx="1382713" cy="12668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8612" name="Text Box 2"/>
          <p:cNvSpPr txBox="1">
            <a:spLocks noChangeArrowheads="1"/>
          </p:cNvSpPr>
          <p:nvPr/>
        </p:nvSpPr>
        <p:spPr bwMode="auto">
          <a:xfrm>
            <a:off x="2217738" y="2686050"/>
            <a:ext cx="48895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wc</a:t>
            </a:r>
            <a:endParaRPr lang="en-US" altLang="en-US" sz="2400">
              <a:latin typeface="Courier New" panose="02070309020205020404" pitchFamily="49" charset="0"/>
              <a:cs typeface="Calibri" panose="020F0502020204030204" pitchFamily="34" charset="0"/>
            </a:endParaRPr>
          </a:p>
        </p:txBody>
      </p:sp>
      <p:sp>
        <p:nvSpPr>
          <p:cNvPr id="68613" name="AutoShape 9"/>
          <p:cNvSpPr>
            <a:spLocks noChangeArrowheads="1"/>
          </p:cNvSpPr>
          <p:nvPr/>
        </p:nvSpPr>
        <p:spPr bwMode="auto">
          <a:xfrm>
            <a:off x="1181100" y="3781425"/>
            <a:ext cx="460375" cy="346075"/>
          </a:xfrm>
          <a:prstGeom prst="rightArrow">
            <a:avLst>
              <a:gd name="adj1" fmla="val 50000"/>
              <a:gd name="adj2" fmla="val 3325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8614" name="AutoShape 10"/>
          <p:cNvSpPr>
            <a:spLocks noChangeArrowheads="1"/>
          </p:cNvSpPr>
          <p:nvPr/>
        </p:nvSpPr>
        <p:spPr bwMode="auto">
          <a:xfrm>
            <a:off x="3370263" y="3781425"/>
            <a:ext cx="460375" cy="346075"/>
          </a:xfrm>
          <a:prstGeom prst="rightArrow">
            <a:avLst>
              <a:gd name="adj1" fmla="val 50000"/>
              <a:gd name="adj2" fmla="val 3325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8615" name="Text Box 2"/>
          <p:cNvSpPr txBox="1">
            <a:spLocks noChangeArrowheads="1"/>
          </p:cNvSpPr>
          <p:nvPr/>
        </p:nvSpPr>
        <p:spPr bwMode="auto">
          <a:xfrm>
            <a:off x="950913" y="4989513"/>
            <a:ext cx="4205287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wc –l *.pdb | sort</a:t>
            </a:r>
            <a:endParaRPr lang="en-US" altLang="en-US" sz="2400" b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68616" name="Line 18"/>
          <p:cNvSpPr>
            <a:spLocks noChangeShapeType="1"/>
          </p:cNvSpPr>
          <p:nvPr/>
        </p:nvSpPr>
        <p:spPr bwMode="auto">
          <a:xfrm>
            <a:off x="950913" y="3549650"/>
            <a:ext cx="0" cy="86360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68617" name="Group 19"/>
          <p:cNvGrpSpPr>
            <a:grpSpLocks/>
          </p:cNvGrpSpPr>
          <p:nvPr/>
        </p:nvGrpSpPr>
        <p:grpSpPr bwMode="auto">
          <a:xfrm>
            <a:off x="4176713" y="3492500"/>
            <a:ext cx="919162" cy="784225"/>
            <a:chOff x="1632" y="1248"/>
            <a:chExt cx="2682" cy="2286"/>
          </a:xfrm>
        </p:grpSpPr>
        <p:sp>
          <p:nvSpPr>
            <p:cNvPr id="612372" name="Gear"/>
            <p:cNvSpPr>
              <a:spLocks noEditPoints="1" noChangeArrowheads="1"/>
            </p:cNvSpPr>
            <p:nvPr/>
          </p:nvSpPr>
          <p:spPr bwMode="auto">
            <a:xfrm>
              <a:off x="3119" y="1248"/>
              <a:ext cx="1195" cy="1046"/>
            </a:xfrm>
            <a:custGeom>
              <a:avLst/>
              <a:gdLst>
                <a:gd name="T0" fmla="*/ 598 w 21600"/>
                <a:gd name="T1" fmla="*/ 0 h 21600"/>
                <a:gd name="T2" fmla="*/ 1195 w 21600"/>
                <a:gd name="T3" fmla="*/ 523 h 21600"/>
                <a:gd name="T4" fmla="*/ 598 w 21600"/>
                <a:gd name="T5" fmla="*/ 1046 h 21600"/>
                <a:gd name="T6" fmla="*/ 0 w 21600"/>
                <a:gd name="T7" fmla="*/ 523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74 w 21600"/>
                <a:gd name="T13" fmla="*/ 3965 h 21600"/>
                <a:gd name="T14" fmla="*/ 17840 w 21600"/>
                <a:gd name="T15" fmla="*/ 176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2009999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  <a:contourClr>
                <a:srgbClr val="C0C0C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GB"/>
            </a:p>
          </p:txBody>
        </p:sp>
        <p:sp>
          <p:nvSpPr>
            <p:cNvPr id="612373" name="AutoShape 21"/>
            <p:cNvSpPr>
              <a:spLocks noEditPoints="1" noChangeArrowheads="1"/>
            </p:cNvSpPr>
            <p:nvPr/>
          </p:nvSpPr>
          <p:spPr bwMode="auto">
            <a:xfrm>
              <a:off x="1632" y="1678"/>
              <a:ext cx="1427" cy="1254"/>
            </a:xfrm>
            <a:custGeom>
              <a:avLst/>
              <a:gdLst>
                <a:gd name="T0" fmla="*/ 714 w 21600"/>
                <a:gd name="T1" fmla="*/ 0 h 21600"/>
                <a:gd name="T2" fmla="*/ 1427 w 21600"/>
                <a:gd name="T3" fmla="*/ 627 h 21600"/>
                <a:gd name="T4" fmla="*/ 714 w 21600"/>
                <a:gd name="T5" fmla="*/ 1254 h 21600"/>
                <a:gd name="T6" fmla="*/ 0 w 21600"/>
                <a:gd name="T7" fmla="*/ 62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74 w 21600"/>
                <a:gd name="T13" fmla="*/ 3962 h 21600"/>
                <a:gd name="T14" fmla="*/ 17846 w 21600"/>
                <a:gd name="T15" fmla="*/ 1763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2009999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  <a:contourClr>
                <a:srgbClr val="C0C0C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GB"/>
            </a:p>
          </p:txBody>
        </p:sp>
        <p:sp>
          <p:nvSpPr>
            <p:cNvPr id="612374" name="AutoShape 22"/>
            <p:cNvSpPr>
              <a:spLocks noEditPoints="1" noChangeArrowheads="1"/>
            </p:cNvSpPr>
            <p:nvPr/>
          </p:nvSpPr>
          <p:spPr bwMode="auto">
            <a:xfrm>
              <a:off x="2558" y="2141"/>
              <a:ext cx="1589" cy="1393"/>
            </a:xfrm>
            <a:custGeom>
              <a:avLst/>
              <a:gdLst>
                <a:gd name="T0" fmla="*/ 795 w 21600"/>
                <a:gd name="T1" fmla="*/ 0 h 21600"/>
                <a:gd name="T2" fmla="*/ 1589 w 21600"/>
                <a:gd name="T3" fmla="*/ 697 h 21600"/>
                <a:gd name="T4" fmla="*/ 795 w 21600"/>
                <a:gd name="T5" fmla="*/ 1393 h 21600"/>
                <a:gd name="T6" fmla="*/ 0 w 21600"/>
                <a:gd name="T7" fmla="*/ 69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77 w 21600"/>
                <a:gd name="T13" fmla="*/ 3970 h 21600"/>
                <a:gd name="T14" fmla="*/ 17835 w 21600"/>
                <a:gd name="T15" fmla="*/ 1763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2009999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  <a:contourClr>
                <a:srgbClr val="C0C0C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GB"/>
            </a:p>
          </p:txBody>
        </p:sp>
      </p:grpSp>
      <p:sp>
        <p:nvSpPr>
          <p:cNvPr id="68618" name="AutoShape 23"/>
          <p:cNvSpPr>
            <a:spLocks noChangeArrowheads="1"/>
          </p:cNvSpPr>
          <p:nvPr/>
        </p:nvSpPr>
        <p:spPr bwMode="auto">
          <a:xfrm>
            <a:off x="4060825" y="3319463"/>
            <a:ext cx="1382713" cy="12668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8619" name="Text Box 2"/>
          <p:cNvSpPr txBox="1">
            <a:spLocks noChangeArrowheads="1"/>
          </p:cNvSpPr>
          <p:nvPr/>
        </p:nvSpPr>
        <p:spPr bwMode="auto">
          <a:xfrm>
            <a:off x="4522788" y="2686050"/>
            <a:ext cx="48895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sort</a:t>
            </a:r>
            <a:endParaRPr lang="en-US" altLang="en-US" sz="2400">
              <a:latin typeface="Courier New" panose="02070309020205020404" pitchFamily="49" charset="0"/>
              <a:cs typeface="Calibri" panose="020F0502020204030204" pitchFamily="34" charset="0"/>
            </a:endParaRPr>
          </a:p>
        </p:txBody>
      </p:sp>
      <p:sp>
        <p:nvSpPr>
          <p:cNvPr id="68620" name="AutoShape 25"/>
          <p:cNvSpPr>
            <a:spLocks noChangeArrowheads="1"/>
          </p:cNvSpPr>
          <p:nvPr/>
        </p:nvSpPr>
        <p:spPr bwMode="auto">
          <a:xfrm>
            <a:off x="5559425" y="3781425"/>
            <a:ext cx="460375" cy="346075"/>
          </a:xfrm>
          <a:prstGeom prst="rightArrow">
            <a:avLst>
              <a:gd name="adj1" fmla="val 50000"/>
              <a:gd name="adj2" fmla="val 3325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68621" name="Picture 31" descr="MC900104318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275" y="1535113"/>
            <a:ext cx="906463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22" name="AutoShape 32"/>
          <p:cNvSpPr>
            <a:spLocks noChangeArrowheads="1"/>
          </p:cNvSpPr>
          <p:nvPr/>
        </p:nvSpPr>
        <p:spPr bwMode="auto">
          <a:xfrm>
            <a:off x="4002088" y="1303338"/>
            <a:ext cx="1382712" cy="12668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8623" name="AutoShape 33"/>
          <p:cNvSpPr>
            <a:spLocks noChangeArrowheads="1"/>
          </p:cNvSpPr>
          <p:nvPr/>
        </p:nvSpPr>
        <p:spPr bwMode="auto">
          <a:xfrm>
            <a:off x="3427413" y="1765300"/>
            <a:ext cx="460375" cy="346075"/>
          </a:xfrm>
          <a:prstGeom prst="rightArrow">
            <a:avLst>
              <a:gd name="adj1" fmla="val 50000"/>
              <a:gd name="adj2" fmla="val 3325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8624" name="AutoShape 34"/>
          <p:cNvSpPr>
            <a:spLocks noChangeArrowheads="1"/>
          </p:cNvSpPr>
          <p:nvPr/>
        </p:nvSpPr>
        <p:spPr bwMode="auto">
          <a:xfrm>
            <a:off x="5500688" y="1765300"/>
            <a:ext cx="460375" cy="346075"/>
          </a:xfrm>
          <a:prstGeom prst="rightArrow">
            <a:avLst>
              <a:gd name="adj1" fmla="val 50000"/>
              <a:gd name="adj2" fmla="val 3325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8625" name="Line 36"/>
          <p:cNvSpPr>
            <a:spLocks noChangeShapeType="1"/>
          </p:cNvSpPr>
          <p:nvPr/>
        </p:nvSpPr>
        <p:spPr bwMode="auto">
          <a:xfrm>
            <a:off x="6192838" y="3952875"/>
            <a:ext cx="287337" cy="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626" name="Line 37"/>
          <p:cNvSpPr>
            <a:spLocks noChangeShapeType="1"/>
          </p:cNvSpPr>
          <p:nvPr/>
        </p:nvSpPr>
        <p:spPr bwMode="auto">
          <a:xfrm flipH="1" flipV="1">
            <a:off x="5559425" y="1936750"/>
            <a:ext cx="920750" cy="2016125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627" name="Line 38"/>
          <p:cNvSpPr>
            <a:spLocks noChangeShapeType="1"/>
          </p:cNvSpPr>
          <p:nvPr/>
        </p:nvSpPr>
        <p:spPr bwMode="auto">
          <a:xfrm>
            <a:off x="5559425" y="1936750"/>
            <a:ext cx="747713" cy="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34" name="Group 2"/>
          <p:cNvGrpSpPr>
            <a:grpSpLocks/>
          </p:cNvGrpSpPr>
          <p:nvPr/>
        </p:nvGrpSpPr>
        <p:grpSpPr bwMode="auto">
          <a:xfrm>
            <a:off x="1871663" y="3492500"/>
            <a:ext cx="919162" cy="784225"/>
            <a:chOff x="1632" y="1248"/>
            <a:chExt cx="2682" cy="2286"/>
          </a:xfrm>
        </p:grpSpPr>
        <p:sp>
          <p:nvSpPr>
            <p:cNvPr id="613379" name="Gear"/>
            <p:cNvSpPr>
              <a:spLocks noEditPoints="1" noChangeArrowheads="1"/>
            </p:cNvSpPr>
            <p:nvPr/>
          </p:nvSpPr>
          <p:spPr bwMode="auto">
            <a:xfrm>
              <a:off x="3119" y="1248"/>
              <a:ext cx="1195" cy="1046"/>
            </a:xfrm>
            <a:custGeom>
              <a:avLst/>
              <a:gdLst>
                <a:gd name="T0" fmla="*/ 598 w 21600"/>
                <a:gd name="T1" fmla="*/ 0 h 21600"/>
                <a:gd name="T2" fmla="*/ 1195 w 21600"/>
                <a:gd name="T3" fmla="*/ 523 h 21600"/>
                <a:gd name="T4" fmla="*/ 598 w 21600"/>
                <a:gd name="T5" fmla="*/ 1046 h 21600"/>
                <a:gd name="T6" fmla="*/ 0 w 21600"/>
                <a:gd name="T7" fmla="*/ 523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74 w 21600"/>
                <a:gd name="T13" fmla="*/ 3965 h 21600"/>
                <a:gd name="T14" fmla="*/ 17840 w 21600"/>
                <a:gd name="T15" fmla="*/ 176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2009999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  <a:contourClr>
                <a:srgbClr val="C0C0C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GB"/>
            </a:p>
          </p:txBody>
        </p:sp>
        <p:sp>
          <p:nvSpPr>
            <p:cNvPr id="613380" name="AutoShape 4"/>
            <p:cNvSpPr>
              <a:spLocks noEditPoints="1" noChangeArrowheads="1"/>
            </p:cNvSpPr>
            <p:nvPr/>
          </p:nvSpPr>
          <p:spPr bwMode="auto">
            <a:xfrm>
              <a:off x="1632" y="1678"/>
              <a:ext cx="1427" cy="1254"/>
            </a:xfrm>
            <a:custGeom>
              <a:avLst/>
              <a:gdLst>
                <a:gd name="T0" fmla="*/ 714 w 21600"/>
                <a:gd name="T1" fmla="*/ 0 h 21600"/>
                <a:gd name="T2" fmla="*/ 1427 w 21600"/>
                <a:gd name="T3" fmla="*/ 627 h 21600"/>
                <a:gd name="T4" fmla="*/ 714 w 21600"/>
                <a:gd name="T5" fmla="*/ 1254 h 21600"/>
                <a:gd name="T6" fmla="*/ 0 w 21600"/>
                <a:gd name="T7" fmla="*/ 62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74 w 21600"/>
                <a:gd name="T13" fmla="*/ 3962 h 21600"/>
                <a:gd name="T14" fmla="*/ 17846 w 21600"/>
                <a:gd name="T15" fmla="*/ 1763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2009999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  <a:contourClr>
                <a:srgbClr val="C0C0C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GB"/>
            </a:p>
          </p:txBody>
        </p:sp>
        <p:sp>
          <p:nvSpPr>
            <p:cNvPr id="613381" name="AutoShape 5"/>
            <p:cNvSpPr>
              <a:spLocks noEditPoints="1" noChangeArrowheads="1"/>
            </p:cNvSpPr>
            <p:nvPr/>
          </p:nvSpPr>
          <p:spPr bwMode="auto">
            <a:xfrm>
              <a:off x="2558" y="2141"/>
              <a:ext cx="1589" cy="1393"/>
            </a:xfrm>
            <a:custGeom>
              <a:avLst/>
              <a:gdLst>
                <a:gd name="T0" fmla="*/ 795 w 21600"/>
                <a:gd name="T1" fmla="*/ 0 h 21600"/>
                <a:gd name="T2" fmla="*/ 1589 w 21600"/>
                <a:gd name="T3" fmla="*/ 697 h 21600"/>
                <a:gd name="T4" fmla="*/ 795 w 21600"/>
                <a:gd name="T5" fmla="*/ 1393 h 21600"/>
                <a:gd name="T6" fmla="*/ 0 w 21600"/>
                <a:gd name="T7" fmla="*/ 69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77 w 21600"/>
                <a:gd name="T13" fmla="*/ 3970 h 21600"/>
                <a:gd name="T14" fmla="*/ 17835 w 21600"/>
                <a:gd name="T15" fmla="*/ 1763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2009999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  <a:contourClr>
                <a:srgbClr val="C0C0C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GB"/>
            </a:p>
          </p:txBody>
        </p:sp>
      </p:grpSp>
      <p:sp>
        <p:nvSpPr>
          <p:cNvPr id="69635" name="AutoShape 7"/>
          <p:cNvSpPr>
            <a:spLocks noChangeArrowheads="1"/>
          </p:cNvSpPr>
          <p:nvPr/>
        </p:nvSpPr>
        <p:spPr bwMode="auto">
          <a:xfrm>
            <a:off x="1755775" y="3319463"/>
            <a:ext cx="1382713" cy="12668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9636" name="Text Box 2"/>
          <p:cNvSpPr txBox="1">
            <a:spLocks noChangeArrowheads="1"/>
          </p:cNvSpPr>
          <p:nvPr/>
        </p:nvSpPr>
        <p:spPr bwMode="auto">
          <a:xfrm>
            <a:off x="2217738" y="2686050"/>
            <a:ext cx="48895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wc</a:t>
            </a:r>
            <a:endParaRPr lang="en-US" altLang="en-US" sz="2400">
              <a:latin typeface="Courier New" panose="02070309020205020404" pitchFamily="49" charset="0"/>
              <a:cs typeface="Calibri" panose="020F0502020204030204" pitchFamily="34" charset="0"/>
            </a:endParaRPr>
          </a:p>
        </p:txBody>
      </p:sp>
      <p:sp>
        <p:nvSpPr>
          <p:cNvPr id="69637" name="AutoShape 9"/>
          <p:cNvSpPr>
            <a:spLocks noChangeArrowheads="1"/>
          </p:cNvSpPr>
          <p:nvPr/>
        </p:nvSpPr>
        <p:spPr bwMode="auto">
          <a:xfrm>
            <a:off x="1181100" y="3781425"/>
            <a:ext cx="460375" cy="346075"/>
          </a:xfrm>
          <a:prstGeom prst="rightArrow">
            <a:avLst>
              <a:gd name="adj1" fmla="val 50000"/>
              <a:gd name="adj2" fmla="val 3325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9638" name="AutoShape 10"/>
          <p:cNvSpPr>
            <a:spLocks noChangeArrowheads="1"/>
          </p:cNvSpPr>
          <p:nvPr/>
        </p:nvSpPr>
        <p:spPr bwMode="auto">
          <a:xfrm>
            <a:off x="3370263" y="3781425"/>
            <a:ext cx="460375" cy="346075"/>
          </a:xfrm>
          <a:prstGeom prst="rightArrow">
            <a:avLst>
              <a:gd name="adj1" fmla="val 50000"/>
              <a:gd name="adj2" fmla="val 3325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9639" name="Text Box 2"/>
          <p:cNvSpPr txBox="1">
            <a:spLocks noChangeArrowheads="1"/>
          </p:cNvSpPr>
          <p:nvPr/>
        </p:nvSpPr>
        <p:spPr bwMode="auto">
          <a:xfrm>
            <a:off x="950913" y="4989513"/>
            <a:ext cx="4895850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wc –l *.pdb | sort | head -1</a:t>
            </a:r>
            <a:endParaRPr lang="en-US" altLang="en-US" sz="2400" b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69640" name="Line 15"/>
          <p:cNvSpPr>
            <a:spLocks noChangeShapeType="1"/>
          </p:cNvSpPr>
          <p:nvPr/>
        </p:nvSpPr>
        <p:spPr bwMode="auto">
          <a:xfrm>
            <a:off x="950913" y="3549650"/>
            <a:ext cx="0" cy="86360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69641" name="Group 16"/>
          <p:cNvGrpSpPr>
            <a:grpSpLocks/>
          </p:cNvGrpSpPr>
          <p:nvPr/>
        </p:nvGrpSpPr>
        <p:grpSpPr bwMode="auto">
          <a:xfrm>
            <a:off x="4176713" y="3492500"/>
            <a:ext cx="919162" cy="784225"/>
            <a:chOff x="1632" y="1248"/>
            <a:chExt cx="2682" cy="2286"/>
          </a:xfrm>
        </p:grpSpPr>
        <p:sp>
          <p:nvSpPr>
            <p:cNvPr id="613393" name="Gear"/>
            <p:cNvSpPr>
              <a:spLocks noEditPoints="1" noChangeArrowheads="1"/>
            </p:cNvSpPr>
            <p:nvPr/>
          </p:nvSpPr>
          <p:spPr bwMode="auto">
            <a:xfrm>
              <a:off x="3119" y="1248"/>
              <a:ext cx="1195" cy="1046"/>
            </a:xfrm>
            <a:custGeom>
              <a:avLst/>
              <a:gdLst>
                <a:gd name="T0" fmla="*/ 598 w 21600"/>
                <a:gd name="T1" fmla="*/ 0 h 21600"/>
                <a:gd name="T2" fmla="*/ 1195 w 21600"/>
                <a:gd name="T3" fmla="*/ 523 h 21600"/>
                <a:gd name="T4" fmla="*/ 598 w 21600"/>
                <a:gd name="T5" fmla="*/ 1046 h 21600"/>
                <a:gd name="T6" fmla="*/ 0 w 21600"/>
                <a:gd name="T7" fmla="*/ 523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74 w 21600"/>
                <a:gd name="T13" fmla="*/ 3965 h 21600"/>
                <a:gd name="T14" fmla="*/ 17840 w 21600"/>
                <a:gd name="T15" fmla="*/ 176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2009999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  <a:contourClr>
                <a:srgbClr val="C0C0C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GB"/>
            </a:p>
          </p:txBody>
        </p:sp>
        <p:sp>
          <p:nvSpPr>
            <p:cNvPr id="613394" name="AutoShape 18"/>
            <p:cNvSpPr>
              <a:spLocks noEditPoints="1" noChangeArrowheads="1"/>
            </p:cNvSpPr>
            <p:nvPr/>
          </p:nvSpPr>
          <p:spPr bwMode="auto">
            <a:xfrm>
              <a:off x="1632" y="1678"/>
              <a:ext cx="1427" cy="1254"/>
            </a:xfrm>
            <a:custGeom>
              <a:avLst/>
              <a:gdLst>
                <a:gd name="T0" fmla="*/ 714 w 21600"/>
                <a:gd name="T1" fmla="*/ 0 h 21600"/>
                <a:gd name="T2" fmla="*/ 1427 w 21600"/>
                <a:gd name="T3" fmla="*/ 627 h 21600"/>
                <a:gd name="T4" fmla="*/ 714 w 21600"/>
                <a:gd name="T5" fmla="*/ 1254 h 21600"/>
                <a:gd name="T6" fmla="*/ 0 w 21600"/>
                <a:gd name="T7" fmla="*/ 62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74 w 21600"/>
                <a:gd name="T13" fmla="*/ 3962 h 21600"/>
                <a:gd name="T14" fmla="*/ 17846 w 21600"/>
                <a:gd name="T15" fmla="*/ 1763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2009999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  <a:contourClr>
                <a:srgbClr val="C0C0C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GB"/>
            </a:p>
          </p:txBody>
        </p:sp>
        <p:sp>
          <p:nvSpPr>
            <p:cNvPr id="613395" name="AutoShape 19"/>
            <p:cNvSpPr>
              <a:spLocks noEditPoints="1" noChangeArrowheads="1"/>
            </p:cNvSpPr>
            <p:nvPr/>
          </p:nvSpPr>
          <p:spPr bwMode="auto">
            <a:xfrm>
              <a:off x="2558" y="2141"/>
              <a:ext cx="1589" cy="1393"/>
            </a:xfrm>
            <a:custGeom>
              <a:avLst/>
              <a:gdLst>
                <a:gd name="T0" fmla="*/ 795 w 21600"/>
                <a:gd name="T1" fmla="*/ 0 h 21600"/>
                <a:gd name="T2" fmla="*/ 1589 w 21600"/>
                <a:gd name="T3" fmla="*/ 697 h 21600"/>
                <a:gd name="T4" fmla="*/ 795 w 21600"/>
                <a:gd name="T5" fmla="*/ 1393 h 21600"/>
                <a:gd name="T6" fmla="*/ 0 w 21600"/>
                <a:gd name="T7" fmla="*/ 69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77 w 21600"/>
                <a:gd name="T13" fmla="*/ 3970 h 21600"/>
                <a:gd name="T14" fmla="*/ 17835 w 21600"/>
                <a:gd name="T15" fmla="*/ 1763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2009999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  <a:contourClr>
                <a:srgbClr val="C0C0C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GB"/>
            </a:p>
          </p:txBody>
        </p:sp>
      </p:grpSp>
      <p:sp>
        <p:nvSpPr>
          <p:cNvPr id="69642" name="AutoShape 20"/>
          <p:cNvSpPr>
            <a:spLocks noChangeArrowheads="1"/>
          </p:cNvSpPr>
          <p:nvPr/>
        </p:nvSpPr>
        <p:spPr bwMode="auto">
          <a:xfrm>
            <a:off x="4060825" y="3319463"/>
            <a:ext cx="1382713" cy="12668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9643" name="Text Box 2"/>
          <p:cNvSpPr txBox="1">
            <a:spLocks noChangeArrowheads="1"/>
          </p:cNvSpPr>
          <p:nvPr/>
        </p:nvSpPr>
        <p:spPr bwMode="auto">
          <a:xfrm>
            <a:off x="4522788" y="2686050"/>
            <a:ext cx="48895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sort</a:t>
            </a:r>
            <a:endParaRPr lang="en-US" altLang="en-US" sz="2400">
              <a:latin typeface="Courier New" panose="02070309020205020404" pitchFamily="49" charset="0"/>
              <a:cs typeface="Calibri" panose="020F0502020204030204" pitchFamily="34" charset="0"/>
            </a:endParaRPr>
          </a:p>
        </p:txBody>
      </p:sp>
      <p:sp>
        <p:nvSpPr>
          <p:cNvPr id="69644" name="AutoShape 22"/>
          <p:cNvSpPr>
            <a:spLocks noChangeArrowheads="1"/>
          </p:cNvSpPr>
          <p:nvPr/>
        </p:nvSpPr>
        <p:spPr bwMode="auto">
          <a:xfrm>
            <a:off x="5616575" y="3781425"/>
            <a:ext cx="460375" cy="346075"/>
          </a:xfrm>
          <a:prstGeom prst="rightArrow">
            <a:avLst>
              <a:gd name="adj1" fmla="val 50000"/>
              <a:gd name="adj2" fmla="val 3325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grpSp>
        <p:nvGrpSpPr>
          <p:cNvPr id="69645" name="Group 26"/>
          <p:cNvGrpSpPr>
            <a:grpSpLocks/>
          </p:cNvGrpSpPr>
          <p:nvPr/>
        </p:nvGrpSpPr>
        <p:grpSpPr bwMode="auto">
          <a:xfrm>
            <a:off x="6365875" y="3492500"/>
            <a:ext cx="919163" cy="784225"/>
            <a:chOff x="1632" y="1248"/>
            <a:chExt cx="2682" cy="2286"/>
          </a:xfrm>
        </p:grpSpPr>
        <p:sp>
          <p:nvSpPr>
            <p:cNvPr id="613403" name="Gear"/>
            <p:cNvSpPr>
              <a:spLocks noEditPoints="1" noChangeArrowheads="1"/>
            </p:cNvSpPr>
            <p:nvPr/>
          </p:nvSpPr>
          <p:spPr bwMode="auto">
            <a:xfrm>
              <a:off x="3119" y="1248"/>
              <a:ext cx="1195" cy="1046"/>
            </a:xfrm>
            <a:custGeom>
              <a:avLst/>
              <a:gdLst>
                <a:gd name="T0" fmla="*/ 598 w 21600"/>
                <a:gd name="T1" fmla="*/ 0 h 21600"/>
                <a:gd name="T2" fmla="*/ 1195 w 21600"/>
                <a:gd name="T3" fmla="*/ 523 h 21600"/>
                <a:gd name="T4" fmla="*/ 598 w 21600"/>
                <a:gd name="T5" fmla="*/ 1046 h 21600"/>
                <a:gd name="T6" fmla="*/ 0 w 21600"/>
                <a:gd name="T7" fmla="*/ 523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74 w 21600"/>
                <a:gd name="T13" fmla="*/ 3965 h 21600"/>
                <a:gd name="T14" fmla="*/ 17840 w 21600"/>
                <a:gd name="T15" fmla="*/ 176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2009999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  <a:contourClr>
                <a:srgbClr val="C0C0C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GB"/>
            </a:p>
          </p:txBody>
        </p:sp>
        <p:sp>
          <p:nvSpPr>
            <p:cNvPr id="613404" name="AutoShape 28"/>
            <p:cNvSpPr>
              <a:spLocks noEditPoints="1" noChangeArrowheads="1"/>
            </p:cNvSpPr>
            <p:nvPr/>
          </p:nvSpPr>
          <p:spPr bwMode="auto">
            <a:xfrm>
              <a:off x="1632" y="1678"/>
              <a:ext cx="1427" cy="1254"/>
            </a:xfrm>
            <a:custGeom>
              <a:avLst/>
              <a:gdLst>
                <a:gd name="T0" fmla="*/ 714 w 21600"/>
                <a:gd name="T1" fmla="*/ 0 h 21600"/>
                <a:gd name="T2" fmla="*/ 1427 w 21600"/>
                <a:gd name="T3" fmla="*/ 627 h 21600"/>
                <a:gd name="T4" fmla="*/ 714 w 21600"/>
                <a:gd name="T5" fmla="*/ 1254 h 21600"/>
                <a:gd name="T6" fmla="*/ 0 w 21600"/>
                <a:gd name="T7" fmla="*/ 62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74 w 21600"/>
                <a:gd name="T13" fmla="*/ 3962 h 21600"/>
                <a:gd name="T14" fmla="*/ 17846 w 21600"/>
                <a:gd name="T15" fmla="*/ 1763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2009999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  <a:contourClr>
                <a:srgbClr val="C0C0C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GB"/>
            </a:p>
          </p:txBody>
        </p:sp>
        <p:sp>
          <p:nvSpPr>
            <p:cNvPr id="613405" name="AutoShape 29"/>
            <p:cNvSpPr>
              <a:spLocks noEditPoints="1" noChangeArrowheads="1"/>
            </p:cNvSpPr>
            <p:nvPr/>
          </p:nvSpPr>
          <p:spPr bwMode="auto">
            <a:xfrm>
              <a:off x="2558" y="2141"/>
              <a:ext cx="1589" cy="1393"/>
            </a:xfrm>
            <a:custGeom>
              <a:avLst/>
              <a:gdLst>
                <a:gd name="T0" fmla="*/ 795 w 21600"/>
                <a:gd name="T1" fmla="*/ 0 h 21600"/>
                <a:gd name="T2" fmla="*/ 1589 w 21600"/>
                <a:gd name="T3" fmla="*/ 697 h 21600"/>
                <a:gd name="T4" fmla="*/ 795 w 21600"/>
                <a:gd name="T5" fmla="*/ 1393 h 21600"/>
                <a:gd name="T6" fmla="*/ 0 w 21600"/>
                <a:gd name="T7" fmla="*/ 69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77 w 21600"/>
                <a:gd name="T13" fmla="*/ 3970 h 21600"/>
                <a:gd name="T14" fmla="*/ 17835 w 21600"/>
                <a:gd name="T15" fmla="*/ 1763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2009999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  <a:contourClr>
                <a:srgbClr val="C0C0C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GB"/>
            </a:p>
          </p:txBody>
        </p:sp>
      </p:grpSp>
      <p:sp>
        <p:nvSpPr>
          <p:cNvPr id="69646" name="AutoShape 30"/>
          <p:cNvSpPr>
            <a:spLocks noChangeArrowheads="1"/>
          </p:cNvSpPr>
          <p:nvPr/>
        </p:nvSpPr>
        <p:spPr bwMode="auto">
          <a:xfrm>
            <a:off x="6249988" y="3319463"/>
            <a:ext cx="1382712" cy="12668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9647" name="Text Box 2"/>
          <p:cNvSpPr txBox="1">
            <a:spLocks noChangeArrowheads="1"/>
          </p:cNvSpPr>
          <p:nvPr/>
        </p:nvSpPr>
        <p:spPr bwMode="auto">
          <a:xfrm>
            <a:off x="6365875" y="2686050"/>
            <a:ext cx="1150938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head -1</a:t>
            </a:r>
            <a:endParaRPr lang="en-US" altLang="en-US" sz="2400">
              <a:latin typeface="Courier New" panose="02070309020205020404" pitchFamily="49" charset="0"/>
              <a:cs typeface="Calibri" panose="020F0502020204030204" pitchFamily="34" charset="0"/>
            </a:endParaRPr>
          </a:p>
        </p:txBody>
      </p:sp>
      <p:sp>
        <p:nvSpPr>
          <p:cNvPr id="69648" name="AutoShape 32"/>
          <p:cNvSpPr>
            <a:spLocks noChangeArrowheads="1"/>
          </p:cNvSpPr>
          <p:nvPr/>
        </p:nvSpPr>
        <p:spPr bwMode="auto">
          <a:xfrm>
            <a:off x="7748588" y="3781425"/>
            <a:ext cx="460375" cy="346075"/>
          </a:xfrm>
          <a:prstGeom prst="rightArrow">
            <a:avLst>
              <a:gd name="adj1" fmla="val 50000"/>
              <a:gd name="adj2" fmla="val 3325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69649" name="Picture 35" descr="MC900104318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275" y="1535113"/>
            <a:ext cx="906463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50" name="AutoShape 36"/>
          <p:cNvSpPr>
            <a:spLocks noChangeArrowheads="1"/>
          </p:cNvSpPr>
          <p:nvPr/>
        </p:nvSpPr>
        <p:spPr bwMode="auto">
          <a:xfrm>
            <a:off x="4002088" y="1303338"/>
            <a:ext cx="1382712" cy="12668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9651" name="AutoShape 37"/>
          <p:cNvSpPr>
            <a:spLocks noChangeArrowheads="1"/>
          </p:cNvSpPr>
          <p:nvPr/>
        </p:nvSpPr>
        <p:spPr bwMode="auto">
          <a:xfrm>
            <a:off x="3427413" y="1765300"/>
            <a:ext cx="460375" cy="346075"/>
          </a:xfrm>
          <a:prstGeom prst="rightArrow">
            <a:avLst>
              <a:gd name="adj1" fmla="val 50000"/>
              <a:gd name="adj2" fmla="val 3325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9652" name="AutoShape 38"/>
          <p:cNvSpPr>
            <a:spLocks noChangeArrowheads="1"/>
          </p:cNvSpPr>
          <p:nvPr/>
        </p:nvSpPr>
        <p:spPr bwMode="auto">
          <a:xfrm>
            <a:off x="5500688" y="1765300"/>
            <a:ext cx="460375" cy="346075"/>
          </a:xfrm>
          <a:prstGeom prst="rightArrow">
            <a:avLst>
              <a:gd name="adj1" fmla="val 50000"/>
              <a:gd name="adj2" fmla="val 3325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9653" name="Line 39"/>
          <p:cNvSpPr>
            <a:spLocks noChangeShapeType="1"/>
          </p:cNvSpPr>
          <p:nvPr/>
        </p:nvSpPr>
        <p:spPr bwMode="auto">
          <a:xfrm>
            <a:off x="8324850" y="3952875"/>
            <a:ext cx="287338" cy="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654" name="Line 40"/>
          <p:cNvSpPr>
            <a:spLocks noChangeShapeType="1"/>
          </p:cNvSpPr>
          <p:nvPr/>
        </p:nvSpPr>
        <p:spPr bwMode="auto">
          <a:xfrm flipH="1" flipV="1">
            <a:off x="5559425" y="1936750"/>
            <a:ext cx="517525" cy="74930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655" name="Line 41"/>
          <p:cNvSpPr>
            <a:spLocks noChangeShapeType="1"/>
          </p:cNvSpPr>
          <p:nvPr/>
        </p:nvSpPr>
        <p:spPr bwMode="auto">
          <a:xfrm>
            <a:off x="5559425" y="1936750"/>
            <a:ext cx="747713" cy="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656" name="Line 43"/>
          <p:cNvSpPr>
            <a:spLocks noChangeShapeType="1"/>
          </p:cNvSpPr>
          <p:nvPr/>
        </p:nvSpPr>
        <p:spPr bwMode="auto">
          <a:xfrm flipH="1" flipV="1">
            <a:off x="7748588" y="2686050"/>
            <a:ext cx="863600" cy="1265238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657" name="Line 44"/>
          <p:cNvSpPr>
            <a:spLocks noChangeShapeType="1"/>
          </p:cNvSpPr>
          <p:nvPr/>
        </p:nvSpPr>
        <p:spPr bwMode="auto">
          <a:xfrm>
            <a:off x="6076950" y="2686050"/>
            <a:ext cx="1670050" cy="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437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This programming model called </a:t>
            </a:r>
            <a:r>
              <a:rPr lang="en-US" altLang="en-US" sz="2800" i="1">
                <a:latin typeface="Calibri" panose="020F0502020204030204" pitchFamily="34" charset="0"/>
              </a:rPr>
              <a:t>pipes and filters</a:t>
            </a:r>
            <a:endParaRPr lang="en-US" altLang="en-US" sz="280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36282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This programming model called </a:t>
            </a:r>
            <a:r>
              <a:rPr lang="en-US" altLang="en-US" sz="2800" i="1">
                <a:solidFill>
                  <a:schemeClr val="bg2"/>
                </a:solidFill>
                <a:latin typeface="Calibri" panose="020F0502020204030204" pitchFamily="34" charset="0"/>
              </a:rPr>
              <a:t>pipes and filters</a:t>
            </a:r>
            <a:endParaRPr lang="en-US" altLang="en-US" sz="2800">
              <a:solidFill>
                <a:schemeClr val="bg2"/>
              </a:solidFill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</a:t>
            </a:r>
            <a:r>
              <a:rPr lang="en-US" altLang="en-US" sz="2800" i="1">
                <a:latin typeface="Calibri" panose="020F0502020204030204" pitchFamily="34" charset="0"/>
              </a:rPr>
              <a:t>filter</a:t>
            </a:r>
            <a:r>
              <a:rPr lang="en-US" altLang="en-US" sz="2800">
                <a:latin typeface="Calibri" panose="020F0502020204030204" pitchFamily="34" charset="0"/>
              </a:rPr>
              <a:t>  transforms a stream of input into a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stream of output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10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ls molecules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cubane.pdb    ethane.pdb    methane.pdb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octane.pdb    pentane.pdb   propane.pdb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cd molecules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endParaRPr lang="en-US" altLang="en-US" sz="2400" i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36282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This programming model called </a:t>
            </a:r>
            <a:r>
              <a:rPr lang="en-US" altLang="en-US" sz="2800" i="1">
                <a:solidFill>
                  <a:schemeClr val="bg2"/>
                </a:solidFill>
                <a:latin typeface="Calibri" panose="020F0502020204030204" pitchFamily="34" charset="0"/>
              </a:rPr>
              <a:t>pipes and filters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A </a:t>
            </a:r>
            <a:r>
              <a:rPr lang="en-US" altLang="en-US" sz="2800" i="1">
                <a:solidFill>
                  <a:schemeClr val="bg2"/>
                </a:solidFill>
                <a:latin typeface="Calibri" panose="020F0502020204030204" pitchFamily="34" charset="0"/>
              </a:rPr>
              <a:t>filter</a:t>
            </a: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  transforms a stream of input into a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stream of output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</a:t>
            </a:r>
            <a:r>
              <a:rPr lang="en-US" altLang="en-US" sz="2800" i="1">
                <a:latin typeface="Calibri" panose="020F0502020204030204" pitchFamily="34" charset="0"/>
              </a:rPr>
              <a:t>pipe</a:t>
            </a:r>
            <a:r>
              <a:rPr lang="en-US" altLang="en-US" sz="2800">
                <a:latin typeface="Calibri" panose="020F0502020204030204" pitchFamily="34" charset="0"/>
              </a:rPr>
              <a:t> connects two filters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820025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This programming model called </a:t>
            </a:r>
            <a:r>
              <a:rPr lang="en-US" altLang="en-US" sz="2800" i="1">
                <a:solidFill>
                  <a:schemeClr val="bg2"/>
                </a:solidFill>
                <a:latin typeface="Calibri" panose="020F0502020204030204" pitchFamily="34" charset="0"/>
              </a:rPr>
              <a:t>pipes and filters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A </a:t>
            </a:r>
            <a:r>
              <a:rPr lang="en-US" altLang="en-US" sz="2800" i="1">
                <a:solidFill>
                  <a:schemeClr val="bg2"/>
                </a:solidFill>
                <a:latin typeface="Calibri" panose="020F0502020204030204" pitchFamily="34" charset="0"/>
              </a:rPr>
              <a:t>filter</a:t>
            </a: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  transforms a stream of input into a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stream of output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A </a:t>
            </a:r>
            <a:r>
              <a:rPr lang="en-US" altLang="en-US" sz="2800" i="1">
                <a:solidFill>
                  <a:schemeClr val="bg2"/>
                </a:solidFill>
                <a:latin typeface="Calibri" panose="020F0502020204030204" pitchFamily="34" charset="0"/>
              </a:rPr>
              <a:t>pipe</a:t>
            </a: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 connects two filters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Any program that reads lines of text from standard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input, and writes lines of text to standard output,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work with every other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820025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This programming model called </a:t>
            </a:r>
            <a:r>
              <a:rPr lang="en-US" altLang="en-US" sz="2800" i="1">
                <a:solidFill>
                  <a:schemeClr val="bg2"/>
                </a:solidFill>
                <a:latin typeface="Calibri" panose="020F0502020204030204" pitchFamily="34" charset="0"/>
              </a:rPr>
              <a:t>pipes and filters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A </a:t>
            </a:r>
            <a:r>
              <a:rPr lang="en-US" altLang="en-US" sz="2800" i="1">
                <a:solidFill>
                  <a:schemeClr val="bg2"/>
                </a:solidFill>
                <a:latin typeface="Calibri" panose="020F0502020204030204" pitchFamily="34" charset="0"/>
              </a:rPr>
              <a:t>filter</a:t>
            </a: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  transforms a stream of input into a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stream of output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A </a:t>
            </a:r>
            <a:r>
              <a:rPr lang="en-US" altLang="en-US" sz="2800" i="1">
                <a:solidFill>
                  <a:schemeClr val="bg2"/>
                </a:solidFill>
                <a:latin typeface="Calibri" panose="020F0502020204030204" pitchFamily="34" charset="0"/>
              </a:rPr>
              <a:t>pipe</a:t>
            </a: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 connects two filters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Any program that reads lines of text from standard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input, and writes lines of text to standard output,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can work with every other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You can (and should) write such programs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507" name="Group 107"/>
          <p:cNvGraphicFramePr>
            <a:graphicFrameLocks noGrp="1"/>
          </p:cNvGraphicFramePr>
          <p:nvPr/>
        </p:nvGraphicFramePr>
        <p:xfrm>
          <a:off x="1295400" y="1303338"/>
          <a:ext cx="3038475" cy="3427412"/>
        </p:xfrm>
        <a:graphic>
          <a:graphicData uri="http://schemas.openxmlformats.org/drawingml/2006/table">
            <a:tbl>
              <a:tblPr/>
              <a:tblGrid>
                <a:gridCol w="1439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8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9913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pwd</a:t>
                      </a:r>
                      <a:endParaRPr kumimoji="0" lang="en-CA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mkdir</a:t>
                      </a:r>
                      <a:endParaRPr kumimoji="0" lang="en-CA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087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cd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nano</a:t>
                      </a:r>
                      <a:endParaRPr kumimoji="0" lang="en-CA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499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ls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rm</a:t>
                      </a:r>
                      <a:endParaRPr kumimoji="0" lang="en-CA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.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rmdir</a:t>
                      </a:r>
                      <a:endParaRPr kumimoji="0" lang="en-CA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..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mv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3087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cp</a:t>
                      </a:r>
                      <a:endParaRPr kumimoji="0" lang="en-CA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0590" name="Group 46"/>
          <p:cNvGraphicFramePr>
            <a:graphicFrameLocks noGrp="1"/>
          </p:cNvGraphicFramePr>
          <p:nvPr/>
        </p:nvGraphicFramePr>
        <p:xfrm>
          <a:off x="1295400" y="1303338"/>
          <a:ext cx="4637088" cy="3427412"/>
        </p:xfrm>
        <a:graphic>
          <a:graphicData uri="http://schemas.openxmlformats.org/drawingml/2006/table">
            <a:tbl>
              <a:tblPr/>
              <a:tblGrid>
                <a:gridCol w="1439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8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8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9913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pwd</a:t>
                      </a:r>
                      <a:endParaRPr kumimoji="0" lang="en-CA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mkdir</a:t>
                      </a:r>
                      <a:endParaRPr kumimoji="0" lang="en-CA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wc</a:t>
                      </a:r>
                      <a:endParaRPr kumimoji="0" lang="en-CA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087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cd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nano</a:t>
                      </a:r>
                      <a:endParaRPr kumimoji="0" lang="en-CA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sort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499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ls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rm</a:t>
                      </a:r>
                      <a:endParaRPr kumimoji="0" lang="en-CA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head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.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rmdir</a:t>
                      </a:r>
                      <a:endParaRPr kumimoji="0" lang="en-CA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8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..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mv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8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3087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cp</a:t>
                      </a:r>
                      <a:endParaRPr kumimoji="0" lang="en-CA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8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6450" name="Group 2"/>
          <p:cNvGraphicFramePr>
            <a:graphicFrameLocks noGrp="1"/>
          </p:cNvGraphicFramePr>
          <p:nvPr/>
        </p:nvGraphicFramePr>
        <p:xfrm>
          <a:off x="1295400" y="1303338"/>
          <a:ext cx="4637088" cy="4000500"/>
        </p:xfrm>
        <a:graphic>
          <a:graphicData uri="http://schemas.openxmlformats.org/drawingml/2006/table">
            <a:tbl>
              <a:tblPr/>
              <a:tblGrid>
                <a:gridCol w="1439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8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8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9913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pwd</a:t>
                      </a:r>
                      <a:endParaRPr kumimoji="0" lang="en-CA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mkdir</a:t>
                      </a:r>
                      <a:endParaRPr kumimoji="0" lang="en-CA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wc</a:t>
                      </a:r>
                      <a:endParaRPr kumimoji="0" lang="en-CA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08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cd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nano</a:t>
                      </a:r>
                      <a:endParaRPr kumimoji="0" lang="en-CA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sort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ls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rm</a:t>
                      </a:r>
                      <a:endParaRPr kumimoji="0" lang="en-CA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head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.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rmdir</a:t>
                      </a:r>
                      <a:endParaRPr kumimoji="0" lang="en-CA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tail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..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mv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split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308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cp</a:t>
                      </a:r>
                      <a:endParaRPr kumimoji="0" lang="en-CA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cut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308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uniq</a:t>
                      </a:r>
                      <a:endParaRPr kumimoji="0" lang="en-CA" sz="2800" b="0" i="1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anose="02070309020205020404" pitchFamily="49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8572" name="Group 76"/>
          <p:cNvGraphicFramePr>
            <a:graphicFrameLocks noGrp="1"/>
          </p:cNvGraphicFramePr>
          <p:nvPr/>
        </p:nvGraphicFramePr>
        <p:xfrm>
          <a:off x="1295400" y="1303338"/>
          <a:ext cx="6235700" cy="4000500"/>
        </p:xfrm>
        <a:graphic>
          <a:graphicData uri="http://schemas.openxmlformats.org/drawingml/2006/table">
            <a:tbl>
              <a:tblPr/>
              <a:tblGrid>
                <a:gridCol w="1439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8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8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8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9913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pwd</a:t>
                      </a:r>
                      <a:endParaRPr kumimoji="0" lang="en-CA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mkdir</a:t>
                      </a:r>
                      <a:endParaRPr kumimoji="0" lang="en-CA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wc</a:t>
                      </a:r>
                      <a:endParaRPr kumimoji="0" lang="en-CA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08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cd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nano</a:t>
                      </a:r>
                      <a:endParaRPr kumimoji="0" lang="en-CA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sort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ls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rm</a:t>
                      </a:r>
                      <a:endParaRPr kumimoji="0" lang="en-CA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head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.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rmdir</a:t>
                      </a:r>
                      <a:endParaRPr kumimoji="0" lang="en-CA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tail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..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mv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split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8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308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cp</a:t>
                      </a:r>
                      <a:endParaRPr kumimoji="0" lang="en-CA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cut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8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308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uniq</a:t>
                      </a:r>
                      <a:endParaRPr kumimoji="0" lang="en-CA" sz="2800" b="0" i="1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anose="02070309020205020404" pitchFamily="49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8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2647" name="Group 55"/>
          <p:cNvGraphicFramePr>
            <a:graphicFrameLocks noGrp="1"/>
          </p:cNvGraphicFramePr>
          <p:nvPr/>
        </p:nvGraphicFramePr>
        <p:xfrm>
          <a:off x="1295400" y="1303338"/>
          <a:ext cx="6235700" cy="4000500"/>
        </p:xfrm>
        <a:graphic>
          <a:graphicData uri="http://schemas.openxmlformats.org/drawingml/2006/table">
            <a:tbl>
              <a:tblPr/>
              <a:tblGrid>
                <a:gridCol w="1439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8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8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8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9913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pwd</a:t>
                      </a:r>
                      <a:endParaRPr kumimoji="0" lang="en-CA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mkdir</a:t>
                      </a:r>
                      <a:endParaRPr kumimoji="0" lang="en-CA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wc</a:t>
                      </a:r>
                      <a:endParaRPr kumimoji="0" lang="en-CA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08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cd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nano</a:t>
                      </a:r>
                      <a:endParaRPr kumimoji="0" lang="en-CA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sort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ls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rm</a:t>
                      </a:r>
                      <a:endParaRPr kumimoji="0" lang="en-CA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head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.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rmdir</a:t>
                      </a:r>
                      <a:endParaRPr kumimoji="0" lang="en-CA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tail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..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mv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split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308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cp</a:t>
                      </a:r>
                      <a:endParaRPr kumimoji="0" lang="en-CA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cut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800" b="0" i="1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anose="02070309020205020404" pitchFamily="49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308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Arial Unicode MS" charset="0"/>
                          <a:cs typeface="Arial Unicode MS" charset="0"/>
                        </a:rPr>
                        <a:t>uniq</a:t>
                      </a:r>
                      <a:endParaRPr kumimoji="0" lang="en-CA" sz="2800" b="0" i="1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anose="02070309020205020404" pitchFamily="49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800" b="0" i="1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anose="02070309020205020404" pitchFamily="49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1055688"/>
            <a:ext cx="714375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86019" name="Text Box 4"/>
          <p:cNvSpPr txBox="1">
            <a:spLocks noChangeArrowheads="1"/>
          </p:cNvSpPr>
          <p:nvPr/>
        </p:nvSpPr>
        <p:spPr bwMode="auto">
          <a:xfrm>
            <a:off x="4219575" y="4883150"/>
            <a:ext cx="17208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600">
                <a:solidFill>
                  <a:srgbClr val="000000"/>
                </a:solidFill>
                <a:latin typeface="Calibri" panose="020F0502020204030204" pitchFamily="34" charset="0"/>
              </a:rPr>
              <a:t>August 2010</a:t>
            </a:r>
          </a:p>
        </p:txBody>
      </p:sp>
      <p:sp>
        <p:nvSpPr>
          <p:cNvPr id="86020" name="Text Box 5"/>
          <p:cNvSpPr txBox="1">
            <a:spLocks noChangeArrowheads="1"/>
          </p:cNvSpPr>
          <p:nvPr/>
        </p:nvSpPr>
        <p:spPr bwMode="auto">
          <a:xfrm>
            <a:off x="4284663" y="3046413"/>
            <a:ext cx="15906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600">
                <a:solidFill>
                  <a:srgbClr val="000000"/>
                </a:solidFill>
                <a:latin typeface="Calibri" panose="020F0502020204030204" pitchFamily="34" charset="0"/>
              </a:rPr>
              <a:t>created by</a:t>
            </a:r>
          </a:p>
        </p:txBody>
      </p:sp>
      <p:sp>
        <p:nvSpPr>
          <p:cNvPr id="86021" name="Text Box 6"/>
          <p:cNvSpPr txBox="1">
            <a:spLocks noChangeArrowheads="1"/>
          </p:cNvSpPr>
          <p:nvPr/>
        </p:nvSpPr>
        <p:spPr bwMode="auto">
          <a:xfrm>
            <a:off x="3983038" y="3911600"/>
            <a:ext cx="2193925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>
                <a:solidFill>
                  <a:srgbClr val="000000"/>
                </a:solidFill>
                <a:latin typeface="Calibri" panose="020F0502020204030204" pitchFamily="34" charset="0"/>
              </a:rPr>
              <a:t>Greg Wilson</a:t>
            </a:r>
          </a:p>
        </p:txBody>
      </p:sp>
      <p:pic>
        <p:nvPicPr>
          <p:cNvPr id="8602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6194425"/>
            <a:ext cx="226695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86023" name="Text Box 5"/>
          <p:cNvSpPr txBox="1">
            <a:spLocks noChangeArrowheads="1"/>
          </p:cNvSpPr>
          <p:nvPr/>
        </p:nvSpPr>
        <p:spPr bwMode="auto">
          <a:xfrm>
            <a:off x="3116263" y="6186488"/>
            <a:ext cx="6478587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Copyright </a:t>
            </a: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© Software Carpentry 2010</a:t>
            </a:r>
          </a:p>
          <a:p>
            <a:pPr eaLnBrk="1"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This work is licensed under the Creative Commons Attribution License</a:t>
            </a:r>
          </a:p>
          <a:p>
            <a:pPr eaLnBrk="1"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See http://software-carpentry.org/license.html for more information.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10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ls molecules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cubane.pdb    ethane.pdb    methane.pdb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octane.pdb    pentane.pdb   propane.pdb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cd molecules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wc *.pdb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10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ls molecules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cubane.pdb    ethane.pdb    methane.pdb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octane.pdb    pentane.pdb   propane.pdb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cd molecules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wc *.pdb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latin typeface="Courier New" panose="02070309020205020404" pitchFamily="49" charset="0"/>
            </a:endParaRPr>
          </a:p>
        </p:txBody>
      </p:sp>
      <p:sp>
        <p:nvSpPr>
          <p:cNvPr id="19459" name="AutoShape 3"/>
          <p:cNvSpPr>
            <a:spLocks noChangeArrowheads="1"/>
          </p:cNvSpPr>
          <p:nvPr/>
        </p:nvSpPr>
        <p:spPr bwMode="auto">
          <a:xfrm>
            <a:off x="1411288" y="2686050"/>
            <a:ext cx="346075" cy="46037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>
              <a:solidFill>
                <a:srgbClr val="A50021"/>
              </a:solidFill>
            </a:endParaRPr>
          </a:p>
        </p:txBody>
      </p:sp>
      <p:sp>
        <p:nvSpPr>
          <p:cNvPr id="19460" name="Text Box 2"/>
          <p:cNvSpPr txBox="1">
            <a:spLocks noChangeArrowheads="1"/>
          </p:cNvSpPr>
          <p:nvPr/>
        </p:nvSpPr>
        <p:spPr bwMode="auto">
          <a:xfrm>
            <a:off x="4981575" y="2686050"/>
            <a:ext cx="374491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accent2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 sz="2400">
                <a:solidFill>
                  <a:schemeClr val="accent2"/>
                </a:solidFill>
                <a:latin typeface="Calibri" panose="020F0502020204030204" pitchFamily="34" charset="0"/>
              </a:rPr>
              <a:t> is a </a:t>
            </a:r>
            <a:r>
              <a:rPr lang="en-US" altLang="en-US" sz="2400" i="1">
                <a:solidFill>
                  <a:schemeClr val="accent2"/>
                </a:solidFill>
                <a:latin typeface="Calibri" panose="020F0502020204030204" pitchFamily="34" charset="0"/>
              </a:rPr>
              <a:t>wild card</a:t>
            </a:r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 flipH="1">
            <a:off x="2736850" y="2973388"/>
            <a:ext cx="21304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10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ls molecules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cubane.pdb    ethane.pdb    methane.pdb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octane.pdb    pentane.pdb   propane.pdb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cd molecules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wc *.pdb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latin typeface="Courier New" panose="02070309020205020404" pitchFamily="49" charset="0"/>
            </a:endParaRPr>
          </a:p>
        </p:txBody>
      </p:sp>
      <p:sp>
        <p:nvSpPr>
          <p:cNvPr id="20483" name="AutoShape 3"/>
          <p:cNvSpPr>
            <a:spLocks noChangeArrowheads="1"/>
          </p:cNvSpPr>
          <p:nvPr/>
        </p:nvSpPr>
        <p:spPr bwMode="auto">
          <a:xfrm>
            <a:off x="1411288" y="2686050"/>
            <a:ext cx="346075" cy="46037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>
              <a:solidFill>
                <a:srgbClr val="A50021"/>
              </a:solidFill>
            </a:endParaRPr>
          </a:p>
        </p:txBody>
      </p:sp>
      <p:sp>
        <p:nvSpPr>
          <p:cNvPr id="20484" name="Text Box 2"/>
          <p:cNvSpPr txBox="1">
            <a:spLocks noChangeArrowheads="1"/>
          </p:cNvSpPr>
          <p:nvPr/>
        </p:nvSpPr>
        <p:spPr bwMode="auto">
          <a:xfrm>
            <a:off x="4981575" y="2686050"/>
            <a:ext cx="4783138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accent2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 sz="2400">
                <a:solidFill>
                  <a:schemeClr val="accent2"/>
                </a:solidFill>
                <a:latin typeface="Calibri" panose="020F0502020204030204" pitchFamily="34" charset="0"/>
              </a:rPr>
              <a:t> is a </a:t>
            </a:r>
            <a:r>
              <a:rPr lang="en-US" altLang="en-US" sz="2400" i="1">
                <a:solidFill>
                  <a:schemeClr val="accent2"/>
                </a:solidFill>
                <a:latin typeface="Calibri" panose="020F0502020204030204" pitchFamily="34" charset="0"/>
              </a:rPr>
              <a:t>wild card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accent2"/>
                </a:solidFill>
                <a:latin typeface="Calibri" panose="020F0502020204030204" pitchFamily="34" charset="0"/>
              </a:rPr>
              <a:t>matches zero or more characters</a:t>
            </a:r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 flipH="1">
            <a:off x="2736850" y="2973388"/>
            <a:ext cx="21304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KRI-stfc-nerc-ceda-ncas-nceo-softwarecarpentry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softwarecarpentry-Presentation-Template.pptx" id="{3B8AF6F5-812E-41B1-BAB1-E35F4A3D09E8}" vid="{C9AE9EAB-9635-41B0-B34C-FD6CE403B25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UKRI-stfc-nerc-ceda-ncas-nceo-softwarecarpentry-Presentation-Template</Template>
  <TotalTime>3807</TotalTime>
  <Words>1521</Words>
  <Application>Microsoft Office PowerPoint</Application>
  <PresentationFormat>Custom</PresentationFormat>
  <Paragraphs>457</Paragraphs>
  <Slides>68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5" baseType="lpstr">
      <vt:lpstr>Arial</vt:lpstr>
      <vt:lpstr>MS PGothic</vt:lpstr>
      <vt:lpstr>Calibri</vt:lpstr>
      <vt:lpstr>Times New Roman</vt:lpstr>
      <vt:lpstr>Courier New</vt:lpstr>
      <vt:lpstr>Arial Unicode MS</vt:lpstr>
      <vt:lpstr>UKRI-stfc-nerc-ceda-ncas-nceo-softwarecarpentry-Presentation-Template</vt:lpstr>
      <vt:lpstr>The Unix Shell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 Wilson</dc:creator>
  <cp:lastModifiedBy>Godfrey, Tommy (STFC,RAL,RALSP)</cp:lastModifiedBy>
  <cp:revision>194</cp:revision>
  <cp:lastPrinted>1601-01-01T00:00:00Z</cp:lastPrinted>
  <dcterms:created xsi:type="dcterms:W3CDTF">2010-05-24T21:29:39Z</dcterms:created>
  <dcterms:modified xsi:type="dcterms:W3CDTF">2018-10-09T09:21:37Z</dcterms:modified>
</cp:coreProperties>
</file>