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99"/>
  </p:notesMasterIdLst>
  <p:sldIdLst>
    <p:sldId id="756" r:id="rId2"/>
    <p:sldId id="528" r:id="rId3"/>
    <p:sldId id="662" r:id="rId4"/>
    <p:sldId id="663" r:id="rId5"/>
    <p:sldId id="664" r:id="rId6"/>
    <p:sldId id="665" r:id="rId7"/>
    <p:sldId id="666" r:id="rId8"/>
    <p:sldId id="667" r:id="rId9"/>
    <p:sldId id="493" r:id="rId10"/>
    <p:sldId id="674" r:id="rId11"/>
    <p:sldId id="675" r:id="rId12"/>
    <p:sldId id="668" r:id="rId13"/>
    <p:sldId id="677" r:id="rId14"/>
    <p:sldId id="678" r:id="rId15"/>
    <p:sldId id="679" r:id="rId16"/>
    <p:sldId id="669" r:id="rId17"/>
    <p:sldId id="676" r:id="rId18"/>
    <p:sldId id="680" r:id="rId19"/>
    <p:sldId id="681" r:id="rId20"/>
    <p:sldId id="670" r:id="rId21"/>
    <p:sldId id="682" r:id="rId22"/>
    <p:sldId id="683" r:id="rId23"/>
    <p:sldId id="671" r:id="rId24"/>
    <p:sldId id="672" r:id="rId25"/>
    <p:sldId id="673" r:id="rId26"/>
    <p:sldId id="684" r:id="rId27"/>
    <p:sldId id="685" r:id="rId28"/>
    <p:sldId id="686" r:id="rId29"/>
    <p:sldId id="687" r:id="rId30"/>
    <p:sldId id="704" r:id="rId31"/>
    <p:sldId id="705" r:id="rId32"/>
    <p:sldId id="706" r:id="rId33"/>
    <p:sldId id="707" r:id="rId34"/>
    <p:sldId id="714" r:id="rId35"/>
    <p:sldId id="713" r:id="rId36"/>
    <p:sldId id="712" r:id="rId37"/>
    <p:sldId id="711" r:id="rId38"/>
    <p:sldId id="710" r:id="rId39"/>
    <p:sldId id="709" r:id="rId40"/>
    <p:sldId id="708" r:id="rId41"/>
    <p:sldId id="716" r:id="rId42"/>
    <p:sldId id="717" r:id="rId43"/>
    <p:sldId id="721" r:id="rId44"/>
    <p:sldId id="722" r:id="rId45"/>
    <p:sldId id="718" r:id="rId46"/>
    <p:sldId id="719" r:id="rId47"/>
    <p:sldId id="720" r:id="rId48"/>
    <p:sldId id="723" r:id="rId49"/>
    <p:sldId id="731" r:id="rId50"/>
    <p:sldId id="732" r:id="rId51"/>
    <p:sldId id="688" r:id="rId52"/>
    <p:sldId id="689" r:id="rId53"/>
    <p:sldId id="690" r:id="rId54"/>
    <p:sldId id="691" r:id="rId55"/>
    <p:sldId id="692" r:id="rId56"/>
    <p:sldId id="693" r:id="rId57"/>
    <p:sldId id="694" r:id="rId58"/>
    <p:sldId id="695" r:id="rId59"/>
    <p:sldId id="696" r:id="rId60"/>
    <p:sldId id="697" r:id="rId61"/>
    <p:sldId id="699" r:id="rId62"/>
    <p:sldId id="700" r:id="rId63"/>
    <p:sldId id="701" r:id="rId64"/>
    <p:sldId id="702" r:id="rId65"/>
    <p:sldId id="604" r:id="rId66"/>
    <p:sldId id="724" r:id="rId67"/>
    <p:sldId id="730" r:id="rId68"/>
    <p:sldId id="733" r:id="rId69"/>
    <p:sldId id="734" r:id="rId70"/>
    <p:sldId id="725" r:id="rId71"/>
    <p:sldId id="735" r:id="rId72"/>
    <p:sldId id="726" r:id="rId73"/>
    <p:sldId id="727" r:id="rId74"/>
    <p:sldId id="736" r:id="rId75"/>
    <p:sldId id="728" r:id="rId76"/>
    <p:sldId id="729" r:id="rId77"/>
    <p:sldId id="749" r:id="rId78"/>
    <p:sldId id="750" r:id="rId79"/>
    <p:sldId id="751" r:id="rId80"/>
    <p:sldId id="752" r:id="rId81"/>
    <p:sldId id="753" r:id="rId82"/>
    <p:sldId id="754" r:id="rId83"/>
    <p:sldId id="661" r:id="rId84"/>
    <p:sldId id="737" r:id="rId85"/>
    <p:sldId id="755" r:id="rId86"/>
    <p:sldId id="745" r:id="rId87"/>
    <p:sldId id="738" r:id="rId88"/>
    <p:sldId id="739" r:id="rId89"/>
    <p:sldId id="746" r:id="rId90"/>
    <p:sldId id="747" r:id="rId91"/>
    <p:sldId id="740" r:id="rId92"/>
    <p:sldId id="741" r:id="rId93"/>
    <p:sldId id="742" r:id="rId94"/>
    <p:sldId id="743" r:id="rId95"/>
    <p:sldId id="744" r:id="rId96"/>
    <p:sldId id="748" r:id="rId97"/>
    <p:sldId id="282" r:id="rId9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Inconsolata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28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03A999E-CF59-412C-994E-1172A0F0FC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637EED6-BDC4-447D-BB3C-8D8A5C33FA0A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5C916A9-6CE9-43FA-BB11-C46B0D53DF2B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601320-196E-4B86-93F7-98A61264338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29202D-B06B-453F-8CD8-D409BCCB7DD4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/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E8437C-6C9E-4B0C-A2ED-FB092C2EEA8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/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EA2F02-E722-477F-926A-718482D9EDAC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/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B014EA-D863-464F-858D-18DC5ABC87C7}" type="slidenum">
              <a:rPr lang="en-US" altLang="en-US" sz="1400"/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/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FCDC58-F493-48EB-B63F-D1967BC232C7}" type="slidenum">
              <a:rPr lang="en-US" altLang="en-US" sz="1400" smtClean="0"/>
              <a:pPr>
                <a:spcBef>
                  <a:spcPct val="0"/>
                </a:spcBef>
              </a:pPr>
              <a:t>97</a:t>
            </a:fld>
            <a:endParaRPr lang="en-US" altLang="en-US" sz="1400" smtClean="0"/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A5E48CB-EE7D-474E-A65F-B57FEEE0B708}" type="datetimeFigureOut">
              <a:rPr lang="en-GB"/>
              <a:pPr>
                <a:defRPr/>
              </a:pPr>
              <a:t>20/11/2019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9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7FB8EF-D48D-4D67-82E0-0E876A4F1326}" type="datetimeFigureOut">
              <a:rPr lang="en-GB"/>
              <a:pPr>
                <a:defRPr/>
              </a:pPr>
              <a:t>20/11/2019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7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7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7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73038" y="6470650"/>
            <a:ext cx="185738" cy="498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646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1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The Unix Shell</a:t>
            </a:r>
            <a:endParaRPr lang="en-GB" altLang="en-US" sz="60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Permissions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Simplified version of Unix permissions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Windows uses similar concepts…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06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Simplified version of Unix permissions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Windows uses similar concepts…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is no exact translation between the two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3124" name="Group 5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26685598"/>
              </p:ext>
            </p:extLst>
          </p:nvPr>
        </p:nvGraphicFramePr>
        <p:xfrm>
          <a:off x="3312102" y="3549650"/>
          <a:ext cx="4090098" cy="531813"/>
        </p:xfrm>
        <a:graphic>
          <a:graphicData uri="http://schemas.openxmlformats.org/drawingml/2006/table">
            <a:tbl>
              <a:tblPr/>
              <a:tblGrid>
                <a:gridCol w="10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51514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latin typeface="Calibri" panose="020F0502020204030204" pitchFamily="34" charset="0"/>
              </a:rPr>
              <a:t>user name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user ID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pic>
        <p:nvPicPr>
          <p:cNvPr id="2867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3333" name="Group 2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38702137"/>
              </p:ext>
            </p:extLst>
          </p:nvPr>
        </p:nvGraphicFramePr>
        <p:xfrm>
          <a:off x="2332783" y="354965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7027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solidFill>
                  <a:schemeClr val="bg2"/>
                </a:solidFill>
                <a:latin typeface="Calibri" panose="020F0502020204030204" pitchFamily="34" charset="0"/>
              </a:rPr>
              <a:t>Has unique </a:t>
            </a:r>
            <a:r>
              <a:rPr lang="en-US" altLang="en-US" sz="2800" i="1" dirty="0">
                <a:solidFill>
                  <a:schemeClr val="bg2"/>
                </a:solidFill>
                <a:latin typeface="Calibri" panose="020F0502020204030204" pitchFamily="34" charset="0"/>
              </a:rPr>
              <a:t>user name</a:t>
            </a:r>
            <a:r>
              <a:rPr lang="en-US" altLang="en-US" sz="2800" dirty="0">
                <a:solidFill>
                  <a:schemeClr val="bg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 i="1" dirty="0">
                <a:solidFill>
                  <a:schemeClr val="bg2"/>
                </a:solidFill>
                <a:latin typeface="Calibri" panose="020F0502020204030204" pitchFamily="34" charset="0"/>
              </a:rPr>
              <a:t>user ID</a:t>
            </a:r>
            <a:endParaRPr lang="en-US" altLang="en-US" sz="28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User name is text: "</a:t>
            </a:r>
            <a:r>
              <a:rPr lang="en-US" altLang="en-US" sz="2800" dirty="0" err="1">
                <a:latin typeface="Calibri" panose="020F0502020204030204" pitchFamily="34" charset="0"/>
              </a:rPr>
              <a:t>imhotep</a:t>
            </a:r>
            <a:r>
              <a:rPr lang="en-US" altLang="en-US" sz="2800" dirty="0">
                <a:latin typeface="Calibri" panose="020F0502020204030204" pitchFamily="34" charset="0"/>
              </a:rPr>
              <a:t>", "</a:t>
            </a:r>
            <a:r>
              <a:rPr lang="en-US" altLang="en-US" sz="2800" dirty="0" err="1">
                <a:latin typeface="Calibri" panose="020F0502020204030204" pitchFamily="34" charset="0"/>
              </a:rPr>
              <a:t>larry</a:t>
            </a:r>
            <a:r>
              <a:rPr lang="en-US" altLang="en-US" sz="2800" dirty="0">
                <a:latin typeface="Calibri" panose="020F0502020204030204" pitchFamily="34" charset="0"/>
              </a:rPr>
              <a:t>", "</a:t>
            </a:r>
            <a:r>
              <a:rPr lang="en-US" altLang="en-US" sz="2800" dirty="0" err="1">
                <a:latin typeface="Calibri" panose="020F0502020204030204" pitchFamily="34" charset="0"/>
              </a:rPr>
              <a:t>vlad</a:t>
            </a:r>
            <a:r>
              <a:rPr lang="en-US" altLang="en-US" sz="2800" dirty="0">
                <a:latin typeface="Calibri" panose="020F0502020204030204" pitchFamily="34" charset="0"/>
              </a:rPr>
              <a:t>", …</a:t>
            </a:r>
          </a:p>
        </p:txBody>
      </p:sp>
      <p:pic>
        <p:nvPicPr>
          <p:cNvPr id="2969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435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89024"/>
              </p:ext>
            </p:extLst>
          </p:nvPr>
        </p:nvGraphicFramePr>
        <p:xfrm>
          <a:off x="2390390" y="3664623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36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0323746"/>
              </p:ext>
            </p:extLst>
          </p:nvPr>
        </p:nvGraphicFramePr>
        <p:xfrm>
          <a:off x="2332783" y="3664623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8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7227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user name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user ID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User name is text: "imhotep", "larry", "vlad", 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User ID is numeric (easier for computer to store)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3788"/>
            <a:ext cx="13827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4146" name="Group 5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86238156"/>
              </p:ext>
            </p:extLst>
          </p:nvPr>
        </p:nvGraphicFramePr>
        <p:xfrm>
          <a:off x="2369343" y="3722230"/>
          <a:ext cx="4795837" cy="531813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3788"/>
            <a:ext cx="13827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229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80570460"/>
              </p:ext>
            </p:extLst>
          </p:nvPr>
        </p:nvGraphicFramePr>
        <p:xfrm>
          <a:off x="2369343" y="3780631"/>
          <a:ext cx="4795837" cy="531813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77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56356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latin typeface="Calibri" panose="020F0502020204030204" pitchFamily="34" charset="0"/>
              </a:rPr>
              <a:t>group name</a:t>
            </a:r>
            <a:r>
              <a:rPr lang="en-US" altLang="en-US" sz="2800"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latin typeface="Calibri" panose="020F0502020204030204" pitchFamily="34" charset="0"/>
              </a:rPr>
              <a:t>group ID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3788"/>
            <a:ext cx="13827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6388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49948418"/>
              </p:ext>
            </p:extLst>
          </p:nvPr>
        </p:nvGraphicFramePr>
        <p:xfrm>
          <a:off x="2369343" y="3766487"/>
          <a:ext cx="4795837" cy="531813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1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60864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group name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group ID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User can belongs to zero or more groups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3788"/>
            <a:ext cx="1382713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74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68463139"/>
              </p:ext>
            </p:extLst>
          </p:nvPr>
        </p:nvGraphicFramePr>
        <p:xfrm>
          <a:off x="2369343" y="3766487"/>
          <a:ext cx="4795837" cy="531813"/>
        </p:xfrm>
        <a:graphic>
          <a:graphicData uri="http://schemas.openxmlformats.org/drawingml/2006/table">
            <a:tbl>
              <a:tblPr/>
              <a:tblGrid>
                <a:gridCol w="221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25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60864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Has unique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group name</a:t>
            </a: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2800" i="1">
                <a:solidFill>
                  <a:schemeClr val="bg2"/>
                </a:solidFill>
                <a:latin typeface="Calibri" panose="020F0502020204030204" pitchFamily="34" charset="0"/>
              </a:rPr>
              <a:t>group ID</a:t>
            </a:r>
            <a:endParaRPr lang="en-US" altLang="en-US" sz="280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User can belongs to zero or more groups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 is usually stored in </a:t>
            </a:r>
            <a:r>
              <a:rPr lang="en-US" altLang="en-US" sz="2800">
                <a:latin typeface="Courier New" panose="02070309020205020404" pitchFamily="49" charset="0"/>
              </a:rPr>
              <a:t>/etc/group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0243" name="Picture 4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5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68" name="Group 4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54056240"/>
              </p:ext>
            </p:extLst>
          </p:nvPr>
        </p:nvGraphicFramePr>
        <p:xfrm>
          <a:off x="2390390" y="370888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843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0335254"/>
              </p:ext>
            </p:extLst>
          </p:nvPr>
        </p:nvGraphicFramePr>
        <p:xfrm>
          <a:off x="2390317" y="370888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6" name="Text Box 4"/>
          <p:cNvSpPr txBox="1">
            <a:spLocks noChangeArrowheads="1"/>
          </p:cNvSpPr>
          <p:nvPr/>
        </p:nvSpPr>
        <p:spPr bwMode="auto">
          <a:xfrm>
            <a:off x="925513" y="4543425"/>
            <a:ext cx="21891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Everyone else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9461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98810312"/>
              </p:ext>
            </p:extLst>
          </p:nvPr>
        </p:nvGraphicFramePr>
        <p:xfrm>
          <a:off x="2390390" y="3708880"/>
          <a:ext cx="6394450" cy="531813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900" name="Picture 26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1" name="Text Box 4"/>
          <p:cNvSpPr txBox="1">
            <a:spLocks noChangeArrowheads="1"/>
          </p:cNvSpPr>
          <p:nvPr/>
        </p:nvSpPr>
        <p:spPr bwMode="auto">
          <a:xfrm>
            <a:off x="925513" y="5522913"/>
            <a:ext cx="3538537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Has user and group IDs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6189" name="Group 4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54315807"/>
              </p:ext>
            </p:extLst>
          </p:nvPr>
        </p:nvGraphicFramePr>
        <p:xfrm>
          <a:off x="2447997" y="3722687"/>
          <a:ext cx="6394450" cy="1266825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2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read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930" name="Picture 46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7214" name="Group 4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349482"/>
              </p:ext>
            </p:extLst>
          </p:nvPr>
        </p:nvGraphicFramePr>
        <p:xfrm>
          <a:off x="2535238" y="3664623"/>
          <a:ext cx="6394450" cy="2009776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read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write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959" name="Picture 47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819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56729207"/>
              </p:ext>
            </p:extLst>
          </p:nvPr>
        </p:nvGraphicFramePr>
        <p:xfrm>
          <a:off x="2505604" y="3567113"/>
          <a:ext cx="6394450" cy="2740026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read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write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charset="0"/>
                          <a:cs typeface="Arial Unicode MS" charset="0"/>
                        </a:rPr>
                        <a:t>execute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988" name="Picture 45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0485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72833373"/>
              </p:ext>
            </p:extLst>
          </p:nvPr>
        </p:nvGraphicFramePr>
        <p:xfrm>
          <a:off x="2447924" y="3567113"/>
          <a:ext cx="6394450" cy="2740026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1115282760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164578784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75402448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308825116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CA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020900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852298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write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431868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execute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979747"/>
                  </a:ext>
                </a:extLst>
              </a:tr>
            </a:tbl>
          </a:graphicData>
        </a:graphic>
      </p:graphicFrame>
      <p:pic>
        <p:nvPicPr>
          <p:cNvPr id="42012" name="Picture 44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1509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7912910"/>
              </p:ext>
            </p:extLst>
          </p:nvPr>
        </p:nvGraphicFramePr>
        <p:xfrm>
          <a:off x="2447924" y="3574519"/>
          <a:ext cx="6394450" cy="2740026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3854201741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120817545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1340359952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1678058697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CA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52614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535455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write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54264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execute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137526"/>
                  </a:ext>
                </a:extLst>
              </a:tr>
            </a:tbl>
          </a:graphicData>
        </a:graphic>
      </p:graphicFrame>
      <p:pic>
        <p:nvPicPr>
          <p:cNvPr id="43036" name="Picture 44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16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File's owner can read and write it</a:t>
            </a:r>
          </a:p>
        </p:txBody>
      </p:sp>
      <p:sp>
        <p:nvSpPr>
          <p:cNvPr id="43038" name="Line 47"/>
          <p:cNvSpPr>
            <a:spLocks noChangeShapeType="1"/>
          </p:cNvSpPr>
          <p:nvPr/>
        </p:nvSpPr>
        <p:spPr bwMode="auto">
          <a:xfrm>
            <a:off x="2851150" y="1533525"/>
            <a:ext cx="1439863" cy="9207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2533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9050180"/>
              </p:ext>
            </p:extLst>
          </p:nvPr>
        </p:nvGraphicFramePr>
        <p:xfrm>
          <a:off x="2447997" y="3574519"/>
          <a:ext cx="6394450" cy="2740026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573784748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7754064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503670007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702934334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CA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232366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878367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write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294229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execute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92413"/>
                  </a:ext>
                </a:extLst>
              </a:tr>
            </a:tbl>
          </a:graphicData>
        </a:graphic>
      </p:graphicFrame>
      <p:pic>
        <p:nvPicPr>
          <p:cNvPr id="44060" name="Picture 44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016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File's owner can read and write it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Others in group can read</a:t>
            </a:r>
          </a:p>
        </p:txBody>
      </p:sp>
      <p:sp>
        <p:nvSpPr>
          <p:cNvPr id="44062" name="Line 46"/>
          <p:cNvSpPr>
            <a:spLocks noChangeShapeType="1"/>
          </p:cNvSpPr>
          <p:nvPr/>
        </p:nvSpPr>
        <p:spPr bwMode="auto">
          <a:xfrm>
            <a:off x="5097463" y="2051050"/>
            <a:ext cx="576262" cy="4032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MC900440221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2363788"/>
            <a:ext cx="13827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2306638"/>
            <a:ext cx="13239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 descr="MC90001312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213" y="2306638"/>
            <a:ext cx="1325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355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35745707"/>
              </p:ext>
            </p:extLst>
          </p:nvPr>
        </p:nvGraphicFramePr>
        <p:xfrm>
          <a:off x="2390317" y="3549409"/>
          <a:ext cx="6394450" cy="2740026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555541047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933223896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1174146834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3788393144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CA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241398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read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329111"/>
                  </a:ext>
                </a:extLst>
              </a:tr>
              <a:tr h="742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write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55861"/>
                  </a:ext>
                </a:extLst>
              </a:tr>
              <a:tr h="7302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</a:rPr>
                        <a:t>execute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100"/>
                        </a:spcBef>
                        <a:buFont typeface="Arial" panose="020B0604020202020204" pitchFamily="34" charset="0"/>
                        <a:defRPr sz="2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5032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006475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511300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14538">
                        <a:lnSpc>
                          <a:spcPct val="90000"/>
                        </a:lnSpc>
                        <a:spcBef>
                          <a:spcPts val="550"/>
                        </a:spcBef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4717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289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3861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43338" indent="-228600" defTabSz="457200" fontAlgn="base">
                        <a:lnSpc>
                          <a:spcPct val="9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7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CA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Arial Unicode MS" pitchFamily="34" charset="-128"/>
                        </a:rPr>
                        <a:t>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135228"/>
                  </a:ext>
                </a:extLst>
              </a:tr>
            </a:tbl>
          </a:graphicData>
        </a:graphic>
      </p:graphicFrame>
      <p:pic>
        <p:nvPicPr>
          <p:cNvPr id="45084" name="Picture 44" descr="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435610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973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File's can read and write it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Others in group can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That's 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2291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3543300" y="2339975"/>
            <a:ext cx="346075" cy="4603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4117975" y="3490913"/>
            <a:ext cx="37449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means "executable"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 flipV="1">
            <a:off x="3716338" y="2859088"/>
            <a:ext cx="403225" cy="8048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0179" name="AutoShape 6"/>
          <p:cNvSpPr>
            <a:spLocks noChangeArrowheads="1"/>
          </p:cNvSpPr>
          <p:nvPr/>
        </p:nvSpPr>
        <p:spPr bwMode="auto">
          <a:xfrm>
            <a:off x="7575550" y="3089275"/>
            <a:ext cx="1727200" cy="14398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516813" y="5508625"/>
            <a:ext cx="184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name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181" name="Line 8"/>
          <p:cNvSpPr>
            <a:spLocks noChangeShapeType="1"/>
          </p:cNvSpPr>
          <p:nvPr/>
        </p:nvSpPr>
        <p:spPr bwMode="auto">
          <a:xfrm flipH="1" flipV="1">
            <a:off x="8439150" y="4645025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1203" name="AutoShape 6"/>
          <p:cNvSpPr>
            <a:spLocks noChangeArrowheads="1"/>
          </p:cNvSpPr>
          <p:nvPr/>
        </p:nvSpPr>
        <p:spPr bwMode="auto">
          <a:xfrm>
            <a:off x="4983163" y="3089275"/>
            <a:ext cx="2649537" cy="14398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5386388" y="5508625"/>
            <a:ext cx="184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last modified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205" name="Line 8"/>
          <p:cNvSpPr>
            <a:spLocks noChangeShapeType="1"/>
          </p:cNvSpPr>
          <p:nvPr/>
        </p:nvSpPr>
        <p:spPr bwMode="auto">
          <a:xfrm flipH="1" flipV="1">
            <a:off x="6308725" y="4645025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2227" name="AutoShape 6"/>
          <p:cNvSpPr>
            <a:spLocks noChangeArrowheads="1"/>
          </p:cNvSpPr>
          <p:nvPr/>
        </p:nvSpPr>
        <p:spPr bwMode="auto">
          <a:xfrm>
            <a:off x="3946525" y="3030538"/>
            <a:ext cx="977900" cy="14398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3543300" y="5449888"/>
            <a:ext cx="18430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size (in bytes)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2229" name="Line 8"/>
          <p:cNvSpPr>
            <a:spLocks noChangeShapeType="1"/>
          </p:cNvSpPr>
          <p:nvPr/>
        </p:nvSpPr>
        <p:spPr bwMode="auto">
          <a:xfrm flipH="1" flipV="1">
            <a:off x="4465638" y="4586288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3251" name="AutoShape 6"/>
          <p:cNvSpPr>
            <a:spLocks noChangeArrowheads="1"/>
          </p:cNvSpPr>
          <p:nvPr/>
        </p:nvSpPr>
        <p:spPr bwMode="auto">
          <a:xfrm>
            <a:off x="3282950" y="3030538"/>
            <a:ext cx="633413" cy="14398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2678113" y="5391150"/>
            <a:ext cx="184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group owner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3253" name="Line 8"/>
          <p:cNvSpPr>
            <a:spLocks noChangeShapeType="1"/>
          </p:cNvSpPr>
          <p:nvPr/>
        </p:nvSpPr>
        <p:spPr bwMode="auto">
          <a:xfrm flipH="1" flipV="1">
            <a:off x="3600450" y="4527550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4275" name="AutoShape 6"/>
          <p:cNvSpPr>
            <a:spLocks noChangeArrowheads="1"/>
          </p:cNvSpPr>
          <p:nvPr/>
        </p:nvSpPr>
        <p:spPr bwMode="auto">
          <a:xfrm>
            <a:off x="2592388" y="3089275"/>
            <a:ext cx="747712" cy="14398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2044700" y="5449888"/>
            <a:ext cx="18430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user owner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277" name="Line 8"/>
          <p:cNvSpPr>
            <a:spLocks noChangeShapeType="1"/>
          </p:cNvSpPr>
          <p:nvPr/>
        </p:nvSpPr>
        <p:spPr bwMode="auto">
          <a:xfrm flipH="1" flipV="1">
            <a:off x="2967038" y="4586288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5299" name="AutoShape 6"/>
          <p:cNvSpPr>
            <a:spLocks noChangeArrowheads="1"/>
          </p:cNvSpPr>
          <p:nvPr/>
        </p:nvSpPr>
        <p:spPr bwMode="auto">
          <a:xfrm>
            <a:off x="2216150" y="3030538"/>
            <a:ext cx="346075" cy="14398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468438" y="5394325"/>
            <a:ext cx="1843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don't care (for now)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301" name="Line 8"/>
          <p:cNvSpPr>
            <a:spLocks noChangeShapeType="1"/>
          </p:cNvSpPr>
          <p:nvPr/>
        </p:nvSpPr>
        <p:spPr bwMode="auto">
          <a:xfrm flipH="1" flipV="1">
            <a:off x="2390775" y="4530725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4339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604838" y="3089275"/>
            <a:ext cx="1612900" cy="12668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31800" y="5508625"/>
            <a:ext cx="2149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permissions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H="1" flipV="1">
            <a:off x="1354138" y="4645025"/>
            <a:ext cx="0" cy="806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</a:t>
            </a: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604838" y="3490913"/>
            <a:ext cx="1612900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2274888" y="3952875"/>
            <a:ext cx="1439862" cy="863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714750" y="4529138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3773488" y="5276850"/>
            <a:ext cx="287337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58373" name="Text Box 2"/>
          <p:cNvSpPr txBox="1">
            <a:spLocks noChangeArrowheads="1"/>
          </p:cNvSpPr>
          <p:nvPr/>
        </p:nvSpPr>
        <p:spPr bwMode="auto">
          <a:xfrm>
            <a:off x="3657600" y="6142038"/>
            <a:ext cx="5588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file type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374" name="Line 7"/>
          <p:cNvSpPr>
            <a:spLocks noChangeShapeType="1"/>
          </p:cNvSpPr>
          <p:nvPr/>
        </p:nvSpPr>
        <p:spPr bwMode="auto">
          <a:xfrm flipV="1">
            <a:off x="3946525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3773488" y="5276850"/>
            <a:ext cx="287337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3657600" y="6142038"/>
            <a:ext cx="1266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file type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V="1">
            <a:off x="3946525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9" name="Text Box 2"/>
          <p:cNvSpPr txBox="1">
            <a:spLocks noChangeArrowheads="1"/>
          </p:cNvSpPr>
          <p:nvPr/>
        </p:nvSpPr>
        <p:spPr bwMode="auto">
          <a:xfrm>
            <a:off x="5559425" y="5738813"/>
            <a:ext cx="23622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'-' for regular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4924425" y="6026150"/>
            <a:ext cx="635000" cy="4032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3773488" y="5276850"/>
            <a:ext cx="287337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60421" name="Text Box 2"/>
          <p:cNvSpPr txBox="1">
            <a:spLocks noChangeArrowheads="1"/>
          </p:cNvSpPr>
          <p:nvPr/>
        </p:nvSpPr>
        <p:spPr bwMode="auto">
          <a:xfrm>
            <a:off x="3657600" y="6142038"/>
            <a:ext cx="12668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file type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V="1">
            <a:off x="3946525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3" name="Text Box 2"/>
          <p:cNvSpPr txBox="1">
            <a:spLocks noChangeArrowheads="1"/>
          </p:cNvSpPr>
          <p:nvPr/>
        </p:nvSpPr>
        <p:spPr bwMode="auto">
          <a:xfrm>
            <a:off x="5559425" y="5738813"/>
            <a:ext cx="23622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'-' for regular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'd' for directory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 flipV="1">
            <a:off x="4924425" y="6488113"/>
            <a:ext cx="5191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4117975" y="6142038"/>
            <a:ext cx="35147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user owner permissions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444" name="Line 6"/>
          <p:cNvSpPr>
            <a:spLocks noChangeShapeType="1"/>
          </p:cNvSpPr>
          <p:nvPr/>
        </p:nvSpPr>
        <p:spPr bwMode="auto">
          <a:xfrm flipV="1">
            <a:off x="4291013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61446" name="AutoShape 3"/>
          <p:cNvSpPr>
            <a:spLocks noChangeArrowheads="1"/>
          </p:cNvSpPr>
          <p:nvPr/>
        </p:nvSpPr>
        <p:spPr bwMode="auto">
          <a:xfrm>
            <a:off x="4060825" y="5276850"/>
            <a:ext cx="749300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751388" y="6142038"/>
            <a:ext cx="35147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group owner permissions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468" name="Line 6"/>
          <p:cNvSpPr>
            <a:spLocks noChangeShapeType="1"/>
          </p:cNvSpPr>
          <p:nvPr/>
        </p:nvSpPr>
        <p:spPr bwMode="auto">
          <a:xfrm flipV="1">
            <a:off x="4924425" y="58531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469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62470" name="AutoShape 3"/>
          <p:cNvSpPr>
            <a:spLocks noChangeArrowheads="1"/>
          </p:cNvSpPr>
          <p:nvPr/>
        </p:nvSpPr>
        <p:spPr bwMode="auto">
          <a:xfrm>
            <a:off x="4810125" y="5276850"/>
            <a:ext cx="749300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cd labs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 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-F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safety.txt    setup*     waiver.txt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 ls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chemeClr val="bg2"/>
                </a:solidFill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chemeClr val="bg2"/>
                </a:solidFill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327650" y="6142038"/>
            <a:ext cx="3975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everyone else's permissions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3492" name="Line 6"/>
          <p:cNvSpPr>
            <a:spLocks noChangeShapeType="1"/>
          </p:cNvSpPr>
          <p:nvPr/>
        </p:nvSpPr>
        <p:spPr bwMode="auto">
          <a:xfrm flipV="1">
            <a:off x="5730875" y="5795963"/>
            <a:ext cx="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3714750" y="5105400"/>
            <a:ext cx="23050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latin typeface="Courier New" panose="02070309020205020404" pitchFamily="49" charset="0"/>
              </a:rPr>
              <a:t>-rwxr-xr-x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63494" name="AutoShape 3"/>
          <p:cNvSpPr>
            <a:spLocks noChangeArrowheads="1"/>
          </p:cNvSpPr>
          <p:nvPr/>
        </p:nvSpPr>
        <p:spPr bwMode="auto">
          <a:xfrm>
            <a:off x="5559425" y="5276850"/>
            <a:ext cx="747713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-a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   0  2010-08-14 09:55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8192  2010-08-27 23:11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-a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   0  2010-08-14 09:55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8192  2010-08-27 23:11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547688" y="1187450"/>
            <a:ext cx="287337" cy="8064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6387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*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&gt;, |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46100" y="784225"/>
            <a:ext cx="866616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-a -l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   0  2010-08-14 09:55 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drwxr-xr-x 1 vlad bio  8192  2010-08-27 23:11 ..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1158  2010-07-11 08:22 safety.txt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-rwxr-xr-x 1 vlad bio 31988  2010-07-23 20:04 setup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-rw-rw-r-- 1 vlad bio  2312  2010-07-11 08:23 waiver.txt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835025" y="1187450"/>
            <a:ext cx="1382713" cy="8064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69648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69649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637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69646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69647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638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69644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69645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639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1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2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3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0681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0682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661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0679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0680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662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0677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0678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0663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4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5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6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7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8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9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70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71" name="Text Box 24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0672" name="Picture 25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3" name="Text Box 26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0674" name="Picture 27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5" name="Text Box 28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0676" name="Picture 29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1684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1711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1712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685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1709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1710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686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1707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1708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687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9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0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1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2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3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4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5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1696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7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1698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9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1700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1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2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3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4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1705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1706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2736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2737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09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2734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2735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0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2732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2733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2711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3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4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5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6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7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8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19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2720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1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2722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3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2724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5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6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7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728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2729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2730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2731" name="Text Box 33"/>
          <p:cNvSpPr txBox="1">
            <a:spLocks noChangeArrowheads="1"/>
          </p:cNvSpPr>
          <p:nvPr/>
        </p:nvSpPr>
        <p:spPr bwMode="auto">
          <a:xfrm>
            <a:off x="5500688" y="3435350"/>
            <a:ext cx="4333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r-x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3761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3762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733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3759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3760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734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3757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3758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3735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37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38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39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0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1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2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43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3744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5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3746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7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3748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9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50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51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752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3753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3754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3755" name="Text Box 33"/>
          <p:cNvSpPr txBox="1">
            <a:spLocks noChangeArrowheads="1"/>
          </p:cNvSpPr>
          <p:nvPr/>
        </p:nvSpPr>
        <p:spPr bwMode="auto">
          <a:xfrm>
            <a:off x="5500688" y="3435350"/>
            <a:ext cx="4333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r-x</a:t>
            </a:r>
          </a:p>
        </p:txBody>
      </p:sp>
      <p:sp>
        <p:nvSpPr>
          <p:cNvPr id="73756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4786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4787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757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4784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4785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4758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4782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4783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759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1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2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3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4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5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6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67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4768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9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4770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1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4772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3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74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75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76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777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778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4779" name="Text Box 33"/>
          <p:cNvSpPr txBox="1">
            <a:spLocks noChangeArrowheads="1"/>
          </p:cNvSpPr>
          <p:nvPr/>
        </p:nvSpPr>
        <p:spPr bwMode="auto">
          <a:xfrm>
            <a:off x="5500688" y="3435350"/>
            <a:ext cx="4333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r-x</a:t>
            </a:r>
          </a:p>
        </p:txBody>
      </p:sp>
      <p:sp>
        <p:nvSpPr>
          <p:cNvPr id="74780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</p:txBody>
      </p:sp>
      <p:sp>
        <p:nvSpPr>
          <p:cNvPr id="74781" name="Text Box 35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5810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5811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781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5808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5809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782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5806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5807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5783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4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5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6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89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0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1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5792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3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5794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5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5796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7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8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9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00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801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802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5803" name="Text Box 33"/>
          <p:cNvSpPr txBox="1">
            <a:spLocks noChangeArrowheads="1"/>
          </p:cNvSpPr>
          <p:nvPr/>
        </p:nvSpPr>
        <p:spPr bwMode="auto">
          <a:xfrm>
            <a:off x="6904038" y="3435350"/>
            <a:ext cx="420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r--</a:t>
            </a:r>
          </a:p>
        </p:txBody>
      </p:sp>
      <p:sp>
        <p:nvSpPr>
          <p:cNvPr id="75804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</p:txBody>
      </p:sp>
      <p:sp>
        <p:nvSpPr>
          <p:cNvPr id="75805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18435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*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&gt;, |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4876800" y="3722688"/>
            <a:ext cx="30353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Who can see what?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6835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6836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05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6833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6834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06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6831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6832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6807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8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09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0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1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2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3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4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5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6816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7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6818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9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6820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22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23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24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6825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6826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6827" name="Text Box 33"/>
          <p:cNvSpPr txBox="1">
            <a:spLocks noChangeArrowheads="1"/>
          </p:cNvSpPr>
          <p:nvPr/>
        </p:nvSpPr>
        <p:spPr bwMode="auto">
          <a:xfrm>
            <a:off x="6904038" y="3435350"/>
            <a:ext cx="420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r--</a:t>
            </a:r>
          </a:p>
        </p:txBody>
      </p:sp>
      <p:sp>
        <p:nvSpPr>
          <p:cNvPr id="76828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6829" name="Text Box 35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76830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7859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7860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829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7857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7858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830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7855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7856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7831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3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4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5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6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7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8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9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7840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1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7842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3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7844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5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6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7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8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7849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7850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7851" name="Text Box 33"/>
          <p:cNvSpPr txBox="1">
            <a:spLocks noChangeArrowheads="1"/>
          </p:cNvSpPr>
          <p:nvPr/>
        </p:nvSpPr>
        <p:spPr bwMode="auto">
          <a:xfrm>
            <a:off x="8072438" y="3435350"/>
            <a:ext cx="425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--x</a:t>
            </a:r>
          </a:p>
        </p:txBody>
      </p:sp>
      <p:sp>
        <p:nvSpPr>
          <p:cNvPr id="77852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7853" name="Text Box 35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77854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8884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8885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853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8882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8883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854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8880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8881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8855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7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8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59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0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1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2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3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8864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5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8866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7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8868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69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0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1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72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8873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8874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8875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8876" name="Text Box 35"/>
          <p:cNvSpPr txBox="1">
            <a:spLocks noChangeArrowheads="1"/>
          </p:cNvSpPr>
          <p:nvPr/>
        </p:nvSpPr>
        <p:spPr bwMode="auto">
          <a:xfrm>
            <a:off x="4627563" y="44116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A50021"/>
                </a:solidFill>
                <a:latin typeface="Arial" panose="020B0604020202020204" pitchFamily="34" charset="0"/>
              </a:rPr>
              <a:t>✗</a:t>
            </a:r>
          </a:p>
        </p:txBody>
      </p:sp>
      <p:sp>
        <p:nvSpPr>
          <p:cNvPr id="78877" name="Text Box 36"/>
          <p:cNvSpPr txBox="1">
            <a:spLocks noChangeArrowheads="1"/>
          </p:cNvSpPr>
          <p:nvPr/>
        </p:nvSpPr>
        <p:spPr bwMode="auto">
          <a:xfrm>
            <a:off x="8072438" y="3435350"/>
            <a:ext cx="425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--x</a:t>
            </a:r>
          </a:p>
        </p:txBody>
      </p:sp>
      <p:sp>
        <p:nvSpPr>
          <p:cNvPr id="78878" name="Text Box 35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78879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79876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79908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79909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877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79906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79907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878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79904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79905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9879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1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2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3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4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5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6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87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9888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9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9890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91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79892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93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94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95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896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9897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9898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9899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pluto/notes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9900" name="Text Box 36"/>
          <p:cNvSpPr txBox="1">
            <a:spLocks noChangeArrowheads="1"/>
          </p:cNvSpPr>
          <p:nvPr/>
        </p:nvSpPr>
        <p:spPr bwMode="auto">
          <a:xfrm>
            <a:off x="8072438" y="3435350"/>
            <a:ext cx="425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--x</a:t>
            </a:r>
          </a:p>
        </p:txBody>
      </p:sp>
      <p:sp>
        <p:nvSpPr>
          <p:cNvPr id="79901" name="Text Box 35"/>
          <p:cNvSpPr txBox="1">
            <a:spLocks noChangeArrowheads="1"/>
          </p:cNvSpPr>
          <p:nvPr/>
        </p:nvSpPr>
        <p:spPr bwMode="auto">
          <a:xfrm>
            <a:off x="4627563" y="44116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A50021"/>
                </a:solidFill>
                <a:latin typeface="Arial" panose="020B0604020202020204" pitchFamily="34" charset="0"/>
              </a:rPr>
              <a:t>✗</a:t>
            </a:r>
          </a:p>
        </p:txBody>
      </p:sp>
      <p:sp>
        <p:nvSpPr>
          <p:cNvPr id="79902" name="Text Box 35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79903" name="Text Box 36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69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What does "execute" mean for directories?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Gives the right to </a:t>
            </a:r>
            <a:r>
              <a:rPr lang="en-US" altLang="en-US" sz="2800" i="1">
                <a:latin typeface="Calibri" panose="020F0502020204030204" pitchFamily="34" charset="0"/>
              </a:rPr>
              <a:t>traverse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directory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286625" y="2684463"/>
            <a:ext cx="603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vlad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7351713" y="3606800"/>
            <a:ext cx="700087" cy="1098550"/>
            <a:chOff x="2482" y="2525"/>
            <a:chExt cx="441" cy="692"/>
          </a:xfrm>
        </p:grpSpPr>
        <p:sp>
          <p:nvSpPr>
            <p:cNvPr id="80933" name="Text Box 5"/>
            <p:cNvSpPr txBox="1">
              <a:spLocks noChangeArrowheads="1"/>
            </p:cNvSpPr>
            <p:nvPr/>
          </p:nvSpPr>
          <p:spPr bwMode="auto">
            <a:xfrm>
              <a:off x="2484" y="2998"/>
              <a:ext cx="436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mars</a:t>
              </a:r>
            </a:p>
          </p:txBody>
        </p:sp>
        <p:pic>
          <p:nvPicPr>
            <p:cNvPr id="80934" name="Picture 6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901" name="Group 7"/>
          <p:cNvGrpSpPr>
            <a:grpSpLocks/>
          </p:cNvGrpSpPr>
          <p:nvPr/>
        </p:nvGrpSpPr>
        <p:grpSpPr bwMode="auto">
          <a:xfrm>
            <a:off x="6002338" y="3606800"/>
            <a:ext cx="793750" cy="1098550"/>
            <a:chOff x="1777" y="2525"/>
            <a:chExt cx="500" cy="692"/>
          </a:xfrm>
        </p:grpSpPr>
        <p:sp>
          <p:nvSpPr>
            <p:cNvPr id="80931" name="Text Box 8"/>
            <p:cNvSpPr txBox="1">
              <a:spLocks noChangeArrowheads="1"/>
            </p:cNvSpPr>
            <p:nvPr/>
          </p:nvSpPr>
          <p:spPr bwMode="auto">
            <a:xfrm>
              <a:off x="1777" y="2998"/>
              <a:ext cx="5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venus</a:t>
              </a:r>
            </a:p>
          </p:txBody>
        </p:sp>
        <p:pic>
          <p:nvPicPr>
            <p:cNvPr id="80932" name="Picture 9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2525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902" name="Group 10"/>
          <p:cNvGrpSpPr>
            <a:grpSpLocks/>
          </p:cNvGrpSpPr>
          <p:nvPr/>
        </p:nvGrpSpPr>
        <p:grpSpPr bwMode="auto">
          <a:xfrm>
            <a:off x="8496300" y="3608388"/>
            <a:ext cx="700088" cy="1096962"/>
            <a:chOff x="3865" y="2526"/>
            <a:chExt cx="441" cy="691"/>
          </a:xfrm>
        </p:grpSpPr>
        <p:sp>
          <p:nvSpPr>
            <p:cNvPr id="80929" name="Text Box 11"/>
            <p:cNvSpPr txBox="1">
              <a:spLocks noChangeArrowheads="1"/>
            </p:cNvSpPr>
            <p:nvPr/>
          </p:nvSpPr>
          <p:spPr bwMode="auto">
            <a:xfrm>
              <a:off x="3872" y="2998"/>
              <a:ext cx="4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1800">
                  <a:latin typeface="Arial" panose="020B0604020202020204" pitchFamily="34" charset="0"/>
                </a:rPr>
                <a:t>pluto</a:t>
              </a:r>
            </a:p>
          </p:txBody>
        </p:sp>
        <p:pic>
          <p:nvPicPr>
            <p:cNvPr id="80930" name="Picture 12" descr="Folder Op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" y="2526"/>
              <a:ext cx="441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903" name="Picture 13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1993900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Line 14"/>
          <p:cNvSpPr>
            <a:spLocks noChangeShapeType="1"/>
          </p:cNvSpPr>
          <p:nvPr/>
        </p:nvSpPr>
        <p:spPr bwMode="auto">
          <a:xfrm>
            <a:off x="6365875" y="3376613"/>
            <a:ext cx="247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5" name="Line 15"/>
          <p:cNvSpPr>
            <a:spLocks noChangeShapeType="1"/>
          </p:cNvSpPr>
          <p:nvPr/>
        </p:nvSpPr>
        <p:spPr bwMode="auto">
          <a:xfrm>
            <a:off x="636428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6" name="Line 16"/>
          <p:cNvSpPr>
            <a:spLocks noChangeShapeType="1"/>
          </p:cNvSpPr>
          <p:nvPr/>
        </p:nvSpPr>
        <p:spPr bwMode="auto">
          <a:xfrm>
            <a:off x="7632700" y="308768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7" name="Line 17"/>
          <p:cNvSpPr>
            <a:spLocks noChangeShapeType="1"/>
          </p:cNvSpPr>
          <p:nvPr/>
        </p:nvSpPr>
        <p:spPr bwMode="auto">
          <a:xfrm>
            <a:off x="6376988" y="47545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8" name="Line 18"/>
          <p:cNvSpPr>
            <a:spLocks noChangeShapeType="1"/>
          </p:cNvSpPr>
          <p:nvPr/>
        </p:nvSpPr>
        <p:spPr bwMode="auto">
          <a:xfrm>
            <a:off x="8847138" y="337661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09" name="Line 19"/>
          <p:cNvSpPr>
            <a:spLocks noChangeShapeType="1"/>
          </p:cNvSpPr>
          <p:nvPr/>
        </p:nvSpPr>
        <p:spPr bwMode="auto">
          <a:xfrm>
            <a:off x="7689850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0" name="Line 20"/>
          <p:cNvSpPr>
            <a:spLocks noChangeShapeType="1"/>
          </p:cNvSpPr>
          <p:nvPr/>
        </p:nvSpPr>
        <p:spPr bwMode="auto">
          <a:xfrm>
            <a:off x="8847138" y="47593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1" name="Text Box 21"/>
          <p:cNvSpPr txBox="1">
            <a:spLocks noChangeArrowheads="1"/>
          </p:cNvSpPr>
          <p:nvPr/>
        </p:nvSpPr>
        <p:spPr bwMode="auto">
          <a:xfrm>
            <a:off x="734695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80912" name="Picture 22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3" name="Text Box 23"/>
          <p:cNvSpPr txBox="1">
            <a:spLocks noChangeArrowheads="1"/>
          </p:cNvSpPr>
          <p:nvPr/>
        </p:nvSpPr>
        <p:spPr bwMode="auto">
          <a:xfrm>
            <a:off x="6045200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80914" name="Picture 24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043488"/>
            <a:ext cx="70008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5" name="Text Box 25"/>
          <p:cNvSpPr txBox="1">
            <a:spLocks noChangeArrowheads="1"/>
          </p:cNvSpPr>
          <p:nvPr/>
        </p:nvSpPr>
        <p:spPr bwMode="auto">
          <a:xfrm>
            <a:off x="8493125" y="5794375"/>
            <a:ext cx="742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notes</a:t>
            </a:r>
          </a:p>
        </p:txBody>
      </p:sp>
      <p:pic>
        <p:nvPicPr>
          <p:cNvPr id="80916" name="Picture 26" descr="Folder 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5045075"/>
            <a:ext cx="7000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17" name="Line 27"/>
          <p:cNvSpPr>
            <a:spLocks noChangeShapeType="1"/>
          </p:cNvSpPr>
          <p:nvPr/>
        </p:nvSpPr>
        <p:spPr bwMode="auto">
          <a:xfrm>
            <a:off x="6365875" y="6253163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8" name="Line 28"/>
          <p:cNvSpPr>
            <a:spLocks noChangeShapeType="1"/>
          </p:cNvSpPr>
          <p:nvPr/>
        </p:nvSpPr>
        <p:spPr bwMode="auto">
          <a:xfrm>
            <a:off x="7678738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19" name="Line 29"/>
          <p:cNvSpPr>
            <a:spLocks noChangeShapeType="1"/>
          </p:cNvSpPr>
          <p:nvPr/>
        </p:nvSpPr>
        <p:spPr bwMode="auto">
          <a:xfrm>
            <a:off x="8836025" y="6257925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920" name="Text Box 30"/>
          <p:cNvSpPr txBox="1">
            <a:spLocks noChangeArrowheads="1"/>
          </p:cNvSpPr>
          <p:nvPr/>
        </p:nvSpPr>
        <p:spPr bwMode="auto">
          <a:xfrm>
            <a:off x="6184900" y="654367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0921" name="Text Box 31"/>
          <p:cNvSpPr txBox="1">
            <a:spLocks noChangeArrowheads="1"/>
          </p:cNvSpPr>
          <p:nvPr/>
        </p:nvSpPr>
        <p:spPr bwMode="auto">
          <a:xfrm>
            <a:off x="7507288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0922" name="Text Box 32"/>
          <p:cNvSpPr txBox="1">
            <a:spLocks noChangeArrowheads="1"/>
          </p:cNvSpPr>
          <p:nvPr/>
        </p:nvSpPr>
        <p:spPr bwMode="auto">
          <a:xfrm>
            <a:off x="8659813" y="65452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0923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42640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venus venus/notes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 ls mars mars/notes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ls pluto/notes</a:t>
            </a:r>
            <a:endParaRPr lang="en-US" altLang="en-US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0924" name="Text Box 36"/>
          <p:cNvSpPr txBox="1">
            <a:spLocks noChangeArrowheads="1"/>
          </p:cNvSpPr>
          <p:nvPr/>
        </p:nvSpPr>
        <p:spPr bwMode="auto">
          <a:xfrm>
            <a:off x="4627563" y="4814888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0925" name="Text Box 37"/>
          <p:cNvSpPr txBox="1">
            <a:spLocks noChangeArrowheads="1"/>
          </p:cNvSpPr>
          <p:nvPr/>
        </p:nvSpPr>
        <p:spPr bwMode="auto">
          <a:xfrm>
            <a:off x="8072438" y="3435350"/>
            <a:ext cx="4254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chemeClr val="accent2"/>
                </a:solidFill>
                <a:latin typeface="Calibri" panose="020F0502020204030204" pitchFamily="34" charset="0"/>
              </a:rPr>
              <a:t>--x</a:t>
            </a:r>
          </a:p>
        </p:txBody>
      </p:sp>
      <p:sp>
        <p:nvSpPr>
          <p:cNvPr id="80926" name="Text Box 38"/>
          <p:cNvSpPr txBox="1">
            <a:spLocks noChangeArrowheads="1"/>
          </p:cNvSpPr>
          <p:nvPr/>
        </p:nvSpPr>
        <p:spPr bwMode="auto">
          <a:xfrm>
            <a:off x="4627563" y="4411663"/>
            <a:ext cx="4127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A50021"/>
                </a:solidFill>
                <a:latin typeface="Arial" panose="020B0604020202020204" pitchFamily="34" charset="0"/>
              </a:rPr>
              <a:t>✗</a:t>
            </a:r>
          </a:p>
        </p:txBody>
      </p:sp>
      <p:sp>
        <p:nvSpPr>
          <p:cNvPr id="80927" name="Text Box 39"/>
          <p:cNvSpPr txBox="1">
            <a:spLocks noChangeArrowheads="1"/>
          </p:cNvSpPr>
          <p:nvPr/>
        </p:nvSpPr>
        <p:spPr bwMode="auto">
          <a:xfrm>
            <a:off x="4627563" y="3892550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  <p:sp>
        <p:nvSpPr>
          <p:cNvPr id="80928" name="Text Box 40"/>
          <p:cNvSpPr txBox="1">
            <a:spLocks noChangeArrowheads="1"/>
          </p:cNvSpPr>
          <p:nvPr/>
        </p:nvSpPr>
        <p:spPr bwMode="auto">
          <a:xfrm>
            <a:off x="4627563" y="3489325"/>
            <a:ext cx="4127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1800">
                <a:solidFill>
                  <a:srgbClr val="006600"/>
                </a:solidFill>
                <a:latin typeface="Arial" panose="020B0604020202020204" pitchFamily="34" charset="0"/>
              </a:rPr>
              <a:t>✔</a:t>
            </a:r>
            <a:endParaRPr lang="en-CA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698625" y="2109788"/>
            <a:ext cx="576263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3973" name="Text Box 2"/>
          <p:cNvSpPr txBox="1">
            <a:spLocks noChangeArrowheads="1"/>
          </p:cNvSpPr>
          <p:nvPr/>
        </p:nvSpPr>
        <p:spPr bwMode="auto">
          <a:xfrm>
            <a:off x="1755775" y="2974975"/>
            <a:ext cx="29972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Everyone can read it</a:t>
            </a: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 flipH="1" flipV="1">
            <a:off x="1928813" y="2686050"/>
            <a:ext cx="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1698625" y="2109788"/>
            <a:ext cx="576263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Text Box 2"/>
          <p:cNvSpPr txBox="1">
            <a:spLocks noChangeArrowheads="1"/>
          </p:cNvSpPr>
          <p:nvPr/>
        </p:nvSpPr>
        <p:spPr bwMode="auto">
          <a:xfrm>
            <a:off x="1755775" y="2974975"/>
            <a:ext cx="2997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Everyone can read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Modify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 flipV="1">
            <a:off x="1928813" y="2686050"/>
            <a:ext cx="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698625" y="2109788"/>
            <a:ext cx="576263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1755775" y="2973388"/>
            <a:ext cx="697071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Everyone can read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Modify it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Try to run it (which probably doesn't make sense)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H="1" flipV="1">
            <a:off x="1928813" y="2686050"/>
            <a:ext cx="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20483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*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ourier New" panose="02070309020205020404" pitchFamily="49" charset="0"/>
              </a:rPr>
              <a:t>&gt;, |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4876800" y="3722688"/>
            <a:ext cx="30353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Who can see what?</a:t>
            </a:r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127750" y="4356100"/>
            <a:ext cx="1230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1814513" y="2454275"/>
            <a:ext cx="749300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88069" name="Text Box 2"/>
          <p:cNvSpPr txBox="1">
            <a:spLocks noChangeArrowheads="1"/>
          </p:cNvSpPr>
          <p:nvPr/>
        </p:nvSpPr>
        <p:spPr bwMode="auto">
          <a:xfrm>
            <a:off x="1871663" y="3262313"/>
            <a:ext cx="697071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User (u) has read-write (rw)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V="1">
            <a:off x="2044700" y="2973388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g=r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-rw-r--rw- 1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g=r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-rw-r--rw- 1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endParaRPr lang="en-US" altLang="en-US" sz="2000" i="1">
              <a:latin typeface="Courier New" panose="02070309020205020404" pitchFamily="49" charset="0"/>
            </a:endParaRP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3771900" y="3606800"/>
            <a:ext cx="2889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V="1">
            <a:off x="3946525" y="42402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3714750" y="4645025"/>
            <a:ext cx="4089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Use ';' to put multiple commands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on a single line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g=r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-rw-r--rw- 1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a=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-rw-r----- 1 vlad bio  4215  2010-08-30 08:20 final.grd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08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 permission with </a:t>
            </a:r>
            <a:r>
              <a:rPr lang="en-US" altLang="en-US" sz="2800">
                <a:latin typeface="Courier New" panose="02070309020205020404" pitchFamily="49" charset="0"/>
              </a:rPr>
              <a:t>chmod</a:t>
            </a:r>
            <a:r>
              <a:rPr lang="en-US" altLang="en-US" sz="2800">
                <a:latin typeface="Calibri" panose="020F0502020204030204" pitchFamily="34" charset="0"/>
              </a:rPr>
              <a:t> (</a:t>
            </a:r>
            <a:r>
              <a:rPr lang="en-US" altLang="en-US" sz="2800" u="sng">
                <a:latin typeface="Calibri" panose="020F0502020204030204" pitchFamily="34" charset="0"/>
              </a:rPr>
              <a:t>ch</a:t>
            </a:r>
            <a:r>
              <a:rPr lang="en-US" altLang="en-US" sz="2800">
                <a:latin typeface="Calibri" panose="020F0502020204030204" pitchFamily="34" charset="0"/>
              </a:rPr>
              <a:t>ange </a:t>
            </a:r>
            <a:r>
              <a:rPr lang="en-US" altLang="en-US" sz="2800" u="sng">
                <a:latin typeface="Calibri" panose="020F0502020204030204" pitchFamily="34" charset="0"/>
              </a:rPr>
              <a:t>mod</a:t>
            </a:r>
            <a:r>
              <a:rPr lang="en-US" altLang="en-US" sz="2800">
                <a:latin typeface="Calibri" panose="020F0502020204030204" pitchFamily="34" charset="0"/>
              </a:rPr>
              <a:t>e)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-rwxrwxrwx 1 vlad bio  4215  2010-08-29 22:30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u=rw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-rw-rwxrwx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g=r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-rw-r--rw- 1 vlad bio  4215  2010-08-30 08:19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$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chmod a= final.grd; ls -l final.grd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</a:rPr>
              <a:t>-rw-r----- 1 vlad bio  4215  2010-08-30 08:20 final.grd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1814513" y="4356100"/>
            <a:ext cx="46037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V="1">
            <a:off x="2046288" y="4989513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1814513" y="5394325"/>
            <a:ext cx="4089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 permissions at all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8531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Again, things are different on Windows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Permissions defined by Access Control Lists (ACLs)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Permissions defined by Access Control Lists (ACLs)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list of (who, what) pairs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220913" y="1376363"/>
            <a:ext cx="8556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shell</a:t>
            </a:r>
          </a:p>
        </p:txBody>
      </p:sp>
      <p:pic>
        <p:nvPicPr>
          <p:cNvPr id="22531" name="Picture 3" descr="MC900104318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03338"/>
            <a:ext cx="9064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343275"/>
            <a:ext cx="3390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876800" y="1376363"/>
            <a:ext cx="42656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pwd, mkdir, cp, 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*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&gt;, |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876800" y="3722688"/>
            <a:ext cx="30353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Who can see what?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6127750" y="4356100"/>
            <a:ext cx="12303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change</a:t>
            </a:r>
          </a:p>
        </p:txBody>
      </p:sp>
      <p:sp>
        <p:nvSpPr>
          <p:cNvPr id="22536" name="Text Box 4"/>
          <p:cNvSpPr txBox="1">
            <a:spLocks noChangeArrowheads="1"/>
          </p:cNvSpPr>
          <p:nvPr/>
        </p:nvSpPr>
        <p:spPr bwMode="auto">
          <a:xfrm>
            <a:off x="6399213" y="5046663"/>
            <a:ext cx="6873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run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Permissions defined by Access Control Lists (ACLs)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list of (who, what)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flexible…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993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Permissions defined by Access Control Lists (ACLs)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list of (who, what)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More flexible…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more complex to administer and understand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1998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Again, things are different on Windows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Permissions defined by Access Control Lists (ACLs)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 list of (who, what) pairs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More flexible…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…but more complex to administer and understand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flavors of Unix provide ACLs, but hardly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anyone uses them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892175" y="1763713"/>
            <a:ext cx="692150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V="1">
            <a:off x="1123950" y="2397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06" name="Text Box 2"/>
          <p:cNvSpPr txBox="1">
            <a:spLocks noChangeArrowheads="1"/>
          </p:cNvSpPr>
          <p:nvPr/>
        </p:nvSpPr>
        <p:spPr bwMode="auto">
          <a:xfrm>
            <a:off x="892175" y="2801938"/>
            <a:ext cx="4089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 input file specified, so read from keyboard</a:t>
            </a:r>
            <a:endParaRPr lang="en-US" altLang="en-US" i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1698625" y="1763713"/>
            <a:ext cx="1958975" cy="4619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V="1">
            <a:off x="1873250" y="2397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30" name="Text Box 2"/>
          <p:cNvSpPr txBox="1">
            <a:spLocks noChangeArrowheads="1"/>
          </p:cNvSpPr>
          <p:nvPr/>
        </p:nvSpPr>
        <p:spPr bwMode="auto">
          <a:xfrm>
            <a:off x="1641475" y="2801938"/>
            <a:ext cx="4089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Send output to a file called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smallest</a:t>
            </a:r>
            <a:endParaRPr lang="en-US" altLang="en-US" i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604838" y="2625725"/>
            <a:ext cx="461962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 flipV="1">
            <a:off x="950913" y="3203575"/>
            <a:ext cx="17145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02" name="Text Box 2"/>
          <p:cNvSpPr txBox="1">
            <a:spLocks noChangeArrowheads="1"/>
          </p:cNvSpPr>
          <p:nvPr/>
        </p:nvSpPr>
        <p:spPr bwMode="auto">
          <a:xfrm>
            <a:off x="1066800" y="3663950"/>
            <a:ext cx="55292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Ctrl-D means "end of input" in Unix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1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Simplified version of Unix permissions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604838" y="2625725"/>
            <a:ext cx="461962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 flipH="1" flipV="1">
            <a:off x="950913" y="3203575"/>
            <a:ext cx="171450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1066800" y="3663950"/>
            <a:ext cx="55292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Ctrl-D means "end of input" in Unix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Ctrl-Z does the same thing in Windows</a:t>
            </a:r>
            <a:endParaRPr lang="en-US" altLang="en-US" i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>
            <a:off x="892175" y="3086100"/>
            <a:ext cx="1843088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 flipV="1">
            <a:off x="1409700" y="3721100"/>
            <a:ext cx="1588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9574" name="Text Box 2"/>
          <p:cNvSpPr txBox="1">
            <a:spLocks noChangeArrowheads="1"/>
          </p:cNvSpPr>
          <p:nvPr/>
        </p:nvSpPr>
        <p:spPr bwMode="auto">
          <a:xfrm>
            <a:off x="1123950" y="4124325"/>
            <a:ext cx="66246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Give the user owner permission to run this file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892175" y="3603625"/>
            <a:ext cx="2016125" cy="461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 sz="180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V="1">
            <a:off x="1409700" y="4238625"/>
            <a:ext cx="1588" cy="346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622" name="Text Box 2"/>
          <p:cNvSpPr txBox="1">
            <a:spLocks noChangeArrowheads="1"/>
          </p:cNvSpPr>
          <p:nvPr/>
        </p:nvSpPr>
        <p:spPr bwMode="auto">
          <a:xfrm>
            <a:off x="1123950" y="4641850"/>
            <a:ext cx="56451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Put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./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at the front to be sure of running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smallest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that it's </a:t>
            </a:r>
            <a:r>
              <a:rPr lang="en-US" altLang="en-US" i="1">
                <a:solidFill>
                  <a:schemeClr val="accent2"/>
                </a:solidFill>
                <a:latin typeface="Calibri" panose="020F0502020204030204" pitchFamily="34" charset="0"/>
              </a:rPr>
              <a:t>this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directory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9  methane.pdb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78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your own commands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661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cat &gt;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wc -l *.pdb | sort | head -1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^D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chmod u+x 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006600"/>
                </a:solidFill>
                <a:latin typeface="Courier New" panose="02070309020205020404" pitchFamily="49" charset="0"/>
              </a:rPr>
              <a:t>./smallest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latin typeface="Courier New" panose="02070309020205020404" pitchFamily="49" charset="0"/>
              </a:rPr>
              <a:t>  9  methane.pdb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latin typeface="Courier New" panose="02070309020205020404" pitchFamily="49" charset="0"/>
              </a:rPr>
              <a:t>$</a:t>
            </a:r>
          </a:p>
          <a:p>
            <a:pPr eaLnBrk="1">
              <a:lnSpc>
                <a:spcPct val="12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927100" y="5062538"/>
            <a:ext cx="62198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Try doing </a:t>
            </a:r>
            <a:r>
              <a:rPr lang="en-US" altLang="en-US" sz="2800" i="1">
                <a:latin typeface="Calibri" panose="020F0502020204030204" pitchFamily="34" charset="0"/>
              </a:rPr>
              <a:t>that</a:t>
            </a:r>
            <a:r>
              <a:rPr lang="en-US" altLang="en-US" sz="2800">
                <a:latin typeface="Calibri" panose="020F0502020204030204" pitchFamily="34" charset="0"/>
              </a:rPr>
              <a:t>  with a desktop full of GUIs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4219575" y="4883150"/>
            <a:ext cx="1720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August 2010</a:t>
            </a:r>
          </a:p>
        </p:txBody>
      </p:sp>
      <p:sp>
        <p:nvSpPr>
          <p:cNvPr id="114692" name="Text Box 5"/>
          <p:cNvSpPr txBox="1">
            <a:spLocks noChangeArrowheads="1"/>
          </p:cNvSpPr>
          <p:nvPr/>
        </p:nvSpPr>
        <p:spPr bwMode="auto">
          <a:xfrm>
            <a:off x="4284663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14693" name="Text Box 6"/>
          <p:cNvSpPr txBox="1">
            <a:spLocks noChangeArrowheads="1"/>
          </p:cNvSpPr>
          <p:nvPr/>
        </p:nvSpPr>
        <p:spPr bwMode="auto">
          <a:xfrm>
            <a:off x="3983038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146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469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Inconsolata" pitchFamily="49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3986</TotalTime>
  <Words>2877</Words>
  <Application>Microsoft Office PowerPoint</Application>
  <PresentationFormat>Custom</PresentationFormat>
  <Paragraphs>745</Paragraphs>
  <Slides>97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ＭＳ Ｐゴシック</vt:lpstr>
      <vt:lpstr>ＭＳ Ｐゴシック</vt:lpstr>
      <vt:lpstr>Arial</vt:lpstr>
      <vt:lpstr>Arial Unicode MS</vt:lpstr>
      <vt:lpstr>Calibri</vt:lpstr>
      <vt:lpstr>Courier New</vt:lpstr>
      <vt:lpstr>Inconsolata</vt:lpstr>
      <vt:lpstr>Times New Roman</vt:lpstr>
      <vt:lpstr>UKRI-stfc-nerc-ceda-ncas-nceo-softwarecarpentry-Presentation-Template</vt:lpstr>
      <vt:lpstr>The Unix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Pamment, Alison (STFC,RAL,RALSP)</cp:lastModifiedBy>
  <cp:revision>202</cp:revision>
  <cp:lastPrinted>1601-01-01T00:00:00Z</cp:lastPrinted>
  <dcterms:created xsi:type="dcterms:W3CDTF">2010-05-24T21:29:39Z</dcterms:created>
  <dcterms:modified xsi:type="dcterms:W3CDTF">2019-11-20T09:39:50Z</dcterms:modified>
</cp:coreProperties>
</file>